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0" r:id="rId4"/>
    <p:sldId id="257" r:id="rId5"/>
    <p:sldId id="262" r:id="rId6"/>
    <p:sldId id="265" r:id="rId7"/>
    <p:sldId id="281" r:id="rId8"/>
    <p:sldId id="263" r:id="rId9"/>
    <p:sldId id="266" r:id="rId10"/>
    <p:sldId id="278" r:id="rId11"/>
    <p:sldId id="259" r:id="rId12"/>
    <p:sldId id="261" r:id="rId13"/>
    <p:sldId id="269" r:id="rId14"/>
    <p:sldId id="271" r:id="rId15"/>
    <p:sldId id="272" r:id="rId16"/>
    <p:sldId id="268" r:id="rId17"/>
    <p:sldId id="275" r:id="rId18"/>
    <p:sldId id="297" r:id="rId19"/>
    <p:sldId id="276" r:id="rId20"/>
    <p:sldId id="274" r:id="rId21"/>
    <p:sldId id="279" r:id="rId22"/>
    <p:sldId id="283" r:id="rId23"/>
    <p:sldId id="284" r:id="rId24"/>
    <p:sldId id="286" r:id="rId25"/>
    <p:sldId id="287" r:id="rId26"/>
    <p:sldId id="288" r:id="rId27"/>
    <p:sldId id="285" r:id="rId28"/>
    <p:sldId id="290" r:id="rId29"/>
    <p:sldId id="291" r:id="rId30"/>
    <p:sldId id="293" r:id="rId31"/>
    <p:sldId id="292" r:id="rId32"/>
    <p:sldId id="295" r:id="rId33"/>
    <p:sldId id="296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82550" autoAdjust="0"/>
  </p:normalViewPr>
  <p:slideViewPr>
    <p:cSldViewPr snapToGrid="0">
      <p:cViewPr varScale="1">
        <p:scale>
          <a:sx n="72" d="100"/>
          <a:sy n="72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A3CA6-107D-42C2-BC09-C04393A1D8F4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8C97B1E3-B735-4823-9621-057AD5F78ECB}">
      <dgm:prSet phldrT="[Text]"/>
      <dgm:spPr/>
      <dgm:t>
        <a:bodyPr/>
        <a:lstStyle/>
        <a:p>
          <a:r>
            <a:rPr lang="id-ID" dirty="0"/>
            <a:t>Psiko</a:t>
          </a:r>
        </a:p>
      </dgm:t>
    </dgm:pt>
    <dgm:pt modelId="{D360EC82-32C9-4E74-838A-8CB968C2BA92}" type="parTrans" cxnId="{56A899F6-D7C8-41AB-A73E-F07EAF6B6AC3}">
      <dgm:prSet/>
      <dgm:spPr/>
      <dgm:t>
        <a:bodyPr/>
        <a:lstStyle/>
        <a:p>
          <a:endParaRPr lang="id-ID"/>
        </a:p>
      </dgm:t>
    </dgm:pt>
    <dgm:pt modelId="{DA22C1F1-97B8-4DC5-807D-CD834AD5D311}" type="sibTrans" cxnId="{56A899F6-D7C8-41AB-A73E-F07EAF6B6AC3}">
      <dgm:prSet/>
      <dgm:spPr/>
      <dgm:t>
        <a:bodyPr/>
        <a:lstStyle/>
        <a:p>
          <a:endParaRPr lang="id-ID"/>
        </a:p>
      </dgm:t>
    </dgm:pt>
    <dgm:pt modelId="{7495838E-575A-4435-A4CC-7933C99C0F4F}">
      <dgm:prSet phldrT="[Text]"/>
      <dgm:spPr/>
      <dgm:t>
        <a:bodyPr/>
        <a:lstStyle/>
        <a:p>
          <a:r>
            <a:rPr lang="id-ID" dirty="0"/>
            <a:t>Sosial</a:t>
          </a:r>
        </a:p>
      </dgm:t>
    </dgm:pt>
    <dgm:pt modelId="{C2DCC610-D811-4B96-8006-7239E0EEED63}" type="parTrans" cxnId="{E8E2478E-C4DD-4DAA-A51B-2E74624C5933}">
      <dgm:prSet/>
      <dgm:spPr/>
      <dgm:t>
        <a:bodyPr/>
        <a:lstStyle/>
        <a:p>
          <a:endParaRPr lang="id-ID"/>
        </a:p>
      </dgm:t>
    </dgm:pt>
    <dgm:pt modelId="{FA6BD2D2-2D03-4AC7-AFD0-4CDF951A0E01}" type="sibTrans" cxnId="{E8E2478E-C4DD-4DAA-A51B-2E74624C5933}">
      <dgm:prSet/>
      <dgm:spPr/>
      <dgm:t>
        <a:bodyPr/>
        <a:lstStyle/>
        <a:p>
          <a:endParaRPr lang="id-ID"/>
        </a:p>
      </dgm:t>
    </dgm:pt>
    <dgm:pt modelId="{65C233DA-F8BE-4EC8-9890-9F7722F078E6}">
      <dgm:prSet phldrT="[Text]"/>
      <dgm:spPr/>
      <dgm:t>
        <a:bodyPr/>
        <a:lstStyle/>
        <a:p>
          <a:r>
            <a:rPr lang="id-ID" dirty="0"/>
            <a:t>Bio</a:t>
          </a:r>
        </a:p>
      </dgm:t>
    </dgm:pt>
    <dgm:pt modelId="{C4793EE6-AB60-4818-8881-89F3F070BA3A}" type="parTrans" cxnId="{EB5A710E-488D-4C58-87F8-69D1DD2BF7A5}">
      <dgm:prSet/>
      <dgm:spPr/>
      <dgm:t>
        <a:bodyPr/>
        <a:lstStyle/>
        <a:p>
          <a:endParaRPr lang="id-ID"/>
        </a:p>
      </dgm:t>
    </dgm:pt>
    <dgm:pt modelId="{4FBF5AA4-BFF5-4E90-8C58-199987C89BE3}" type="sibTrans" cxnId="{EB5A710E-488D-4C58-87F8-69D1DD2BF7A5}">
      <dgm:prSet/>
      <dgm:spPr/>
      <dgm:t>
        <a:bodyPr/>
        <a:lstStyle/>
        <a:p>
          <a:endParaRPr lang="id-ID"/>
        </a:p>
      </dgm:t>
    </dgm:pt>
    <dgm:pt modelId="{4ED68DDD-0874-4C58-8951-DF4A50D667A7}" type="pres">
      <dgm:prSet presAssocID="{00FA3CA6-107D-42C2-BC09-C04393A1D8F4}" presName="compositeShape" presStyleCnt="0">
        <dgm:presLayoutVars>
          <dgm:chMax val="7"/>
          <dgm:dir/>
          <dgm:resizeHandles val="exact"/>
        </dgm:presLayoutVars>
      </dgm:prSet>
      <dgm:spPr/>
    </dgm:pt>
    <dgm:pt modelId="{0446AF2B-57E0-4ED7-BDD4-7D2F43CE42FB}" type="pres">
      <dgm:prSet presAssocID="{00FA3CA6-107D-42C2-BC09-C04393A1D8F4}" presName="wedge1" presStyleLbl="node1" presStyleIdx="0" presStyleCnt="3"/>
      <dgm:spPr/>
    </dgm:pt>
    <dgm:pt modelId="{941BF764-6213-471C-A609-8D4587D42207}" type="pres">
      <dgm:prSet presAssocID="{00FA3CA6-107D-42C2-BC09-C04393A1D8F4}" presName="dummy1a" presStyleCnt="0"/>
      <dgm:spPr/>
    </dgm:pt>
    <dgm:pt modelId="{A431367C-09B5-47C5-823B-B0BFC323A706}" type="pres">
      <dgm:prSet presAssocID="{00FA3CA6-107D-42C2-BC09-C04393A1D8F4}" presName="dummy1b" presStyleCnt="0"/>
      <dgm:spPr/>
    </dgm:pt>
    <dgm:pt modelId="{C07008A8-5A58-4AEB-9F43-847D885CD9AB}" type="pres">
      <dgm:prSet presAssocID="{00FA3CA6-107D-42C2-BC09-C04393A1D8F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721CA2E-3D42-4A52-9E1C-2C64DE567E4E}" type="pres">
      <dgm:prSet presAssocID="{00FA3CA6-107D-42C2-BC09-C04393A1D8F4}" presName="wedge2" presStyleLbl="node1" presStyleIdx="1" presStyleCnt="3"/>
      <dgm:spPr/>
    </dgm:pt>
    <dgm:pt modelId="{CBBD8D6F-4341-4862-BAE1-1A85424113CE}" type="pres">
      <dgm:prSet presAssocID="{00FA3CA6-107D-42C2-BC09-C04393A1D8F4}" presName="dummy2a" presStyleCnt="0"/>
      <dgm:spPr/>
    </dgm:pt>
    <dgm:pt modelId="{C5449181-A3D4-4348-A147-860A6CFBD70C}" type="pres">
      <dgm:prSet presAssocID="{00FA3CA6-107D-42C2-BC09-C04393A1D8F4}" presName="dummy2b" presStyleCnt="0"/>
      <dgm:spPr/>
    </dgm:pt>
    <dgm:pt modelId="{28C02E7D-0AE3-4D12-9BFC-807A9D14AF3C}" type="pres">
      <dgm:prSet presAssocID="{00FA3CA6-107D-42C2-BC09-C04393A1D8F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F996EDE-3101-4F40-A50E-75D137BD1871}" type="pres">
      <dgm:prSet presAssocID="{00FA3CA6-107D-42C2-BC09-C04393A1D8F4}" presName="wedge3" presStyleLbl="node1" presStyleIdx="2" presStyleCnt="3"/>
      <dgm:spPr/>
    </dgm:pt>
    <dgm:pt modelId="{FA256FF7-E1DE-472D-AC03-1E074DF9882B}" type="pres">
      <dgm:prSet presAssocID="{00FA3CA6-107D-42C2-BC09-C04393A1D8F4}" presName="dummy3a" presStyleCnt="0"/>
      <dgm:spPr/>
    </dgm:pt>
    <dgm:pt modelId="{A01EAA6C-63FC-417C-90E4-F4847F3BCA87}" type="pres">
      <dgm:prSet presAssocID="{00FA3CA6-107D-42C2-BC09-C04393A1D8F4}" presName="dummy3b" presStyleCnt="0"/>
      <dgm:spPr/>
    </dgm:pt>
    <dgm:pt modelId="{E396B8C9-8081-41CE-839E-665E0B5F3F01}" type="pres">
      <dgm:prSet presAssocID="{00FA3CA6-107D-42C2-BC09-C04393A1D8F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F75305E-0A54-4141-AC93-AA02610F2E78}" type="pres">
      <dgm:prSet presAssocID="{DA22C1F1-97B8-4DC5-807D-CD834AD5D311}" presName="arrowWedge1" presStyleLbl="fgSibTrans2D1" presStyleIdx="0" presStyleCnt="3"/>
      <dgm:spPr/>
    </dgm:pt>
    <dgm:pt modelId="{E49B9E79-EC4C-407F-86DF-3D6108D9C602}" type="pres">
      <dgm:prSet presAssocID="{FA6BD2D2-2D03-4AC7-AFD0-4CDF951A0E01}" presName="arrowWedge2" presStyleLbl="fgSibTrans2D1" presStyleIdx="1" presStyleCnt="3"/>
      <dgm:spPr/>
    </dgm:pt>
    <dgm:pt modelId="{ADA8AA1E-9ABD-43BC-9E8A-8CB8137CBD76}" type="pres">
      <dgm:prSet presAssocID="{4FBF5AA4-BFF5-4E90-8C58-199987C89BE3}" presName="arrowWedge3" presStyleLbl="fgSibTrans2D1" presStyleIdx="2" presStyleCnt="3"/>
      <dgm:spPr/>
    </dgm:pt>
  </dgm:ptLst>
  <dgm:cxnLst>
    <dgm:cxn modelId="{EB5A710E-488D-4C58-87F8-69D1DD2BF7A5}" srcId="{00FA3CA6-107D-42C2-BC09-C04393A1D8F4}" destId="{65C233DA-F8BE-4EC8-9890-9F7722F078E6}" srcOrd="2" destOrd="0" parTransId="{C4793EE6-AB60-4818-8881-89F3F070BA3A}" sibTransId="{4FBF5AA4-BFF5-4E90-8C58-199987C89BE3}"/>
    <dgm:cxn modelId="{2EFD9534-F829-4099-9C5D-9CA720B0C63B}" type="presOf" srcId="{65C233DA-F8BE-4EC8-9890-9F7722F078E6}" destId="{AF996EDE-3101-4F40-A50E-75D137BD1871}" srcOrd="0" destOrd="0" presId="urn:microsoft.com/office/officeart/2005/8/layout/cycle8"/>
    <dgm:cxn modelId="{08554A3F-03B5-4DB5-9179-05A68D6B059A}" type="presOf" srcId="{8C97B1E3-B735-4823-9621-057AD5F78ECB}" destId="{C07008A8-5A58-4AEB-9F43-847D885CD9AB}" srcOrd="1" destOrd="0" presId="urn:microsoft.com/office/officeart/2005/8/layout/cycle8"/>
    <dgm:cxn modelId="{8214E652-E386-4037-8921-343624AD8889}" type="presOf" srcId="{00FA3CA6-107D-42C2-BC09-C04393A1D8F4}" destId="{4ED68DDD-0874-4C58-8951-DF4A50D667A7}" srcOrd="0" destOrd="0" presId="urn:microsoft.com/office/officeart/2005/8/layout/cycle8"/>
    <dgm:cxn modelId="{6E51297A-D214-4724-9ABC-E8389BEE3B6C}" type="presOf" srcId="{7495838E-575A-4435-A4CC-7933C99C0F4F}" destId="{B721CA2E-3D42-4A52-9E1C-2C64DE567E4E}" srcOrd="0" destOrd="0" presId="urn:microsoft.com/office/officeart/2005/8/layout/cycle8"/>
    <dgm:cxn modelId="{E8E2478E-C4DD-4DAA-A51B-2E74624C5933}" srcId="{00FA3CA6-107D-42C2-BC09-C04393A1D8F4}" destId="{7495838E-575A-4435-A4CC-7933C99C0F4F}" srcOrd="1" destOrd="0" parTransId="{C2DCC610-D811-4B96-8006-7239E0EEED63}" sibTransId="{FA6BD2D2-2D03-4AC7-AFD0-4CDF951A0E01}"/>
    <dgm:cxn modelId="{AA2A31D3-0C5D-4B14-941A-E0C1B8503E5C}" type="presOf" srcId="{7495838E-575A-4435-A4CC-7933C99C0F4F}" destId="{28C02E7D-0AE3-4D12-9BFC-807A9D14AF3C}" srcOrd="1" destOrd="0" presId="urn:microsoft.com/office/officeart/2005/8/layout/cycle8"/>
    <dgm:cxn modelId="{95463ED5-BB3A-4E8E-94AF-DD34F0B722FF}" type="presOf" srcId="{65C233DA-F8BE-4EC8-9890-9F7722F078E6}" destId="{E396B8C9-8081-41CE-839E-665E0B5F3F01}" srcOrd="1" destOrd="0" presId="urn:microsoft.com/office/officeart/2005/8/layout/cycle8"/>
    <dgm:cxn modelId="{E9A428DD-4E3D-4E08-BD48-6DE91BA47508}" type="presOf" srcId="{8C97B1E3-B735-4823-9621-057AD5F78ECB}" destId="{0446AF2B-57E0-4ED7-BDD4-7D2F43CE42FB}" srcOrd="0" destOrd="0" presId="urn:microsoft.com/office/officeart/2005/8/layout/cycle8"/>
    <dgm:cxn modelId="{56A899F6-D7C8-41AB-A73E-F07EAF6B6AC3}" srcId="{00FA3CA6-107D-42C2-BC09-C04393A1D8F4}" destId="{8C97B1E3-B735-4823-9621-057AD5F78ECB}" srcOrd="0" destOrd="0" parTransId="{D360EC82-32C9-4E74-838A-8CB968C2BA92}" sibTransId="{DA22C1F1-97B8-4DC5-807D-CD834AD5D311}"/>
    <dgm:cxn modelId="{11354F6F-1F7D-49CC-AA10-E934D9900C56}" type="presParOf" srcId="{4ED68DDD-0874-4C58-8951-DF4A50D667A7}" destId="{0446AF2B-57E0-4ED7-BDD4-7D2F43CE42FB}" srcOrd="0" destOrd="0" presId="urn:microsoft.com/office/officeart/2005/8/layout/cycle8"/>
    <dgm:cxn modelId="{0C09D25C-191E-494F-B596-0EE8CC9681AF}" type="presParOf" srcId="{4ED68DDD-0874-4C58-8951-DF4A50D667A7}" destId="{941BF764-6213-471C-A609-8D4587D42207}" srcOrd="1" destOrd="0" presId="urn:microsoft.com/office/officeart/2005/8/layout/cycle8"/>
    <dgm:cxn modelId="{7A16DFB5-1DAC-40F1-8464-C388B811A445}" type="presParOf" srcId="{4ED68DDD-0874-4C58-8951-DF4A50D667A7}" destId="{A431367C-09B5-47C5-823B-B0BFC323A706}" srcOrd="2" destOrd="0" presId="urn:microsoft.com/office/officeart/2005/8/layout/cycle8"/>
    <dgm:cxn modelId="{836844AD-A9B4-4050-A7F9-5701088C4319}" type="presParOf" srcId="{4ED68DDD-0874-4C58-8951-DF4A50D667A7}" destId="{C07008A8-5A58-4AEB-9F43-847D885CD9AB}" srcOrd="3" destOrd="0" presId="urn:microsoft.com/office/officeart/2005/8/layout/cycle8"/>
    <dgm:cxn modelId="{A895F105-EE63-4522-9742-06D45553E81E}" type="presParOf" srcId="{4ED68DDD-0874-4C58-8951-DF4A50D667A7}" destId="{B721CA2E-3D42-4A52-9E1C-2C64DE567E4E}" srcOrd="4" destOrd="0" presId="urn:microsoft.com/office/officeart/2005/8/layout/cycle8"/>
    <dgm:cxn modelId="{11165ADF-073D-430D-B00B-8F3C139B97B4}" type="presParOf" srcId="{4ED68DDD-0874-4C58-8951-DF4A50D667A7}" destId="{CBBD8D6F-4341-4862-BAE1-1A85424113CE}" srcOrd="5" destOrd="0" presId="urn:microsoft.com/office/officeart/2005/8/layout/cycle8"/>
    <dgm:cxn modelId="{E6D51F42-0E48-43F4-909D-E95E8053CFC4}" type="presParOf" srcId="{4ED68DDD-0874-4C58-8951-DF4A50D667A7}" destId="{C5449181-A3D4-4348-A147-860A6CFBD70C}" srcOrd="6" destOrd="0" presId="urn:microsoft.com/office/officeart/2005/8/layout/cycle8"/>
    <dgm:cxn modelId="{8F567F2D-AC69-4F55-BB22-3991A5A0CF7D}" type="presParOf" srcId="{4ED68DDD-0874-4C58-8951-DF4A50D667A7}" destId="{28C02E7D-0AE3-4D12-9BFC-807A9D14AF3C}" srcOrd="7" destOrd="0" presId="urn:microsoft.com/office/officeart/2005/8/layout/cycle8"/>
    <dgm:cxn modelId="{5AFFEBBD-4558-4C56-9781-C6865D2A82F6}" type="presParOf" srcId="{4ED68DDD-0874-4C58-8951-DF4A50D667A7}" destId="{AF996EDE-3101-4F40-A50E-75D137BD1871}" srcOrd="8" destOrd="0" presId="urn:microsoft.com/office/officeart/2005/8/layout/cycle8"/>
    <dgm:cxn modelId="{1BF4FB59-A704-4946-BA99-C61FD5A79864}" type="presParOf" srcId="{4ED68DDD-0874-4C58-8951-DF4A50D667A7}" destId="{FA256FF7-E1DE-472D-AC03-1E074DF9882B}" srcOrd="9" destOrd="0" presId="urn:microsoft.com/office/officeart/2005/8/layout/cycle8"/>
    <dgm:cxn modelId="{308344BB-653C-42FD-AE4E-C52D6338A8F4}" type="presParOf" srcId="{4ED68DDD-0874-4C58-8951-DF4A50D667A7}" destId="{A01EAA6C-63FC-417C-90E4-F4847F3BCA87}" srcOrd="10" destOrd="0" presId="urn:microsoft.com/office/officeart/2005/8/layout/cycle8"/>
    <dgm:cxn modelId="{36BD931F-AFEB-460F-9193-5B5966B4A7BF}" type="presParOf" srcId="{4ED68DDD-0874-4C58-8951-DF4A50D667A7}" destId="{E396B8C9-8081-41CE-839E-665E0B5F3F01}" srcOrd="11" destOrd="0" presId="urn:microsoft.com/office/officeart/2005/8/layout/cycle8"/>
    <dgm:cxn modelId="{15CCCEF9-C134-468F-A6D7-8817199C37A1}" type="presParOf" srcId="{4ED68DDD-0874-4C58-8951-DF4A50D667A7}" destId="{AF75305E-0A54-4141-AC93-AA02610F2E78}" srcOrd="12" destOrd="0" presId="urn:microsoft.com/office/officeart/2005/8/layout/cycle8"/>
    <dgm:cxn modelId="{B6AA8EA9-7938-44A6-BB83-06580C716F75}" type="presParOf" srcId="{4ED68DDD-0874-4C58-8951-DF4A50D667A7}" destId="{E49B9E79-EC4C-407F-86DF-3D6108D9C602}" srcOrd="13" destOrd="0" presId="urn:microsoft.com/office/officeart/2005/8/layout/cycle8"/>
    <dgm:cxn modelId="{D581128D-3E18-4FFF-8D17-F3FB4DB34ED9}" type="presParOf" srcId="{4ED68DDD-0874-4C58-8951-DF4A50D667A7}" destId="{ADA8AA1E-9ABD-43BC-9E8A-8CB8137CBD7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6AF2B-57E0-4ED7-BDD4-7D2F43CE42FB}">
      <dsp:nvSpPr>
        <dsp:cNvPr id="0" name=""/>
        <dsp:cNvSpPr/>
      </dsp:nvSpPr>
      <dsp:spPr>
        <a:xfrm>
          <a:off x="1765729" y="248082"/>
          <a:ext cx="3205990" cy="320599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Psiko</a:t>
          </a:r>
        </a:p>
      </dsp:txBody>
      <dsp:txXfrm>
        <a:off x="3455362" y="927447"/>
        <a:ext cx="1144996" cy="954163"/>
      </dsp:txXfrm>
    </dsp:sp>
    <dsp:sp modelId="{B721CA2E-3D42-4A52-9E1C-2C64DE567E4E}">
      <dsp:nvSpPr>
        <dsp:cNvPr id="0" name=""/>
        <dsp:cNvSpPr/>
      </dsp:nvSpPr>
      <dsp:spPr>
        <a:xfrm>
          <a:off x="1699700" y="362582"/>
          <a:ext cx="3205990" cy="3205990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Sosial</a:t>
          </a:r>
        </a:p>
      </dsp:txBody>
      <dsp:txXfrm>
        <a:off x="2463031" y="2442659"/>
        <a:ext cx="1717494" cy="839664"/>
      </dsp:txXfrm>
    </dsp:sp>
    <dsp:sp modelId="{AF996EDE-3101-4F40-A50E-75D137BD1871}">
      <dsp:nvSpPr>
        <dsp:cNvPr id="0" name=""/>
        <dsp:cNvSpPr/>
      </dsp:nvSpPr>
      <dsp:spPr>
        <a:xfrm>
          <a:off x="1633672" y="248082"/>
          <a:ext cx="3205990" cy="320599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Bio</a:t>
          </a:r>
        </a:p>
      </dsp:txBody>
      <dsp:txXfrm>
        <a:off x="2005033" y="927447"/>
        <a:ext cx="1144996" cy="954163"/>
      </dsp:txXfrm>
    </dsp:sp>
    <dsp:sp modelId="{AF75305E-0A54-4141-AC93-AA02610F2E78}">
      <dsp:nvSpPr>
        <dsp:cNvPr id="0" name=""/>
        <dsp:cNvSpPr/>
      </dsp:nvSpPr>
      <dsp:spPr>
        <a:xfrm>
          <a:off x="1567527" y="49616"/>
          <a:ext cx="3602922" cy="36029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B9E79-EC4C-407F-86DF-3D6108D9C602}">
      <dsp:nvSpPr>
        <dsp:cNvPr id="0" name=""/>
        <dsp:cNvSpPr/>
      </dsp:nvSpPr>
      <dsp:spPr>
        <a:xfrm>
          <a:off x="1501234" y="163913"/>
          <a:ext cx="3602922" cy="36029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8AA1E-9ABD-43BC-9E8A-8CB8137CBD76}">
      <dsp:nvSpPr>
        <dsp:cNvPr id="0" name=""/>
        <dsp:cNvSpPr/>
      </dsp:nvSpPr>
      <dsp:spPr>
        <a:xfrm>
          <a:off x="1434942" y="49616"/>
          <a:ext cx="3602922" cy="36029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78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354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11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573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71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28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22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57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4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4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43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EDF95-8EE6-4DB3-A0CC-122AD9127202}" type="datetimeFigureOut">
              <a:rPr lang="id-ID" smtClean="0"/>
              <a:t>27/04/2020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C8C9-06BD-4F45-8053-48FB3B48B5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51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0" t="4112" r="40412" b="20770"/>
          <a:stretch/>
        </p:blipFill>
        <p:spPr>
          <a:xfrm>
            <a:off x="0" y="0"/>
            <a:ext cx="9429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6217" y="852602"/>
            <a:ext cx="5233531" cy="1821678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id-ID" sz="4800" b="1" dirty="0">
                <a:solidFill>
                  <a:schemeClr val="bg1"/>
                </a:solidFill>
              </a:rPr>
              <a:t>Psychological Aspect of Skin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6505" y="4168022"/>
            <a:ext cx="3798908" cy="5981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2000" b="1" dirty="0"/>
              <a:t>Dr. Rr. Tesaviani Kusumastiwi Sp.KJ</a:t>
            </a:r>
          </a:p>
        </p:txBody>
      </p:sp>
    </p:spTree>
    <p:extLst>
      <p:ext uri="{BB962C8B-B14F-4D97-AF65-F5344CB8AC3E}">
        <p14:creationId xmlns:p14="http://schemas.microsoft.com/office/powerpoint/2010/main" val="247603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d-ID" b="1" dirty="0"/>
              <a:t>Psychodermatology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just"/>
            <a:r>
              <a:rPr lang="id-ID" dirty="0"/>
              <a:t>T</a:t>
            </a:r>
            <a:r>
              <a:rPr lang="en-US" dirty="0"/>
              <a:t>he immune system always co‐reacts when stress mediators are released</a:t>
            </a:r>
            <a:endParaRPr lang="id-ID" dirty="0"/>
          </a:p>
          <a:p>
            <a:pPr algn="just"/>
            <a:r>
              <a:rPr lang="en-US" dirty="0"/>
              <a:t>Receptors for stress mediators can be found on every cutaneous and skin‐infiltrating cell of the immune system</a:t>
            </a:r>
            <a:endParaRPr lang="id-ID" dirty="0"/>
          </a:p>
          <a:p>
            <a:pPr algn="just"/>
            <a:r>
              <a:rPr lang="en-US" dirty="0"/>
              <a:t>This includes the protagonists of innate immunity such as mast cells, Langerhans cells, neutrophils, and </a:t>
            </a:r>
            <a:r>
              <a:rPr lang="en-US" dirty="0" err="1"/>
              <a:t>eosinophils</a:t>
            </a:r>
            <a:r>
              <a:rPr lang="en-US" dirty="0"/>
              <a:t>, as well as the protagonists of specific adaptive immunity such as B and T cells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176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75" y="102079"/>
            <a:ext cx="7701158" cy="1062841"/>
          </a:xfrm>
        </p:spPr>
        <p:txBody>
          <a:bodyPr>
            <a:normAutofit/>
          </a:bodyPr>
          <a:lstStyle/>
          <a:p>
            <a:r>
              <a:rPr lang="id-ID" sz="3600" b="1" i="1" dirty="0"/>
              <a:t>HPA(Hipotalamus Pituitary Adrenal) Axis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844" y="1490597"/>
            <a:ext cx="4621769" cy="4826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6609" y="2626414"/>
            <a:ext cx="3043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Stress </a:t>
            </a:r>
            <a:r>
              <a:rPr lang="id-ID" sz="3200" dirty="0">
                <a:sym typeface="Wingdings" panose="05000000000000000000" pitchFamily="2" charset="2"/>
              </a:rPr>
              <a:t> Hipotalamus  CRH  Pituitari anterior  ACTH  Adrenal Gland</a:t>
            </a:r>
            <a:r>
              <a:rPr lang="en-US" sz="3200" dirty="0">
                <a:sym typeface="Wingdings" panose="05000000000000000000" pitchFamily="2" charset="2"/>
              </a:rPr>
              <a:t>  immune system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13261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b="1" dirty="0"/>
              <a:t>The Sympathetic Axis in Stress Response System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49" t="18209" r="13083" b="23811"/>
          <a:stretch/>
        </p:blipFill>
        <p:spPr>
          <a:xfrm>
            <a:off x="776612" y="1690690"/>
            <a:ext cx="8045415" cy="4542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5616" y="2120123"/>
            <a:ext cx="11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HPA AXIS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349" y="2107597"/>
            <a:ext cx="11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SIMPATIS</a:t>
            </a:r>
          </a:p>
        </p:txBody>
      </p:sp>
    </p:spTree>
    <p:extLst>
      <p:ext uri="{BB962C8B-B14F-4D97-AF65-F5344CB8AC3E}">
        <p14:creationId xmlns:p14="http://schemas.microsoft.com/office/powerpoint/2010/main" val="110666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id-ID" b="1" dirty="0">
                <a:solidFill>
                  <a:schemeClr val="bg1"/>
                </a:solidFill>
              </a:rPr>
              <a:t>         Acute and Chronic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Adaptive responses to acute stress have to be distinguished from the events that occur under chronic stress</a:t>
            </a:r>
            <a:r>
              <a:rPr lang="id-ID" dirty="0"/>
              <a:t> :</a:t>
            </a:r>
          </a:p>
          <a:p>
            <a:pPr algn="just"/>
            <a:r>
              <a:rPr lang="id-ID" dirty="0"/>
              <a:t>As</a:t>
            </a:r>
            <a:r>
              <a:rPr lang="en-US" dirty="0"/>
              <a:t> it is too energy‐consuming </a:t>
            </a:r>
            <a:r>
              <a:rPr lang="id-ID" dirty="0">
                <a:sym typeface="Wingdings" panose="05000000000000000000" pitchFamily="2" charset="2"/>
              </a:rPr>
              <a:t> </a:t>
            </a:r>
            <a:r>
              <a:rPr lang="en-US" dirty="0"/>
              <a:t>collateral damage. </a:t>
            </a:r>
            <a:endParaRPr lang="id-ID" dirty="0"/>
          </a:p>
          <a:p>
            <a:pPr algn="just"/>
            <a:r>
              <a:rPr lang="id-ID" dirty="0"/>
              <a:t>R</a:t>
            </a:r>
            <a:r>
              <a:rPr lang="en-US" dirty="0" err="1"/>
              <a:t>elease</a:t>
            </a:r>
            <a:r>
              <a:rPr lang="en-US" dirty="0"/>
              <a:t> of cortisol is reduced, instead, baseline secretion is increased. </a:t>
            </a:r>
            <a:endParaRPr lang="id-ID" dirty="0"/>
          </a:p>
          <a:p>
            <a:pPr algn="just"/>
            <a:r>
              <a:rPr lang="id-ID" dirty="0"/>
              <a:t>I</a:t>
            </a:r>
            <a:r>
              <a:rPr lang="en-US" dirty="0"/>
              <a:t>f a chronically stressed organism encounters acute stressors, cortisol levels do not rise as much as otherwise under acute conditions, nor do they decrease as much afterwards. </a:t>
            </a:r>
            <a:endParaRPr lang="id-ID" dirty="0"/>
          </a:p>
          <a:p>
            <a:pPr algn="just"/>
            <a:r>
              <a:rPr lang="en-US" dirty="0"/>
              <a:t>At the same time, the coupling of the SA and the HPA is lost.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853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40" r="740" b="49551"/>
          <a:stretch/>
        </p:blipFill>
        <p:spPr>
          <a:xfrm>
            <a:off x="464727" y="365126"/>
            <a:ext cx="8214545" cy="63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" t="47571" r="1"/>
          <a:stretch/>
        </p:blipFill>
        <p:spPr>
          <a:xfrm>
            <a:off x="295439" y="575056"/>
            <a:ext cx="8553122" cy="57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4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d-ID" dirty="0"/>
              <a:t>The cholinergic Axis in Stress Response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cholinergic axis (CA) with the mediator acetylcholine and its nicotinic and muscarinic receptors regulates </a:t>
            </a:r>
            <a:r>
              <a:rPr lang="en-US" sz="2400" dirty="0">
                <a:sym typeface="Wingdings" panose="05000000000000000000" pitchFamily="2" charset="2"/>
              </a:rPr>
              <a:t> anti inflammatory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83456"/>
            <a:ext cx="8127043" cy="32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64" y="340074"/>
            <a:ext cx="7886700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4000" dirty="0"/>
              <a:t>CA hypothesis in psychodermatology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63" y="2028891"/>
            <a:ext cx="8001783" cy="434685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/>
              <a:t>Recently, the hypothesis of the anti‐inflammatory CA has attracted a lot of attention. </a:t>
            </a:r>
            <a:endParaRPr lang="id-ID" dirty="0"/>
          </a:p>
          <a:p>
            <a:pPr algn="just"/>
            <a:r>
              <a:rPr lang="en-US" dirty="0"/>
              <a:t>Indeed, acetylcholine is able to suppress the release of TNF‐alpha from different cells of the immune system</a:t>
            </a:r>
            <a:r>
              <a:rPr lang="id-ID" dirty="0"/>
              <a:t>.</a:t>
            </a:r>
            <a:r>
              <a:rPr lang="en-US" dirty="0"/>
              <a:t> </a:t>
            </a:r>
            <a:endParaRPr lang="id-ID" dirty="0"/>
          </a:p>
          <a:p>
            <a:pPr algn="just"/>
            <a:r>
              <a:rPr lang="id-ID" dirty="0"/>
              <a:t>T</a:t>
            </a:r>
            <a:r>
              <a:rPr lang="en-US" dirty="0"/>
              <a:t>here is evidence that the CA affects the barrier function of the skin under stress conditions</a:t>
            </a:r>
            <a:r>
              <a:rPr lang="id-ID" dirty="0"/>
              <a:t>, by stimulate expression of nAChR in neuronal ACh</a:t>
            </a:r>
          </a:p>
        </p:txBody>
      </p:sp>
    </p:spTree>
    <p:extLst>
      <p:ext uri="{BB962C8B-B14F-4D97-AF65-F5344CB8AC3E}">
        <p14:creationId xmlns:p14="http://schemas.microsoft.com/office/powerpoint/2010/main" val="7528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60" y="365125"/>
            <a:ext cx="8680537" cy="631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3391"/>
            <a:ext cx="78867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/>
              <a:t>NNA (Neuropeptida, Neurotropine)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id-ID" dirty="0"/>
              <a:t>The existence of another stress axis was proposed which includes neuropeptides (S</a:t>
            </a:r>
            <a:r>
              <a:rPr lang="en-US" dirty="0" err="1"/>
              <a:t>ubstansi</a:t>
            </a:r>
            <a:r>
              <a:rPr lang="en-US" dirty="0"/>
              <a:t> </a:t>
            </a:r>
            <a:r>
              <a:rPr lang="id-ID" dirty="0"/>
              <a:t>P, calcitonin gene‐related peptide [CGRP]) </a:t>
            </a:r>
            <a:endParaRPr lang="en-US" dirty="0"/>
          </a:p>
          <a:p>
            <a:pPr algn="just"/>
            <a:r>
              <a:rPr lang="en-US" dirty="0"/>
              <a:t>SP modifies the stress response by inhibiting the HPA; locally, by increasing sensory perception and pruritus</a:t>
            </a:r>
            <a:r>
              <a:rPr lang="id-ID" dirty="0"/>
              <a:t>.</a:t>
            </a:r>
            <a:endParaRPr lang="en-US" dirty="0"/>
          </a:p>
          <a:p>
            <a:pPr algn="just"/>
            <a:r>
              <a:rPr lang="en-US" dirty="0"/>
              <a:t>CGRP : vasodilatation + hair growth inhibitory effect</a:t>
            </a:r>
            <a:endParaRPr lang="id-ID" dirty="0"/>
          </a:p>
          <a:p>
            <a:pPr algn="just"/>
            <a:r>
              <a:rPr lang="en-US" dirty="0"/>
              <a:t>N</a:t>
            </a:r>
            <a:r>
              <a:rPr lang="id-ID" dirty="0"/>
              <a:t>eurotrophins (nerve growth factor [NGF]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degranulation mast cell</a:t>
            </a:r>
            <a:endParaRPr lang="id-ID" dirty="0"/>
          </a:p>
          <a:p>
            <a:pPr algn="just"/>
            <a:r>
              <a:rPr lang="en-US" dirty="0"/>
              <a:t>B</a:t>
            </a:r>
            <a:r>
              <a:rPr lang="id-ID" dirty="0"/>
              <a:t>rain‐derived neurotrophic factor [BDNF]) as mediators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increase Th2 response  production </a:t>
            </a:r>
            <a:r>
              <a:rPr lang="en-US" dirty="0" err="1">
                <a:sym typeface="Wingdings" panose="05000000000000000000" pitchFamily="2" charset="2"/>
              </a:rPr>
              <a:t>IgE</a:t>
            </a:r>
            <a:r>
              <a:rPr lang="en-US" dirty="0">
                <a:sym typeface="Wingdings" panose="05000000000000000000" pitchFamily="2" charset="2"/>
              </a:rPr>
              <a:t>, reduce th1 response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50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id-ID" b="1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d-ID" dirty="0"/>
              <a:t> Interaction of skin and psyche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dirty="0"/>
              <a:t> Neurobiological factors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dirty="0"/>
              <a:t> Acute and Chronic Stress Response to Skin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d-ID" dirty="0"/>
              <a:t> Psychodermatology disease</a:t>
            </a:r>
          </a:p>
        </p:txBody>
      </p:sp>
    </p:spTree>
    <p:extLst>
      <p:ext uri="{BB962C8B-B14F-4D97-AF65-F5344CB8AC3E}">
        <p14:creationId xmlns:p14="http://schemas.microsoft.com/office/powerpoint/2010/main" val="21693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dirty="0"/>
              <a:t>NEUROPEPTIDE, NEUROTROPINE AND BDNF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/>
              <a:t>Stress‐induced SP release from nerve fibers sensitizes mast cells for further stimuli.</a:t>
            </a:r>
            <a:endParaRPr lang="id-ID" dirty="0"/>
          </a:p>
          <a:p>
            <a:pPr algn="just"/>
            <a:r>
              <a:rPr lang="en-US" dirty="0"/>
              <a:t> Under the influence of SP, mast cell degranulation is significantly more pronounced in response to immunological triggers such as </a:t>
            </a:r>
            <a:r>
              <a:rPr lang="en-US" dirty="0" err="1"/>
              <a:t>IgE</a:t>
            </a:r>
            <a:r>
              <a:rPr lang="id-ID" dirty="0"/>
              <a:t> </a:t>
            </a:r>
            <a:r>
              <a:rPr lang="id-ID" dirty="0">
                <a:sym typeface="Wingdings" panose="05000000000000000000" pitchFamily="2" charset="2"/>
              </a:rPr>
              <a:t> histamine</a:t>
            </a:r>
            <a:r>
              <a:rPr lang="en-US" dirty="0"/>
              <a:t> </a:t>
            </a:r>
            <a:endParaRPr lang="id-ID" dirty="0"/>
          </a:p>
          <a:p>
            <a:pPr algn="just"/>
            <a:r>
              <a:rPr lang="en-US" dirty="0"/>
              <a:t>Furthermore, neuropeptides very individually and specifically stimulate the release of individual cytokines from mast cells and activates endothelial cells, with subsequent T‐cell infiltration of the skin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927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540" y="2331712"/>
            <a:ext cx="78867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/>
              <a:t>PSYCHODERMATOLOGY DISEASE</a:t>
            </a:r>
          </a:p>
        </p:txBody>
      </p:sp>
    </p:spTree>
    <p:extLst>
      <p:ext uri="{BB962C8B-B14F-4D97-AF65-F5344CB8AC3E}">
        <p14:creationId xmlns:p14="http://schemas.microsoft.com/office/powerpoint/2010/main" val="1311489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637" y="660611"/>
            <a:ext cx="8110604" cy="762000"/>
          </a:xfrm>
        </p:spPr>
        <p:txBody>
          <a:bodyPr/>
          <a:lstStyle/>
          <a:p>
            <a:pPr algn="l" eaLnBrk="1" hangingPunct="1"/>
            <a:r>
              <a:rPr lang="en-US" b="1" dirty="0" err="1"/>
              <a:t>Delusio</a:t>
            </a:r>
            <a:r>
              <a:rPr lang="id-ID" b="1" dirty="0"/>
              <a:t>nal</a:t>
            </a:r>
            <a:r>
              <a:rPr lang="en-US" b="1" dirty="0"/>
              <a:t> </a:t>
            </a:r>
            <a:r>
              <a:rPr lang="en-US" b="1" dirty="0" err="1"/>
              <a:t>Parasiter</a:t>
            </a:r>
            <a:endParaRPr lang="id-ID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637" y="1873685"/>
            <a:ext cx="8110603" cy="4416469"/>
          </a:xfr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Yakin di </a:t>
            </a:r>
            <a:r>
              <a:rPr lang="en-US" sz="3600" b="1" dirty="0" err="1">
                <a:solidFill>
                  <a:schemeClr val="bg1"/>
                </a:solidFill>
              </a:rPr>
              <a:t>kulitnya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parasit</a:t>
            </a:r>
            <a:r>
              <a:rPr lang="id-ID" sz="3600" b="1" dirty="0">
                <a:solidFill>
                  <a:schemeClr val="bg1"/>
                </a:solidFill>
              </a:rPr>
              <a:t> (waham)</a:t>
            </a:r>
            <a:endParaRPr lang="en-US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</a:t>
            </a:r>
            <a:r>
              <a:rPr lang="en-US" sz="3600" b="1" dirty="0" err="1">
                <a:solidFill>
                  <a:schemeClr val="bg1"/>
                </a:solidFill>
              </a:rPr>
              <a:t>Timbul</a:t>
            </a:r>
            <a:r>
              <a:rPr lang="en-US" sz="3600" b="1" dirty="0">
                <a:solidFill>
                  <a:schemeClr val="bg1"/>
                </a:solidFill>
              </a:rPr>
              <a:t> rasa </a:t>
            </a:r>
            <a:r>
              <a:rPr lang="en-US" sz="3600" b="1" dirty="0" err="1">
                <a:solidFill>
                  <a:schemeClr val="bg1"/>
                </a:solidFill>
              </a:rPr>
              <a:t>bersalah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ketakutan</a:t>
            </a:r>
            <a:endParaRPr lang="en-US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</a:t>
            </a:r>
            <a:r>
              <a:rPr lang="en-US" sz="3600" b="1" dirty="0" err="1">
                <a:solidFill>
                  <a:schemeClr val="bg1"/>
                </a:solidFill>
              </a:rPr>
              <a:t>Masuk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dalam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gangguan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jiwa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berat</a:t>
            </a:r>
            <a:r>
              <a:rPr lang="en-US" sz="3600" b="1" dirty="0">
                <a:solidFill>
                  <a:schemeClr val="bg1"/>
                </a:solidFill>
              </a:rPr>
              <a:t> (</a:t>
            </a:r>
            <a:r>
              <a:rPr lang="en-US" sz="3600" b="1" dirty="0" err="1">
                <a:solidFill>
                  <a:schemeClr val="bg1"/>
                </a:solidFill>
              </a:rPr>
              <a:t>Psikotik</a:t>
            </a:r>
            <a:r>
              <a:rPr lang="en-US" sz="3600" b="1" dirty="0">
                <a:solidFill>
                  <a:schemeClr val="bg1"/>
                </a:solidFill>
              </a:rPr>
              <a:t>) </a:t>
            </a:r>
            <a:r>
              <a:rPr lang="en-US" sz="3600" b="1" dirty="0" err="1">
                <a:solidFill>
                  <a:schemeClr val="bg1"/>
                </a:solidFill>
              </a:rPr>
              <a:t>sering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bersama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Skizofrenia</a:t>
            </a:r>
            <a:r>
              <a:rPr lang="id-ID" sz="3600" b="1" dirty="0">
                <a:solidFill>
                  <a:schemeClr val="bg1"/>
                </a:solidFill>
              </a:rPr>
              <a:t> ataupun gangguan akibat penyalahgunaan zat (kokain/alkohol)</a:t>
            </a:r>
            <a:endParaRPr lang="en-US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Intervensi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Psikiatrik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3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670"/>
            <a:ext cx="7543800" cy="762000"/>
          </a:xfrm>
        </p:spPr>
        <p:txBody>
          <a:bodyPr/>
          <a:lstStyle/>
          <a:p>
            <a:pPr algn="l" eaLnBrk="1" hangingPunct="1"/>
            <a:r>
              <a:rPr lang="en-US" b="1" dirty="0"/>
              <a:t>Dermatitis </a:t>
            </a:r>
            <a:r>
              <a:rPr lang="en-US" b="1" dirty="0" err="1"/>
              <a:t>Artifisialis</a:t>
            </a:r>
            <a:endParaRPr lang="id-ID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5192"/>
            <a:ext cx="6864263" cy="5193082"/>
          </a:xfr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</a:t>
            </a:r>
            <a:r>
              <a:rPr lang="en-US" sz="3600" b="1" dirty="0" err="1">
                <a:solidFill>
                  <a:schemeClr val="bg1"/>
                </a:solidFill>
              </a:rPr>
              <a:t>Dibuat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oleh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penderita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misal</a:t>
            </a:r>
            <a:r>
              <a:rPr lang="en-US" sz="3600" b="1" dirty="0">
                <a:solidFill>
                  <a:schemeClr val="bg1"/>
                </a:solidFill>
              </a:rPr>
              <a:t>  </a:t>
            </a:r>
            <a:r>
              <a:rPr lang="en-US" sz="3600" b="1" dirty="0" err="1">
                <a:solidFill>
                  <a:schemeClr val="bg1"/>
                </a:solidFill>
              </a:rPr>
              <a:t>dengan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zat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kimia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secara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fisik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atau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mekanik</a:t>
            </a:r>
            <a:endParaRPr lang="id-ID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d-ID" sz="3600" b="1" dirty="0">
                <a:solidFill>
                  <a:schemeClr val="bg1"/>
                </a:solidFill>
              </a:rPr>
              <a:t>* Pada pasien psikotik atau kepribadian borderline</a:t>
            </a:r>
            <a:endParaRPr lang="en-US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Di </a:t>
            </a:r>
            <a:r>
              <a:rPr lang="en-US" sz="3600" b="1" dirty="0" err="1">
                <a:solidFill>
                  <a:schemeClr val="bg1"/>
                </a:solidFill>
              </a:rPr>
              <a:t>daerah</a:t>
            </a:r>
            <a:r>
              <a:rPr lang="en-US" sz="3600" b="1" dirty="0">
                <a:solidFill>
                  <a:schemeClr val="bg1"/>
                </a:solidFill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</a:rPr>
              <a:t>mudah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dijangkau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penderita</a:t>
            </a:r>
            <a:endParaRPr lang="id-ID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d-ID" sz="3600" b="1" dirty="0">
                <a:solidFill>
                  <a:schemeClr val="bg1"/>
                </a:solidFill>
              </a:rPr>
              <a:t>Berbeda dengan malingering (imbalan perhatian, uang dll)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47" t="25893" r="58140" b="24943"/>
          <a:stretch/>
        </p:blipFill>
        <p:spPr>
          <a:xfrm>
            <a:off x="6191033" y="2470237"/>
            <a:ext cx="2627291" cy="26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1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835" y="229643"/>
            <a:ext cx="7543800" cy="762000"/>
          </a:xfrm>
        </p:spPr>
        <p:txBody>
          <a:bodyPr/>
          <a:lstStyle/>
          <a:p>
            <a:pPr algn="l" eaLnBrk="1" hangingPunct="1"/>
            <a:r>
              <a:rPr lang="en-US" b="1" dirty="0" err="1"/>
              <a:t>Ekskoriasi</a:t>
            </a:r>
            <a:r>
              <a:rPr lang="en-US" b="1" dirty="0"/>
              <a:t> Neurotic</a:t>
            </a:r>
            <a:endParaRPr lang="id-ID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135" y="1207718"/>
            <a:ext cx="8209246" cy="4648200"/>
          </a:xfr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just" eaLnBrk="1" hangingPunct="1"/>
            <a:r>
              <a:rPr lang="id-ID" sz="3600" b="1" dirty="0">
                <a:solidFill>
                  <a:schemeClr val="bg1"/>
                </a:solidFill>
              </a:rPr>
              <a:t>Menggaruk dengan repetitif dan kompulsif</a:t>
            </a:r>
          </a:p>
          <a:p>
            <a:pPr algn="just" eaLnBrk="1" hangingPunct="1"/>
            <a:r>
              <a:rPr lang="id-ID" sz="3600" b="1" dirty="0">
                <a:solidFill>
                  <a:schemeClr val="bg1"/>
                </a:solidFill>
              </a:rPr>
              <a:t>Mengakui UKK dari hasil garukan sendiri</a:t>
            </a:r>
          </a:p>
          <a:p>
            <a:pPr algn="just" eaLnBrk="1" hangingPunct="1"/>
            <a:r>
              <a:rPr lang="en-US" sz="3600" b="1" dirty="0" err="1">
                <a:solidFill>
                  <a:schemeClr val="bg1"/>
                </a:solidFill>
              </a:rPr>
              <a:t>Muka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lengan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atas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punggung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ekskoriasi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dengan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krusta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hemoragik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atau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supuratif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atau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sikatriks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karena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digaruk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oleh</a:t>
            </a:r>
            <a:r>
              <a:rPr lang="en-US" sz="3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penderita</a:t>
            </a:r>
            <a:r>
              <a:rPr lang="id-ID" sz="3600" b="1" dirty="0">
                <a:solidFill>
                  <a:schemeClr val="bg1"/>
                </a:solidFill>
                <a:sym typeface="Wingdings" panose="05000000000000000000" pitchFamily="2" charset="2"/>
              </a:rPr>
              <a:t>. Gatal +, infeksi sekunder +</a:t>
            </a:r>
            <a:endParaRPr lang="id-ID" sz="3600" b="1" dirty="0">
              <a:solidFill>
                <a:schemeClr val="bg1"/>
              </a:solidFill>
            </a:endParaRPr>
          </a:p>
          <a:p>
            <a:pPr algn="just" eaLnBrk="1" hangingPunct="1"/>
            <a:r>
              <a:rPr lang="id-ID" sz="3600" b="1" dirty="0">
                <a:solidFill>
                  <a:schemeClr val="bg1"/>
                </a:solidFill>
              </a:rPr>
              <a:t>Gangguan impulsivitas atau compulsivitas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8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74" y="455112"/>
            <a:ext cx="7543800" cy="762000"/>
          </a:xfrm>
        </p:spPr>
        <p:txBody>
          <a:bodyPr/>
          <a:lstStyle/>
          <a:p>
            <a:pPr algn="l" eaLnBrk="1" hangingPunct="1"/>
            <a:r>
              <a:rPr lang="en-US" b="1" dirty="0" err="1"/>
              <a:t>Trikotilomania</a:t>
            </a:r>
            <a:endParaRPr lang="id-ID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74" y="1483290"/>
            <a:ext cx="8511436" cy="4648200"/>
          </a:xfr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</a:t>
            </a:r>
            <a:r>
              <a:rPr lang="en-US" sz="3600" b="1" dirty="0" err="1">
                <a:solidFill>
                  <a:schemeClr val="bg1"/>
                </a:solidFill>
              </a:rPr>
              <a:t>Menarik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id-ID" sz="3600" b="1" dirty="0">
                <a:solidFill>
                  <a:schemeClr val="bg1"/>
                </a:solidFill>
              </a:rPr>
              <a:t>(mencabut) </a:t>
            </a:r>
            <a:r>
              <a:rPr lang="en-US" sz="3600" b="1" dirty="0" err="1">
                <a:solidFill>
                  <a:schemeClr val="bg1"/>
                </a:solidFill>
              </a:rPr>
              <a:t>rambut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dalam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satu</a:t>
            </a:r>
            <a:r>
              <a:rPr lang="en-US" sz="3600" b="1" dirty="0">
                <a:solidFill>
                  <a:schemeClr val="bg1"/>
                </a:solidFill>
              </a:rPr>
              <a:t> area</a:t>
            </a:r>
            <a:endParaRPr lang="id-ID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d-ID" sz="3600" b="1" dirty="0">
                <a:solidFill>
                  <a:schemeClr val="bg1"/>
                </a:solidFill>
              </a:rPr>
              <a:t>Merasakan kepuasan setelah mencabut rambut</a:t>
            </a:r>
          </a:p>
          <a:p>
            <a:pPr eaLnBrk="1" hangingPunct="1"/>
            <a:r>
              <a:rPr lang="id-ID" sz="3600" b="1" dirty="0">
                <a:solidFill>
                  <a:schemeClr val="bg1"/>
                </a:solidFill>
              </a:rPr>
              <a:t>Meningkat saat situasi stress/cemas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464" y="4436692"/>
            <a:ext cx="19526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Body Dismorphic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id-ID" b="1" dirty="0">
                <a:solidFill>
                  <a:schemeClr val="bg1"/>
                </a:solidFill>
              </a:rPr>
              <a:t>Adanya perhatian dan fokus yang berlebihan terhadap defek yang diasumsikan ada pada penampilan fisik, walaupun sebenarnya penampilan tampak sepenuhnya normal.</a:t>
            </a:r>
          </a:p>
          <a:p>
            <a:pPr algn="just"/>
            <a:r>
              <a:rPr lang="id-ID" b="1" dirty="0">
                <a:solidFill>
                  <a:schemeClr val="bg1"/>
                </a:solidFill>
              </a:rPr>
              <a:t>Keluhan mengenai penampilan penderita biasanya berpusat pada 3 area yaitu wajah, kepala, dan kelamin.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8787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/>
              <a:t>Kelainan sekunder akibat penyakit kulit (Skin to Stress)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94" t="32026" r="42393" b="23066"/>
          <a:stretch/>
        </p:blipFill>
        <p:spPr>
          <a:xfrm>
            <a:off x="628650" y="1690689"/>
            <a:ext cx="7488216" cy="437513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94345" y="2956142"/>
            <a:ext cx="1078413" cy="922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822521" y="2317315"/>
            <a:ext cx="3068876" cy="192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CEMAS DAN DEPRESI</a:t>
            </a:r>
          </a:p>
        </p:txBody>
      </p:sp>
      <p:sp>
        <p:nvSpPr>
          <p:cNvPr id="7" name="Oval 6"/>
          <p:cNvSpPr/>
          <p:nvPr/>
        </p:nvSpPr>
        <p:spPr>
          <a:xfrm>
            <a:off x="1493520" y="5928360"/>
            <a:ext cx="2270760" cy="82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VITILIGO</a:t>
            </a:r>
          </a:p>
        </p:txBody>
      </p:sp>
      <p:sp>
        <p:nvSpPr>
          <p:cNvPr id="8" name="Oval 7"/>
          <p:cNvSpPr/>
          <p:nvPr/>
        </p:nvSpPr>
        <p:spPr>
          <a:xfrm>
            <a:off x="4870746" y="5654040"/>
            <a:ext cx="2270760" cy="1038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ALOPECIAREATA</a:t>
            </a:r>
          </a:p>
        </p:txBody>
      </p:sp>
    </p:spTree>
    <p:extLst>
      <p:ext uri="{BB962C8B-B14F-4D97-AF65-F5344CB8AC3E}">
        <p14:creationId xmlns:p14="http://schemas.microsoft.com/office/powerpoint/2010/main" val="1480783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d-ID" dirty="0"/>
              <a:t>SKIN </a:t>
            </a:r>
            <a:r>
              <a:rPr lang="id-ID" dirty="0">
                <a:sym typeface="Wingdings" panose="05000000000000000000" pitchFamily="2" charset="2"/>
              </a:rPr>
              <a:t>- STRESS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sz="4000" dirty="0"/>
              <a:t>Pruritus</a:t>
            </a:r>
          </a:p>
          <a:p>
            <a:r>
              <a:rPr lang="id-ID" sz="4000" dirty="0"/>
              <a:t>Psoriasis</a:t>
            </a:r>
          </a:p>
          <a:p>
            <a:r>
              <a:rPr lang="id-ID" sz="4000" dirty="0"/>
              <a:t>Acne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353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32" y="287055"/>
            <a:ext cx="7543800" cy="762000"/>
          </a:xfrm>
        </p:spPr>
        <p:txBody>
          <a:bodyPr/>
          <a:lstStyle/>
          <a:p>
            <a:pPr algn="l" eaLnBrk="1" hangingPunct="1"/>
            <a:r>
              <a:rPr lang="en-US" b="1" dirty="0"/>
              <a:t>Pruritus</a:t>
            </a:r>
            <a:endParaRPr lang="id-ID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37" y="1049055"/>
            <a:ext cx="7315200" cy="5451953"/>
          </a:xfr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</a:t>
            </a:r>
            <a:r>
              <a:rPr lang="en-US" sz="3600" b="1" dirty="0" err="1">
                <a:solidFill>
                  <a:schemeClr val="bg1"/>
                </a:solidFill>
              </a:rPr>
              <a:t>Kausa</a:t>
            </a:r>
            <a:r>
              <a:rPr lang="en-US" sz="3600" b="1" dirty="0">
                <a:solidFill>
                  <a:schemeClr val="bg1"/>
                </a:solidFill>
              </a:rPr>
              <a:t> : </a:t>
            </a:r>
            <a:r>
              <a:rPr lang="en-US" sz="3600" b="1" dirty="0" err="1">
                <a:solidFill>
                  <a:schemeClr val="bg1"/>
                </a:solidFill>
              </a:rPr>
              <a:t>Eksogen</a:t>
            </a:r>
            <a:r>
              <a:rPr lang="en-US" sz="3600" b="1" dirty="0">
                <a:solidFill>
                  <a:schemeClr val="bg1"/>
                </a:solidFill>
              </a:rPr>
              <a:t>  </a:t>
            </a:r>
            <a:r>
              <a:rPr lang="en-US" sz="3600" b="1" dirty="0" err="1">
                <a:solidFill>
                  <a:schemeClr val="bg1"/>
                </a:solidFill>
              </a:rPr>
              <a:t>dan</a:t>
            </a:r>
            <a:r>
              <a:rPr lang="en-US" sz="3600" b="1" dirty="0">
                <a:solidFill>
                  <a:schemeClr val="bg1"/>
                </a:solidFill>
              </a:rPr>
              <a:t> endogen</a:t>
            </a:r>
            <a:endParaRPr lang="id-ID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Pruritus primer : </a:t>
            </a:r>
            <a:r>
              <a:rPr lang="en-US" sz="3600" b="1" dirty="0" err="1">
                <a:solidFill>
                  <a:schemeClr val="bg1"/>
                </a:solidFill>
              </a:rPr>
              <a:t>tanpa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penyakit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dermatologik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bisa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lokalisata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atau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generalisata</a:t>
            </a:r>
            <a:endParaRPr lang="en-US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* </a:t>
            </a:r>
            <a:r>
              <a:rPr lang="en-US" sz="3600" b="1" dirty="0" err="1">
                <a:solidFill>
                  <a:schemeClr val="bg1"/>
                </a:solidFill>
              </a:rPr>
              <a:t>Psikogenik</a:t>
            </a:r>
            <a:r>
              <a:rPr lang="en-US" sz="3600" b="1" dirty="0">
                <a:solidFill>
                  <a:schemeClr val="bg1"/>
                </a:solidFill>
              </a:rPr>
              <a:t>	     	  </a:t>
            </a:r>
            <a:r>
              <a:rPr lang="en-US" sz="3600" b="1" dirty="0" err="1">
                <a:solidFill>
                  <a:schemeClr val="bg1"/>
                </a:solidFill>
              </a:rPr>
              <a:t>stimulasi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pada</a:t>
            </a:r>
            <a:r>
              <a:rPr lang="en-US" sz="3600" b="1" dirty="0">
                <a:solidFill>
                  <a:schemeClr val="bg1"/>
                </a:solidFill>
              </a:rPr>
              <a:t> itch center.</a:t>
            </a:r>
            <a:endParaRPr lang="id-ID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d-ID" sz="3600" b="1" dirty="0">
                <a:solidFill>
                  <a:schemeClr val="bg1"/>
                </a:solidFill>
              </a:rPr>
              <a:t>Interaksi stress dengan cell mast </a:t>
            </a:r>
            <a:r>
              <a:rPr lang="id-ID" sz="3600" b="1" dirty="0">
                <a:solidFill>
                  <a:schemeClr val="bg1"/>
                </a:solidFill>
                <a:sym typeface="Wingdings" panose="05000000000000000000" pitchFamily="2" charset="2"/>
              </a:rPr>
              <a:t> pelepasan histamin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713120" y="3441656"/>
            <a:ext cx="976312" cy="333375"/>
          </a:xfrm>
          <a:prstGeom prst="rightArrow">
            <a:avLst>
              <a:gd name="adj1" fmla="val 50000"/>
              <a:gd name="adj2" fmla="val 73214"/>
            </a:avLst>
          </a:prstGeom>
          <a:solidFill>
            <a:schemeClr val="bg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87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60" y="2355691"/>
            <a:ext cx="870324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/>
              <a:t>  </a:t>
            </a:r>
            <a:r>
              <a:rPr lang="id-ID" b="1" dirty="0"/>
              <a:t>INTERACTION OF SKIN AND PSHYCE</a:t>
            </a:r>
          </a:p>
        </p:txBody>
      </p:sp>
    </p:spTree>
    <p:extLst>
      <p:ext uri="{BB962C8B-B14F-4D97-AF65-F5344CB8AC3E}">
        <p14:creationId xmlns:p14="http://schemas.microsoft.com/office/powerpoint/2010/main" val="354089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Psoriasis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id-ID" dirty="0"/>
              <a:t>Multifactorial</a:t>
            </a:r>
          </a:p>
          <a:p>
            <a:pPr algn="just"/>
            <a:r>
              <a:rPr lang="id-ID" dirty="0"/>
              <a:t>Proliferasi epidermal keratinocyt</a:t>
            </a:r>
          </a:p>
          <a:p>
            <a:pPr algn="just"/>
            <a:r>
              <a:rPr lang="en-US" dirty="0"/>
              <a:t>S</a:t>
            </a:r>
            <a:r>
              <a:rPr lang="id-ID" dirty="0"/>
              <a:t>ensory nerves release neuropeptides (neurotensin, somatostatin, substance P and NGF) which activate the proliferation of keratinocytes.</a:t>
            </a:r>
          </a:p>
          <a:p>
            <a:pPr algn="just"/>
            <a:r>
              <a:rPr lang="en-US" dirty="0"/>
              <a:t>C</a:t>
            </a:r>
            <a:r>
              <a:rPr lang="id-ID" dirty="0"/>
              <a:t>holinergic fibres produce acetylcholine and the vasoactive intestinal peptide (VIP) </a:t>
            </a:r>
            <a:r>
              <a:rPr lang="id-ID" dirty="0">
                <a:sym typeface="Wingdings" panose="05000000000000000000" pitchFamily="2" charset="2"/>
              </a:rPr>
              <a:t></a:t>
            </a:r>
            <a:r>
              <a:rPr lang="id-ID" dirty="0"/>
              <a:t> vasodilatation.</a:t>
            </a:r>
            <a:endParaRPr lang="en-US" dirty="0"/>
          </a:p>
          <a:p>
            <a:pPr algn="just"/>
            <a:r>
              <a:rPr lang="en-US" dirty="0"/>
              <a:t>Stress hormone inhibit keratinocyte migration, and </a:t>
            </a:r>
            <a:r>
              <a:rPr lang="en-US" dirty="0" err="1"/>
              <a:t>epineprin</a:t>
            </a:r>
            <a:r>
              <a:rPr lang="en-US" dirty="0"/>
              <a:t> activate keratinocyte beta adrenergic </a:t>
            </a:r>
            <a:r>
              <a:rPr lang="en-US" dirty="0" err="1"/>
              <a:t>reseptor</a:t>
            </a:r>
            <a:r>
              <a:rPr lang="en-US" dirty="0"/>
              <a:t> (impaired cell motility and wound reepithelization</a:t>
            </a:r>
          </a:p>
        </p:txBody>
      </p:sp>
    </p:spTree>
    <p:extLst>
      <p:ext uri="{BB962C8B-B14F-4D97-AF65-F5344CB8AC3E}">
        <p14:creationId xmlns:p14="http://schemas.microsoft.com/office/powerpoint/2010/main" val="1025022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/>
              <a:t>ACNE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id-ID" dirty="0"/>
              <a:t>Acne and seborrhoeic dermatitis may be caused by a neurogenic stimulation of sebaceous secretion.</a:t>
            </a:r>
          </a:p>
          <a:p>
            <a:pPr algn="just"/>
            <a:r>
              <a:rPr lang="id-ID" dirty="0"/>
              <a:t>Sensory nerves release neuropeptides (neurotensin, somatostatin, substance P, NGF, hormone melanocyte, and PPAR-</a:t>
            </a:r>
            <a:r>
              <a:rPr lang="el-GR" dirty="0"/>
              <a:t>γ) </a:t>
            </a:r>
            <a:r>
              <a:rPr lang="id-ID" dirty="0"/>
              <a:t>stimulant-</a:t>
            </a:r>
            <a:r>
              <a:rPr lang="el-GR" dirty="0"/>
              <a:t>α </a:t>
            </a:r>
            <a:r>
              <a:rPr lang="id-ID" dirty="0"/>
              <a:t>and the peptide derived from the propiomelanocortina, all of which stimulate sebaceous gland sebocytes, increasing secretion. </a:t>
            </a:r>
          </a:p>
          <a:p>
            <a:pPr algn="just"/>
            <a:r>
              <a:rPr lang="id-ID" dirty="0"/>
              <a:t>The activated sebocytes also secrete cytokines (IL1-</a:t>
            </a:r>
            <a:r>
              <a:rPr lang="el-GR" dirty="0"/>
              <a:t>α </a:t>
            </a:r>
            <a:r>
              <a:rPr lang="id-ID" dirty="0"/>
              <a:t>IL-6, TNF-</a:t>
            </a:r>
            <a:r>
              <a:rPr lang="el-GR" dirty="0"/>
              <a:t>α,</a:t>
            </a:r>
            <a:r>
              <a:rPr lang="id-ID" dirty="0"/>
              <a:t> INF-</a:t>
            </a:r>
            <a:r>
              <a:rPr lang="el-GR" dirty="0"/>
              <a:t>γ </a:t>
            </a:r>
            <a:r>
              <a:rPr lang="id-ID" dirty="0"/>
              <a:t>and PPAR-</a:t>
            </a:r>
            <a:r>
              <a:rPr lang="el-GR" dirty="0"/>
              <a:t>γ) </a:t>
            </a:r>
            <a:r>
              <a:rPr lang="id-ID" dirty="0"/>
              <a:t>that produce inflammation</a:t>
            </a:r>
          </a:p>
        </p:txBody>
      </p:sp>
    </p:spTree>
    <p:extLst>
      <p:ext uri="{BB962C8B-B14F-4D97-AF65-F5344CB8AC3E}">
        <p14:creationId xmlns:p14="http://schemas.microsoft.com/office/powerpoint/2010/main" val="2011406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427"/>
            <a:ext cx="9144000" cy="67215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100207" y="3005406"/>
            <a:ext cx="2079321" cy="88934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5400" dirty="0">
                <a:latin typeface="Monotype Corsiva" panose="03010101010201010101" pitchFamily="66" charset="0"/>
              </a:rPr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2378431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416" y="2818357"/>
            <a:ext cx="5685168" cy="15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54" y="127131"/>
            <a:ext cx="7886700" cy="1325563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id-ID" b="1" dirty="0">
                <a:solidFill>
                  <a:schemeClr val="accent3">
                    <a:lumMod val="50000"/>
                  </a:schemeClr>
                </a:solidFill>
              </a:rPr>
              <a:t>SKIN AND PSYCHE RELATIONSHIP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21" y="3085507"/>
            <a:ext cx="2625051" cy="176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19" y="2738363"/>
            <a:ext cx="2405781" cy="1975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241" y="1615858"/>
            <a:ext cx="3657600" cy="1122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486669" y="5233237"/>
            <a:ext cx="3251550" cy="12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2" y="136807"/>
            <a:ext cx="8755693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d-ID" sz="5400" b="1" dirty="0"/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3" y="1553228"/>
            <a:ext cx="8755693" cy="530477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3000" dirty="0"/>
              <a:t>stress → skin: skin disorders which are caused by mental disease (delusional parasitosis, body dysmorphic disorder)</a:t>
            </a:r>
            <a:endParaRPr lang="id-ID" sz="3000" dirty="0"/>
          </a:p>
          <a:p>
            <a:pPr algn="just"/>
            <a:r>
              <a:rPr lang="en-US" sz="3000" dirty="0"/>
              <a:t>skin → stress: psychosocial stress/disorder (reactive depression, adjustment disorder, anxiety disorder) is the result of a skin disease</a:t>
            </a:r>
            <a:endParaRPr lang="id-ID" sz="3000" dirty="0"/>
          </a:p>
          <a:p>
            <a:pPr algn="just"/>
            <a:r>
              <a:rPr lang="en-US" sz="3000" dirty="0"/>
              <a:t>stress ↔ skin: genuine interrelation between psychosocial stress and somatic aspects at the beginning and/or over the course of chronic skin diseases (such as atopic dermatitis, psoriasis, urticaria, acne)</a:t>
            </a:r>
            <a:r>
              <a:rPr lang="id-ID" sz="3000" dirty="0"/>
              <a:t> 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444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66" y="5198301"/>
            <a:ext cx="8515351" cy="10396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Understanding this interrelation is critically relevant, not only to ensure a </a:t>
            </a:r>
            <a:r>
              <a:rPr lang="en-US" b="1" dirty="0"/>
              <a:t>good quality of life </a:t>
            </a:r>
            <a:r>
              <a:rPr lang="en-US" dirty="0"/>
              <a:t>of affected patients but also for consistent </a:t>
            </a:r>
            <a:r>
              <a:rPr lang="en-US" b="1" dirty="0"/>
              <a:t>therapeutic success.</a:t>
            </a:r>
            <a:endParaRPr lang="id-ID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393045"/>
              </p:ext>
            </p:extLst>
          </p:nvPr>
        </p:nvGraphicFramePr>
        <p:xfrm>
          <a:off x="1468545" y="669534"/>
          <a:ext cx="6605392" cy="381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0046" y="4421688"/>
            <a:ext cx="596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/>
              <a:t>KONSEP BIOPSIKOSOSIAL DALAM KESEHATAN</a:t>
            </a:r>
          </a:p>
        </p:txBody>
      </p:sp>
    </p:spTree>
    <p:extLst>
      <p:ext uri="{BB962C8B-B14F-4D97-AF65-F5344CB8AC3E}">
        <p14:creationId xmlns:p14="http://schemas.microsoft.com/office/powerpoint/2010/main" val="346073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2753"/>
            <a:ext cx="78867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d-ID" dirty="0"/>
              <a:t>NEUROBIOLOGICAL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96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54" y="127131"/>
            <a:ext cx="7886700" cy="1325563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id-ID" b="1" dirty="0">
                <a:solidFill>
                  <a:schemeClr val="accent3">
                    <a:lumMod val="50000"/>
                  </a:schemeClr>
                </a:solidFill>
              </a:rPr>
              <a:t>SKIN AND PSYCHE RELATIONSHIP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21" y="3085507"/>
            <a:ext cx="2625051" cy="176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19" y="2738363"/>
            <a:ext cx="2405781" cy="1975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241" y="1615858"/>
            <a:ext cx="3657600" cy="1122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486669" y="5233237"/>
            <a:ext cx="3251550" cy="120563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86669" y="3700226"/>
            <a:ext cx="747129" cy="60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97977" y="3669143"/>
            <a:ext cx="740241" cy="6022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90372" y="3258052"/>
            <a:ext cx="1365337" cy="13027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281" y="3457487"/>
            <a:ext cx="980162" cy="9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id-ID" b="1" dirty="0"/>
              <a:t>Stress Response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624" y="1825625"/>
            <a:ext cx="8755693" cy="39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1023</Words>
  <Application>Microsoft Office PowerPoint</Application>
  <PresentationFormat>On-screen Show (4:3)</PresentationFormat>
  <Paragraphs>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Monotype Corsiva</vt:lpstr>
      <vt:lpstr>Times New Roman</vt:lpstr>
      <vt:lpstr>Wingdings</vt:lpstr>
      <vt:lpstr>Office Theme</vt:lpstr>
      <vt:lpstr>Psychological Aspect of Skin Disease</vt:lpstr>
      <vt:lpstr>Learning Objective</vt:lpstr>
      <vt:lpstr>  INTERACTION OF SKIN AND PSHYCE</vt:lpstr>
      <vt:lpstr>SKIN AND PSYCHE RELATIONSHIP</vt:lpstr>
      <vt:lpstr>Classification </vt:lpstr>
      <vt:lpstr>PowerPoint Presentation</vt:lpstr>
      <vt:lpstr>NEUROBIOLOGICAL FACTOR</vt:lpstr>
      <vt:lpstr>SKIN AND PSYCHE RELATIONSHIP</vt:lpstr>
      <vt:lpstr>Stress Response System</vt:lpstr>
      <vt:lpstr>Psychodermatology</vt:lpstr>
      <vt:lpstr>HPA(Hipotalamus Pituitary Adrenal) Axis</vt:lpstr>
      <vt:lpstr>The Sympathetic Axis in Stress Response System</vt:lpstr>
      <vt:lpstr>         Acute and Chronic Stress</vt:lpstr>
      <vt:lpstr>PowerPoint Presentation</vt:lpstr>
      <vt:lpstr>PowerPoint Presentation</vt:lpstr>
      <vt:lpstr>The cholinergic Axis in Stress Response System</vt:lpstr>
      <vt:lpstr>CA hypothesis in psychodermatology</vt:lpstr>
      <vt:lpstr>PowerPoint Presentation</vt:lpstr>
      <vt:lpstr>NNA (Neuropeptida, Neurotropine)</vt:lpstr>
      <vt:lpstr>NEUROPEPTIDE, NEUROTROPINE AND BDNF</vt:lpstr>
      <vt:lpstr>PSYCHODERMATOLOGY DISEASE</vt:lpstr>
      <vt:lpstr>Delusional Parasiter</vt:lpstr>
      <vt:lpstr>Dermatitis Artifisialis</vt:lpstr>
      <vt:lpstr>Ekskoriasi Neurotic</vt:lpstr>
      <vt:lpstr>Trikotilomania</vt:lpstr>
      <vt:lpstr>Body Dismorphic Disorder</vt:lpstr>
      <vt:lpstr>Kelainan sekunder akibat penyakit kulit (Skin to Stress)</vt:lpstr>
      <vt:lpstr>SKIN - STRESS</vt:lpstr>
      <vt:lpstr>Pruritus</vt:lpstr>
      <vt:lpstr>Psoriasis</vt:lpstr>
      <vt:lpstr>ACNE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Aspect of Skin Disease</dc:title>
  <dc:creator>windows</dc:creator>
  <cp:lastModifiedBy>user</cp:lastModifiedBy>
  <cp:revision>35</cp:revision>
  <dcterms:created xsi:type="dcterms:W3CDTF">2020-04-26T09:26:48Z</dcterms:created>
  <dcterms:modified xsi:type="dcterms:W3CDTF">2020-04-27T02:28:04Z</dcterms:modified>
</cp:coreProperties>
</file>