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6" r:id="rId11"/>
    <p:sldId id="258" r:id="rId12"/>
    <p:sldId id="25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9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Indeks</a:t>
            </a:r>
            <a:r>
              <a:rPr lang="en-US" dirty="0" smtClean="0"/>
              <a:t> </a:t>
            </a:r>
            <a:r>
              <a:rPr lang="en-US" dirty="0" err="1" smtClean="0"/>
              <a:t>Eritrosit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152983"/>
            <a:ext cx="10035932" cy="4883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b="1" dirty="0"/>
              <a:t> </a:t>
            </a:r>
            <a:endParaRPr lang="en-US" b="1" dirty="0"/>
          </a:p>
          <a:p>
            <a:pPr marL="0" lvl="0" indent="0">
              <a:buNone/>
            </a:pPr>
            <a:r>
              <a:rPr lang="en-US" b="1" dirty="0"/>
              <a:t>TUJUAN UMUM: </a:t>
            </a:r>
          </a:p>
          <a:p>
            <a:r>
              <a:rPr lang="en-US" b="1" dirty="0" err="1"/>
              <a:t>Mahasiswa</a:t>
            </a:r>
            <a:r>
              <a:rPr lang="en-US" b="1" dirty="0"/>
              <a:t> </a:t>
            </a:r>
            <a:r>
              <a:rPr lang="en-US" b="1" dirty="0" err="1"/>
              <a:t>mampu</a:t>
            </a:r>
            <a:r>
              <a:rPr lang="en-US" b="1" dirty="0"/>
              <a:t> </a:t>
            </a:r>
            <a:r>
              <a:rPr lang="en-US" b="1" dirty="0" err="1"/>
              <a:t>menjelaskan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melakukan</a:t>
            </a:r>
            <a:r>
              <a:rPr lang="en-US" b="1" dirty="0"/>
              <a:t> </a:t>
            </a:r>
            <a:r>
              <a:rPr lang="en-US" b="1" dirty="0" err="1"/>
              <a:t>penentuan</a:t>
            </a:r>
            <a:r>
              <a:rPr lang="en-US" b="1" dirty="0"/>
              <a:t> </a:t>
            </a:r>
            <a:r>
              <a:rPr lang="en-US" b="1" dirty="0" err="1"/>
              <a:t>Indeks</a:t>
            </a:r>
            <a:r>
              <a:rPr lang="en-US" b="1" dirty="0"/>
              <a:t> </a:t>
            </a:r>
            <a:r>
              <a:rPr lang="en-US" b="1" dirty="0" err="1"/>
              <a:t>Eritrosit</a:t>
            </a:r>
            <a:endParaRPr lang="en-US" b="1" dirty="0"/>
          </a:p>
          <a:p>
            <a:pPr marL="0" lvl="0" indent="0">
              <a:buNone/>
            </a:pPr>
            <a:r>
              <a:rPr lang="en-US" b="1" dirty="0"/>
              <a:t>TUJUAN KHUSUS:</a:t>
            </a:r>
          </a:p>
          <a:p>
            <a:pPr lvl="0"/>
            <a:r>
              <a:rPr lang="en-US" b="1" dirty="0" err="1"/>
              <a:t>Mahasiswa</a:t>
            </a:r>
            <a:r>
              <a:rPr lang="en-US" b="1" dirty="0"/>
              <a:t> </a:t>
            </a:r>
            <a:r>
              <a:rPr lang="en-US" b="1" dirty="0" err="1"/>
              <a:t>mampu</a:t>
            </a:r>
            <a:r>
              <a:rPr lang="en-US" b="1" dirty="0"/>
              <a:t> </a:t>
            </a:r>
            <a:r>
              <a:rPr lang="en-US" b="1" dirty="0" err="1"/>
              <a:t>menjelaskan</a:t>
            </a:r>
            <a:r>
              <a:rPr lang="en-US" b="1" dirty="0"/>
              <a:t> </a:t>
            </a:r>
            <a:r>
              <a:rPr lang="en-US" b="1" dirty="0" err="1"/>
              <a:t>prinsip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melakukan</a:t>
            </a:r>
            <a:r>
              <a:rPr lang="en-US" b="1" dirty="0"/>
              <a:t> </a:t>
            </a:r>
            <a:r>
              <a:rPr lang="en-US" b="1" dirty="0" err="1"/>
              <a:t>pemeriksaan</a:t>
            </a:r>
            <a:r>
              <a:rPr lang="en-US" b="1" dirty="0"/>
              <a:t> hemoglobin</a:t>
            </a:r>
          </a:p>
          <a:p>
            <a:pPr lvl="0"/>
            <a:r>
              <a:rPr lang="en-US" b="1" dirty="0" err="1"/>
              <a:t>Mahasiswa</a:t>
            </a:r>
            <a:r>
              <a:rPr lang="en-US" b="1" dirty="0"/>
              <a:t> </a:t>
            </a:r>
            <a:r>
              <a:rPr lang="en-US" b="1" dirty="0" err="1"/>
              <a:t>mampu</a:t>
            </a:r>
            <a:r>
              <a:rPr lang="en-US" b="1" dirty="0"/>
              <a:t> </a:t>
            </a:r>
            <a:r>
              <a:rPr lang="en-US" b="1" dirty="0" err="1"/>
              <a:t>menjelaskan</a:t>
            </a:r>
            <a:r>
              <a:rPr lang="en-US" b="1" dirty="0"/>
              <a:t> </a:t>
            </a:r>
            <a:r>
              <a:rPr lang="en-US" b="1" dirty="0" err="1"/>
              <a:t>prinsip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melakukan</a:t>
            </a:r>
            <a:r>
              <a:rPr lang="en-US" b="1" dirty="0"/>
              <a:t> </a:t>
            </a:r>
            <a:r>
              <a:rPr lang="en-US" b="1" dirty="0" err="1"/>
              <a:t>pemeriksaan</a:t>
            </a:r>
            <a:r>
              <a:rPr lang="en-US" b="1" dirty="0"/>
              <a:t> </a:t>
            </a:r>
            <a:r>
              <a:rPr lang="en-US" b="1" dirty="0" err="1"/>
              <a:t>Hematokrit</a:t>
            </a:r>
            <a:endParaRPr lang="en-US" b="1" dirty="0"/>
          </a:p>
          <a:p>
            <a:pPr lvl="0"/>
            <a:r>
              <a:rPr lang="en-US" b="1" dirty="0" err="1"/>
              <a:t>Mahasiswa</a:t>
            </a:r>
            <a:r>
              <a:rPr lang="en-US" b="1" dirty="0"/>
              <a:t> </a:t>
            </a:r>
            <a:r>
              <a:rPr lang="en-US" b="1" dirty="0" err="1"/>
              <a:t>mampu</a:t>
            </a:r>
            <a:r>
              <a:rPr lang="en-US" b="1" dirty="0"/>
              <a:t> </a:t>
            </a:r>
            <a:r>
              <a:rPr lang="en-US" b="1" dirty="0" err="1"/>
              <a:t>menjelaskan</a:t>
            </a:r>
            <a:r>
              <a:rPr lang="en-US" b="1" dirty="0"/>
              <a:t> </a:t>
            </a:r>
            <a:r>
              <a:rPr lang="en-US" b="1" dirty="0" err="1"/>
              <a:t>prinsip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melakukan</a:t>
            </a:r>
            <a:r>
              <a:rPr lang="en-US" b="1" dirty="0"/>
              <a:t> </a:t>
            </a:r>
            <a:r>
              <a:rPr lang="en-US" b="1" dirty="0" err="1"/>
              <a:t>pemeriksaan</a:t>
            </a:r>
            <a:r>
              <a:rPr lang="en-US" b="1" dirty="0"/>
              <a:t> </a:t>
            </a:r>
            <a:r>
              <a:rPr lang="en-US" b="1" dirty="0" err="1"/>
              <a:t>Jumlah</a:t>
            </a:r>
            <a:r>
              <a:rPr lang="en-US" b="1" dirty="0"/>
              <a:t> </a:t>
            </a:r>
            <a:r>
              <a:rPr lang="en-US" b="1" dirty="0" err="1"/>
              <a:t>Eritrosit</a:t>
            </a:r>
            <a:endParaRPr lang="en-US" b="1" dirty="0"/>
          </a:p>
          <a:p>
            <a:pPr lvl="0"/>
            <a:r>
              <a:rPr lang="en-US" b="1" dirty="0" err="1"/>
              <a:t>Mahasiswa</a:t>
            </a:r>
            <a:r>
              <a:rPr lang="en-US" b="1" dirty="0"/>
              <a:t> </a:t>
            </a:r>
            <a:r>
              <a:rPr lang="en-US" b="1" dirty="0" err="1"/>
              <a:t>mampu</a:t>
            </a:r>
            <a:r>
              <a:rPr lang="en-US" b="1" dirty="0"/>
              <a:t> </a:t>
            </a:r>
            <a:r>
              <a:rPr lang="en-US" b="1" dirty="0" err="1"/>
              <a:t>menghitung</a:t>
            </a:r>
            <a:r>
              <a:rPr lang="en-US" b="1" dirty="0"/>
              <a:t> </a:t>
            </a:r>
            <a:r>
              <a:rPr lang="en-US" b="1" dirty="0" err="1"/>
              <a:t>indeks</a:t>
            </a:r>
            <a:r>
              <a:rPr lang="en-US" b="1" dirty="0"/>
              <a:t> </a:t>
            </a:r>
            <a:r>
              <a:rPr lang="en-US" b="1" dirty="0" err="1"/>
              <a:t>eritrosit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05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Cara </a:t>
            </a:r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Eritrosit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21176"/>
            <a:ext cx="8946541" cy="4827223"/>
          </a:xfrm>
        </p:spPr>
        <p:txBody>
          <a:bodyPr>
            <a:normAutofit/>
          </a:bodyPr>
          <a:lstStyle/>
          <a:p>
            <a:pPr lvl="0"/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/>
              <a:t>pipet </a:t>
            </a:r>
            <a:r>
              <a:rPr lang="en-US" dirty="0" err="1"/>
              <a:t>eritrosit</a:t>
            </a:r>
            <a:r>
              <a:rPr lang="en-US" dirty="0"/>
              <a:t> </a:t>
            </a:r>
            <a:r>
              <a:rPr lang="en-US" dirty="0" err="1"/>
              <a:t>pipetlah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smtClean="0"/>
              <a:t>0,5,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diencerkan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larutan</a:t>
            </a:r>
            <a:r>
              <a:rPr lang="en-US" dirty="0"/>
              <a:t> </a:t>
            </a:r>
            <a:r>
              <a:rPr lang="en-US" dirty="0" err="1" smtClean="0"/>
              <a:t>Hayem</a:t>
            </a:r>
            <a:r>
              <a:rPr lang="en-US" dirty="0" smtClean="0"/>
              <a:t> 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101. (</a:t>
            </a:r>
            <a:r>
              <a:rPr lang="en-US" dirty="0" err="1"/>
              <a:t>Pengenceran</a:t>
            </a:r>
            <a:r>
              <a:rPr lang="en-US" dirty="0"/>
              <a:t> 200x). </a:t>
            </a:r>
            <a:endParaRPr lang="en-US" dirty="0" smtClean="0"/>
          </a:p>
          <a:p>
            <a:pPr lvl="0"/>
            <a:r>
              <a:rPr lang="en-US" dirty="0" err="1" smtClean="0"/>
              <a:t>Peganglah</a:t>
            </a:r>
            <a:r>
              <a:rPr lang="en-US" dirty="0" smtClean="0"/>
              <a:t> </a:t>
            </a:r>
            <a:r>
              <a:rPr lang="en-US" dirty="0"/>
              <a:t>pipet </a:t>
            </a:r>
            <a:r>
              <a:rPr lang="en-US" dirty="0" err="1"/>
              <a:t>eritrosit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ujung</a:t>
            </a:r>
            <a:r>
              <a:rPr lang="en-US" dirty="0"/>
              <a:t> pipet </a:t>
            </a:r>
            <a:r>
              <a:rPr lang="en-US" dirty="0" err="1"/>
              <a:t>terletak</a:t>
            </a:r>
            <a:r>
              <a:rPr lang="en-US" dirty="0"/>
              <a:t> 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jari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telunjuk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. </a:t>
            </a:r>
            <a:r>
              <a:rPr lang="en-US" dirty="0" err="1"/>
              <a:t>Kocoklah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3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supaya</a:t>
            </a:r>
            <a:r>
              <a:rPr lang="en-US" dirty="0"/>
              <a:t> </a:t>
            </a:r>
            <a:r>
              <a:rPr lang="en-US" dirty="0" err="1"/>
              <a:t>homogen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/>
              <a:t>bilik</a:t>
            </a:r>
            <a:r>
              <a:rPr lang="en-US" dirty="0"/>
              <a:t> </a:t>
            </a:r>
            <a:r>
              <a:rPr lang="en-US" dirty="0" err="1"/>
              <a:t>hitung</a:t>
            </a:r>
            <a:r>
              <a:rPr lang="en-US" dirty="0"/>
              <a:t>: </a:t>
            </a:r>
            <a:r>
              <a:rPr lang="en-US" dirty="0" err="1"/>
              <a:t>buanglah</a:t>
            </a:r>
            <a:r>
              <a:rPr lang="en-US" dirty="0"/>
              <a:t> </a:t>
            </a:r>
            <a:r>
              <a:rPr lang="en-US" dirty="0" smtClean="0"/>
              <a:t>3-4  </a:t>
            </a:r>
            <a:r>
              <a:rPr lang="en-US" dirty="0" err="1"/>
              <a:t>tetes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letakkan</a:t>
            </a:r>
            <a:r>
              <a:rPr lang="en-US" dirty="0"/>
              <a:t> </a:t>
            </a:r>
            <a:r>
              <a:rPr lang="en-US" dirty="0" err="1"/>
              <a:t>ujung</a:t>
            </a:r>
            <a:r>
              <a:rPr lang="en-US" dirty="0"/>
              <a:t> pipet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bilik</a:t>
            </a:r>
            <a:r>
              <a:rPr lang="en-US" dirty="0"/>
              <a:t>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kaca</a:t>
            </a:r>
            <a:r>
              <a:rPr lang="en-US" dirty="0"/>
              <a:t> </a:t>
            </a:r>
            <a:r>
              <a:rPr lang="en-US" dirty="0" err="1"/>
              <a:t>penutup</a:t>
            </a:r>
            <a:r>
              <a:rPr lang="en-US" dirty="0"/>
              <a:t>(deck glass). </a:t>
            </a:r>
            <a:endParaRPr lang="en-US" dirty="0" smtClean="0"/>
          </a:p>
          <a:p>
            <a:pPr lvl="0"/>
            <a:r>
              <a:rPr lang="en-US" dirty="0" err="1" smtClean="0"/>
              <a:t>Isikan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bilik</a:t>
            </a:r>
            <a:r>
              <a:rPr lang="en-US" dirty="0"/>
              <a:t>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biarkan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3 </a:t>
            </a:r>
            <a:r>
              <a:rPr lang="en-US" dirty="0" err="1"/>
              <a:t>menit</a:t>
            </a:r>
            <a:r>
              <a:rPr lang="en-US" dirty="0"/>
              <a:t> agar </a:t>
            </a:r>
            <a:r>
              <a:rPr lang="en-US" dirty="0" err="1"/>
              <a:t>eritrosit</a:t>
            </a:r>
            <a:r>
              <a:rPr lang="en-US" dirty="0"/>
              <a:t> </a:t>
            </a:r>
            <a:r>
              <a:rPr lang="en-US" dirty="0" err="1"/>
              <a:t>mengendap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eritrosit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5 </a:t>
            </a:r>
            <a:r>
              <a:rPr lang="en-US" dirty="0" err="1" smtClean="0"/>
              <a:t>kotak</a:t>
            </a:r>
            <a:r>
              <a:rPr lang="en-US" dirty="0" smtClean="0"/>
              <a:t> </a:t>
            </a:r>
            <a:r>
              <a:rPr lang="en-US" dirty="0" err="1" smtClean="0"/>
              <a:t>observasi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dikalikan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10.000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348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Indeks</a:t>
            </a:r>
            <a:r>
              <a:rPr lang="en-US" dirty="0"/>
              <a:t> </a:t>
            </a:r>
            <a:r>
              <a:rPr lang="en-US" dirty="0" err="1"/>
              <a:t>eritrosit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MCV </a:t>
            </a:r>
            <a:r>
              <a:rPr lang="en-US" dirty="0"/>
              <a:t>: </a:t>
            </a:r>
            <a:r>
              <a:rPr lang="en-US" i="1" dirty="0"/>
              <a:t>mean corpuscular volume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volume </a:t>
            </a:r>
            <a:r>
              <a:rPr lang="en-US" dirty="0" err="1"/>
              <a:t>eritrosit</a:t>
            </a:r>
            <a:r>
              <a:rPr lang="en-US" dirty="0"/>
              <a:t> </a:t>
            </a:r>
            <a:r>
              <a:rPr lang="en-US" dirty="0" smtClean="0"/>
              <a:t>rata-rata </a:t>
            </a:r>
          </a:p>
          <a:p>
            <a:r>
              <a:rPr lang="en-US" dirty="0" smtClean="0"/>
              <a:t>MCH </a:t>
            </a:r>
            <a:r>
              <a:rPr lang="en-US" dirty="0"/>
              <a:t>: </a:t>
            </a:r>
            <a:r>
              <a:rPr lang="en-US" i="1" dirty="0"/>
              <a:t>mean corpuscular hemoglobin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 </a:t>
            </a:r>
            <a:r>
              <a:rPr lang="en-US" dirty="0" err="1" smtClean="0"/>
              <a:t>kadar</a:t>
            </a:r>
            <a:r>
              <a:rPr lang="en-US" dirty="0" smtClean="0"/>
              <a:t> hemoglobin </a:t>
            </a:r>
            <a:r>
              <a:rPr lang="en-US" dirty="0" err="1"/>
              <a:t>eritrosit</a:t>
            </a:r>
            <a:r>
              <a:rPr lang="en-US" dirty="0"/>
              <a:t> </a:t>
            </a:r>
            <a:r>
              <a:rPr lang="en-US" dirty="0" smtClean="0"/>
              <a:t>rata-rata</a:t>
            </a:r>
          </a:p>
          <a:p>
            <a:r>
              <a:rPr lang="en-US" dirty="0" smtClean="0"/>
              <a:t>MCHC </a:t>
            </a:r>
            <a:r>
              <a:rPr lang="en-US" dirty="0"/>
              <a:t>: </a:t>
            </a:r>
            <a:r>
              <a:rPr lang="en-US" i="1" dirty="0"/>
              <a:t>mean corpuscular hemoglobin concentration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konsentrasi</a:t>
            </a:r>
            <a:r>
              <a:rPr lang="en-US" dirty="0" smtClean="0"/>
              <a:t>  </a:t>
            </a:r>
            <a:r>
              <a:rPr lang="en-US" dirty="0"/>
              <a:t>hemoglobin </a:t>
            </a:r>
            <a:r>
              <a:rPr lang="en-US" dirty="0" err="1"/>
              <a:t>eritrosit</a:t>
            </a:r>
            <a:r>
              <a:rPr lang="en-US" dirty="0"/>
              <a:t> </a:t>
            </a:r>
            <a:r>
              <a:rPr lang="en-US" dirty="0" smtClean="0"/>
              <a:t>rata-rata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611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2746" t="44801" r="28653" b="14682"/>
          <a:stretch/>
        </p:blipFill>
        <p:spPr>
          <a:xfrm>
            <a:off x="1064546" y="1447800"/>
            <a:ext cx="9006476" cy="53636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75017" y="423749"/>
            <a:ext cx="8185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Rumus</a:t>
            </a:r>
            <a:r>
              <a:rPr lang="en-US" sz="3600" dirty="0" smtClean="0"/>
              <a:t> </a:t>
            </a:r>
            <a:r>
              <a:rPr lang="en-US" sz="3600" dirty="0" err="1" smtClean="0"/>
              <a:t>Penghitungan</a:t>
            </a:r>
            <a:r>
              <a:rPr lang="en-US" sz="3600" dirty="0" smtClean="0"/>
              <a:t> </a:t>
            </a:r>
            <a:r>
              <a:rPr lang="en-US" sz="3600" dirty="0" err="1"/>
              <a:t>I</a:t>
            </a:r>
            <a:r>
              <a:rPr lang="en-US" sz="3600" dirty="0" err="1" smtClean="0"/>
              <a:t>ndeks</a:t>
            </a:r>
            <a:r>
              <a:rPr lang="en-US" sz="3600" dirty="0" smtClean="0"/>
              <a:t> </a:t>
            </a:r>
            <a:r>
              <a:rPr lang="en-US" sz="3600" dirty="0" err="1" smtClean="0"/>
              <a:t>Eritrosit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8318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Pemeriksaan</a:t>
            </a:r>
            <a:r>
              <a:rPr lang="en-US" dirty="0" smtClean="0"/>
              <a:t> Hemoglobin </a:t>
            </a:r>
            <a:r>
              <a:rPr lang="en-US" dirty="0" err="1" smtClean="0"/>
              <a:t>Sahli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Alat  dan reagen yang digunakan :</a:t>
            </a:r>
            <a:endParaRPr lang="en-US" dirty="0"/>
          </a:p>
          <a:p>
            <a:pPr lvl="0"/>
            <a:r>
              <a:rPr lang="en-US" dirty="0" err="1"/>
              <a:t>Hemoglobinometer</a:t>
            </a:r>
            <a:r>
              <a:rPr lang="en-US" dirty="0"/>
              <a:t>  </a:t>
            </a:r>
            <a:r>
              <a:rPr lang="en-US" dirty="0" err="1"/>
              <a:t>Sahli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nl-NL" dirty="0" smtClean="0"/>
              <a:t>Tabung Indikator</a:t>
            </a:r>
          </a:p>
          <a:p>
            <a:pPr lvl="1"/>
            <a:r>
              <a:rPr lang="nl-NL" dirty="0" smtClean="0"/>
              <a:t>Tabung Reaksi</a:t>
            </a:r>
          </a:p>
          <a:p>
            <a:pPr lvl="1"/>
            <a:r>
              <a:rPr lang="nl-NL" dirty="0" smtClean="0"/>
              <a:t>Pipet </a:t>
            </a:r>
            <a:r>
              <a:rPr lang="nl-NL" dirty="0"/>
              <a:t>sahli  20 ul      </a:t>
            </a:r>
            <a:endParaRPr lang="nl-NL" dirty="0" smtClean="0"/>
          </a:p>
          <a:p>
            <a:pPr lvl="1"/>
            <a:r>
              <a:rPr lang="en-US" dirty="0" err="1"/>
              <a:t>Batang</a:t>
            </a:r>
            <a:r>
              <a:rPr lang="en-US" dirty="0"/>
              <a:t> </a:t>
            </a:r>
            <a:r>
              <a:rPr lang="en-US" dirty="0" err="1"/>
              <a:t>pengaduk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kaca</a:t>
            </a:r>
            <a:r>
              <a:rPr lang="en-US" dirty="0"/>
              <a:t> </a:t>
            </a:r>
            <a:endParaRPr lang="en-US" dirty="0" smtClean="0"/>
          </a:p>
          <a:p>
            <a:pPr marL="342900" lvl="1" indent="-342900"/>
            <a:r>
              <a:rPr lang="nl-NL" dirty="0" smtClean="0"/>
              <a:t>Larutan </a:t>
            </a:r>
            <a:r>
              <a:rPr lang="nl-NL" dirty="0"/>
              <a:t>HCl  0,1 </a:t>
            </a:r>
            <a:r>
              <a:rPr lang="nl-NL" dirty="0" smtClean="0"/>
              <a:t>N</a:t>
            </a:r>
          </a:p>
          <a:p>
            <a:pPr marL="342900" lvl="1" indent="-342900"/>
            <a:r>
              <a:rPr lang="en-US" dirty="0" err="1" smtClean="0"/>
              <a:t>Akuades</a:t>
            </a:r>
            <a:endParaRPr lang="en-US" dirty="0"/>
          </a:p>
          <a:p>
            <a:pPr marL="342900" lvl="1" indent="-342900"/>
            <a:r>
              <a:rPr lang="en-US" dirty="0" smtClean="0"/>
              <a:t>Pipet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akuades</a:t>
            </a:r>
            <a:endParaRPr lang="en-US" dirty="0"/>
          </a:p>
          <a:p>
            <a:pPr marL="342900" lvl="1" indent="-34290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734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1086853" cy="1400530"/>
          </a:xfrm>
        </p:spPr>
        <p:txBody>
          <a:bodyPr/>
          <a:lstStyle/>
          <a:p>
            <a:r>
              <a:rPr lang="en-US" dirty="0"/>
              <a:t>Cara </a:t>
            </a:r>
            <a:r>
              <a:rPr lang="en-US" dirty="0" err="1" smtClean="0"/>
              <a:t>pemeriksaan</a:t>
            </a:r>
            <a:r>
              <a:rPr lang="en-US" dirty="0" smtClean="0"/>
              <a:t> Hemoglobin </a:t>
            </a:r>
            <a:r>
              <a:rPr lang="en-US" dirty="0" err="1" smtClean="0"/>
              <a:t>Sahli</a:t>
            </a:r>
            <a:r>
              <a:rPr lang="en-US" dirty="0" smtClean="0"/>
              <a:t> 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9245" y="1513092"/>
            <a:ext cx="8946541" cy="4195481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Isi </a:t>
            </a:r>
            <a:r>
              <a:rPr lang="en-US" dirty="0" err="1"/>
              <a:t>tabung</a:t>
            </a:r>
            <a:r>
              <a:rPr lang="en-US" dirty="0"/>
              <a:t> </a:t>
            </a:r>
            <a:r>
              <a:rPr lang="en-US" dirty="0" err="1"/>
              <a:t>pengencer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HCl</a:t>
            </a:r>
            <a:r>
              <a:rPr lang="en-US" dirty="0"/>
              <a:t> 0,1 N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2</a:t>
            </a:r>
          </a:p>
          <a:p>
            <a:pPr lvl="0"/>
            <a:r>
              <a:rPr lang="en-US" dirty="0" err="1"/>
              <a:t>Dengan</a:t>
            </a:r>
            <a:r>
              <a:rPr lang="en-US" dirty="0"/>
              <a:t> pipet </a:t>
            </a:r>
            <a:r>
              <a:rPr lang="en-US" dirty="0" err="1"/>
              <a:t>Hb</a:t>
            </a:r>
            <a:r>
              <a:rPr lang="en-US" dirty="0"/>
              <a:t> </a:t>
            </a:r>
            <a:r>
              <a:rPr lang="en-US" dirty="0" err="1"/>
              <a:t>hisap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20 </a:t>
            </a:r>
            <a:r>
              <a:rPr lang="en-US" dirty="0" err="1"/>
              <a:t>ul</a:t>
            </a:r>
            <a:r>
              <a:rPr lang="en-US" dirty="0"/>
              <a:t>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gelembung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Hapus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yang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ujung</a:t>
            </a:r>
            <a:r>
              <a:rPr lang="en-US" dirty="0"/>
              <a:t> pipet.</a:t>
            </a:r>
          </a:p>
          <a:p>
            <a:pPr lvl="0"/>
            <a:r>
              <a:rPr lang="en-US" dirty="0" err="1"/>
              <a:t>Tuang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tabung</a:t>
            </a:r>
            <a:r>
              <a:rPr lang="en-US" dirty="0"/>
              <a:t> </a:t>
            </a:r>
            <a:r>
              <a:rPr lang="en-US" dirty="0" err="1"/>
              <a:t>pengecer</a:t>
            </a:r>
            <a:r>
              <a:rPr lang="en-US" dirty="0"/>
              <a:t>, </a:t>
            </a:r>
            <a:r>
              <a:rPr lang="en-US" dirty="0" err="1"/>
              <a:t>bilas</a:t>
            </a:r>
            <a:r>
              <a:rPr lang="en-US" dirty="0"/>
              <a:t> </a:t>
            </a:r>
            <a:r>
              <a:rPr lang="en-US" dirty="0" err="1"/>
              <a:t>HCl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pipet.</a:t>
            </a:r>
          </a:p>
          <a:p>
            <a:pPr lvl="0"/>
            <a:r>
              <a:rPr lang="en-US" dirty="0" err="1"/>
              <a:t>Biarkan</a:t>
            </a:r>
            <a:r>
              <a:rPr lang="en-US" dirty="0"/>
              <a:t> </a:t>
            </a:r>
            <a:r>
              <a:rPr lang="en-US" dirty="0" smtClean="0"/>
              <a:t>10 </a:t>
            </a:r>
            <a:r>
              <a:rPr lang="en-US" dirty="0" err="1"/>
              <a:t>menit</a:t>
            </a:r>
            <a:endParaRPr lang="en-US" dirty="0"/>
          </a:p>
          <a:p>
            <a:pPr lvl="0"/>
            <a:r>
              <a:rPr lang="en-US" dirty="0" err="1"/>
              <a:t>Tambahkan</a:t>
            </a:r>
            <a:r>
              <a:rPr lang="en-US" dirty="0"/>
              <a:t> </a:t>
            </a:r>
            <a:r>
              <a:rPr lang="en-US" dirty="0" err="1"/>
              <a:t>aquadest</a:t>
            </a:r>
            <a:r>
              <a:rPr lang="en-US" dirty="0"/>
              <a:t> </a:t>
            </a:r>
            <a:r>
              <a:rPr lang="en-US" dirty="0" err="1"/>
              <a:t>tetes</a:t>
            </a:r>
            <a:r>
              <a:rPr lang="en-US" dirty="0"/>
              <a:t> demi </a:t>
            </a:r>
            <a:r>
              <a:rPr lang="en-US" dirty="0" err="1"/>
              <a:t>tetes</a:t>
            </a:r>
            <a:r>
              <a:rPr lang="en-US" dirty="0"/>
              <a:t>, </a:t>
            </a:r>
            <a:r>
              <a:rPr lang="en-US" dirty="0" err="1"/>
              <a:t>aduk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batang</a:t>
            </a:r>
            <a:r>
              <a:rPr lang="en-US" dirty="0"/>
              <a:t> </a:t>
            </a:r>
            <a:r>
              <a:rPr lang="en-US" dirty="0" err="1"/>
              <a:t>kaca</a:t>
            </a:r>
            <a:r>
              <a:rPr lang="en-US" dirty="0"/>
              <a:t> </a:t>
            </a:r>
            <a:r>
              <a:rPr lang="en-US" dirty="0" err="1"/>
              <a:t>pengaduk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Bandingkan</a:t>
            </a:r>
            <a:r>
              <a:rPr lang="en-US" dirty="0"/>
              <a:t> </a:t>
            </a:r>
            <a:r>
              <a:rPr lang="en-US" dirty="0" err="1"/>
              <a:t>larutan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tabung</a:t>
            </a:r>
            <a:r>
              <a:rPr lang="en-US" dirty="0"/>
              <a:t> </a:t>
            </a:r>
            <a:r>
              <a:rPr lang="en-US" dirty="0" err="1"/>
              <a:t>pengencer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larutam</a:t>
            </a:r>
            <a:r>
              <a:rPr lang="en-US" dirty="0"/>
              <a:t> standard.</a:t>
            </a:r>
          </a:p>
        </p:txBody>
      </p:sp>
    </p:spTree>
    <p:extLst>
      <p:ext uri="{BB962C8B-B14F-4D97-AF65-F5344CB8AC3E}">
        <p14:creationId xmlns:p14="http://schemas.microsoft.com/office/powerpoint/2010/main" val="3178121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Hematokrit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201" y="1601226"/>
            <a:ext cx="8946541" cy="4195481"/>
          </a:xfrm>
        </p:spPr>
        <p:txBody>
          <a:bodyPr/>
          <a:lstStyle/>
          <a:p>
            <a:r>
              <a:rPr lang="en-US" dirty="0" err="1" smtClean="0"/>
              <a:t>Hematokrit</a:t>
            </a:r>
            <a:r>
              <a:rPr lang="en-US" dirty="0" smtClean="0"/>
              <a:t> 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prosentase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proporsi</a:t>
            </a:r>
            <a:r>
              <a:rPr lang="en-US" dirty="0" smtClean="0"/>
              <a:t> volume </a:t>
            </a:r>
            <a:r>
              <a:rPr lang="en-US" dirty="0" err="1" smtClean="0"/>
              <a:t>eritrosit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endParaRPr lang="en-US" dirty="0" smtClean="0"/>
          </a:p>
          <a:p>
            <a:r>
              <a:rPr lang="en-US" dirty="0" err="1"/>
              <a:t>Darah</a:t>
            </a:r>
            <a:r>
              <a:rPr lang="en-US" dirty="0"/>
              <a:t>  </a:t>
            </a:r>
            <a:r>
              <a:rPr lang="en-US" dirty="0" smtClean="0"/>
              <a:t>yang </a:t>
            </a:r>
            <a:r>
              <a:rPr lang="en-US" dirty="0" err="1" smtClean="0"/>
              <a:t>disentrifugasi</a:t>
            </a:r>
            <a:r>
              <a:rPr lang="en-US" dirty="0" smtClean="0"/>
              <a:t>  </a:t>
            </a:r>
            <a:r>
              <a:rPr lang="en-US" dirty="0" err="1"/>
              <a:t>sel-sel</a:t>
            </a:r>
            <a:r>
              <a:rPr lang="en-US" dirty="0"/>
              <a:t> </a:t>
            </a:r>
            <a:r>
              <a:rPr lang="en-US" dirty="0" err="1"/>
              <a:t>eritrositnya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dimampatkan</a:t>
            </a:r>
            <a:r>
              <a:rPr lang="en-US" dirty="0"/>
              <a:t>. </a:t>
            </a:r>
            <a:r>
              <a:rPr lang="en-US" dirty="0" err="1"/>
              <a:t>Tingginya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eritrosit</a:t>
            </a:r>
            <a:r>
              <a:rPr lang="en-US" dirty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 </a:t>
            </a:r>
            <a:r>
              <a:rPr lang="en-US" dirty="0" err="1" smtClean="0"/>
              <a:t>prosentase</a:t>
            </a:r>
            <a:r>
              <a:rPr lang="en-US" dirty="0" smtClean="0"/>
              <a:t> volume </a:t>
            </a:r>
            <a:r>
              <a:rPr lang="en-US" dirty="0" err="1" smtClean="0"/>
              <a:t>eritrosit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797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reagen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sentrifus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mikrohematokrit</a:t>
            </a:r>
            <a:r>
              <a:rPr lang="en-US" dirty="0"/>
              <a:t> yang </a:t>
            </a:r>
            <a:r>
              <a:rPr lang="en-US" dirty="0" err="1"/>
              <a:t>berkapasitas</a:t>
            </a:r>
            <a:r>
              <a:rPr lang="en-US" dirty="0"/>
              <a:t> </a:t>
            </a:r>
            <a:r>
              <a:rPr lang="en-US" dirty="0" err="1"/>
              <a:t>putar</a:t>
            </a:r>
            <a:r>
              <a:rPr lang="en-US" dirty="0"/>
              <a:t> 11.500-15.000 rpm.</a:t>
            </a:r>
          </a:p>
          <a:p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baca</a:t>
            </a:r>
            <a:r>
              <a:rPr lang="en-US" dirty="0"/>
              <a:t>/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mikrohematokrit</a:t>
            </a:r>
            <a:endParaRPr lang="en-US" dirty="0"/>
          </a:p>
          <a:p>
            <a:pPr lvl="0"/>
            <a:r>
              <a:rPr lang="en-US" dirty="0" err="1" smtClean="0"/>
              <a:t>Tabung</a:t>
            </a:r>
            <a:r>
              <a:rPr lang="en-US" dirty="0" smtClean="0"/>
              <a:t> </a:t>
            </a:r>
            <a:r>
              <a:rPr lang="en-US" dirty="0" err="1"/>
              <a:t>kapiler</a:t>
            </a:r>
            <a:r>
              <a:rPr lang="en-US" dirty="0"/>
              <a:t> </a:t>
            </a:r>
            <a:r>
              <a:rPr lang="en-US" dirty="0" err="1"/>
              <a:t>hematokrit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75 mm, diameter 1 mm.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/>
              <a:t>heparin </a:t>
            </a:r>
          </a:p>
          <a:p>
            <a:pPr lvl="0"/>
            <a:r>
              <a:rPr lang="en-US" dirty="0" smtClean="0"/>
              <a:t>Semen/</a:t>
            </a:r>
            <a:r>
              <a:rPr lang="en-US" dirty="0" err="1" smtClean="0"/>
              <a:t>lilin</a:t>
            </a:r>
            <a:r>
              <a:rPr lang="en-US" dirty="0" smtClean="0"/>
              <a:t> 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penutup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ujung</a:t>
            </a:r>
            <a:r>
              <a:rPr lang="en-US" dirty="0"/>
              <a:t> </a:t>
            </a:r>
            <a:r>
              <a:rPr lang="en-US" dirty="0" err="1"/>
              <a:t>tabung</a:t>
            </a:r>
            <a:r>
              <a:rPr lang="en-US" dirty="0"/>
              <a:t> </a:t>
            </a:r>
            <a:r>
              <a:rPr lang="en-US" dirty="0" err="1"/>
              <a:t>hematokrit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615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314" y="474752"/>
            <a:ext cx="10238553" cy="1400530"/>
          </a:xfrm>
        </p:spPr>
        <p:txBody>
          <a:bodyPr/>
          <a:lstStyle/>
          <a:p>
            <a:r>
              <a:rPr lang="en-US" dirty="0"/>
              <a:t>Cara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Hematokrit</a:t>
            </a:r>
            <a:r>
              <a:rPr lang="en-US" dirty="0" smtClean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Isilah</a:t>
            </a:r>
            <a:r>
              <a:rPr lang="en-US" dirty="0" smtClean="0"/>
              <a:t> </a:t>
            </a:r>
            <a:r>
              <a:rPr lang="en-US" dirty="0" err="1"/>
              <a:t>kira-kira</a:t>
            </a:r>
            <a:r>
              <a:rPr lang="en-US" dirty="0"/>
              <a:t> 2/3 </a:t>
            </a:r>
            <a:r>
              <a:rPr lang="en-US" dirty="0" err="1"/>
              <a:t>tabung</a:t>
            </a:r>
            <a:r>
              <a:rPr lang="en-US" dirty="0"/>
              <a:t> </a:t>
            </a:r>
            <a:r>
              <a:rPr lang="en-US" dirty="0" err="1"/>
              <a:t>kapiler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darah</a:t>
            </a:r>
            <a:endParaRPr lang="en-US" dirty="0"/>
          </a:p>
          <a:p>
            <a:pPr lvl="0"/>
            <a:r>
              <a:rPr lang="en-US" dirty="0" err="1"/>
              <a:t>Tutuplah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semen yang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ujungnya</a:t>
            </a:r>
            <a:endParaRPr lang="en-US" dirty="0"/>
          </a:p>
          <a:p>
            <a:pPr lvl="0"/>
            <a:r>
              <a:rPr lang="en-US" dirty="0" err="1"/>
              <a:t>Taruhlah</a:t>
            </a:r>
            <a:r>
              <a:rPr lang="en-US" dirty="0"/>
              <a:t> </a:t>
            </a:r>
            <a:r>
              <a:rPr lang="en-US" dirty="0" err="1"/>
              <a:t>tabung</a:t>
            </a:r>
            <a:r>
              <a:rPr lang="en-US" dirty="0"/>
              <a:t> </a:t>
            </a:r>
            <a:r>
              <a:rPr lang="en-US" dirty="0" err="1"/>
              <a:t>kapiler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sentrifus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ujung</a:t>
            </a:r>
            <a:r>
              <a:rPr lang="en-US" dirty="0"/>
              <a:t> yang </a:t>
            </a:r>
            <a:r>
              <a:rPr lang="en-US" dirty="0" err="1"/>
              <a:t>tertutup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Putarlah</a:t>
            </a:r>
            <a:r>
              <a:rPr lang="en-US" dirty="0"/>
              <a:t> </a:t>
            </a:r>
            <a:r>
              <a:rPr lang="en-US" dirty="0" err="1"/>
              <a:t>sentrifus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kecepatan</a:t>
            </a:r>
            <a:r>
              <a:rPr lang="en-US" dirty="0" smtClean="0"/>
              <a:t> 15.000 rpm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/>
              <a:t>5 </a:t>
            </a:r>
            <a:r>
              <a:rPr lang="en-US" dirty="0" err="1" smtClean="0"/>
              <a:t>menit</a:t>
            </a:r>
            <a:r>
              <a:rPr lang="en-US" dirty="0" smtClean="0"/>
              <a:t> </a:t>
            </a:r>
          </a:p>
          <a:p>
            <a:r>
              <a:rPr lang="en-US" dirty="0" err="1"/>
              <a:t>Bacalah</a:t>
            </a:r>
            <a:r>
              <a:rPr lang="en-US" dirty="0"/>
              <a:t> </a:t>
            </a:r>
            <a:r>
              <a:rPr lang="en-US" dirty="0" err="1" smtClean="0"/>
              <a:t>prosentase</a:t>
            </a:r>
            <a:r>
              <a:rPr lang="en-US" dirty="0" smtClean="0"/>
              <a:t> volume </a:t>
            </a:r>
            <a:r>
              <a:rPr lang="en-US" dirty="0" err="1" smtClean="0"/>
              <a:t>eritrosit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yang </a:t>
            </a:r>
            <a:r>
              <a:rPr lang="en-US" dirty="0" err="1"/>
              <a:t>tersedia</a:t>
            </a:r>
            <a:r>
              <a:rPr lang="en-US" dirty="0"/>
              <a:t>.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224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defTabSz="457200" rtl="0">
              <a:spcBef>
                <a:spcPct val="0"/>
              </a:spcBef>
            </a:pPr>
            <a:r>
              <a:rPr lang="en-US" sz="4000" b="1" dirty="0" smtClean="0"/>
              <a:t>PEMERIKSAAN  JUMLAH  ERITROSIT</a:t>
            </a:r>
            <a:r>
              <a:rPr lang="en-US" sz="2000" dirty="0"/>
              <a:t/>
            </a:r>
            <a:br>
              <a:rPr lang="en-US" sz="20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Alat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Reagen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digunakan</a:t>
            </a:r>
            <a:endParaRPr lang="en-US" sz="2800" dirty="0" smtClean="0"/>
          </a:p>
          <a:p>
            <a:pPr lvl="0"/>
            <a:r>
              <a:rPr lang="en-US" sz="2800" dirty="0" err="1"/>
              <a:t>Mikroskop</a:t>
            </a:r>
            <a:endParaRPr lang="en-US" sz="2800" dirty="0"/>
          </a:p>
          <a:p>
            <a:r>
              <a:rPr lang="en-US" sz="2800" dirty="0" err="1"/>
              <a:t>Bilik</a:t>
            </a:r>
            <a:r>
              <a:rPr lang="en-US" sz="2800" dirty="0"/>
              <a:t> </a:t>
            </a:r>
            <a:r>
              <a:rPr lang="en-US" sz="2800" dirty="0" err="1"/>
              <a:t>Hitung</a:t>
            </a:r>
            <a:r>
              <a:rPr lang="en-US" sz="2800" dirty="0"/>
              <a:t> 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Neubaur</a:t>
            </a:r>
            <a:r>
              <a:rPr lang="en-US" sz="2800" b="1" dirty="0" smtClean="0"/>
              <a:t> Improved</a:t>
            </a:r>
            <a:endParaRPr lang="en-US" sz="2800" dirty="0"/>
          </a:p>
          <a:p>
            <a:pPr lvl="0"/>
            <a:r>
              <a:rPr lang="en-US" sz="2800" dirty="0" smtClean="0"/>
              <a:t>Pipet </a:t>
            </a:r>
            <a:r>
              <a:rPr lang="en-US" sz="2800" dirty="0" err="1"/>
              <a:t>eritrosit</a:t>
            </a:r>
            <a:r>
              <a:rPr lang="en-US" sz="2800" dirty="0"/>
              <a:t> </a:t>
            </a:r>
          </a:p>
          <a:p>
            <a:pPr lvl="0"/>
            <a:r>
              <a:rPr lang="en-US" sz="2800" dirty="0" err="1" smtClean="0"/>
              <a:t>Larutan</a:t>
            </a:r>
            <a:r>
              <a:rPr lang="en-US" sz="2800" dirty="0" smtClean="0"/>
              <a:t> </a:t>
            </a:r>
            <a:r>
              <a:rPr lang="en-US" sz="2800" dirty="0" err="1" smtClean="0"/>
              <a:t>Hayem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3740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Cara </a:t>
            </a:r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Eritrosit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21176"/>
            <a:ext cx="8946541" cy="4827223"/>
          </a:xfrm>
        </p:spPr>
        <p:txBody>
          <a:bodyPr>
            <a:normAutofit/>
          </a:bodyPr>
          <a:lstStyle/>
          <a:p>
            <a:pPr lvl="0"/>
            <a:r>
              <a:rPr lang="en-US" dirty="0" err="1" smtClean="0"/>
              <a:t>Pasang</a:t>
            </a:r>
            <a:r>
              <a:rPr lang="en-US" dirty="0" smtClean="0"/>
              <a:t> </a:t>
            </a:r>
            <a:r>
              <a:rPr lang="en-US" dirty="0" err="1" smtClean="0"/>
              <a:t>bilik</a:t>
            </a:r>
            <a:r>
              <a:rPr lang="en-US" dirty="0" smtClean="0"/>
              <a:t>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mikroskop</a:t>
            </a:r>
            <a:endParaRPr lang="en-US" dirty="0" smtClean="0"/>
          </a:p>
          <a:p>
            <a:pPr lvl="0"/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lensa</a:t>
            </a:r>
            <a:r>
              <a:rPr lang="en-US" dirty="0" smtClean="0"/>
              <a:t> </a:t>
            </a:r>
            <a:r>
              <a:rPr lang="en-US" dirty="0" err="1" smtClean="0"/>
              <a:t>obyektif</a:t>
            </a:r>
            <a:r>
              <a:rPr lang="en-US" dirty="0" smtClean="0"/>
              <a:t> </a:t>
            </a:r>
            <a:r>
              <a:rPr lang="en-US" dirty="0" err="1" smtClean="0"/>
              <a:t>perbesaran</a:t>
            </a:r>
            <a:r>
              <a:rPr lang="en-US" dirty="0" smtClean="0"/>
              <a:t> 40 kali</a:t>
            </a:r>
          </a:p>
          <a:p>
            <a:pPr lvl="0"/>
            <a:r>
              <a:rPr lang="en-US" dirty="0" err="1" smtClean="0"/>
              <a:t>Dicari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diamati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bilik</a:t>
            </a:r>
            <a:r>
              <a:rPr lang="en-US" dirty="0" smtClean="0"/>
              <a:t> </a:t>
            </a:r>
            <a:r>
              <a:rPr lang="en-US" dirty="0" err="1" smtClean="0"/>
              <a:t>hitung</a:t>
            </a:r>
            <a:endParaRPr lang="en-US" dirty="0"/>
          </a:p>
          <a:p>
            <a:pPr lvl="0"/>
            <a:r>
              <a:rPr lang="en-US" dirty="0" err="1" smtClean="0"/>
              <a:t>Terdapat</a:t>
            </a:r>
            <a:r>
              <a:rPr lang="en-US" dirty="0" smtClean="0"/>
              <a:t> 9 </a:t>
            </a:r>
            <a:r>
              <a:rPr lang="en-US" dirty="0" err="1" smtClean="0"/>
              <a:t>kotak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,  </a:t>
            </a:r>
            <a:r>
              <a:rPr lang="en-US" dirty="0" err="1" smtClean="0"/>
              <a:t>cari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amati</a:t>
            </a:r>
            <a:r>
              <a:rPr lang="en-US" dirty="0" smtClean="0"/>
              <a:t> 1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di </a:t>
            </a:r>
            <a:r>
              <a:rPr lang="en-US" dirty="0" err="1"/>
              <a:t>tengah</a:t>
            </a:r>
            <a:r>
              <a:rPr lang="en-US" dirty="0"/>
              <a:t> </a:t>
            </a:r>
            <a:endParaRPr lang="en-US" dirty="0" smtClean="0"/>
          </a:p>
          <a:p>
            <a:pPr lvl="0"/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kotak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di </a:t>
            </a:r>
            <a:r>
              <a:rPr lang="en-US" dirty="0" err="1" smtClean="0"/>
              <a:t>tengah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5 area </a:t>
            </a:r>
            <a:r>
              <a:rPr lang="en-US" dirty="0" err="1" smtClean="0"/>
              <a:t>pengamatan</a:t>
            </a:r>
            <a:r>
              <a:rPr lang="en-US" dirty="0" smtClean="0"/>
              <a:t> </a:t>
            </a:r>
            <a:r>
              <a:rPr lang="en-US" dirty="0" err="1" smtClean="0"/>
              <a:t>eritrosit</a:t>
            </a:r>
            <a:endParaRPr lang="en-US" dirty="0"/>
          </a:p>
          <a:p>
            <a:pPr lvl="0"/>
            <a:r>
              <a:rPr lang="en-US" dirty="0" err="1" smtClean="0"/>
              <a:t>Lihat</a:t>
            </a:r>
            <a:r>
              <a:rPr lang="en-US" dirty="0" smtClean="0"/>
              <a:t>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skema</a:t>
            </a:r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906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Skema</a:t>
            </a:r>
            <a:r>
              <a:rPr lang="en-US" dirty="0" smtClean="0"/>
              <a:t> </a:t>
            </a:r>
            <a:r>
              <a:rPr lang="en-US" dirty="0" err="1" smtClean="0"/>
              <a:t>bilik</a:t>
            </a:r>
            <a:r>
              <a:rPr lang="en-US" dirty="0" smtClean="0"/>
              <a:t> </a:t>
            </a:r>
            <a:r>
              <a:rPr lang="en-US" dirty="0" err="1" smtClean="0"/>
              <a:t>Hitung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Area E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eritrosit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7" t="15404" r="35926" b="25351"/>
          <a:stretch/>
        </p:blipFill>
        <p:spPr>
          <a:xfrm>
            <a:off x="5040000" y="2065663"/>
            <a:ext cx="5805889" cy="4792337"/>
          </a:xfrm>
        </p:spPr>
      </p:pic>
    </p:spTree>
    <p:extLst>
      <p:ext uri="{BB962C8B-B14F-4D97-AF65-F5344CB8AC3E}">
        <p14:creationId xmlns:p14="http://schemas.microsoft.com/office/powerpoint/2010/main" val="8297473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115</TotalTime>
  <Words>444</Words>
  <Application>Microsoft Office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Ion</vt:lpstr>
      <vt:lpstr>Indeks Eritrosit</vt:lpstr>
      <vt:lpstr>Pemeriksaan Hemoglobin Sahli</vt:lpstr>
      <vt:lpstr>Cara pemeriksaan Hemoglobin Sahli : </vt:lpstr>
      <vt:lpstr>Pemeriksaan Hematokrit</vt:lpstr>
      <vt:lpstr>Alat dan reagen yang digunakan</vt:lpstr>
      <vt:lpstr>Cara kerja Pemeriksaan Hematokrit: </vt:lpstr>
      <vt:lpstr>PEMERIKSAAN  JUMLAH  ERITROSIT </vt:lpstr>
      <vt:lpstr>Cara pemeriksaan Jumlah Eritrosit</vt:lpstr>
      <vt:lpstr>Skema bilik Hitung Area E untuk menghitung jumlah eritrosit </vt:lpstr>
      <vt:lpstr>Cara pemeriksaan Jumlah Eritrosit</vt:lpstr>
      <vt:lpstr>Indeks eritrosit terdiri atas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Adang M. Gugun, Sp.PK</dc:creator>
  <cp:lastModifiedBy>dr. Adang M. Gugun, Sp.PK</cp:lastModifiedBy>
  <cp:revision>14</cp:revision>
  <dcterms:created xsi:type="dcterms:W3CDTF">2020-11-06T00:42:25Z</dcterms:created>
  <dcterms:modified xsi:type="dcterms:W3CDTF">2021-09-18T05:50:40Z</dcterms:modified>
</cp:coreProperties>
</file>