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58" r:id="rId12"/>
    <p:sldId id="25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Eritrosit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52983"/>
            <a:ext cx="10035932" cy="4883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 </a:t>
            </a:r>
            <a:endParaRPr lang="en-US" b="1" dirty="0"/>
          </a:p>
          <a:p>
            <a:pPr marL="0" lvl="0" indent="0">
              <a:buNone/>
            </a:pPr>
            <a:r>
              <a:rPr lang="en-US" b="1" dirty="0"/>
              <a:t>TUJUAN UMUM: </a:t>
            </a:r>
          </a:p>
          <a:p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menjelaskan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Indeks</a:t>
            </a:r>
            <a:r>
              <a:rPr lang="en-US" b="1" dirty="0"/>
              <a:t> </a:t>
            </a:r>
            <a:r>
              <a:rPr lang="en-US" b="1" dirty="0" err="1"/>
              <a:t>Eritrosit</a:t>
            </a:r>
            <a:endParaRPr lang="en-US" b="1" dirty="0"/>
          </a:p>
          <a:p>
            <a:pPr marL="0" lvl="0" indent="0">
              <a:buNone/>
            </a:pPr>
            <a:r>
              <a:rPr lang="en-US" b="1" dirty="0"/>
              <a:t>TUJUAN KHUSUS:</a:t>
            </a:r>
          </a:p>
          <a:p>
            <a:pPr lvl="0"/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menjelaskan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pemeriksaan</a:t>
            </a:r>
            <a:r>
              <a:rPr lang="en-US" b="1" dirty="0"/>
              <a:t> hemoglobin</a:t>
            </a:r>
          </a:p>
          <a:p>
            <a:pPr lvl="0"/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menjelaskan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Hematokrit</a:t>
            </a:r>
            <a:endParaRPr lang="en-US" b="1" dirty="0"/>
          </a:p>
          <a:p>
            <a:pPr lvl="0"/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menjelaskan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Eritrosit</a:t>
            </a:r>
            <a:endParaRPr lang="en-US" b="1" dirty="0"/>
          </a:p>
          <a:p>
            <a:pPr lvl="0"/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indeks</a:t>
            </a:r>
            <a:r>
              <a:rPr lang="en-US" b="1" dirty="0"/>
              <a:t> </a:t>
            </a:r>
            <a:r>
              <a:rPr lang="en-US" b="1" dirty="0" err="1"/>
              <a:t>eritrosit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05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Eritrosit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1176"/>
            <a:ext cx="8946541" cy="482722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pipet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pipetlah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smtClean="0"/>
              <a:t>0,5,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diencerkan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 smtClean="0"/>
              <a:t>Hayem</a:t>
            </a:r>
            <a:r>
              <a:rPr lang="en-US" dirty="0" smtClean="0"/>
              <a:t> 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101. (</a:t>
            </a:r>
            <a:r>
              <a:rPr lang="en-US" dirty="0" err="1"/>
              <a:t>Pengenceran</a:t>
            </a:r>
            <a:r>
              <a:rPr lang="en-US" dirty="0"/>
              <a:t> 200x). </a:t>
            </a:r>
            <a:endParaRPr lang="en-US" dirty="0" smtClean="0"/>
          </a:p>
          <a:p>
            <a:pPr lvl="0"/>
            <a:r>
              <a:rPr lang="en-US" dirty="0" err="1" smtClean="0"/>
              <a:t>Peganglah</a:t>
            </a:r>
            <a:r>
              <a:rPr lang="en-US" dirty="0" smtClean="0"/>
              <a:t> </a:t>
            </a:r>
            <a:r>
              <a:rPr lang="en-US" dirty="0"/>
              <a:t>pipet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pipet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telunjuk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. </a:t>
            </a:r>
            <a:r>
              <a:rPr lang="en-US" dirty="0" err="1"/>
              <a:t>Kocoklah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homogen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: </a:t>
            </a:r>
            <a:r>
              <a:rPr lang="en-US" dirty="0" err="1"/>
              <a:t>buanglah</a:t>
            </a:r>
            <a:r>
              <a:rPr lang="en-US" dirty="0"/>
              <a:t> </a:t>
            </a:r>
            <a:r>
              <a:rPr lang="en-US" dirty="0" smtClean="0"/>
              <a:t>3-4  </a:t>
            </a:r>
            <a:r>
              <a:rPr lang="en-US" dirty="0" err="1"/>
              <a:t>tetes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letakkan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pipet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(deck glass). </a:t>
            </a:r>
            <a:endParaRPr lang="en-US" dirty="0" smtClean="0"/>
          </a:p>
          <a:p>
            <a:pPr lvl="0"/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/>
              <a:t>menit</a:t>
            </a:r>
            <a:r>
              <a:rPr lang="en-US" dirty="0"/>
              <a:t> agar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mengendap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eritrosit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5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10.000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4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MCV </a:t>
            </a:r>
            <a:r>
              <a:rPr lang="en-US" dirty="0"/>
              <a:t>: </a:t>
            </a:r>
            <a:r>
              <a:rPr lang="en-US" i="1" dirty="0"/>
              <a:t>mean corpuscular volume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volume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smtClean="0"/>
              <a:t>rata-rata </a:t>
            </a:r>
          </a:p>
          <a:p>
            <a:r>
              <a:rPr lang="en-US" dirty="0" smtClean="0"/>
              <a:t>MCH </a:t>
            </a:r>
            <a:r>
              <a:rPr lang="en-US" dirty="0"/>
              <a:t>: </a:t>
            </a:r>
            <a:r>
              <a:rPr lang="en-US" i="1" dirty="0"/>
              <a:t>mean corpuscular hemoglobin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 smtClean="0"/>
              <a:t>kadar</a:t>
            </a:r>
            <a:r>
              <a:rPr lang="en-US" dirty="0" smtClean="0"/>
              <a:t> hemoglobin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smtClean="0"/>
              <a:t>rata-rata</a:t>
            </a:r>
          </a:p>
          <a:p>
            <a:r>
              <a:rPr lang="en-US" dirty="0" smtClean="0"/>
              <a:t>MCHC </a:t>
            </a:r>
            <a:r>
              <a:rPr lang="en-US" dirty="0"/>
              <a:t>: </a:t>
            </a:r>
            <a:r>
              <a:rPr lang="en-US" i="1" dirty="0"/>
              <a:t>mean corpuscular hemoglobin concentration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 </a:t>
            </a:r>
            <a:r>
              <a:rPr lang="en-US" dirty="0"/>
              <a:t>hemoglobin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smtClean="0"/>
              <a:t>rata-rata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11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746" t="44801" r="28653" b="14682"/>
          <a:stretch/>
        </p:blipFill>
        <p:spPr>
          <a:xfrm>
            <a:off x="1064546" y="1447800"/>
            <a:ext cx="9006476" cy="53636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017" y="423749"/>
            <a:ext cx="8185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Rumus</a:t>
            </a:r>
            <a:r>
              <a:rPr lang="en-US" sz="3600" dirty="0" smtClean="0"/>
              <a:t> </a:t>
            </a:r>
            <a:r>
              <a:rPr lang="en-US" sz="3600" dirty="0" err="1" smtClean="0"/>
              <a:t>Penghitungan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 err="1" smtClean="0"/>
              <a:t>ndeks</a:t>
            </a:r>
            <a:r>
              <a:rPr lang="en-US" sz="3600" dirty="0" smtClean="0"/>
              <a:t> </a:t>
            </a:r>
            <a:r>
              <a:rPr lang="en-US" sz="3600" dirty="0" err="1" smtClean="0"/>
              <a:t>Eritrosit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31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Hemoglobin </a:t>
            </a:r>
            <a:r>
              <a:rPr lang="en-US" dirty="0" err="1" smtClean="0"/>
              <a:t>Sahli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Alat  dan reagen yang digunakan :</a:t>
            </a:r>
            <a:endParaRPr lang="en-US" dirty="0"/>
          </a:p>
          <a:p>
            <a:pPr lvl="0"/>
            <a:r>
              <a:rPr lang="en-US" dirty="0" err="1"/>
              <a:t>Hemoglobinometer</a:t>
            </a:r>
            <a:r>
              <a:rPr lang="en-US" dirty="0"/>
              <a:t>  </a:t>
            </a:r>
            <a:r>
              <a:rPr lang="en-US" dirty="0" err="1"/>
              <a:t>Sahli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nl-NL" dirty="0" smtClean="0"/>
              <a:t>Tabung Indikator</a:t>
            </a:r>
          </a:p>
          <a:p>
            <a:pPr lvl="1"/>
            <a:r>
              <a:rPr lang="nl-NL" dirty="0" smtClean="0"/>
              <a:t>Tabung Reaksi</a:t>
            </a:r>
          </a:p>
          <a:p>
            <a:pPr lvl="1"/>
            <a:r>
              <a:rPr lang="nl-NL" dirty="0" smtClean="0"/>
              <a:t>Pipet </a:t>
            </a:r>
            <a:r>
              <a:rPr lang="nl-NL" dirty="0"/>
              <a:t>sahli  20 ul      </a:t>
            </a:r>
            <a:endParaRPr lang="nl-NL" dirty="0" smtClean="0"/>
          </a:p>
          <a:p>
            <a:pPr lvl="1"/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pengaduk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</a:t>
            </a:r>
            <a:endParaRPr lang="en-US" dirty="0" smtClean="0"/>
          </a:p>
          <a:p>
            <a:pPr marL="342900" lvl="1" indent="-342900"/>
            <a:r>
              <a:rPr lang="nl-NL" dirty="0" smtClean="0"/>
              <a:t>Larutan </a:t>
            </a:r>
            <a:r>
              <a:rPr lang="nl-NL" dirty="0"/>
              <a:t>HCl  0,1 </a:t>
            </a:r>
            <a:r>
              <a:rPr lang="nl-NL" dirty="0" smtClean="0"/>
              <a:t>N</a:t>
            </a:r>
          </a:p>
          <a:p>
            <a:pPr marL="342900" lvl="1" indent="-342900"/>
            <a:r>
              <a:rPr lang="en-US" dirty="0" err="1" smtClean="0"/>
              <a:t>Akuades</a:t>
            </a:r>
            <a:endParaRPr lang="en-US" dirty="0"/>
          </a:p>
          <a:p>
            <a:pPr marL="342900" lvl="1" indent="-342900"/>
            <a:r>
              <a:rPr lang="en-US" dirty="0" smtClean="0"/>
              <a:t>Pipet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akuades</a:t>
            </a:r>
            <a:endParaRPr lang="en-US" dirty="0"/>
          </a:p>
          <a:p>
            <a:pPr marL="342900" lvl="1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3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086853" cy="1400530"/>
          </a:xfrm>
        </p:spPr>
        <p:txBody>
          <a:bodyPr/>
          <a:lstStyle/>
          <a:p>
            <a:r>
              <a:rPr lang="en-US" dirty="0"/>
              <a:t>Cara </a:t>
            </a:r>
            <a:r>
              <a:rPr lang="en-US" dirty="0" err="1" smtClean="0"/>
              <a:t>pemeriksaan</a:t>
            </a:r>
            <a:r>
              <a:rPr lang="en-US" dirty="0" smtClean="0"/>
              <a:t> Hemoglobin </a:t>
            </a:r>
            <a:r>
              <a:rPr lang="en-US" dirty="0" err="1" smtClean="0"/>
              <a:t>Sahli</a:t>
            </a:r>
            <a:r>
              <a:rPr lang="en-US" dirty="0" smtClean="0"/>
              <a:t> 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245" y="1513092"/>
            <a:ext cx="8946541" cy="419548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Isi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pengencer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0,1 N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2</a:t>
            </a:r>
          </a:p>
          <a:p>
            <a:pPr lvl="0"/>
            <a:r>
              <a:rPr lang="en-US" dirty="0" err="1"/>
              <a:t>Dengan</a:t>
            </a:r>
            <a:r>
              <a:rPr lang="en-US" dirty="0"/>
              <a:t> pipet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err="1"/>
              <a:t>hisap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20 </a:t>
            </a:r>
            <a:r>
              <a:rPr lang="en-US" dirty="0" err="1"/>
              <a:t>ul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gelembung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Hapus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pipet.</a:t>
            </a:r>
          </a:p>
          <a:p>
            <a:pPr lvl="0"/>
            <a:r>
              <a:rPr lang="en-US" dirty="0" err="1"/>
              <a:t>Tuang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pengecer</a:t>
            </a:r>
            <a:r>
              <a:rPr lang="en-US" dirty="0"/>
              <a:t>, </a:t>
            </a:r>
            <a:r>
              <a:rPr lang="en-US" dirty="0" err="1"/>
              <a:t>bilas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pipet.</a:t>
            </a:r>
          </a:p>
          <a:p>
            <a:pPr lvl="0"/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smtClean="0"/>
              <a:t>10 </a:t>
            </a:r>
            <a:r>
              <a:rPr lang="en-US" dirty="0" err="1"/>
              <a:t>menit</a:t>
            </a:r>
            <a:endParaRPr lang="en-US" dirty="0"/>
          </a:p>
          <a:p>
            <a:pPr lvl="0"/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aquadest</a:t>
            </a:r>
            <a:r>
              <a:rPr lang="en-US" dirty="0"/>
              <a:t> </a:t>
            </a:r>
            <a:r>
              <a:rPr lang="en-US" dirty="0" err="1"/>
              <a:t>tetes</a:t>
            </a:r>
            <a:r>
              <a:rPr lang="en-US" dirty="0"/>
              <a:t> demi </a:t>
            </a:r>
            <a:r>
              <a:rPr lang="en-US" dirty="0" err="1"/>
              <a:t>tetes</a:t>
            </a:r>
            <a:r>
              <a:rPr lang="en-US" dirty="0"/>
              <a:t>, </a:t>
            </a:r>
            <a:r>
              <a:rPr lang="en-US" dirty="0" err="1"/>
              <a:t>aduk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</a:t>
            </a:r>
            <a:r>
              <a:rPr lang="en-US" dirty="0" err="1"/>
              <a:t>pengaduk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pengencer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larutam</a:t>
            </a:r>
            <a:r>
              <a:rPr lang="en-US" dirty="0"/>
              <a:t> standard.</a:t>
            </a:r>
          </a:p>
        </p:txBody>
      </p:sp>
    </p:spTree>
    <p:extLst>
      <p:ext uri="{BB962C8B-B14F-4D97-AF65-F5344CB8AC3E}">
        <p14:creationId xmlns:p14="http://schemas.microsoft.com/office/powerpoint/2010/main" val="317812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Hematokrit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01226"/>
            <a:ext cx="8946541" cy="4195481"/>
          </a:xfrm>
        </p:spPr>
        <p:txBody>
          <a:bodyPr/>
          <a:lstStyle/>
          <a:p>
            <a:r>
              <a:rPr lang="en-US" dirty="0" err="1" smtClean="0"/>
              <a:t>Hematokrit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volume </a:t>
            </a:r>
            <a:r>
              <a:rPr lang="en-US" dirty="0" err="1" smtClean="0"/>
              <a:t>eritrosit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/>
              <a:t>Darah</a:t>
            </a:r>
            <a:r>
              <a:rPr lang="en-US" dirty="0"/>
              <a:t>  </a:t>
            </a:r>
            <a:r>
              <a:rPr lang="en-US" dirty="0" smtClean="0"/>
              <a:t>yang </a:t>
            </a:r>
            <a:r>
              <a:rPr lang="en-US" dirty="0" err="1" smtClean="0"/>
              <a:t>disentrifugasi</a:t>
            </a:r>
            <a:r>
              <a:rPr lang="en-US" dirty="0" smtClean="0"/>
              <a:t> 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eritrositnya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dimampatkan</a:t>
            </a:r>
            <a:r>
              <a:rPr lang="en-US" dirty="0"/>
              <a:t>. </a:t>
            </a:r>
            <a:r>
              <a:rPr lang="en-US" dirty="0" err="1"/>
              <a:t>Tingginya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 </a:t>
            </a:r>
            <a:r>
              <a:rPr lang="en-US" dirty="0" err="1" smtClean="0"/>
              <a:t>prosentase</a:t>
            </a:r>
            <a:r>
              <a:rPr lang="en-US" dirty="0" smtClean="0"/>
              <a:t> volume </a:t>
            </a:r>
            <a:r>
              <a:rPr lang="en-US" dirty="0" err="1" smtClean="0"/>
              <a:t>eritrosit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9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reagen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sentrifus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mikrohematokrit</a:t>
            </a:r>
            <a:r>
              <a:rPr lang="en-US" dirty="0"/>
              <a:t> yang </a:t>
            </a:r>
            <a:r>
              <a:rPr lang="en-US" dirty="0" err="1"/>
              <a:t>berkapasitas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11.500-15.000 rpm.</a:t>
            </a:r>
          </a:p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/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mikrohematokrit</a:t>
            </a:r>
            <a:endParaRPr lang="en-US" dirty="0"/>
          </a:p>
          <a:p>
            <a:pPr lvl="0"/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/>
              <a:t>kapiler</a:t>
            </a:r>
            <a:r>
              <a:rPr lang="en-US" dirty="0"/>
              <a:t> </a:t>
            </a:r>
            <a:r>
              <a:rPr lang="en-US" dirty="0" err="1"/>
              <a:t>hematokrit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75 mm, diameter 1 mm.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/>
              <a:t>heparin </a:t>
            </a:r>
          </a:p>
          <a:p>
            <a:pPr lvl="0"/>
            <a:r>
              <a:rPr lang="en-US" dirty="0" smtClean="0"/>
              <a:t>Semen/</a:t>
            </a:r>
            <a:r>
              <a:rPr lang="en-US" dirty="0" err="1" smtClean="0"/>
              <a:t>lilin</a:t>
            </a:r>
            <a:r>
              <a:rPr lang="en-US" dirty="0" smtClean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hematokrit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1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314" y="474752"/>
            <a:ext cx="10238553" cy="1400530"/>
          </a:xfrm>
        </p:spPr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Hematokrit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Isilah</a:t>
            </a:r>
            <a:r>
              <a:rPr lang="en-US" dirty="0" smtClean="0"/>
              <a:t> </a:t>
            </a:r>
            <a:r>
              <a:rPr lang="en-US" dirty="0" err="1"/>
              <a:t>kira-kira</a:t>
            </a:r>
            <a:r>
              <a:rPr lang="en-US" dirty="0"/>
              <a:t> 2/3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kapiler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darah</a:t>
            </a:r>
            <a:endParaRPr lang="en-US" dirty="0"/>
          </a:p>
          <a:p>
            <a:pPr lvl="0"/>
            <a:r>
              <a:rPr lang="en-US" dirty="0" err="1"/>
              <a:t>Tutuplah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semen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ujungnya</a:t>
            </a:r>
            <a:endParaRPr lang="en-US" dirty="0"/>
          </a:p>
          <a:p>
            <a:pPr lvl="0"/>
            <a:r>
              <a:rPr lang="en-US" dirty="0" err="1"/>
              <a:t>Taruhlah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kapiler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sentrifus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yang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Putarlah</a:t>
            </a:r>
            <a:r>
              <a:rPr lang="en-US" dirty="0"/>
              <a:t> </a:t>
            </a:r>
            <a:r>
              <a:rPr lang="en-US" dirty="0" err="1"/>
              <a:t>sentrifus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15.000 rpm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/>
              <a:t>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</a:p>
          <a:p>
            <a:r>
              <a:rPr lang="en-US" dirty="0" err="1"/>
              <a:t>Bacalah</a:t>
            </a:r>
            <a:r>
              <a:rPr lang="en-US" dirty="0"/>
              <a:t> </a:t>
            </a:r>
            <a:r>
              <a:rPr lang="en-US" dirty="0" err="1" smtClean="0"/>
              <a:t>prosentase</a:t>
            </a:r>
            <a:r>
              <a:rPr lang="en-US" dirty="0" smtClean="0"/>
              <a:t> volume </a:t>
            </a:r>
            <a:r>
              <a:rPr lang="en-US" dirty="0" err="1" smtClean="0"/>
              <a:t>eritrosit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yang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2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en-US" sz="4000" b="1" dirty="0" smtClean="0"/>
              <a:t>PEMERIKSAAN  JUMLAH  ERITROSIT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Reagen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endParaRPr lang="en-US" sz="2800" dirty="0" smtClean="0"/>
          </a:p>
          <a:p>
            <a:pPr lvl="0"/>
            <a:r>
              <a:rPr lang="en-US" sz="2800" dirty="0" err="1"/>
              <a:t>Mikroskop</a:t>
            </a:r>
            <a:endParaRPr lang="en-US" sz="2800" dirty="0"/>
          </a:p>
          <a:p>
            <a:r>
              <a:rPr lang="en-US" sz="2800" dirty="0" err="1"/>
              <a:t>Bilik</a:t>
            </a:r>
            <a:r>
              <a:rPr lang="en-US" sz="2800" dirty="0"/>
              <a:t> </a:t>
            </a:r>
            <a:r>
              <a:rPr lang="en-US" sz="2800" dirty="0" err="1"/>
              <a:t>Hitung</a:t>
            </a:r>
            <a:r>
              <a:rPr lang="en-US" sz="2800" dirty="0"/>
              <a:t>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Neubaur</a:t>
            </a:r>
            <a:r>
              <a:rPr lang="en-US" sz="2800" b="1" dirty="0" smtClean="0"/>
              <a:t> Improved</a:t>
            </a:r>
            <a:endParaRPr lang="en-US" sz="2800" dirty="0"/>
          </a:p>
          <a:p>
            <a:pPr lvl="0"/>
            <a:r>
              <a:rPr lang="en-US" sz="2800" dirty="0" smtClean="0"/>
              <a:t>Pipet </a:t>
            </a:r>
            <a:r>
              <a:rPr lang="en-US" sz="2800" dirty="0" err="1"/>
              <a:t>eritrosit</a:t>
            </a:r>
            <a:r>
              <a:rPr lang="en-US" sz="2800" dirty="0"/>
              <a:t> </a:t>
            </a:r>
          </a:p>
          <a:p>
            <a:pPr lvl="0"/>
            <a:r>
              <a:rPr lang="en-US" sz="2800" dirty="0" err="1" smtClean="0"/>
              <a:t>Larutan</a:t>
            </a:r>
            <a:r>
              <a:rPr lang="en-US" sz="2800" dirty="0" smtClean="0"/>
              <a:t> </a:t>
            </a:r>
            <a:r>
              <a:rPr lang="en-US" sz="2800" dirty="0" err="1" smtClean="0"/>
              <a:t>Hayem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37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Eritrosit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1176"/>
            <a:ext cx="8946541" cy="482722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mikroskop</a:t>
            </a:r>
            <a:endParaRPr lang="en-US" dirty="0" smtClean="0"/>
          </a:p>
          <a:p>
            <a:pPr lvl="0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perbesaran</a:t>
            </a:r>
            <a:r>
              <a:rPr lang="en-US" dirty="0" smtClean="0"/>
              <a:t> 40 kali</a:t>
            </a:r>
          </a:p>
          <a:p>
            <a:pPr lvl="0"/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endParaRPr lang="en-US" dirty="0"/>
          </a:p>
          <a:p>
            <a:pPr lvl="0"/>
            <a:r>
              <a:rPr lang="en-US" dirty="0" err="1" smtClean="0"/>
              <a:t>Terdapat</a:t>
            </a:r>
            <a:r>
              <a:rPr lang="en-US" dirty="0" smtClean="0"/>
              <a:t> 9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 </a:t>
            </a:r>
            <a:r>
              <a:rPr lang="en-US" dirty="0" err="1" smtClean="0"/>
              <a:t>cari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amati</a:t>
            </a:r>
            <a:r>
              <a:rPr lang="en-US" dirty="0" smtClean="0"/>
              <a:t> 1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5 area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eritrosit</a:t>
            </a:r>
            <a:endParaRPr lang="en-US" dirty="0"/>
          </a:p>
          <a:p>
            <a:pPr lvl="0"/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0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bilik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Area 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eritrosit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7" t="15404" r="35926" b="25351"/>
          <a:stretch/>
        </p:blipFill>
        <p:spPr>
          <a:xfrm>
            <a:off x="5040000" y="2065663"/>
            <a:ext cx="5805889" cy="4792337"/>
          </a:xfrm>
        </p:spPr>
      </p:pic>
    </p:spTree>
    <p:extLst>
      <p:ext uri="{BB962C8B-B14F-4D97-AF65-F5344CB8AC3E}">
        <p14:creationId xmlns:p14="http://schemas.microsoft.com/office/powerpoint/2010/main" val="829747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444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Indeks Eritrosit</vt:lpstr>
      <vt:lpstr>Pemeriksaan Hemoglobin Sahli</vt:lpstr>
      <vt:lpstr>Cara pemeriksaan Hemoglobin Sahli : </vt:lpstr>
      <vt:lpstr>Pemeriksaan Hematokrit</vt:lpstr>
      <vt:lpstr>Alat dan reagen yang digunakan</vt:lpstr>
      <vt:lpstr>Cara kerja Pemeriksaan Hematokrit: </vt:lpstr>
      <vt:lpstr>PEMERIKSAAN  JUMLAH  ERITROSIT </vt:lpstr>
      <vt:lpstr>Cara pemeriksaan Jumlah Eritrosit</vt:lpstr>
      <vt:lpstr>Skema bilik Hitung Area E untuk menghitung jumlah eritrosit </vt:lpstr>
      <vt:lpstr>Cara pemeriksaan Jumlah Eritrosit</vt:lpstr>
      <vt:lpstr>Indeks eritrosit terdiri atas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Adang M. Gugun, Sp.PK</dc:creator>
  <cp:lastModifiedBy>dr. Adang M. Gugun, Sp.PK</cp:lastModifiedBy>
  <cp:revision>14</cp:revision>
  <dcterms:created xsi:type="dcterms:W3CDTF">2020-11-06T00:42:25Z</dcterms:created>
  <dcterms:modified xsi:type="dcterms:W3CDTF">2021-09-18T05:50:40Z</dcterms:modified>
</cp:coreProperties>
</file>