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D40F9-94DF-49EF-AD0F-E84E851ADF8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5E08CA-1D0C-4A3A-9C47-F339C1FDFF83}">
      <dgm:prSet/>
      <dgm:spPr/>
      <dgm:t>
        <a:bodyPr/>
        <a:lstStyle/>
        <a:p>
          <a:r>
            <a:rPr lang="en-GB"/>
            <a:t>Kepribadian Muhammadiyah adalah sebuah rumusan yang menguraikan tentang ja</a:t>
          </a:r>
          <a:r>
            <a:rPr lang="id-ID"/>
            <a:t>t</a:t>
          </a:r>
          <a:r>
            <a:rPr lang="en-GB"/>
            <a:t>i diri, apa dan siapa Muhammadiyah</a:t>
          </a:r>
          <a:endParaRPr lang="en-US"/>
        </a:p>
      </dgm:t>
    </dgm:pt>
    <dgm:pt modelId="{7F02A7D6-847F-427A-AEC7-2DFED2F859F8}" type="parTrans" cxnId="{C4C27A41-C9C7-45BD-97EE-3769720093E6}">
      <dgm:prSet/>
      <dgm:spPr/>
      <dgm:t>
        <a:bodyPr/>
        <a:lstStyle/>
        <a:p>
          <a:endParaRPr lang="en-US"/>
        </a:p>
      </dgm:t>
    </dgm:pt>
    <dgm:pt modelId="{72798F77-D6FB-43BA-9134-E34A028ECBC7}" type="sibTrans" cxnId="{C4C27A41-C9C7-45BD-97EE-3769720093E6}">
      <dgm:prSet/>
      <dgm:spPr/>
      <dgm:t>
        <a:bodyPr/>
        <a:lstStyle/>
        <a:p>
          <a:endParaRPr lang="en-US"/>
        </a:p>
      </dgm:t>
    </dgm:pt>
    <dgm:pt modelId="{4EDEB344-86CA-4FE8-A522-837336F38E9C}">
      <dgm:prSet/>
      <dgm:spPr/>
      <dgm:t>
        <a:bodyPr/>
        <a:lstStyle/>
        <a:p>
          <a:r>
            <a:rPr lang="id-ID" dirty="0"/>
            <a:t>Rumusan ini bermula dari ceramah K.H. Faqih Usman dalam Kursus Pimpinan Muhammadiyah di Madrasah </a:t>
          </a:r>
          <a:r>
            <a:rPr lang="id-ID" dirty="0" err="1"/>
            <a:t>Mu’allimin</a:t>
          </a:r>
          <a:r>
            <a:rPr lang="id-ID" dirty="0"/>
            <a:t> Muhammadiyah Yogyakarta pada tahun 1961, dengan judul</a:t>
          </a:r>
          <a:r>
            <a:rPr lang="en-US" dirty="0"/>
            <a:t>:</a:t>
          </a:r>
          <a:r>
            <a:rPr lang="id-ID" dirty="0"/>
            <a:t> </a:t>
          </a:r>
          <a:r>
            <a:rPr lang="en-US" dirty="0"/>
            <a:t>      </a:t>
          </a:r>
          <a:r>
            <a:rPr lang="id-ID" dirty="0"/>
            <a:t>“Apa sih Muhammadiyah itu?”</a:t>
          </a:r>
          <a:endParaRPr lang="en-US" dirty="0"/>
        </a:p>
      </dgm:t>
    </dgm:pt>
    <dgm:pt modelId="{D1269C6E-6AC1-4288-BBBE-BBD0E28CC1D3}" type="parTrans" cxnId="{F41F1EED-A81B-4909-AF2F-03AEC8B08634}">
      <dgm:prSet/>
      <dgm:spPr/>
      <dgm:t>
        <a:bodyPr/>
        <a:lstStyle/>
        <a:p>
          <a:endParaRPr lang="en-US"/>
        </a:p>
      </dgm:t>
    </dgm:pt>
    <dgm:pt modelId="{9A2FB900-B336-4487-B4A4-BC214B0CE197}" type="sibTrans" cxnId="{F41F1EED-A81B-4909-AF2F-03AEC8B08634}">
      <dgm:prSet/>
      <dgm:spPr/>
      <dgm:t>
        <a:bodyPr/>
        <a:lstStyle/>
        <a:p>
          <a:endParaRPr lang="en-US"/>
        </a:p>
      </dgm:t>
    </dgm:pt>
    <dgm:pt modelId="{93358F90-7D56-46D8-823F-7897B539A095}" type="pres">
      <dgm:prSet presAssocID="{BB0D40F9-94DF-49EF-AD0F-E84E851ADF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9495D5-CA7B-45AB-99FF-0CF3F09E7A06}" type="pres">
      <dgm:prSet presAssocID="{F95E08CA-1D0C-4A3A-9C47-F339C1FDFF83}" presName="hierRoot1" presStyleCnt="0"/>
      <dgm:spPr/>
    </dgm:pt>
    <dgm:pt modelId="{81EC89BF-1EAC-469F-B955-260767392164}" type="pres">
      <dgm:prSet presAssocID="{F95E08CA-1D0C-4A3A-9C47-F339C1FDFF83}" presName="composite" presStyleCnt="0"/>
      <dgm:spPr/>
    </dgm:pt>
    <dgm:pt modelId="{20BA31C3-A065-44CA-9EAD-547B652F8F6A}" type="pres">
      <dgm:prSet presAssocID="{F95E08CA-1D0C-4A3A-9C47-F339C1FDFF83}" presName="background" presStyleLbl="node0" presStyleIdx="0" presStyleCnt="2"/>
      <dgm:spPr/>
    </dgm:pt>
    <dgm:pt modelId="{2A01153A-9DEB-463E-87EB-B1B22B4F9B1A}" type="pres">
      <dgm:prSet presAssocID="{F95E08CA-1D0C-4A3A-9C47-F339C1FDFF83}" presName="text" presStyleLbl="fgAcc0" presStyleIdx="0" presStyleCnt="2">
        <dgm:presLayoutVars>
          <dgm:chPref val="3"/>
        </dgm:presLayoutVars>
      </dgm:prSet>
      <dgm:spPr/>
    </dgm:pt>
    <dgm:pt modelId="{347B89A6-1D38-4C85-ACDC-7BABD6B62799}" type="pres">
      <dgm:prSet presAssocID="{F95E08CA-1D0C-4A3A-9C47-F339C1FDFF83}" presName="hierChild2" presStyleCnt="0"/>
      <dgm:spPr/>
    </dgm:pt>
    <dgm:pt modelId="{57003B09-ED97-48AE-9B3D-14F8281D9486}" type="pres">
      <dgm:prSet presAssocID="{4EDEB344-86CA-4FE8-A522-837336F38E9C}" presName="hierRoot1" presStyleCnt="0"/>
      <dgm:spPr/>
    </dgm:pt>
    <dgm:pt modelId="{F01A1831-9E77-4E26-A07D-7D4E0FE1E593}" type="pres">
      <dgm:prSet presAssocID="{4EDEB344-86CA-4FE8-A522-837336F38E9C}" presName="composite" presStyleCnt="0"/>
      <dgm:spPr/>
    </dgm:pt>
    <dgm:pt modelId="{C96C04FC-A5F3-4E83-8D86-9BA0283F66F0}" type="pres">
      <dgm:prSet presAssocID="{4EDEB344-86CA-4FE8-A522-837336F38E9C}" presName="background" presStyleLbl="node0" presStyleIdx="1" presStyleCnt="2"/>
      <dgm:spPr/>
    </dgm:pt>
    <dgm:pt modelId="{54AE79B4-F0C3-440A-886E-3F17D1B2D4BB}" type="pres">
      <dgm:prSet presAssocID="{4EDEB344-86CA-4FE8-A522-837336F38E9C}" presName="text" presStyleLbl="fgAcc0" presStyleIdx="1" presStyleCnt="2">
        <dgm:presLayoutVars>
          <dgm:chPref val="3"/>
        </dgm:presLayoutVars>
      </dgm:prSet>
      <dgm:spPr/>
    </dgm:pt>
    <dgm:pt modelId="{779C8942-5B1B-4CBD-BE72-BA3651EF9358}" type="pres">
      <dgm:prSet presAssocID="{4EDEB344-86CA-4FE8-A522-837336F38E9C}" presName="hierChild2" presStyleCnt="0"/>
      <dgm:spPr/>
    </dgm:pt>
  </dgm:ptLst>
  <dgm:cxnLst>
    <dgm:cxn modelId="{D301A51E-C164-4A4F-A745-B37E8C2152D8}" type="presOf" srcId="{4EDEB344-86CA-4FE8-A522-837336F38E9C}" destId="{54AE79B4-F0C3-440A-886E-3F17D1B2D4BB}" srcOrd="0" destOrd="0" presId="urn:microsoft.com/office/officeart/2005/8/layout/hierarchy1"/>
    <dgm:cxn modelId="{C4C27A41-C9C7-45BD-97EE-3769720093E6}" srcId="{BB0D40F9-94DF-49EF-AD0F-E84E851ADF80}" destId="{F95E08CA-1D0C-4A3A-9C47-F339C1FDFF83}" srcOrd="0" destOrd="0" parTransId="{7F02A7D6-847F-427A-AEC7-2DFED2F859F8}" sibTransId="{72798F77-D6FB-43BA-9134-E34A028ECBC7}"/>
    <dgm:cxn modelId="{27FC0768-ABC8-4459-8291-5E238C5B5FF2}" type="presOf" srcId="{BB0D40F9-94DF-49EF-AD0F-E84E851ADF80}" destId="{93358F90-7D56-46D8-823F-7897B539A095}" srcOrd="0" destOrd="0" presId="urn:microsoft.com/office/officeart/2005/8/layout/hierarchy1"/>
    <dgm:cxn modelId="{C3BD766C-AE80-4BFF-929D-134B7DEC34D8}" type="presOf" srcId="{F95E08CA-1D0C-4A3A-9C47-F339C1FDFF83}" destId="{2A01153A-9DEB-463E-87EB-B1B22B4F9B1A}" srcOrd="0" destOrd="0" presId="urn:microsoft.com/office/officeart/2005/8/layout/hierarchy1"/>
    <dgm:cxn modelId="{F41F1EED-A81B-4909-AF2F-03AEC8B08634}" srcId="{BB0D40F9-94DF-49EF-AD0F-E84E851ADF80}" destId="{4EDEB344-86CA-4FE8-A522-837336F38E9C}" srcOrd="1" destOrd="0" parTransId="{D1269C6E-6AC1-4288-BBBE-BBD0E28CC1D3}" sibTransId="{9A2FB900-B336-4487-B4A4-BC214B0CE197}"/>
    <dgm:cxn modelId="{345F9C2F-9823-4F3B-AE87-C0915A610547}" type="presParOf" srcId="{93358F90-7D56-46D8-823F-7897B539A095}" destId="{579495D5-CA7B-45AB-99FF-0CF3F09E7A06}" srcOrd="0" destOrd="0" presId="urn:microsoft.com/office/officeart/2005/8/layout/hierarchy1"/>
    <dgm:cxn modelId="{03C8226D-04C2-4582-A14F-7EDFFEA46882}" type="presParOf" srcId="{579495D5-CA7B-45AB-99FF-0CF3F09E7A06}" destId="{81EC89BF-1EAC-469F-B955-260767392164}" srcOrd="0" destOrd="0" presId="urn:microsoft.com/office/officeart/2005/8/layout/hierarchy1"/>
    <dgm:cxn modelId="{6B49BA06-855E-41AA-82CC-1BA489F1653F}" type="presParOf" srcId="{81EC89BF-1EAC-469F-B955-260767392164}" destId="{20BA31C3-A065-44CA-9EAD-547B652F8F6A}" srcOrd="0" destOrd="0" presId="urn:microsoft.com/office/officeart/2005/8/layout/hierarchy1"/>
    <dgm:cxn modelId="{E4BDBFAE-60F8-4F90-8962-F56C846FFC52}" type="presParOf" srcId="{81EC89BF-1EAC-469F-B955-260767392164}" destId="{2A01153A-9DEB-463E-87EB-B1B22B4F9B1A}" srcOrd="1" destOrd="0" presId="urn:microsoft.com/office/officeart/2005/8/layout/hierarchy1"/>
    <dgm:cxn modelId="{1FEFF11F-7362-4576-BA2B-8179B9A686BB}" type="presParOf" srcId="{579495D5-CA7B-45AB-99FF-0CF3F09E7A06}" destId="{347B89A6-1D38-4C85-ACDC-7BABD6B62799}" srcOrd="1" destOrd="0" presId="urn:microsoft.com/office/officeart/2005/8/layout/hierarchy1"/>
    <dgm:cxn modelId="{25E07248-7C5C-4973-BE0F-5A63F396BE6C}" type="presParOf" srcId="{93358F90-7D56-46D8-823F-7897B539A095}" destId="{57003B09-ED97-48AE-9B3D-14F8281D9486}" srcOrd="1" destOrd="0" presId="urn:microsoft.com/office/officeart/2005/8/layout/hierarchy1"/>
    <dgm:cxn modelId="{BA59299C-D929-4015-9A1D-444BB510A48A}" type="presParOf" srcId="{57003B09-ED97-48AE-9B3D-14F8281D9486}" destId="{F01A1831-9E77-4E26-A07D-7D4E0FE1E593}" srcOrd="0" destOrd="0" presId="urn:microsoft.com/office/officeart/2005/8/layout/hierarchy1"/>
    <dgm:cxn modelId="{C5BF4896-DEF4-467B-82C7-F8EAAADD2067}" type="presParOf" srcId="{F01A1831-9E77-4E26-A07D-7D4E0FE1E593}" destId="{C96C04FC-A5F3-4E83-8D86-9BA0283F66F0}" srcOrd="0" destOrd="0" presId="urn:microsoft.com/office/officeart/2005/8/layout/hierarchy1"/>
    <dgm:cxn modelId="{5C85D468-19E1-4326-8CB1-9CBA98D936AF}" type="presParOf" srcId="{F01A1831-9E77-4E26-A07D-7D4E0FE1E593}" destId="{54AE79B4-F0C3-440A-886E-3F17D1B2D4BB}" srcOrd="1" destOrd="0" presId="urn:microsoft.com/office/officeart/2005/8/layout/hierarchy1"/>
    <dgm:cxn modelId="{9D0A4AC5-3E71-4415-9F75-B7F89A018C08}" type="presParOf" srcId="{57003B09-ED97-48AE-9B3D-14F8281D9486}" destId="{779C8942-5B1B-4CBD-BE72-BA3651EF93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6579C3-C390-4B38-A057-9F5D3ECE326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5E75D7F-1D54-4195-915C-CB56F044F8A9}">
      <dgm:prSet/>
      <dgm:spPr/>
      <dgm:t>
        <a:bodyPr/>
        <a:lstStyle/>
        <a:p>
          <a:r>
            <a:rPr lang="id-ID"/>
            <a:t>Kemudian oleh Pimpinan Pusat dimusyawarahkan bersama-sama Pimpinan Muhammadiyah Wilayah Jawa Timur (HM. Saleh Ibrahim), Jawa Tengah (R. Darsono), dan Jawa Barat (H. Adang Afandi)</a:t>
          </a:r>
          <a:endParaRPr lang="en-US"/>
        </a:p>
      </dgm:t>
    </dgm:pt>
    <dgm:pt modelId="{6FC5FE12-B977-451D-B9C4-A00E4A2E6469}" type="parTrans" cxnId="{8E853BB3-3376-4BB2-B0B6-007419DDC07F}">
      <dgm:prSet/>
      <dgm:spPr/>
      <dgm:t>
        <a:bodyPr/>
        <a:lstStyle/>
        <a:p>
          <a:endParaRPr lang="en-US"/>
        </a:p>
      </dgm:t>
    </dgm:pt>
    <dgm:pt modelId="{693903AA-D933-451C-93C7-DBDBDB5779F2}" type="sibTrans" cxnId="{8E853BB3-3376-4BB2-B0B6-007419DDC07F}">
      <dgm:prSet/>
      <dgm:spPr/>
      <dgm:t>
        <a:bodyPr/>
        <a:lstStyle/>
        <a:p>
          <a:endParaRPr lang="en-US"/>
        </a:p>
      </dgm:t>
    </dgm:pt>
    <dgm:pt modelId="{A0443C54-F015-4A45-97FC-C1B50AB18703}">
      <dgm:prSet/>
      <dgm:spPr/>
      <dgm:t>
        <a:bodyPr/>
        <a:lstStyle/>
        <a:p>
          <a:r>
            <a:rPr lang="id-ID"/>
            <a:t>Sesudah itu disempurnakan oleh suatu Tim yang antara lain, terdiri dari: KH. Moh.Wardan, Prof. KH. Farid Ma’ruf, M. Djarnawi Hadikusuma, M. Djindar Tamimy; kemudian turut membahas pula Prof.H. Kasman Singodimejo SH, dan pemrakarsa sendiri KH. Faqih Usman.</a:t>
          </a:r>
          <a:endParaRPr lang="en-US"/>
        </a:p>
      </dgm:t>
    </dgm:pt>
    <dgm:pt modelId="{789DB9EF-18F7-4F88-9D61-0092176DE6C8}" type="parTrans" cxnId="{BF8FCB67-DE57-4E08-92BF-AE658AD2CE35}">
      <dgm:prSet/>
      <dgm:spPr/>
      <dgm:t>
        <a:bodyPr/>
        <a:lstStyle/>
        <a:p>
          <a:endParaRPr lang="en-US"/>
        </a:p>
      </dgm:t>
    </dgm:pt>
    <dgm:pt modelId="{1776B82B-64E9-4604-8388-D4E062FB4C92}" type="sibTrans" cxnId="{BF8FCB67-DE57-4E08-92BF-AE658AD2CE35}">
      <dgm:prSet/>
      <dgm:spPr/>
      <dgm:t>
        <a:bodyPr/>
        <a:lstStyle/>
        <a:p>
          <a:endParaRPr lang="en-US"/>
        </a:p>
      </dgm:t>
    </dgm:pt>
    <dgm:pt modelId="{F936B649-8FA5-43CA-A856-94F0624C5F7C}" type="pres">
      <dgm:prSet presAssocID="{C96579C3-C390-4B38-A057-9F5D3ECE3266}" presName="linear" presStyleCnt="0">
        <dgm:presLayoutVars>
          <dgm:animLvl val="lvl"/>
          <dgm:resizeHandles val="exact"/>
        </dgm:presLayoutVars>
      </dgm:prSet>
      <dgm:spPr/>
    </dgm:pt>
    <dgm:pt modelId="{BF04FE16-D44E-4EDA-83E4-AF9858196C73}" type="pres">
      <dgm:prSet presAssocID="{E5E75D7F-1D54-4195-915C-CB56F044F8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A1517C-AEDF-41B9-987A-DD4D6FA90DBA}" type="pres">
      <dgm:prSet presAssocID="{693903AA-D933-451C-93C7-DBDBDB5779F2}" presName="spacer" presStyleCnt="0"/>
      <dgm:spPr/>
    </dgm:pt>
    <dgm:pt modelId="{B29C2317-6223-49FE-94D5-6D71D3AEA3F1}" type="pres">
      <dgm:prSet presAssocID="{A0443C54-F015-4A45-97FC-C1B50AB1870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6141004-29C6-44FD-AA6D-DCDF1BF26CAA}" type="presOf" srcId="{A0443C54-F015-4A45-97FC-C1B50AB18703}" destId="{B29C2317-6223-49FE-94D5-6D71D3AEA3F1}" srcOrd="0" destOrd="0" presId="urn:microsoft.com/office/officeart/2005/8/layout/vList2"/>
    <dgm:cxn modelId="{857D4318-05F2-4F66-ABE6-5EF418AC7610}" type="presOf" srcId="{C96579C3-C390-4B38-A057-9F5D3ECE3266}" destId="{F936B649-8FA5-43CA-A856-94F0624C5F7C}" srcOrd="0" destOrd="0" presId="urn:microsoft.com/office/officeart/2005/8/layout/vList2"/>
    <dgm:cxn modelId="{BF8FCB67-DE57-4E08-92BF-AE658AD2CE35}" srcId="{C96579C3-C390-4B38-A057-9F5D3ECE3266}" destId="{A0443C54-F015-4A45-97FC-C1B50AB18703}" srcOrd="1" destOrd="0" parTransId="{789DB9EF-18F7-4F88-9D61-0092176DE6C8}" sibTransId="{1776B82B-64E9-4604-8388-D4E062FB4C92}"/>
    <dgm:cxn modelId="{8E853BB3-3376-4BB2-B0B6-007419DDC07F}" srcId="{C96579C3-C390-4B38-A057-9F5D3ECE3266}" destId="{E5E75D7F-1D54-4195-915C-CB56F044F8A9}" srcOrd="0" destOrd="0" parTransId="{6FC5FE12-B977-451D-B9C4-A00E4A2E6469}" sibTransId="{693903AA-D933-451C-93C7-DBDBDB5779F2}"/>
    <dgm:cxn modelId="{41DDA0EB-474A-4151-8A8C-F2A6044E9E67}" type="presOf" srcId="{E5E75D7F-1D54-4195-915C-CB56F044F8A9}" destId="{BF04FE16-D44E-4EDA-83E4-AF9858196C73}" srcOrd="0" destOrd="0" presId="urn:microsoft.com/office/officeart/2005/8/layout/vList2"/>
    <dgm:cxn modelId="{9EDD21BB-5162-4560-B421-7AE019D6747C}" type="presParOf" srcId="{F936B649-8FA5-43CA-A856-94F0624C5F7C}" destId="{BF04FE16-D44E-4EDA-83E4-AF9858196C73}" srcOrd="0" destOrd="0" presId="urn:microsoft.com/office/officeart/2005/8/layout/vList2"/>
    <dgm:cxn modelId="{4693F819-7D17-42E1-99A4-1C3F850A2E15}" type="presParOf" srcId="{F936B649-8FA5-43CA-A856-94F0624C5F7C}" destId="{37A1517C-AEDF-41B9-987A-DD4D6FA90DBA}" srcOrd="1" destOrd="0" presId="urn:microsoft.com/office/officeart/2005/8/layout/vList2"/>
    <dgm:cxn modelId="{A8E6F162-1CFF-4EB6-8C5F-E2BC4C0F9B9F}" type="presParOf" srcId="{F936B649-8FA5-43CA-A856-94F0624C5F7C}" destId="{B29C2317-6223-49FE-94D5-6D71D3AEA3F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55CB3E-A2EA-451D-9597-912A270F12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FD5D99-2B74-4854-ACFD-9F769DA63D63}">
      <dgm:prSet/>
      <dgm:spPr/>
      <dgm:t>
        <a:bodyPr/>
        <a:lstStyle/>
        <a:p>
          <a:r>
            <a:rPr lang="id-ID"/>
            <a:t>Hasil rumusan selanjutnya dibahas dalam Sidang Tanwir Muhammadiyah di Ponorogo tahun 1962</a:t>
          </a:r>
          <a:endParaRPr lang="en-US"/>
        </a:p>
      </dgm:t>
    </dgm:pt>
    <dgm:pt modelId="{A8EA2B9A-0EBC-441C-B18F-746444653E7A}" type="parTrans" cxnId="{7D28A33E-A742-4256-978D-0511AE137441}">
      <dgm:prSet/>
      <dgm:spPr/>
      <dgm:t>
        <a:bodyPr/>
        <a:lstStyle/>
        <a:p>
          <a:endParaRPr lang="en-US"/>
        </a:p>
      </dgm:t>
    </dgm:pt>
    <dgm:pt modelId="{E7CF1772-3B1A-4E79-8CE4-8A0BB1B60CBC}" type="sibTrans" cxnId="{7D28A33E-A742-4256-978D-0511AE137441}">
      <dgm:prSet/>
      <dgm:spPr/>
      <dgm:t>
        <a:bodyPr/>
        <a:lstStyle/>
        <a:p>
          <a:endParaRPr lang="en-US"/>
        </a:p>
      </dgm:t>
    </dgm:pt>
    <dgm:pt modelId="{EAF7560D-CD6A-4A3A-B42F-D14C2D943DD8}">
      <dgm:prSet/>
      <dgm:spPr/>
      <dgm:t>
        <a:bodyPr/>
        <a:lstStyle/>
        <a:p>
          <a:r>
            <a:rPr lang="id-ID"/>
            <a:t>Rumusan selanjutnya disahkan dalam Muktamar Muhammadiyah ke – 35 (Muktamar Setengah Abad) pada akhir tahun 1962 di Jakarta</a:t>
          </a:r>
          <a:endParaRPr lang="en-US"/>
        </a:p>
      </dgm:t>
    </dgm:pt>
    <dgm:pt modelId="{E7A9F5E3-370E-44F3-90FA-0E578F75BCCB}" type="parTrans" cxnId="{B3C6789D-DA70-4938-8158-85844FC8DA4F}">
      <dgm:prSet/>
      <dgm:spPr/>
      <dgm:t>
        <a:bodyPr/>
        <a:lstStyle/>
        <a:p>
          <a:endParaRPr lang="en-US"/>
        </a:p>
      </dgm:t>
    </dgm:pt>
    <dgm:pt modelId="{AEFCB01E-3402-46B8-849A-15190CA8489C}" type="sibTrans" cxnId="{B3C6789D-DA70-4938-8158-85844FC8DA4F}">
      <dgm:prSet/>
      <dgm:spPr/>
      <dgm:t>
        <a:bodyPr/>
        <a:lstStyle/>
        <a:p>
          <a:endParaRPr lang="en-US"/>
        </a:p>
      </dgm:t>
    </dgm:pt>
    <dgm:pt modelId="{05DB55B2-7EEB-4A0A-B230-D464B9EEAD39}">
      <dgm:prSet/>
      <dgm:spPr/>
      <dgm:t>
        <a:bodyPr/>
        <a:lstStyle/>
        <a:p>
          <a:r>
            <a:rPr lang="id-ID"/>
            <a:t>Pengesahan ini merupakan di akhir kepemimpinan Kolonel H.M. Yunus Anis selaku Ketua PP Muhammadiyah  </a:t>
          </a:r>
          <a:endParaRPr lang="en-US"/>
        </a:p>
      </dgm:t>
    </dgm:pt>
    <dgm:pt modelId="{DB698CFC-4914-4ECD-9AA8-BD9900CBE2DD}" type="parTrans" cxnId="{795C7F65-2AED-4993-AE31-FD21A1E3FF81}">
      <dgm:prSet/>
      <dgm:spPr/>
      <dgm:t>
        <a:bodyPr/>
        <a:lstStyle/>
        <a:p>
          <a:endParaRPr lang="en-US"/>
        </a:p>
      </dgm:t>
    </dgm:pt>
    <dgm:pt modelId="{48B16170-8E14-480E-8004-C5B803E90140}" type="sibTrans" cxnId="{795C7F65-2AED-4993-AE31-FD21A1E3FF81}">
      <dgm:prSet/>
      <dgm:spPr/>
      <dgm:t>
        <a:bodyPr/>
        <a:lstStyle/>
        <a:p>
          <a:endParaRPr lang="en-US"/>
        </a:p>
      </dgm:t>
    </dgm:pt>
    <dgm:pt modelId="{BD061F3F-C199-45C9-BE11-51153994D927}" type="pres">
      <dgm:prSet presAssocID="{5955CB3E-A2EA-451D-9597-912A270F12BB}" presName="linear" presStyleCnt="0">
        <dgm:presLayoutVars>
          <dgm:animLvl val="lvl"/>
          <dgm:resizeHandles val="exact"/>
        </dgm:presLayoutVars>
      </dgm:prSet>
      <dgm:spPr/>
    </dgm:pt>
    <dgm:pt modelId="{10542F63-3A32-42F8-9E0D-C6DA38F8F652}" type="pres">
      <dgm:prSet presAssocID="{78FD5D99-2B74-4854-ACFD-9F769DA63D6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5A420A5-D781-4B62-8D02-D6D0FB9F1694}" type="pres">
      <dgm:prSet presAssocID="{E7CF1772-3B1A-4E79-8CE4-8A0BB1B60CBC}" presName="spacer" presStyleCnt="0"/>
      <dgm:spPr/>
    </dgm:pt>
    <dgm:pt modelId="{A420113D-4D5B-4549-9D47-70430B435BDE}" type="pres">
      <dgm:prSet presAssocID="{EAF7560D-CD6A-4A3A-B42F-D14C2D943DD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469821E-4144-485E-9337-12D0CF19EEC5}" type="pres">
      <dgm:prSet presAssocID="{AEFCB01E-3402-46B8-849A-15190CA8489C}" presName="spacer" presStyleCnt="0"/>
      <dgm:spPr/>
    </dgm:pt>
    <dgm:pt modelId="{2CF5D04C-35AB-400D-8679-3BB88B6B540D}" type="pres">
      <dgm:prSet presAssocID="{05DB55B2-7EEB-4A0A-B230-D464B9EEAD3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5C15F06-005F-432B-BE5D-CC604531E3BE}" type="presOf" srcId="{5955CB3E-A2EA-451D-9597-912A270F12BB}" destId="{BD061F3F-C199-45C9-BE11-51153994D927}" srcOrd="0" destOrd="0" presId="urn:microsoft.com/office/officeart/2005/8/layout/vList2"/>
    <dgm:cxn modelId="{33D8262D-CF29-49A8-97AB-218295D5C3CC}" type="presOf" srcId="{EAF7560D-CD6A-4A3A-B42F-D14C2D943DD8}" destId="{A420113D-4D5B-4549-9D47-70430B435BDE}" srcOrd="0" destOrd="0" presId="urn:microsoft.com/office/officeart/2005/8/layout/vList2"/>
    <dgm:cxn modelId="{3051702F-20ED-4DE0-BDF5-7E981DF3B92B}" type="presOf" srcId="{05DB55B2-7EEB-4A0A-B230-D464B9EEAD39}" destId="{2CF5D04C-35AB-400D-8679-3BB88B6B540D}" srcOrd="0" destOrd="0" presId="urn:microsoft.com/office/officeart/2005/8/layout/vList2"/>
    <dgm:cxn modelId="{7D28A33E-A742-4256-978D-0511AE137441}" srcId="{5955CB3E-A2EA-451D-9597-912A270F12BB}" destId="{78FD5D99-2B74-4854-ACFD-9F769DA63D63}" srcOrd="0" destOrd="0" parTransId="{A8EA2B9A-0EBC-441C-B18F-746444653E7A}" sibTransId="{E7CF1772-3B1A-4E79-8CE4-8A0BB1B60CBC}"/>
    <dgm:cxn modelId="{795C7F65-2AED-4993-AE31-FD21A1E3FF81}" srcId="{5955CB3E-A2EA-451D-9597-912A270F12BB}" destId="{05DB55B2-7EEB-4A0A-B230-D464B9EEAD39}" srcOrd="2" destOrd="0" parTransId="{DB698CFC-4914-4ECD-9AA8-BD9900CBE2DD}" sibTransId="{48B16170-8E14-480E-8004-C5B803E90140}"/>
    <dgm:cxn modelId="{B3C6789D-DA70-4938-8158-85844FC8DA4F}" srcId="{5955CB3E-A2EA-451D-9597-912A270F12BB}" destId="{EAF7560D-CD6A-4A3A-B42F-D14C2D943DD8}" srcOrd="1" destOrd="0" parTransId="{E7A9F5E3-370E-44F3-90FA-0E578F75BCCB}" sibTransId="{AEFCB01E-3402-46B8-849A-15190CA8489C}"/>
    <dgm:cxn modelId="{C54B4BC1-BDE3-4830-888E-6203DA4F810E}" type="presOf" srcId="{78FD5D99-2B74-4854-ACFD-9F769DA63D63}" destId="{10542F63-3A32-42F8-9E0D-C6DA38F8F652}" srcOrd="0" destOrd="0" presId="urn:microsoft.com/office/officeart/2005/8/layout/vList2"/>
    <dgm:cxn modelId="{0B1B65F9-E0D7-4EC3-AD5F-6489B34EE514}" type="presParOf" srcId="{BD061F3F-C199-45C9-BE11-51153994D927}" destId="{10542F63-3A32-42F8-9E0D-C6DA38F8F652}" srcOrd="0" destOrd="0" presId="urn:microsoft.com/office/officeart/2005/8/layout/vList2"/>
    <dgm:cxn modelId="{44190641-852D-49BD-9FAB-FA516D3FC487}" type="presParOf" srcId="{BD061F3F-C199-45C9-BE11-51153994D927}" destId="{15A420A5-D781-4B62-8D02-D6D0FB9F1694}" srcOrd="1" destOrd="0" presId="urn:microsoft.com/office/officeart/2005/8/layout/vList2"/>
    <dgm:cxn modelId="{11725537-69B2-4086-9C00-5B0F77D1D385}" type="presParOf" srcId="{BD061F3F-C199-45C9-BE11-51153994D927}" destId="{A420113D-4D5B-4549-9D47-70430B435BDE}" srcOrd="2" destOrd="0" presId="urn:microsoft.com/office/officeart/2005/8/layout/vList2"/>
    <dgm:cxn modelId="{3C742C26-ED6B-4C03-A410-4B0C7E82D0C6}" type="presParOf" srcId="{BD061F3F-C199-45C9-BE11-51153994D927}" destId="{E469821E-4144-485E-9337-12D0CF19EEC5}" srcOrd="3" destOrd="0" presId="urn:microsoft.com/office/officeart/2005/8/layout/vList2"/>
    <dgm:cxn modelId="{823A2427-4E85-469E-8911-E55AA06F1465}" type="presParOf" srcId="{BD061F3F-C199-45C9-BE11-51153994D927}" destId="{2CF5D04C-35AB-400D-8679-3BB88B6B54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B33807-18C2-4DD4-8518-3B856948AAE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CDAC133-5EB3-43FD-BC24-996A6BBADACB}">
      <dgm:prSet/>
      <dgm:spPr/>
      <dgm:t>
        <a:bodyPr/>
        <a:lstStyle/>
        <a:p>
          <a:r>
            <a:rPr lang="en-GB" b="1"/>
            <a:t>Sifat Muhammadiyah</a:t>
          </a:r>
          <a:endParaRPr lang="en-US"/>
        </a:p>
      </dgm:t>
    </dgm:pt>
    <dgm:pt modelId="{6DE4424C-48BF-494A-B4AF-44E7FFD4D8D3}" type="parTrans" cxnId="{108F9AEC-CE94-44DD-A9BA-08788033461E}">
      <dgm:prSet/>
      <dgm:spPr/>
      <dgm:t>
        <a:bodyPr/>
        <a:lstStyle/>
        <a:p>
          <a:endParaRPr lang="en-US"/>
        </a:p>
      </dgm:t>
    </dgm:pt>
    <dgm:pt modelId="{BBC5EEC2-F035-4567-A316-C94F7A203B1D}" type="sibTrans" cxnId="{108F9AEC-CE94-44DD-A9BA-08788033461E}">
      <dgm:prSet/>
      <dgm:spPr/>
      <dgm:t>
        <a:bodyPr/>
        <a:lstStyle/>
        <a:p>
          <a:endParaRPr lang="en-US"/>
        </a:p>
      </dgm:t>
    </dgm:pt>
    <dgm:pt modelId="{DFFA0484-2549-45AE-8D67-F8475D9E8406}">
      <dgm:prSet/>
      <dgm:spPr/>
      <dgm:t>
        <a:bodyPr/>
        <a:lstStyle/>
        <a:p>
          <a:pPr marL="284163" indent="-284163">
            <a:buFont typeface="+mj-lt"/>
            <a:buAutoNum type="arabicPeriod"/>
          </a:pPr>
          <a:r>
            <a:rPr lang="en-GB" dirty="0" err="1"/>
            <a:t>Beramal</a:t>
          </a:r>
          <a:r>
            <a:rPr lang="en-GB" dirty="0"/>
            <a:t> dan </a:t>
          </a:r>
          <a:r>
            <a:rPr lang="en-GB" dirty="0" err="1"/>
            <a:t>berjuang</a:t>
          </a:r>
          <a:r>
            <a:rPr lang="en-GB" dirty="0"/>
            <a:t> </a:t>
          </a:r>
          <a:r>
            <a:rPr lang="en-GB" dirty="0" err="1"/>
            <a:t>untuk</a:t>
          </a:r>
          <a:r>
            <a:rPr lang="en-GB" dirty="0"/>
            <a:t> </a:t>
          </a:r>
          <a:r>
            <a:rPr lang="en-GB" dirty="0" err="1"/>
            <a:t>perdamaian</a:t>
          </a:r>
          <a:r>
            <a:rPr lang="en-GB" dirty="0"/>
            <a:t> dan </a:t>
          </a:r>
          <a:r>
            <a:rPr lang="en-GB" dirty="0" err="1"/>
            <a:t>kesejahteraan</a:t>
          </a:r>
          <a:r>
            <a:rPr lang="en-GB" dirty="0"/>
            <a:t>.</a:t>
          </a:r>
          <a:endParaRPr lang="en-US" dirty="0"/>
        </a:p>
      </dgm:t>
    </dgm:pt>
    <dgm:pt modelId="{7ABDD7D5-9E69-47BD-B891-03FCE58E17D6}" type="parTrans" cxnId="{291A4852-60A8-4844-B0E8-05230B2EEF70}">
      <dgm:prSet/>
      <dgm:spPr/>
      <dgm:t>
        <a:bodyPr/>
        <a:lstStyle/>
        <a:p>
          <a:endParaRPr lang="en-US"/>
        </a:p>
      </dgm:t>
    </dgm:pt>
    <dgm:pt modelId="{78B39D81-9A09-4C96-BE07-97F91EE3BB17}" type="sibTrans" cxnId="{291A4852-60A8-4844-B0E8-05230B2EEF70}">
      <dgm:prSet/>
      <dgm:spPr/>
      <dgm:t>
        <a:bodyPr/>
        <a:lstStyle/>
        <a:p>
          <a:endParaRPr lang="en-US"/>
        </a:p>
      </dgm:t>
    </dgm:pt>
    <dgm:pt modelId="{6C57C7DE-16C8-477B-B007-7A5D7D3248FA}">
      <dgm:prSet/>
      <dgm:spPr/>
      <dgm:t>
        <a:bodyPr/>
        <a:lstStyle/>
        <a:p>
          <a:pPr marL="284163" indent="-284163">
            <a:buFont typeface="+mj-lt"/>
            <a:buAutoNum type="arabicPeriod"/>
          </a:pPr>
          <a:r>
            <a:rPr lang="en-GB"/>
            <a:t>Memperbanyak kawan dan mengamalkan ukhuwah Islamiyah.</a:t>
          </a:r>
          <a:endParaRPr lang="en-US"/>
        </a:p>
      </dgm:t>
    </dgm:pt>
    <dgm:pt modelId="{10D48EB3-7F6B-4A5A-A55D-B6C939A5F8C0}" type="parTrans" cxnId="{20FDA0A2-3839-4612-9D95-C11A3D728D55}">
      <dgm:prSet/>
      <dgm:spPr/>
      <dgm:t>
        <a:bodyPr/>
        <a:lstStyle/>
        <a:p>
          <a:endParaRPr lang="en-US"/>
        </a:p>
      </dgm:t>
    </dgm:pt>
    <dgm:pt modelId="{98AE83C4-908C-46F9-B5C7-19B15CB8FD6E}" type="sibTrans" cxnId="{20FDA0A2-3839-4612-9D95-C11A3D728D55}">
      <dgm:prSet/>
      <dgm:spPr/>
      <dgm:t>
        <a:bodyPr/>
        <a:lstStyle/>
        <a:p>
          <a:endParaRPr lang="en-US"/>
        </a:p>
      </dgm:t>
    </dgm:pt>
    <dgm:pt modelId="{74EAF919-6A6F-45B3-98C6-85C474F4E7DC}">
      <dgm:prSet/>
      <dgm:spPr/>
      <dgm:t>
        <a:bodyPr/>
        <a:lstStyle/>
        <a:p>
          <a:pPr marL="284163" indent="-284163">
            <a:buFont typeface="+mj-lt"/>
            <a:buAutoNum type="arabicPeriod"/>
          </a:pPr>
          <a:r>
            <a:rPr lang="en-GB"/>
            <a:t>Lapang dada, luas pandangan dengan memegang teguh ajaran Islam.</a:t>
          </a:r>
          <a:endParaRPr lang="en-US"/>
        </a:p>
      </dgm:t>
    </dgm:pt>
    <dgm:pt modelId="{DA66EAA9-4E40-41E5-96C3-EC7F37C0738D}" type="parTrans" cxnId="{B6DA9BF7-F6E2-4D00-80C7-3B83540B78F1}">
      <dgm:prSet/>
      <dgm:spPr/>
      <dgm:t>
        <a:bodyPr/>
        <a:lstStyle/>
        <a:p>
          <a:endParaRPr lang="en-US"/>
        </a:p>
      </dgm:t>
    </dgm:pt>
    <dgm:pt modelId="{C8AE29B3-3B9C-4631-AC1B-EA0E7B519F09}" type="sibTrans" cxnId="{B6DA9BF7-F6E2-4D00-80C7-3B83540B78F1}">
      <dgm:prSet/>
      <dgm:spPr/>
      <dgm:t>
        <a:bodyPr/>
        <a:lstStyle/>
        <a:p>
          <a:endParaRPr lang="en-US"/>
        </a:p>
      </dgm:t>
    </dgm:pt>
    <dgm:pt modelId="{6579CCFA-6B1D-4FA5-9F71-85CC37F0DB2F}">
      <dgm:prSet/>
      <dgm:spPr/>
      <dgm:t>
        <a:bodyPr/>
        <a:lstStyle/>
        <a:p>
          <a:pPr marL="284163" indent="-284163">
            <a:buFont typeface="+mj-lt"/>
            <a:buAutoNum type="arabicPeriod"/>
          </a:pPr>
          <a:r>
            <a:rPr lang="en-GB"/>
            <a:t>Bersifat keagamaan dan kemasyarakatan.</a:t>
          </a:r>
          <a:endParaRPr lang="en-US"/>
        </a:p>
      </dgm:t>
    </dgm:pt>
    <dgm:pt modelId="{01E2C3F0-512C-4AEC-A836-AF26E818B98B}" type="parTrans" cxnId="{6CD7EE72-C432-42AE-BE5B-920B0EC14B2E}">
      <dgm:prSet/>
      <dgm:spPr/>
      <dgm:t>
        <a:bodyPr/>
        <a:lstStyle/>
        <a:p>
          <a:endParaRPr lang="en-US"/>
        </a:p>
      </dgm:t>
    </dgm:pt>
    <dgm:pt modelId="{464B4846-25A9-4D3C-986D-5E9D3E2A492C}" type="sibTrans" cxnId="{6CD7EE72-C432-42AE-BE5B-920B0EC14B2E}">
      <dgm:prSet/>
      <dgm:spPr/>
      <dgm:t>
        <a:bodyPr/>
        <a:lstStyle/>
        <a:p>
          <a:endParaRPr lang="en-US"/>
        </a:p>
      </dgm:t>
    </dgm:pt>
    <dgm:pt modelId="{FB47A126-8AB6-4828-8501-0515F06B43D1}">
      <dgm:prSet/>
      <dgm:spPr/>
      <dgm:t>
        <a:bodyPr/>
        <a:lstStyle/>
        <a:p>
          <a:pPr marL="284163" indent="-284163">
            <a:buFont typeface="+mj-lt"/>
            <a:buAutoNum type="arabicPeriod"/>
          </a:pPr>
          <a:r>
            <a:rPr lang="en-GB" dirty="0" err="1"/>
            <a:t>Mengindahkan</a:t>
          </a:r>
          <a:r>
            <a:rPr lang="en-GB" dirty="0"/>
            <a:t> </a:t>
          </a:r>
          <a:r>
            <a:rPr lang="en-GB" dirty="0" err="1"/>
            <a:t>segala</a:t>
          </a:r>
          <a:r>
            <a:rPr lang="en-GB" dirty="0"/>
            <a:t> </a:t>
          </a:r>
          <a:r>
            <a:rPr lang="en-GB" dirty="0" err="1"/>
            <a:t>hukum</a:t>
          </a:r>
          <a:r>
            <a:rPr lang="en-GB" dirty="0"/>
            <a:t>, </a:t>
          </a:r>
          <a:r>
            <a:rPr lang="en-GB" dirty="0" err="1"/>
            <a:t>undang-undang</a:t>
          </a:r>
          <a:r>
            <a:rPr lang="en-GB" dirty="0"/>
            <a:t>, </a:t>
          </a:r>
          <a:r>
            <a:rPr lang="en-GB" dirty="0" err="1"/>
            <a:t>peraturan</a:t>
          </a:r>
          <a:r>
            <a:rPr lang="en-GB" dirty="0"/>
            <a:t> </a:t>
          </a:r>
          <a:r>
            <a:rPr lang="en-GB" dirty="0" err="1"/>
            <a:t>serta</a:t>
          </a:r>
          <a:r>
            <a:rPr lang="en-GB" dirty="0"/>
            <a:t> </a:t>
          </a:r>
          <a:r>
            <a:rPr lang="en-GB" dirty="0" err="1"/>
            <a:t>dasar</a:t>
          </a:r>
          <a:r>
            <a:rPr lang="en-GB" dirty="0"/>
            <a:t> negara yang </a:t>
          </a:r>
          <a:r>
            <a:rPr lang="en-GB" dirty="0" err="1"/>
            <a:t>syah</a:t>
          </a:r>
          <a:r>
            <a:rPr lang="en-GB" dirty="0"/>
            <a:t>.</a:t>
          </a:r>
          <a:endParaRPr lang="en-US" dirty="0"/>
        </a:p>
      </dgm:t>
    </dgm:pt>
    <dgm:pt modelId="{5CA9C5A1-51BF-42FF-AF53-B4F54E28C6FE}" type="parTrans" cxnId="{99ED567C-FB00-4F9B-B71A-26F07A2FF5D2}">
      <dgm:prSet/>
      <dgm:spPr/>
      <dgm:t>
        <a:bodyPr/>
        <a:lstStyle/>
        <a:p>
          <a:endParaRPr lang="en-US"/>
        </a:p>
      </dgm:t>
    </dgm:pt>
    <dgm:pt modelId="{E597E168-2265-4B9C-B89C-68413CB360BA}" type="sibTrans" cxnId="{99ED567C-FB00-4F9B-B71A-26F07A2FF5D2}">
      <dgm:prSet/>
      <dgm:spPr/>
      <dgm:t>
        <a:bodyPr/>
        <a:lstStyle/>
        <a:p>
          <a:endParaRPr lang="en-US"/>
        </a:p>
      </dgm:t>
    </dgm:pt>
    <dgm:pt modelId="{945AE74A-FF26-4809-AC5B-10AFBC7BF664}" type="pres">
      <dgm:prSet presAssocID="{46B33807-18C2-4DD4-8518-3B856948AAE1}" presName="linear" presStyleCnt="0">
        <dgm:presLayoutVars>
          <dgm:animLvl val="lvl"/>
          <dgm:resizeHandles val="exact"/>
        </dgm:presLayoutVars>
      </dgm:prSet>
      <dgm:spPr/>
    </dgm:pt>
    <dgm:pt modelId="{9FAAB9A4-74A7-4BCC-A306-02690CC5B9C6}" type="pres">
      <dgm:prSet presAssocID="{0CDAC133-5EB3-43FD-BC24-996A6BBADAC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18745D0-9B5E-4931-9580-4FDCBB05066E}" type="pres">
      <dgm:prSet presAssocID="{0CDAC133-5EB3-43FD-BC24-996A6BBADAC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8791505-E7A7-448D-95F1-845E4EACC046}" type="presOf" srcId="{FB47A126-8AB6-4828-8501-0515F06B43D1}" destId="{C18745D0-9B5E-4931-9580-4FDCBB05066E}" srcOrd="0" destOrd="4" presId="urn:microsoft.com/office/officeart/2005/8/layout/vList2"/>
    <dgm:cxn modelId="{4C9ADF67-63DA-462D-9F97-32DD99493968}" type="presOf" srcId="{6C57C7DE-16C8-477B-B007-7A5D7D3248FA}" destId="{C18745D0-9B5E-4931-9580-4FDCBB05066E}" srcOrd="0" destOrd="1" presId="urn:microsoft.com/office/officeart/2005/8/layout/vList2"/>
    <dgm:cxn modelId="{CADBD04F-6F55-40AE-90F1-D7743BD6EE3B}" type="presOf" srcId="{74EAF919-6A6F-45B3-98C6-85C474F4E7DC}" destId="{C18745D0-9B5E-4931-9580-4FDCBB05066E}" srcOrd="0" destOrd="2" presId="urn:microsoft.com/office/officeart/2005/8/layout/vList2"/>
    <dgm:cxn modelId="{291A4852-60A8-4844-B0E8-05230B2EEF70}" srcId="{0CDAC133-5EB3-43FD-BC24-996A6BBADACB}" destId="{DFFA0484-2549-45AE-8D67-F8475D9E8406}" srcOrd="0" destOrd="0" parTransId="{7ABDD7D5-9E69-47BD-B891-03FCE58E17D6}" sibTransId="{78B39D81-9A09-4C96-BE07-97F91EE3BB17}"/>
    <dgm:cxn modelId="{6CD7EE72-C432-42AE-BE5B-920B0EC14B2E}" srcId="{0CDAC133-5EB3-43FD-BC24-996A6BBADACB}" destId="{6579CCFA-6B1D-4FA5-9F71-85CC37F0DB2F}" srcOrd="3" destOrd="0" parTransId="{01E2C3F0-512C-4AEC-A836-AF26E818B98B}" sibTransId="{464B4846-25A9-4D3C-986D-5E9D3E2A492C}"/>
    <dgm:cxn modelId="{99ED567C-FB00-4F9B-B71A-26F07A2FF5D2}" srcId="{0CDAC133-5EB3-43FD-BC24-996A6BBADACB}" destId="{FB47A126-8AB6-4828-8501-0515F06B43D1}" srcOrd="4" destOrd="0" parTransId="{5CA9C5A1-51BF-42FF-AF53-B4F54E28C6FE}" sibTransId="{E597E168-2265-4B9C-B89C-68413CB360BA}"/>
    <dgm:cxn modelId="{20FDA0A2-3839-4612-9D95-C11A3D728D55}" srcId="{0CDAC133-5EB3-43FD-BC24-996A6BBADACB}" destId="{6C57C7DE-16C8-477B-B007-7A5D7D3248FA}" srcOrd="1" destOrd="0" parTransId="{10D48EB3-7F6B-4A5A-A55D-B6C939A5F8C0}" sibTransId="{98AE83C4-908C-46F9-B5C7-19B15CB8FD6E}"/>
    <dgm:cxn modelId="{58021DAC-5511-422B-8B5F-1747B0969268}" type="presOf" srcId="{6579CCFA-6B1D-4FA5-9F71-85CC37F0DB2F}" destId="{C18745D0-9B5E-4931-9580-4FDCBB05066E}" srcOrd="0" destOrd="3" presId="urn:microsoft.com/office/officeart/2005/8/layout/vList2"/>
    <dgm:cxn modelId="{0A95CABF-3F7C-4FAF-8F16-02A0737DF717}" type="presOf" srcId="{46B33807-18C2-4DD4-8518-3B856948AAE1}" destId="{945AE74A-FF26-4809-AC5B-10AFBC7BF664}" srcOrd="0" destOrd="0" presId="urn:microsoft.com/office/officeart/2005/8/layout/vList2"/>
    <dgm:cxn modelId="{7B46E9EA-3427-4724-B457-ACBAA5ED20E4}" type="presOf" srcId="{DFFA0484-2549-45AE-8D67-F8475D9E8406}" destId="{C18745D0-9B5E-4931-9580-4FDCBB05066E}" srcOrd="0" destOrd="0" presId="urn:microsoft.com/office/officeart/2005/8/layout/vList2"/>
    <dgm:cxn modelId="{108F9AEC-CE94-44DD-A9BA-08788033461E}" srcId="{46B33807-18C2-4DD4-8518-3B856948AAE1}" destId="{0CDAC133-5EB3-43FD-BC24-996A6BBADACB}" srcOrd="0" destOrd="0" parTransId="{6DE4424C-48BF-494A-B4AF-44E7FFD4D8D3}" sibTransId="{BBC5EEC2-F035-4567-A316-C94F7A203B1D}"/>
    <dgm:cxn modelId="{B6DA9BF7-F6E2-4D00-80C7-3B83540B78F1}" srcId="{0CDAC133-5EB3-43FD-BC24-996A6BBADACB}" destId="{74EAF919-6A6F-45B3-98C6-85C474F4E7DC}" srcOrd="2" destOrd="0" parTransId="{DA66EAA9-4E40-41E5-96C3-EC7F37C0738D}" sibTransId="{C8AE29B3-3B9C-4631-AC1B-EA0E7B519F09}"/>
    <dgm:cxn modelId="{EEAEFFFE-A22B-4B72-AA87-D830A87C96BE}" type="presOf" srcId="{0CDAC133-5EB3-43FD-BC24-996A6BBADACB}" destId="{9FAAB9A4-74A7-4BCC-A306-02690CC5B9C6}" srcOrd="0" destOrd="0" presId="urn:microsoft.com/office/officeart/2005/8/layout/vList2"/>
    <dgm:cxn modelId="{CB3F6320-A8FE-4A7B-B4C2-712696EFCD3D}" type="presParOf" srcId="{945AE74A-FF26-4809-AC5B-10AFBC7BF664}" destId="{9FAAB9A4-74A7-4BCC-A306-02690CC5B9C6}" srcOrd="0" destOrd="0" presId="urn:microsoft.com/office/officeart/2005/8/layout/vList2"/>
    <dgm:cxn modelId="{51171F47-D5A8-41FD-A9E5-CAB9E4C61CA5}" type="presParOf" srcId="{945AE74A-FF26-4809-AC5B-10AFBC7BF664}" destId="{C18745D0-9B5E-4931-9580-4FDCBB05066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DCB22C-4D56-4175-83AC-04804A46161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075B6F6-2D0F-420A-A1A7-543BC65EBFB2}">
      <dgm:prSet/>
      <dgm:spPr/>
      <dgm:t>
        <a:bodyPr/>
        <a:lstStyle/>
        <a:p>
          <a:r>
            <a:rPr lang="en-GB" b="1"/>
            <a:t>Sifat Muhammadiyah</a:t>
          </a:r>
          <a:r>
            <a:rPr lang="en-GB"/>
            <a:t> </a:t>
          </a:r>
          <a:endParaRPr lang="en-US"/>
        </a:p>
      </dgm:t>
    </dgm:pt>
    <dgm:pt modelId="{E67A6151-1434-46BB-9E61-0129897707F1}" type="parTrans" cxnId="{CDB925AF-6AFA-491A-BC60-B80D48050C87}">
      <dgm:prSet/>
      <dgm:spPr/>
      <dgm:t>
        <a:bodyPr/>
        <a:lstStyle/>
        <a:p>
          <a:endParaRPr lang="en-US"/>
        </a:p>
      </dgm:t>
    </dgm:pt>
    <dgm:pt modelId="{00CFDA54-C2E6-498D-AAF5-BF2D4804A342}" type="sibTrans" cxnId="{CDB925AF-6AFA-491A-BC60-B80D48050C87}">
      <dgm:prSet/>
      <dgm:spPr/>
      <dgm:t>
        <a:bodyPr/>
        <a:lstStyle/>
        <a:p>
          <a:endParaRPr lang="en-US"/>
        </a:p>
      </dgm:t>
    </dgm:pt>
    <dgm:pt modelId="{A6803D58-F2A0-46B0-80FF-AE0FA969C56A}">
      <dgm:prSet/>
      <dgm:spPr/>
      <dgm:t>
        <a:bodyPr/>
        <a:lstStyle/>
        <a:p>
          <a:pPr marL="404813" indent="-404813">
            <a:buFont typeface="+mj-lt"/>
            <a:buAutoNum type="arabicPeriod" startAt="6"/>
          </a:pPr>
          <a:r>
            <a:rPr lang="en-GB" dirty="0"/>
            <a:t>Amar </a:t>
          </a:r>
          <a:r>
            <a:rPr lang="en-GB" dirty="0" err="1"/>
            <a:t>ma’ruf</a:t>
          </a:r>
          <a:r>
            <a:rPr lang="en-GB" dirty="0"/>
            <a:t> </a:t>
          </a:r>
          <a:r>
            <a:rPr lang="en-GB" dirty="0" err="1"/>
            <a:t>nahi</a:t>
          </a:r>
          <a:r>
            <a:rPr lang="en-GB" dirty="0"/>
            <a:t> </a:t>
          </a:r>
          <a:r>
            <a:rPr lang="en-GB" dirty="0" err="1"/>
            <a:t>munkar</a:t>
          </a:r>
          <a:r>
            <a:rPr lang="en-GB" dirty="0"/>
            <a:t> </a:t>
          </a:r>
          <a:r>
            <a:rPr lang="en-GB" dirty="0" err="1"/>
            <a:t>dalam</a:t>
          </a:r>
          <a:r>
            <a:rPr lang="en-GB" dirty="0"/>
            <a:t> </a:t>
          </a:r>
          <a:r>
            <a:rPr lang="en-GB" dirty="0" err="1"/>
            <a:t>segala</a:t>
          </a:r>
          <a:r>
            <a:rPr lang="en-GB" dirty="0"/>
            <a:t> </a:t>
          </a:r>
          <a:r>
            <a:rPr lang="en-GB" dirty="0" err="1"/>
            <a:t>lapangan</a:t>
          </a:r>
          <a:r>
            <a:rPr lang="en-GB" dirty="0"/>
            <a:t> </a:t>
          </a:r>
          <a:r>
            <a:rPr lang="en-GB" dirty="0" err="1"/>
            <a:t>serta</a:t>
          </a:r>
          <a:r>
            <a:rPr lang="en-GB" dirty="0"/>
            <a:t> </a:t>
          </a:r>
          <a:r>
            <a:rPr lang="en-GB" dirty="0" err="1"/>
            <a:t>menjadi</a:t>
          </a:r>
          <a:r>
            <a:rPr lang="en-GB" dirty="0"/>
            <a:t> </a:t>
          </a:r>
          <a:r>
            <a:rPr lang="en-GB" dirty="0" err="1"/>
            <a:t>contoh</a:t>
          </a:r>
          <a:r>
            <a:rPr lang="en-GB" dirty="0"/>
            <a:t> </a:t>
          </a:r>
          <a:r>
            <a:rPr lang="en-GB" dirty="0" err="1"/>
            <a:t>teladan</a:t>
          </a:r>
          <a:r>
            <a:rPr lang="en-GB" dirty="0"/>
            <a:t> yang </a:t>
          </a:r>
          <a:r>
            <a:rPr lang="en-GB" dirty="0" err="1"/>
            <a:t>baik</a:t>
          </a:r>
          <a:r>
            <a:rPr lang="en-GB" dirty="0"/>
            <a:t>.</a:t>
          </a:r>
          <a:r>
            <a:rPr lang="id-ID" dirty="0"/>
            <a:t> </a:t>
          </a:r>
          <a:endParaRPr lang="en-US" dirty="0"/>
        </a:p>
      </dgm:t>
    </dgm:pt>
    <dgm:pt modelId="{BD9D4382-F19F-4617-9353-25D214EE289E}" type="parTrans" cxnId="{E248E198-EAAA-41AF-AC18-F6EEE30FB440}">
      <dgm:prSet/>
      <dgm:spPr/>
      <dgm:t>
        <a:bodyPr/>
        <a:lstStyle/>
        <a:p>
          <a:endParaRPr lang="en-US"/>
        </a:p>
      </dgm:t>
    </dgm:pt>
    <dgm:pt modelId="{3AD73C0D-5309-462A-B15F-E25DC11DB378}" type="sibTrans" cxnId="{E248E198-EAAA-41AF-AC18-F6EEE30FB440}">
      <dgm:prSet/>
      <dgm:spPr/>
      <dgm:t>
        <a:bodyPr/>
        <a:lstStyle/>
        <a:p>
          <a:endParaRPr lang="en-US"/>
        </a:p>
      </dgm:t>
    </dgm:pt>
    <dgm:pt modelId="{63D61CF6-B0ED-44D7-942F-98FD5BA16367}">
      <dgm:prSet/>
      <dgm:spPr/>
      <dgm:t>
        <a:bodyPr/>
        <a:lstStyle/>
        <a:p>
          <a:pPr marL="404813" indent="-404813">
            <a:buFont typeface="+mj-lt"/>
            <a:buAutoNum type="arabicPeriod" startAt="6"/>
          </a:pPr>
          <a:r>
            <a:rPr lang="en-GB" dirty="0" err="1"/>
            <a:t>Aktif</a:t>
          </a:r>
          <a:r>
            <a:rPr lang="en-GB" dirty="0"/>
            <a:t> </a:t>
          </a:r>
          <a:r>
            <a:rPr lang="en-GB" dirty="0" err="1"/>
            <a:t>dalam</a:t>
          </a:r>
          <a:r>
            <a:rPr lang="en-GB" dirty="0"/>
            <a:t> </a:t>
          </a:r>
          <a:r>
            <a:rPr lang="en-GB" dirty="0" err="1"/>
            <a:t>perkembangan</a:t>
          </a:r>
          <a:r>
            <a:rPr lang="en-GB" dirty="0"/>
            <a:t> </a:t>
          </a:r>
          <a:r>
            <a:rPr lang="en-GB" dirty="0" err="1"/>
            <a:t>masyarakat</a:t>
          </a:r>
          <a:r>
            <a:rPr lang="en-GB" dirty="0"/>
            <a:t> </a:t>
          </a:r>
          <a:r>
            <a:rPr lang="en-GB" dirty="0" err="1"/>
            <a:t>dengan</a:t>
          </a:r>
          <a:r>
            <a:rPr lang="en-GB" dirty="0"/>
            <a:t> </a:t>
          </a:r>
          <a:r>
            <a:rPr lang="en-GB" dirty="0" err="1"/>
            <a:t>maksud</a:t>
          </a:r>
          <a:r>
            <a:rPr lang="en-GB" dirty="0"/>
            <a:t> </a:t>
          </a:r>
          <a:r>
            <a:rPr lang="en-GB" dirty="0" err="1"/>
            <a:t>ishlah</a:t>
          </a:r>
          <a:r>
            <a:rPr lang="en-GB" dirty="0"/>
            <a:t> dan </a:t>
          </a:r>
          <a:r>
            <a:rPr lang="en-GB" dirty="0" err="1"/>
            <a:t>pembangunan</a:t>
          </a:r>
          <a:r>
            <a:rPr lang="en-GB" dirty="0"/>
            <a:t> </a:t>
          </a:r>
          <a:r>
            <a:rPr lang="en-GB" dirty="0" err="1"/>
            <a:t>sesuai</a:t>
          </a:r>
          <a:r>
            <a:rPr lang="en-GB" dirty="0"/>
            <a:t> </a:t>
          </a:r>
          <a:r>
            <a:rPr lang="en-GB" dirty="0" err="1"/>
            <a:t>dengan</a:t>
          </a:r>
          <a:r>
            <a:rPr lang="en-GB" dirty="0"/>
            <a:t> </a:t>
          </a:r>
          <a:r>
            <a:rPr lang="en-GB" dirty="0" err="1"/>
            <a:t>ajaran</a:t>
          </a:r>
          <a:r>
            <a:rPr lang="en-GB" dirty="0"/>
            <a:t> Islam.</a:t>
          </a:r>
          <a:endParaRPr lang="en-US" dirty="0"/>
        </a:p>
      </dgm:t>
    </dgm:pt>
    <dgm:pt modelId="{9B0D4CEC-BDAD-4C07-BF2F-A82E098BF506}" type="parTrans" cxnId="{9D39831B-B200-4B78-8E32-FEB29A1B31EE}">
      <dgm:prSet/>
      <dgm:spPr/>
      <dgm:t>
        <a:bodyPr/>
        <a:lstStyle/>
        <a:p>
          <a:endParaRPr lang="en-US"/>
        </a:p>
      </dgm:t>
    </dgm:pt>
    <dgm:pt modelId="{17CE8C8A-8E41-4F01-9857-4E2E6652CB84}" type="sibTrans" cxnId="{9D39831B-B200-4B78-8E32-FEB29A1B31EE}">
      <dgm:prSet/>
      <dgm:spPr/>
      <dgm:t>
        <a:bodyPr/>
        <a:lstStyle/>
        <a:p>
          <a:endParaRPr lang="en-US"/>
        </a:p>
      </dgm:t>
    </dgm:pt>
    <dgm:pt modelId="{1497208A-BDCD-4D4E-870A-F64C77223C1A}">
      <dgm:prSet/>
      <dgm:spPr/>
      <dgm:t>
        <a:bodyPr/>
        <a:lstStyle/>
        <a:p>
          <a:pPr marL="404813" indent="-404813">
            <a:buFont typeface="+mj-lt"/>
            <a:buAutoNum type="arabicPeriod" startAt="6"/>
          </a:pPr>
          <a:r>
            <a:rPr lang="en-GB" dirty="0" err="1"/>
            <a:t>Kerja</a:t>
          </a:r>
          <a:r>
            <a:rPr lang="en-GB" dirty="0"/>
            <a:t> </a:t>
          </a:r>
          <a:r>
            <a:rPr lang="en-GB" dirty="0" err="1"/>
            <a:t>sama</a:t>
          </a:r>
          <a:r>
            <a:rPr lang="en-GB" dirty="0"/>
            <a:t> </a:t>
          </a:r>
          <a:r>
            <a:rPr lang="en-GB" dirty="0" err="1"/>
            <a:t>dengan</a:t>
          </a:r>
          <a:r>
            <a:rPr lang="en-GB" dirty="0"/>
            <a:t> </a:t>
          </a:r>
          <a:r>
            <a:rPr lang="en-GB" dirty="0" err="1"/>
            <a:t>golongan</a:t>
          </a:r>
          <a:r>
            <a:rPr lang="en-GB" dirty="0"/>
            <a:t> agama Islam mana pun </a:t>
          </a:r>
          <a:r>
            <a:rPr lang="en-GB" dirty="0" err="1"/>
            <a:t>dalam</a:t>
          </a:r>
          <a:r>
            <a:rPr lang="en-GB" dirty="0"/>
            <a:t> </a:t>
          </a:r>
          <a:r>
            <a:rPr lang="en-GB" dirty="0" err="1"/>
            <a:t>usaha</a:t>
          </a:r>
          <a:r>
            <a:rPr lang="en-GB" dirty="0"/>
            <a:t> </a:t>
          </a:r>
          <a:r>
            <a:rPr lang="en-GB" dirty="0" err="1"/>
            <a:t>menyiarkan</a:t>
          </a:r>
          <a:r>
            <a:rPr lang="en-GB" dirty="0"/>
            <a:t> dan </a:t>
          </a:r>
          <a:r>
            <a:rPr lang="en-GB" dirty="0" err="1"/>
            <a:t>mengamalkan</a:t>
          </a:r>
          <a:r>
            <a:rPr lang="en-GB" dirty="0"/>
            <a:t> agama Islam.</a:t>
          </a:r>
          <a:endParaRPr lang="en-US" dirty="0"/>
        </a:p>
      </dgm:t>
    </dgm:pt>
    <dgm:pt modelId="{E41EA325-0FDE-463B-9ABB-619DA4173ED5}" type="parTrans" cxnId="{5201190C-4120-48BF-A303-10B5FACF6DC8}">
      <dgm:prSet/>
      <dgm:spPr/>
      <dgm:t>
        <a:bodyPr/>
        <a:lstStyle/>
        <a:p>
          <a:endParaRPr lang="en-US"/>
        </a:p>
      </dgm:t>
    </dgm:pt>
    <dgm:pt modelId="{C63776DD-17BA-4123-9796-DB0DAAEC1127}" type="sibTrans" cxnId="{5201190C-4120-48BF-A303-10B5FACF6DC8}">
      <dgm:prSet/>
      <dgm:spPr/>
      <dgm:t>
        <a:bodyPr/>
        <a:lstStyle/>
        <a:p>
          <a:endParaRPr lang="en-US"/>
        </a:p>
      </dgm:t>
    </dgm:pt>
    <dgm:pt modelId="{7FC81423-1A74-4F8F-83AC-BC11A2726CEC}">
      <dgm:prSet/>
      <dgm:spPr/>
      <dgm:t>
        <a:bodyPr/>
        <a:lstStyle/>
        <a:p>
          <a:pPr marL="404813" indent="-404813">
            <a:buFont typeface="+mj-lt"/>
            <a:buAutoNum type="arabicPeriod" startAt="6"/>
          </a:pPr>
          <a:r>
            <a:rPr lang="en-GB" dirty="0" err="1"/>
            <a:t>Membantu</a:t>
          </a:r>
          <a:r>
            <a:rPr lang="en-GB" dirty="0"/>
            <a:t> </a:t>
          </a:r>
          <a:r>
            <a:rPr lang="en-GB" dirty="0" err="1"/>
            <a:t>pemerintah</a:t>
          </a:r>
          <a:r>
            <a:rPr lang="en-GB" dirty="0"/>
            <a:t> </a:t>
          </a:r>
          <a:r>
            <a:rPr lang="en-GB" dirty="0" err="1"/>
            <a:t>serta</a:t>
          </a:r>
          <a:r>
            <a:rPr lang="en-GB" dirty="0"/>
            <a:t> </a:t>
          </a:r>
          <a:r>
            <a:rPr lang="en-GB" dirty="0" err="1"/>
            <a:t>bekerja</a:t>
          </a:r>
          <a:r>
            <a:rPr lang="en-GB" dirty="0"/>
            <a:t> </a:t>
          </a:r>
          <a:r>
            <a:rPr lang="en-GB" dirty="0" err="1"/>
            <a:t>sama</a:t>
          </a:r>
          <a:r>
            <a:rPr lang="en-GB" dirty="0"/>
            <a:t> </a:t>
          </a:r>
          <a:r>
            <a:rPr lang="en-GB" dirty="0" err="1"/>
            <a:t>dengan</a:t>
          </a:r>
          <a:r>
            <a:rPr lang="en-GB" dirty="0"/>
            <a:t> </a:t>
          </a:r>
          <a:r>
            <a:rPr lang="en-GB" dirty="0" err="1"/>
            <a:t>golongan</a:t>
          </a:r>
          <a:r>
            <a:rPr lang="en-GB" dirty="0"/>
            <a:t> lain, </a:t>
          </a:r>
          <a:r>
            <a:rPr lang="en-GB" dirty="0" err="1"/>
            <a:t>sebagai</a:t>
          </a:r>
          <a:r>
            <a:rPr lang="en-GB" dirty="0"/>
            <a:t> </a:t>
          </a:r>
          <a:r>
            <a:rPr lang="en-GB" dirty="0" err="1"/>
            <a:t>pemelihara</a:t>
          </a:r>
          <a:r>
            <a:rPr lang="en-GB" dirty="0"/>
            <a:t> dan </a:t>
          </a:r>
          <a:r>
            <a:rPr lang="en-GB" dirty="0" err="1"/>
            <a:t>membangun</a:t>
          </a:r>
          <a:r>
            <a:rPr lang="en-GB" dirty="0"/>
            <a:t> negara.</a:t>
          </a:r>
          <a:endParaRPr lang="en-US" dirty="0"/>
        </a:p>
      </dgm:t>
    </dgm:pt>
    <dgm:pt modelId="{C8A696F1-9D0B-48D1-A8A7-42B131AD1C96}" type="parTrans" cxnId="{1846D314-C6CA-467D-BA30-495DC76E8101}">
      <dgm:prSet/>
      <dgm:spPr/>
      <dgm:t>
        <a:bodyPr/>
        <a:lstStyle/>
        <a:p>
          <a:endParaRPr lang="en-US"/>
        </a:p>
      </dgm:t>
    </dgm:pt>
    <dgm:pt modelId="{420334B3-7B5A-4423-AD08-25BF61301D6E}" type="sibTrans" cxnId="{1846D314-C6CA-467D-BA30-495DC76E8101}">
      <dgm:prSet/>
      <dgm:spPr/>
      <dgm:t>
        <a:bodyPr/>
        <a:lstStyle/>
        <a:p>
          <a:endParaRPr lang="en-US"/>
        </a:p>
      </dgm:t>
    </dgm:pt>
    <dgm:pt modelId="{66E7397F-E19F-47CE-ACDB-4F1EF77E88DF}">
      <dgm:prSet/>
      <dgm:spPr/>
      <dgm:t>
        <a:bodyPr/>
        <a:lstStyle/>
        <a:p>
          <a:pPr marL="404813" indent="-404813">
            <a:buFont typeface="+mj-lt"/>
            <a:buAutoNum type="arabicPeriod" startAt="6"/>
          </a:pPr>
          <a:r>
            <a:rPr lang="en-GB" dirty="0" err="1"/>
            <a:t>Bersifat</a:t>
          </a:r>
          <a:r>
            <a:rPr lang="en-GB" dirty="0"/>
            <a:t> </a:t>
          </a:r>
          <a:r>
            <a:rPr lang="en-GB" dirty="0" err="1"/>
            <a:t>adil</a:t>
          </a:r>
          <a:r>
            <a:rPr lang="en-GB" dirty="0"/>
            <a:t> </a:t>
          </a:r>
          <a:r>
            <a:rPr lang="en-GB" dirty="0" err="1"/>
            <a:t>serta</a:t>
          </a:r>
          <a:r>
            <a:rPr lang="en-GB" dirty="0"/>
            <a:t> </a:t>
          </a:r>
          <a:r>
            <a:rPr lang="en-GB" dirty="0" err="1"/>
            <a:t>korektif</a:t>
          </a:r>
          <a:r>
            <a:rPr lang="en-GB" dirty="0"/>
            <a:t> </a:t>
          </a:r>
          <a:r>
            <a:rPr lang="en-GB" dirty="0" err="1"/>
            <a:t>ke</a:t>
          </a:r>
          <a:r>
            <a:rPr lang="en-GB" dirty="0"/>
            <a:t> </a:t>
          </a:r>
          <a:r>
            <a:rPr lang="en-GB" dirty="0" err="1"/>
            <a:t>dalam</a:t>
          </a:r>
          <a:r>
            <a:rPr lang="en-GB" dirty="0"/>
            <a:t> dan </a:t>
          </a:r>
          <a:r>
            <a:rPr lang="en-GB" dirty="0" err="1"/>
            <a:t>ke</a:t>
          </a:r>
          <a:r>
            <a:rPr lang="en-GB" dirty="0"/>
            <a:t> </a:t>
          </a:r>
          <a:r>
            <a:rPr lang="en-GB" dirty="0" err="1"/>
            <a:t>luar</a:t>
          </a:r>
          <a:r>
            <a:rPr lang="en-GB" dirty="0"/>
            <a:t> </a:t>
          </a:r>
          <a:r>
            <a:rPr lang="en-GB" dirty="0" err="1"/>
            <a:t>dengan</a:t>
          </a:r>
          <a:r>
            <a:rPr lang="en-GB" dirty="0"/>
            <a:t> </a:t>
          </a:r>
          <a:r>
            <a:rPr lang="en-GB" dirty="0" err="1"/>
            <a:t>bijaksana</a:t>
          </a:r>
          <a:endParaRPr lang="en-US" dirty="0"/>
        </a:p>
      </dgm:t>
    </dgm:pt>
    <dgm:pt modelId="{50C5131D-5F38-4B19-A9B3-ECB30ADEA433}" type="parTrans" cxnId="{16F9D4D5-1F40-443B-AEA3-0B08A63FCA9C}">
      <dgm:prSet/>
      <dgm:spPr/>
      <dgm:t>
        <a:bodyPr/>
        <a:lstStyle/>
        <a:p>
          <a:endParaRPr lang="en-US"/>
        </a:p>
      </dgm:t>
    </dgm:pt>
    <dgm:pt modelId="{B5944F40-3D3D-4F2D-AF8A-B2B5D2ECD73D}" type="sibTrans" cxnId="{16F9D4D5-1F40-443B-AEA3-0B08A63FCA9C}">
      <dgm:prSet/>
      <dgm:spPr/>
      <dgm:t>
        <a:bodyPr/>
        <a:lstStyle/>
        <a:p>
          <a:endParaRPr lang="en-US"/>
        </a:p>
      </dgm:t>
    </dgm:pt>
    <dgm:pt modelId="{C1308F7B-AA7E-4F7E-A2CE-5AE8F47C8413}" type="pres">
      <dgm:prSet presAssocID="{79DCB22C-4D56-4175-83AC-04804A461615}" presName="linear" presStyleCnt="0">
        <dgm:presLayoutVars>
          <dgm:animLvl val="lvl"/>
          <dgm:resizeHandles val="exact"/>
        </dgm:presLayoutVars>
      </dgm:prSet>
      <dgm:spPr/>
    </dgm:pt>
    <dgm:pt modelId="{8198F9A7-5D2D-42CA-B396-79E002ECE5D0}" type="pres">
      <dgm:prSet presAssocID="{F075B6F6-2D0F-420A-A1A7-543BC65EBFB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076E34-C50E-47F1-BECB-4D6DE5E5CA9E}" type="pres">
      <dgm:prSet presAssocID="{F075B6F6-2D0F-420A-A1A7-543BC65EBFB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201190C-4120-48BF-A303-10B5FACF6DC8}" srcId="{F075B6F6-2D0F-420A-A1A7-543BC65EBFB2}" destId="{1497208A-BDCD-4D4E-870A-F64C77223C1A}" srcOrd="2" destOrd="0" parTransId="{E41EA325-0FDE-463B-9ABB-619DA4173ED5}" sibTransId="{C63776DD-17BA-4123-9796-DB0DAAEC1127}"/>
    <dgm:cxn modelId="{1846D314-C6CA-467D-BA30-495DC76E8101}" srcId="{F075B6F6-2D0F-420A-A1A7-543BC65EBFB2}" destId="{7FC81423-1A74-4F8F-83AC-BC11A2726CEC}" srcOrd="3" destOrd="0" parTransId="{C8A696F1-9D0B-48D1-A8A7-42B131AD1C96}" sibTransId="{420334B3-7B5A-4423-AD08-25BF61301D6E}"/>
    <dgm:cxn modelId="{9D39831B-B200-4B78-8E32-FEB29A1B31EE}" srcId="{F075B6F6-2D0F-420A-A1A7-543BC65EBFB2}" destId="{63D61CF6-B0ED-44D7-942F-98FD5BA16367}" srcOrd="1" destOrd="0" parTransId="{9B0D4CEC-BDAD-4C07-BF2F-A82E098BF506}" sibTransId="{17CE8C8A-8E41-4F01-9857-4E2E6652CB84}"/>
    <dgm:cxn modelId="{69214297-21CC-49C0-ADA7-41CF9504A808}" type="presOf" srcId="{63D61CF6-B0ED-44D7-942F-98FD5BA16367}" destId="{98076E34-C50E-47F1-BECB-4D6DE5E5CA9E}" srcOrd="0" destOrd="1" presId="urn:microsoft.com/office/officeart/2005/8/layout/vList2"/>
    <dgm:cxn modelId="{E248E198-EAAA-41AF-AC18-F6EEE30FB440}" srcId="{F075B6F6-2D0F-420A-A1A7-543BC65EBFB2}" destId="{A6803D58-F2A0-46B0-80FF-AE0FA969C56A}" srcOrd="0" destOrd="0" parTransId="{BD9D4382-F19F-4617-9353-25D214EE289E}" sibTransId="{3AD73C0D-5309-462A-B15F-E25DC11DB378}"/>
    <dgm:cxn modelId="{8D462699-7C44-4534-B2DB-63FF07DBDA00}" type="presOf" srcId="{A6803D58-F2A0-46B0-80FF-AE0FA969C56A}" destId="{98076E34-C50E-47F1-BECB-4D6DE5E5CA9E}" srcOrd="0" destOrd="0" presId="urn:microsoft.com/office/officeart/2005/8/layout/vList2"/>
    <dgm:cxn modelId="{B1EDACA7-7661-4AA9-99C4-1E50ED924B53}" type="presOf" srcId="{66E7397F-E19F-47CE-ACDB-4F1EF77E88DF}" destId="{98076E34-C50E-47F1-BECB-4D6DE5E5CA9E}" srcOrd="0" destOrd="4" presId="urn:microsoft.com/office/officeart/2005/8/layout/vList2"/>
    <dgm:cxn modelId="{CDB925AF-6AFA-491A-BC60-B80D48050C87}" srcId="{79DCB22C-4D56-4175-83AC-04804A461615}" destId="{F075B6F6-2D0F-420A-A1A7-543BC65EBFB2}" srcOrd="0" destOrd="0" parTransId="{E67A6151-1434-46BB-9E61-0129897707F1}" sibTransId="{00CFDA54-C2E6-498D-AAF5-BF2D4804A342}"/>
    <dgm:cxn modelId="{912F34B2-3CB5-4444-A838-E89FCB966C6A}" type="presOf" srcId="{7FC81423-1A74-4F8F-83AC-BC11A2726CEC}" destId="{98076E34-C50E-47F1-BECB-4D6DE5E5CA9E}" srcOrd="0" destOrd="3" presId="urn:microsoft.com/office/officeart/2005/8/layout/vList2"/>
    <dgm:cxn modelId="{E83E9CB3-82BE-4FFA-B366-3A0C733A4C3C}" type="presOf" srcId="{1497208A-BDCD-4D4E-870A-F64C77223C1A}" destId="{98076E34-C50E-47F1-BECB-4D6DE5E5CA9E}" srcOrd="0" destOrd="2" presId="urn:microsoft.com/office/officeart/2005/8/layout/vList2"/>
    <dgm:cxn modelId="{CCB67FB5-1167-4AA8-ACC9-CC85B9B6EEE5}" type="presOf" srcId="{F075B6F6-2D0F-420A-A1A7-543BC65EBFB2}" destId="{8198F9A7-5D2D-42CA-B396-79E002ECE5D0}" srcOrd="0" destOrd="0" presId="urn:microsoft.com/office/officeart/2005/8/layout/vList2"/>
    <dgm:cxn modelId="{0C46F8CE-2952-4186-BE88-03C9E99F6C41}" type="presOf" srcId="{79DCB22C-4D56-4175-83AC-04804A461615}" destId="{C1308F7B-AA7E-4F7E-A2CE-5AE8F47C8413}" srcOrd="0" destOrd="0" presId="urn:microsoft.com/office/officeart/2005/8/layout/vList2"/>
    <dgm:cxn modelId="{16F9D4D5-1F40-443B-AEA3-0B08A63FCA9C}" srcId="{F075B6F6-2D0F-420A-A1A7-543BC65EBFB2}" destId="{66E7397F-E19F-47CE-ACDB-4F1EF77E88DF}" srcOrd="4" destOrd="0" parTransId="{50C5131D-5F38-4B19-A9B3-ECB30ADEA433}" sibTransId="{B5944F40-3D3D-4F2D-AF8A-B2B5D2ECD73D}"/>
    <dgm:cxn modelId="{BD188595-A996-4BBE-B171-5B211AC87C47}" type="presParOf" srcId="{C1308F7B-AA7E-4F7E-A2CE-5AE8F47C8413}" destId="{8198F9A7-5D2D-42CA-B396-79E002ECE5D0}" srcOrd="0" destOrd="0" presId="urn:microsoft.com/office/officeart/2005/8/layout/vList2"/>
    <dgm:cxn modelId="{3AB5D257-A2D4-454D-B8D5-801ABBFF5E3E}" type="presParOf" srcId="{C1308F7B-AA7E-4F7E-A2CE-5AE8F47C8413}" destId="{98076E34-C50E-47F1-BECB-4D6DE5E5CA9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A31C3-A065-44CA-9EAD-547B652F8F6A}">
      <dsp:nvSpPr>
        <dsp:cNvPr id="0" name=""/>
        <dsp:cNvSpPr/>
      </dsp:nvSpPr>
      <dsp:spPr>
        <a:xfrm>
          <a:off x="970" y="380413"/>
          <a:ext cx="3405716" cy="2162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1153A-9DEB-463E-87EB-B1B22B4F9B1A}">
      <dsp:nvSpPr>
        <dsp:cNvPr id="0" name=""/>
        <dsp:cNvSpPr/>
      </dsp:nvSpPr>
      <dsp:spPr>
        <a:xfrm>
          <a:off x="379383" y="739906"/>
          <a:ext cx="3405716" cy="21626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Kepribadian Muhammadiyah adalah sebuah rumusan yang menguraikan tentang ja</a:t>
          </a:r>
          <a:r>
            <a:rPr lang="id-ID" sz="1800" kern="1200"/>
            <a:t>t</a:t>
          </a:r>
          <a:r>
            <a:rPr lang="en-GB" sz="1800" kern="1200"/>
            <a:t>i diri, apa dan siapa Muhammadiyah</a:t>
          </a:r>
          <a:endParaRPr lang="en-US" sz="1800" kern="1200"/>
        </a:p>
      </dsp:txBody>
      <dsp:txXfrm>
        <a:off x="442724" y="803247"/>
        <a:ext cx="3279034" cy="2035947"/>
      </dsp:txXfrm>
    </dsp:sp>
    <dsp:sp modelId="{C96C04FC-A5F3-4E83-8D86-9BA0283F66F0}">
      <dsp:nvSpPr>
        <dsp:cNvPr id="0" name=""/>
        <dsp:cNvSpPr/>
      </dsp:nvSpPr>
      <dsp:spPr>
        <a:xfrm>
          <a:off x="4163512" y="380413"/>
          <a:ext cx="3405716" cy="2162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E79B4-F0C3-440A-886E-3F17D1B2D4BB}">
      <dsp:nvSpPr>
        <dsp:cNvPr id="0" name=""/>
        <dsp:cNvSpPr/>
      </dsp:nvSpPr>
      <dsp:spPr>
        <a:xfrm>
          <a:off x="4541925" y="739906"/>
          <a:ext cx="3405716" cy="21626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Rumusan ini bermula dari ceramah K.H. Faqih Usman dalam Kursus Pimpinan Muhammadiyah di Madrasah </a:t>
          </a:r>
          <a:r>
            <a:rPr lang="id-ID" sz="1800" kern="1200" dirty="0" err="1"/>
            <a:t>Mu’allimin</a:t>
          </a:r>
          <a:r>
            <a:rPr lang="id-ID" sz="1800" kern="1200" dirty="0"/>
            <a:t> Muhammadiyah Yogyakarta pada tahun 1961, dengan judul</a:t>
          </a:r>
          <a:r>
            <a:rPr lang="en-US" sz="1800" kern="1200" dirty="0"/>
            <a:t>:</a:t>
          </a:r>
          <a:r>
            <a:rPr lang="id-ID" sz="1800" kern="1200" dirty="0"/>
            <a:t> </a:t>
          </a:r>
          <a:r>
            <a:rPr lang="en-US" sz="1800" kern="1200" dirty="0"/>
            <a:t>      </a:t>
          </a:r>
          <a:r>
            <a:rPr lang="id-ID" sz="1800" kern="1200" dirty="0"/>
            <a:t>“Apa sih Muhammadiyah itu?”</a:t>
          </a:r>
          <a:endParaRPr lang="en-US" sz="1800" kern="1200" dirty="0"/>
        </a:p>
      </dsp:txBody>
      <dsp:txXfrm>
        <a:off x="4605266" y="803247"/>
        <a:ext cx="3279034" cy="2035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4FE16-D44E-4EDA-83E4-AF9858196C73}">
      <dsp:nvSpPr>
        <dsp:cNvPr id="0" name=""/>
        <dsp:cNvSpPr/>
      </dsp:nvSpPr>
      <dsp:spPr>
        <a:xfrm>
          <a:off x="0" y="203556"/>
          <a:ext cx="7948612" cy="14091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Kemudian oleh Pimpinan Pusat dimusyawarahkan bersama-sama Pimpinan Muhammadiyah Wilayah Jawa Timur (HM. Saleh Ibrahim), Jawa Tengah (R. Darsono), dan Jawa Barat (H. Adang Afandi)</a:t>
          </a:r>
          <a:endParaRPr lang="en-US" sz="2000" kern="1200"/>
        </a:p>
      </dsp:txBody>
      <dsp:txXfrm>
        <a:off x="68787" y="272343"/>
        <a:ext cx="7811038" cy="1271544"/>
      </dsp:txXfrm>
    </dsp:sp>
    <dsp:sp modelId="{B29C2317-6223-49FE-94D5-6D71D3AEA3F1}">
      <dsp:nvSpPr>
        <dsp:cNvPr id="0" name=""/>
        <dsp:cNvSpPr/>
      </dsp:nvSpPr>
      <dsp:spPr>
        <a:xfrm>
          <a:off x="0" y="1670275"/>
          <a:ext cx="7948612" cy="1409118"/>
        </a:xfrm>
        <a:prstGeom prst="round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Sesudah itu disempurnakan oleh suatu Tim yang antara lain, terdiri dari: KH. Moh.Wardan, Prof. KH. Farid Ma’ruf, M. Djarnawi Hadikusuma, M. Djindar Tamimy; kemudian turut membahas pula Prof.H. Kasman Singodimejo SH, dan pemrakarsa sendiri KH. Faqih Usman.</a:t>
          </a:r>
          <a:endParaRPr lang="en-US" sz="2000" kern="1200"/>
        </a:p>
      </dsp:txBody>
      <dsp:txXfrm>
        <a:off x="68787" y="1739062"/>
        <a:ext cx="7811038" cy="1271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42F63-3A32-42F8-9E0D-C6DA38F8F652}">
      <dsp:nvSpPr>
        <dsp:cNvPr id="0" name=""/>
        <dsp:cNvSpPr/>
      </dsp:nvSpPr>
      <dsp:spPr>
        <a:xfrm>
          <a:off x="0" y="327925"/>
          <a:ext cx="794861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/>
            <a:t>Hasil rumusan selanjutnya dibahas dalam Sidang Tanwir Muhammadiyah di Ponorogo tahun 1962</a:t>
          </a:r>
          <a:endParaRPr lang="en-US" sz="2100" kern="1200"/>
        </a:p>
      </dsp:txBody>
      <dsp:txXfrm>
        <a:off x="40780" y="368705"/>
        <a:ext cx="7867052" cy="753819"/>
      </dsp:txXfrm>
    </dsp:sp>
    <dsp:sp modelId="{A420113D-4D5B-4549-9D47-70430B435BDE}">
      <dsp:nvSpPr>
        <dsp:cNvPr id="0" name=""/>
        <dsp:cNvSpPr/>
      </dsp:nvSpPr>
      <dsp:spPr>
        <a:xfrm>
          <a:off x="0" y="1223785"/>
          <a:ext cx="794861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/>
            <a:t>Rumusan selanjutnya disahkan dalam Muktamar Muhammadiyah ke – 35 (Muktamar Setengah Abad) pada akhir tahun 1962 di Jakarta</a:t>
          </a:r>
          <a:endParaRPr lang="en-US" sz="2100" kern="1200"/>
        </a:p>
      </dsp:txBody>
      <dsp:txXfrm>
        <a:off x="40780" y="1264565"/>
        <a:ext cx="7867052" cy="753819"/>
      </dsp:txXfrm>
    </dsp:sp>
    <dsp:sp modelId="{2CF5D04C-35AB-400D-8679-3BB88B6B540D}">
      <dsp:nvSpPr>
        <dsp:cNvPr id="0" name=""/>
        <dsp:cNvSpPr/>
      </dsp:nvSpPr>
      <dsp:spPr>
        <a:xfrm>
          <a:off x="0" y="2119645"/>
          <a:ext cx="794861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/>
            <a:t>Pengesahan ini merupakan di akhir kepemimpinan Kolonel H.M. Yunus Anis selaku Ketua PP Muhammadiyah  </a:t>
          </a:r>
          <a:endParaRPr lang="en-US" sz="2100" kern="1200"/>
        </a:p>
      </dsp:txBody>
      <dsp:txXfrm>
        <a:off x="40780" y="2160425"/>
        <a:ext cx="7867052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AB9A4-74A7-4BCC-A306-02690CC5B9C6}">
      <dsp:nvSpPr>
        <dsp:cNvPr id="0" name=""/>
        <dsp:cNvSpPr/>
      </dsp:nvSpPr>
      <dsp:spPr>
        <a:xfrm>
          <a:off x="0" y="6343"/>
          <a:ext cx="4775935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kern="1200"/>
            <a:t>Sifat Muhammadiyah</a:t>
          </a:r>
          <a:endParaRPr lang="en-US" sz="3300" kern="1200"/>
        </a:p>
      </dsp:txBody>
      <dsp:txXfrm>
        <a:off x="38638" y="44981"/>
        <a:ext cx="4698659" cy="714229"/>
      </dsp:txXfrm>
    </dsp:sp>
    <dsp:sp modelId="{C18745D0-9B5E-4931-9580-4FDCBB05066E}">
      <dsp:nvSpPr>
        <dsp:cNvPr id="0" name=""/>
        <dsp:cNvSpPr/>
      </dsp:nvSpPr>
      <dsp:spPr>
        <a:xfrm>
          <a:off x="0" y="797848"/>
          <a:ext cx="4775935" cy="5601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636" tIns="41910" rIns="234696" bIns="41910" numCol="1" spcCol="1270" anchor="t" anchorCtr="0">
          <a:noAutofit/>
        </a:bodyPr>
        <a:lstStyle/>
        <a:p>
          <a:pPr marL="284163" lvl="1" indent="-284163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GB" sz="2600" kern="1200" dirty="0" err="1"/>
            <a:t>Beramal</a:t>
          </a:r>
          <a:r>
            <a:rPr lang="en-GB" sz="2600" kern="1200" dirty="0"/>
            <a:t> dan </a:t>
          </a:r>
          <a:r>
            <a:rPr lang="en-GB" sz="2600" kern="1200" dirty="0" err="1"/>
            <a:t>berjuang</a:t>
          </a:r>
          <a:r>
            <a:rPr lang="en-GB" sz="2600" kern="1200" dirty="0"/>
            <a:t> </a:t>
          </a:r>
          <a:r>
            <a:rPr lang="en-GB" sz="2600" kern="1200" dirty="0" err="1"/>
            <a:t>untuk</a:t>
          </a:r>
          <a:r>
            <a:rPr lang="en-GB" sz="2600" kern="1200" dirty="0"/>
            <a:t> </a:t>
          </a:r>
          <a:r>
            <a:rPr lang="en-GB" sz="2600" kern="1200" dirty="0" err="1"/>
            <a:t>perdamaian</a:t>
          </a:r>
          <a:r>
            <a:rPr lang="en-GB" sz="2600" kern="1200" dirty="0"/>
            <a:t> dan </a:t>
          </a:r>
          <a:r>
            <a:rPr lang="en-GB" sz="2600" kern="1200" dirty="0" err="1"/>
            <a:t>kesejahteraan</a:t>
          </a:r>
          <a:r>
            <a:rPr lang="en-GB" sz="2600" kern="1200" dirty="0"/>
            <a:t>.</a:t>
          </a:r>
          <a:endParaRPr lang="en-US" sz="2600" kern="1200" dirty="0"/>
        </a:p>
        <a:p>
          <a:pPr marL="284163" lvl="1" indent="-284163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GB" sz="2600" kern="1200"/>
            <a:t>Memperbanyak kawan dan mengamalkan ukhuwah Islamiyah.</a:t>
          </a:r>
          <a:endParaRPr lang="en-US" sz="2600" kern="1200"/>
        </a:p>
        <a:p>
          <a:pPr marL="284163" lvl="1" indent="-284163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GB" sz="2600" kern="1200"/>
            <a:t>Lapang dada, luas pandangan dengan memegang teguh ajaran Islam.</a:t>
          </a:r>
          <a:endParaRPr lang="en-US" sz="2600" kern="1200"/>
        </a:p>
        <a:p>
          <a:pPr marL="284163" lvl="1" indent="-284163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GB" sz="2600" kern="1200"/>
            <a:t>Bersifat keagamaan dan kemasyarakatan.</a:t>
          </a:r>
          <a:endParaRPr lang="en-US" sz="2600" kern="1200"/>
        </a:p>
        <a:p>
          <a:pPr marL="284163" lvl="1" indent="-284163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GB" sz="2600" kern="1200" dirty="0" err="1"/>
            <a:t>Mengindahkan</a:t>
          </a:r>
          <a:r>
            <a:rPr lang="en-GB" sz="2600" kern="1200" dirty="0"/>
            <a:t> </a:t>
          </a:r>
          <a:r>
            <a:rPr lang="en-GB" sz="2600" kern="1200" dirty="0" err="1"/>
            <a:t>segala</a:t>
          </a:r>
          <a:r>
            <a:rPr lang="en-GB" sz="2600" kern="1200" dirty="0"/>
            <a:t> </a:t>
          </a:r>
          <a:r>
            <a:rPr lang="en-GB" sz="2600" kern="1200" dirty="0" err="1"/>
            <a:t>hukum</a:t>
          </a:r>
          <a:r>
            <a:rPr lang="en-GB" sz="2600" kern="1200" dirty="0"/>
            <a:t>, </a:t>
          </a:r>
          <a:r>
            <a:rPr lang="en-GB" sz="2600" kern="1200" dirty="0" err="1"/>
            <a:t>undang-undang</a:t>
          </a:r>
          <a:r>
            <a:rPr lang="en-GB" sz="2600" kern="1200" dirty="0"/>
            <a:t>, </a:t>
          </a:r>
          <a:r>
            <a:rPr lang="en-GB" sz="2600" kern="1200" dirty="0" err="1"/>
            <a:t>peraturan</a:t>
          </a:r>
          <a:r>
            <a:rPr lang="en-GB" sz="2600" kern="1200" dirty="0"/>
            <a:t> </a:t>
          </a:r>
          <a:r>
            <a:rPr lang="en-GB" sz="2600" kern="1200" dirty="0" err="1"/>
            <a:t>serta</a:t>
          </a:r>
          <a:r>
            <a:rPr lang="en-GB" sz="2600" kern="1200" dirty="0"/>
            <a:t> </a:t>
          </a:r>
          <a:r>
            <a:rPr lang="en-GB" sz="2600" kern="1200" dirty="0" err="1"/>
            <a:t>dasar</a:t>
          </a:r>
          <a:r>
            <a:rPr lang="en-GB" sz="2600" kern="1200" dirty="0"/>
            <a:t> negara yang </a:t>
          </a:r>
          <a:r>
            <a:rPr lang="en-GB" sz="2600" kern="1200" dirty="0" err="1"/>
            <a:t>syah</a:t>
          </a:r>
          <a:r>
            <a:rPr lang="en-GB" sz="2600" kern="1200" dirty="0"/>
            <a:t>.</a:t>
          </a:r>
          <a:endParaRPr lang="en-US" sz="2600" kern="1200" dirty="0"/>
        </a:p>
      </dsp:txBody>
      <dsp:txXfrm>
        <a:off x="0" y="797848"/>
        <a:ext cx="4775935" cy="56014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8F9A7-5D2D-42CA-B396-79E002ECE5D0}">
      <dsp:nvSpPr>
        <dsp:cNvPr id="0" name=""/>
        <dsp:cNvSpPr/>
      </dsp:nvSpPr>
      <dsp:spPr>
        <a:xfrm>
          <a:off x="0" y="84936"/>
          <a:ext cx="4775935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/>
            <a:t>Sifat Muhammadiyah</a:t>
          </a:r>
          <a:r>
            <a:rPr lang="en-GB" sz="2800" kern="1200"/>
            <a:t> </a:t>
          </a:r>
          <a:endParaRPr lang="en-US" sz="2800" kern="1200"/>
        </a:p>
      </dsp:txBody>
      <dsp:txXfrm>
        <a:off x="32784" y="117720"/>
        <a:ext cx="4710367" cy="606012"/>
      </dsp:txXfrm>
    </dsp:sp>
    <dsp:sp modelId="{98076E34-C50E-47F1-BECB-4D6DE5E5CA9E}">
      <dsp:nvSpPr>
        <dsp:cNvPr id="0" name=""/>
        <dsp:cNvSpPr/>
      </dsp:nvSpPr>
      <dsp:spPr>
        <a:xfrm>
          <a:off x="0" y="756516"/>
          <a:ext cx="4775935" cy="5564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636" tIns="35560" rIns="199136" bIns="35560" numCol="1" spcCol="1270" anchor="t" anchorCtr="0">
          <a:noAutofit/>
        </a:bodyPr>
        <a:lstStyle/>
        <a:p>
          <a:pPr marL="404813" lvl="1" indent="-404813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 startAt="6"/>
          </a:pPr>
          <a:r>
            <a:rPr lang="en-GB" sz="2200" kern="1200" dirty="0"/>
            <a:t>Amar </a:t>
          </a:r>
          <a:r>
            <a:rPr lang="en-GB" sz="2200" kern="1200" dirty="0" err="1"/>
            <a:t>ma’ruf</a:t>
          </a:r>
          <a:r>
            <a:rPr lang="en-GB" sz="2200" kern="1200" dirty="0"/>
            <a:t> </a:t>
          </a:r>
          <a:r>
            <a:rPr lang="en-GB" sz="2200" kern="1200" dirty="0" err="1"/>
            <a:t>nahi</a:t>
          </a:r>
          <a:r>
            <a:rPr lang="en-GB" sz="2200" kern="1200" dirty="0"/>
            <a:t> </a:t>
          </a:r>
          <a:r>
            <a:rPr lang="en-GB" sz="2200" kern="1200" dirty="0" err="1"/>
            <a:t>munkar</a:t>
          </a:r>
          <a:r>
            <a:rPr lang="en-GB" sz="2200" kern="1200" dirty="0"/>
            <a:t> </a:t>
          </a:r>
          <a:r>
            <a:rPr lang="en-GB" sz="2200" kern="1200" dirty="0" err="1"/>
            <a:t>dalam</a:t>
          </a:r>
          <a:r>
            <a:rPr lang="en-GB" sz="2200" kern="1200" dirty="0"/>
            <a:t> </a:t>
          </a:r>
          <a:r>
            <a:rPr lang="en-GB" sz="2200" kern="1200" dirty="0" err="1"/>
            <a:t>segala</a:t>
          </a:r>
          <a:r>
            <a:rPr lang="en-GB" sz="2200" kern="1200" dirty="0"/>
            <a:t> </a:t>
          </a:r>
          <a:r>
            <a:rPr lang="en-GB" sz="2200" kern="1200" dirty="0" err="1"/>
            <a:t>lapangan</a:t>
          </a:r>
          <a:r>
            <a:rPr lang="en-GB" sz="2200" kern="1200" dirty="0"/>
            <a:t> </a:t>
          </a:r>
          <a:r>
            <a:rPr lang="en-GB" sz="2200" kern="1200" dirty="0" err="1"/>
            <a:t>serta</a:t>
          </a:r>
          <a:r>
            <a:rPr lang="en-GB" sz="2200" kern="1200" dirty="0"/>
            <a:t> </a:t>
          </a:r>
          <a:r>
            <a:rPr lang="en-GB" sz="2200" kern="1200" dirty="0" err="1"/>
            <a:t>menjadi</a:t>
          </a:r>
          <a:r>
            <a:rPr lang="en-GB" sz="2200" kern="1200" dirty="0"/>
            <a:t> </a:t>
          </a:r>
          <a:r>
            <a:rPr lang="en-GB" sz="2200" kern="1200" dirty="0" err="1"/>
            <a:t>contoh</a:t>
          </a:r>
          <a:r>
            <a:rPr lang="en-GB" sz="2200" kern="1200" dirty="0"/>
            <a:t> </a:t>
          </a:r>
          <a:r>
            <a:rPr lang="en-GB" sz="2200" kern="1200" dirty="0" err="1"/>
            <a:t>teladan</a:t>
          </a:r>
          <a:r>
            <a:rPr lang="en-GB" sz="2200" kern="1200" dirty="0"/>
            <a:t> yang </a:t>
          </a:r>
          <a:r>
            <a:rPr lang="en-GB" sz="2200" kern="1200" dirty="0" err="1"/>
            <a:t>baik</a:t>
          </a:r>
          <a:r>
            <a:rPr lang="en-GB" sz="2200" kern="1200" dirty="0"/>
            <a:t>.</a:t>
          </a:r>
          <a:r>
            <a:rPr lang="id-ID" sz="2200" kern="1200" dirty="0"/>
            <a:t> </a:t>
          </a:r>
          <a:endParaRPr lang="en-US" sz="2200" kern="1200" dirty="0"/>
        </a:p>
        <a:p>
          <a:pPr marL="404813" lvl="1" indent="-404813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 startAt="6"/>
          </a:pPr>
          <a:r>
            <a:rPr lang="en-GB" sz="2200" kern="1200" dirty="0" err="1"/>
            <a:t>Aktif</a:t>
          </a:r>
          <a:r>
            <a:rPr lang="en-GB" sz="2200" kern="1200" dirty="0"/>
            <a:t> </a:t>
          </a:r>
          <a:r>
            <a:rPr lang="en-GB" sz="2200" kern="1200" dirty="0" err="1"/>
            <a:t>dalam</a:t>
          </a:r>
          <a:r>
            <a:rPr lang="en-GB" sz="2200" kern="1200" dirty="0"/>
            <a:t> </a:t>
          </a:r>
          <a:r>
            <a:rPr lang="en-GB" sz="2200" kern="1200" dirty="0" err="1"/>
            <a:t>perkembangan</a:t>
          </a:r>
          <a:r>
            <a:rPr lang="en-GB" sz="2200" kern="1200" dirty="0"/>
            <a:t> </a:t>
          </a:r>
          <a:r>
            <a:rPr lang="en-GB" sz="2200" kern="1200" dirty="0" err="1"/>
            <a:t>masyarakat</a:t>
          </a:r>
          <a:r>
            <a:rPr lang="en-GB" sz="2200" kern="1200" dirty="0"/>
            <a:t> </a:t>
          </a:r>
          <a:r>
            <a:rPr lang="en-GB" sz="2200" kern="1200" dirty="0" err="1"/>
            <a:t>dengan</a:t>
          </a:r>
          <a:r>
            <a:rPr lang="en-GB" sz="2200" kern="1200" dirty="0"/>
            <a:t> </a:t>
          </a:r>
          <a:r>
            <a:rPr lang="en-GB" sz="2200" kern="1200" dirty="0" err="1"/>
            <a:t>maksud</a:t>
          </a:r>
          <a:r>
            <a:rPr lang="en-GB" sz="2200" kern="1200" dirty="0"/>
            <a:t> </a:t>
          </a:r>
          <a:r>
            <a:rPr lang="en-GB" sz="2200" kern="1200" dirty="0" err="1"/>
            <a:t>ishlah</a:t>
          </a:r>
          <a:r>
            <a:rPr lang="en-GB" sz="2200" kern="1200" dirty="0"/>
            <a:t> dan </a:t>
          </a:r>
          <a:r>
            <a:rPr lang="en-GB" sz="2200" kern="1200" dirty="0" err="1"/>
            <a:t>pembangunan</a:t>
          </a:r>
          <a:r>
            <a:rPr lang="en-GB" sz="2200" kern="1200" dirty="0"/>
            <a:t> </a:t>
          </a:r>
          <a:r>
            <a:rPr lang="en-GB" sz="2200" kern="1200" dirty="0" err="1"/>
            <a:t>sesuai</a:t>
          </a:r>
          <a:r>
            <a:rPr lang="en-GB" sz="2200" kern="1200" dirty="0"/>
            <a:t> </a:t>
          </a:r>
          <a:r>
            <a:rPr lang="en-GB" sz="2200" kern="1200" dirty="0" err="1"/>
            <a:t>dengan</a:t>
          </a:r>
          <a:r>
            <a:rPr lang="en-GB" sz="2200" kern="1200" dirty="0"/>
            <a:t> </a:t>
          </a:r>
          <a:r>
            <a:rPr lang="en-GB" sz="2200" kern="1200" dirty="0" err="1"/>
            <a:t>ajaran</a:t>
          </a:r>
          <a:r>
            <a:rPr lang="en-GB" sz="2200" kern="1200" dirty="0"/>
            <a:t> Islam.</a:t>
          </a:r>
          <a:endParaRPr lang="en-US" sz="2200" kern="1200" dirty="0"/>
        </a:p>
        <a:p>
          <a:pPr marL="404813" lvl="1" indent="-404813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 startAt="6"/>
          </a:pPr>
          <a:r>
            <a:rPr lang="en-GB" sz="2200" kern="1200" dirty="0" err="1"/>
            <a:t>Kerja</a:t>
          </a:r>
          <a:r>
            <a:rPr lang="en-GB" sz="2200" kern="1200" dirty="0"/>
            <a:t> </a:t>
          </a:r>
          <a:r>
            <a:rPr lang="en-GB" sz="2200" kern="1200" dirty="0" err="1"/>
            <a:t>sama</a:t>
          </a:r>
          <a:r>
            <a:rPr lang="en-GB" sz="2200" kern="1200" dirty="0"/>
            <a:t> </a:t>
          </a:r>
          <a:r>
            <a:rPr lang="en-GB" sz="2200" kern="1200" dirty="0" err="1"/>
            <a:t>dengan</a:t>
          </a:r>
          <a:r>
            <a:rPr lang="en-GB" sz="2200" kern="1200" dirty="0"/>
            <a:t> </a:t>
          </a:r>
          <a:r>
            <a:rPr lang="en-GB" sz="2200" kern="1200" dirty="0" err="1"/>
            <a:t>golongan</a:t>
          </a:r>
          <a:r>
            <a:rPr lang="en-GB" sz="2200" kern="1200" dirty="0"/>
            <a:t> agama Islam mana pun </a:t>
          </a:r>
          <a:r>
            <a:rPr lang="en-GB" sz="2200" kern="1200" dirty="0" err="1"/>
            <a:t>dalam</a:t>
          </a:r>
          <a:r>
            <a:rPr lang="en-GB" sz="2200" kern="1200" dirty="0"/>
            <a:t> </a:t>
          </a:r>
          <a:r>
            <a:rPr lang="en-GB" sz="2200" kern="1200" dirty="0" err="1"/>
            <a:t>usaha</a:t>
          </a:r>
          <a:r>
            <a:rPr lang="en-GB" sz="2200" kern="1200" dirty="0"/>
            <a:t> </a:t>
          </a:r>
          <a:r>
            <a:rPr lang="en-GB" sz="2200" kern="1200" dirty="0" err="1"/>
            <a:t>menyiarkan</a:t>
          </a:r>
          <a:r>
            <a:rPr lang="en-GB" sz="2200" kern="1200" dirty="0"/>
            <a:t> dan </a:t>
          </a:r>
          <a:r>
            <a:rPr lang="en-GB" sz="2200" kern="1200" dirty="0" err="1"/>
            <a:t>mengamalkan</a:t>
          </a:r>
          <a:r>
            <a:rPr lang="en-GB" sz="2200" kern="1200" dirty="0"/>
            <a:t> agama Islam.</a:t>
          </a:r>
          <a:endParaRPr lang="en-US" sz="2200" kern="1200" dirty="0"/>
        </a:p>
        <a:p>
          <a:pPr marL="404813" lvl="1" indent="-404813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 startAt="6"/>
          </a:pPr>
          <a:r>
            <a:rPr lang="en-GB" sz="2200" kern="1200" dirty="0" err="1"/>
            <a:t>Membantu</a:t>
          </a:r>
          <a:r>
            <a:rPr lang="en-GB" sz="2200" kern="1200" dirty="0"/>
            <a:t> </a:t>
          </a:r>
          <a:r>
            <a:rPr lang="en-GB" sz="2200" kern="1200" dirty="0" err="1"/>
            <a:t>pemerintah</a:t>
          </a:r>
          <a:r>
            <a:rPr lang="en-GB" sz="2200" kern="1200" dirty="0"/>
            <a:t> </a:t>
          </a:r>
          <a:r>
            <a:rPr lang="en-GB" sz="2200" kern="1200" dirty="0" err="1"/>
            <a:t>serta</a:t>
          </a:r>
          <a:r>
            <a:rPr lang="en-GB" sz="2200" kern="1200" dirty="0"/>
            <a:t> </a:t>
          </a:r>
          <a:r>
            <a:rPr lang="en-GB" sz="2200" kern="1200" dirty="0" err="1"/>
            <a:t>bekerja</a:t>
          </a:r>
          <a:r>
            <a:rPr lang="en-GB" sz="2200" kern="1200" dirty="0"/>
            <a:t> </a:t>
          </a:r>
          <a:r>
            <a:rPr lang="en-GB" sz="2200" kern="1200" dirty="0" err="1"/>
            <a:t>sama</a:t>
          </a:r>
          <a:r>
            <a:rPr lang="en-GB" sz="2200" kern="1200" dirty="0"/>
            <a:t> </a:t>
          </a:r>
          <a:r>
            <a:rPr lang="en-GB" sz="2200" kern="1200" dirty="0" err="1"/>
            <a:t>dengan</a:t>
          </a:r>
          <a:r>
            <a:rPr lang="en-GB" sz="2200" kern="1200" dirty="0"/>
            <a:t> </a:t>
          </a:r>
          <a:r>
            <a:rPr lang="en-GB" sz="2200" kern="1200" dirty="0" err="1"/>
            <a:t>golongan</a:t>
          </a:r>
          <a:r>
            <a:rPr lang="en-GB" sz="2200" kern="1200" dirty="0"/>
            <a:t> lain, </a:t>
          </a:r>
          <a:r>
            <a:rPr lang="en-GB" sz="2200" kern="1200" dirty="0" err="1"/>
            <a:t>sebagai</a:t>
          </a:r>
          <a:r>
            <a:rPr lang="en-GB" sz="2200" kern="1200" dirty="0"/>
            <a:t> </a:t>
          </a:r>
          <a:r>
            <a:rPr lang="en-GB" sz="2200" kern="1200" dirty="0" err="1"/>
            <a:t>pemelihara</a:t>
          </a:r>
          <a:r>
            <a:rPr lang="en-GB" sz="2200" kern="1200" dirty="0"/>
            <a:t> dan </a:t>
          </a:r>
          <a:r>
            <a:rPr lang="en-GB" sz="2200" kern="1200" dirty="0" err="1"/>
            <a:t>membangun</a:t>
          </a:r>
          <a:r>
            <a:rPr lang="en-GB" sz="2200" kern="1200" dirty="0"/>
            <a:t> negara.</a:t>
          </a:r>
          <a:endParaRPr lang="en-US" sz="2200" kern="1200" dirty="0"/>
        </a:p>
        <a:p>
          <a:pPr marL="404813" lvl="1" indent="-404813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 startAt="6"/>
          </a:pPr>
          <a:r>
            <a:rPr lang="en-GB" sz="2200" kern="1200" dirty="0" err="1"/>
            <a:t>Bersifat</a:t>
          </a:r>
          <a:r>
            <a:rPr lang="en-GB" sz="2200" kern="1200" dirty="0"/>
            <a:t> </a:t>
          </a:r>
          <a:r>
            <a:rPr lang="en-GB" sz="2200" kern="1200" dirty="0" err="1"/>
            <a:t>adil</a:t>
          </a:r>
          <a:r>
            <a:rPr lang="en-GB" sz="2200" kern="1200" dirty="0"/>
            <a:t> </a:t>
          </a:r>
          <a:r>
            <a:rPr lang="en-GB" sz="2200" kern="1200" dirty="0" err="1"/>
            <a:t>serta</a:t>
          </a:r>
          <a:r>
            <a:rPr lang="en-GB" sz="2200" kern="1200" dirty="0"/>
            <a:t> </a:t>
          </a:r>
          <a:r>
            <a:rPr lang="en-GB" sz="2200" kern="1200" dirty="0" err="1"/>
            <a:t>korektif</a:t>
          </a:r>
          <a:r>
            <a:rPr lang="en-GB" sz="2200" kern="1200" dirty="0"/>
            <a:t> </a:t>
          </a:r>
          <a:r>
            <a:rPr lang="en-GB" sz="2200" kern="1200" dirty="0" err="1"/>
            <a:t>ke</a:t>
          </a:r>
          <a:r>
            <a:rPr lang="en-GB" sz="2200" kern="1200" dirty="0"/>
            <a:t> </a:t>
          </a:r>
          <a:r>
            <a:rPr lang="en-GB" sz="2200" kern="1200" dirty="0" err="1"/>
            <a:t>dalam</a:t>
          </a:r>
          <a:r>
            <a:rPr lang="en-GB" sz="2200" kern="1200" dirty="0"/>
            <a:t> dan </a:t>
          </a:r>
          <a:r>
            <a:rPr lang="en-GB" sz="2200" kern="1200" dirty="0" err="1"/>
            <a:t>ke</a:t>
          </a:r>
          <a:r>
            <a:rPr lang="en-GB" sz="2200" kern="1200" dirty="0"/>
            <a:t> </a:t>
          </a:r>
          <a:r>
            <a:rPr lang="en-GB" sz="2200" kern="1200" dirty="0" err="1"/>
            <a:t>luar</a:t>
          </a:r>
          <a:r>
            <a:rPr lang="en-GB" sz="2200" kern="1200" dirty="0"/>
            <a:t> </a:t>
          </a:r>
          <a:r>
            <a:rPr lang="en-GB" sz="2200" kern="1200" dirty="0" err="1"/>
            <a:t>dengan</a:t>
          </a:r>
          <a:r>
            <a:rPr lang="en-GB" sz="2200" kern="1200" dirty="0"/>
            <a:t> </a:t>
          </a:r>
          <a:r>
            <a:rPr lang="en-GB" sz="2200" kern="1200" dirty="0" err="1"/>
            <a:t>bijaksana</a:t>
          </a:r>
          <a:endParaRPr lang="en-US" sz="2200" kern="1200" dirty="0"/>
        </a:p>
      </dsp:txBody>
      <dsp:txXfrm>
        <a:off x="0" y="756516"/>
        <a:ext cx="4775935" cy="5564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889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44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348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880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610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332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732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36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941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93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56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CB46-C7B8-4042-8D8C-F30B9B79B1E2}" type="datetimeFigureOut">
              <a:rPr lang="id-ID" smtClean="0"/>
              <a:t>26/10/2021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F9C55-1F3B-4157-AC35-810615C61D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259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8460" y="1783959"/>
            <a:ext cx="3065480" cy="2889114"/>
          </a:xfrm>
        </p:spPr>
        <p:txBody>
          <a:bodyPr anchor="b">
            <a:normAutofit/>
          </a:bodyPr>
          <a:lstStyle/>
          <a:p>
            <a:pPr algn="l"/>
            <a:r>
              <a:rPr lang="id-ID" sz="2900"/>
              <a:t>KEPRIBADIAN MUHAMMADIYAH </a:t>
            </a:r>
            <a:br>
              <a:rPr lang="id-ID" sz="2900"/>
            </a:br>
            <a:endParaRPr lang="id-ID" sz="2900"/>
          </a:p>
        </p:txBody>
      </p:sp>
      <p:sp>
        <p:nvSpPr>
          <p:cNvPr id="26" name="Freeform: Shape 1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7F1B6C5A-153C-45DD-8E95-28EAEF93C7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3" r="14048"/>
          <a:stretch/>
        </p:blipFill>
        <p:spPr>
          <a:xfrm>
            <a:off x="20" y="10"/>
            <a:ext cx="5271352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09032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r>
              <a:rPr lang="en-GB" sz="2900" b="1">
                <a:solidFill>
                  <a:schemeClr val="bg1"/>
                </a:solidFill>
              </a:rPr>
              <a:t>Matan (Teks) Kepribadian Muhammadiyah</a:t>
            </a:r>
            <a:endParaRPr lang="id-ID" sz="29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5A15D8-D38B-4E07-AEFD-913DC39A7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069610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0324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13558686-3E0A-4554-BD2E-6231C4C2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Bagan Memahami Kepribadian Muhammadiyah</a:t>
            </a:r>
          </a:p>
        </p:txBody>
      </p:sp>
      <p:grpSp>
        <p:nvGrpSpPr>
          <p:cNvPr id="16" name="Group 55">
            <a:extLst>
              <a:ext uri="{FF2B5EF4-FFF2-40B4-BE49-F238E27FC236}">
                <a16:creationId xmlns:a16="http://schemas.microsoft.com/office/drawing/2014/main" id="{7F5F0D03-46EC-4E3D-B9FE-7A08DD67B529}"/>
              </a:ext>
            </a:extLst>
          </p:cNvPr>
          <p:cNvGrpSpPr/>
          <p:nvPr/>
        </p:nvGrpSpPr>
        <p:grpSpPr>
          <a:xfrm>
            <a:off x="563962" y="1827679"/>
            <a:ext cx="7886700" cy="4735783"/>
            <a:chOff x="0" y="0"/>
            <a:chExt cx="6363241" cy="3003474"/>
          </a:xfrm>
        </p:grpSpPr>
        <p:grpSp>
          <p:nvGrpSpPr>
            <p:cNvPr id="18" name="Group 54">
              <a:extLst>
                <a:ext uri="{FF2B5EF4-FFF2-40B4-BE49-F238E27FC236}">
                  <a16:creationId xmlns:a16="http://schemas.microsoft.com/office/drawing/2014/main" id="{48D35D2F-2E1C-4378-BEA8-F38203A21CAA}"/>
                </a:ext>
              </a:extLst>
            </p:cNvPr>
            <p:cNvGrpSpPr/>
            <p:nvPr/>
          </p:nvGrpSpPr>
          <p:grpSpPr>
            <a:xfrm>
              <a:off x="272956" y="525438"/>
              <a:ext cx="750626" cy="1173708"/>
              <a:chOff x="0" y="0"/>
              <a:chExt cx="750626" cy="1173708"/>
            </a:xfrm>
          </p:grpSpPr>
          <p:sp>
            <p:nvSpPr>
              <p:cNvPr id="40" name="Rectangle 53">
                <a:extLst>
                  <a:ext uri="{FF2B5EF4-FFF2-40B4-BE49-F238E27FC236}">
                    <a16:creationId xmlns:a16="http://schemas.microsoft.com/office/drawing/2014/main" id="{4CCA0DB4-BBFC-42B7-9FEC-3AAD164413A4}"/>
                  </a:ext>
                </a:extLst>
              </p:cNvPr>
              <p:cNvSpPr/>
              <p:nvPr/>
            </p:nvSpPr>
            <p:spPr>
              <a:xfrm>
                <a:off x="0" y="0"/>
                <a:ext cx="750626" cy="1173708"/>
              </a:xfrm>
              <a:prstGeom prst="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" name="Text Box 51">
                <a:extLst>
                  <a:ext uri="{FF2B5EF4-FFF2-40B4-BE49-F238E27FC236}">
                    <a16:creationId xmlns:a16="http://schemas.microsoft.com/office/drawing/2014/main" id="{24DF4DB9-36C4-4D1A-A41C-E515C6596E3A}"/>
                  </a:ext>
                </a:extLst>
              </p:cNvPr>
              <p:cNvSpPr txBox="1"/>
              <p:nvPr/>
            </p:nvSpPr>
            <p:spPr>
              <a:xfrm>
                <a:off x="47767" y="102359"/>
                <a:ext cx="629285" cy="490855"/>
              </a:xfrm>
              <a:prstGeom prst="rect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Wajah</a:t>
                </a:r>
                <a:endParaRPr lang="en-US" sz="24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52">
                <a:extLst>
                  <a:ext uri="{FF2B5EF4-FFF2-40B4-BE49-F238E27FC236}">
                    <a16:creationId xmlns:a16="http://schemas.microsoft.com/office/drawing/2014/main" id="{93FFF9D8-301B-4832-9F36-019B1E1DEF70}"/>
                  </a:ext>
                </a:extLst>
              </p:cNvPr>
              <p:cNvSpPr txBox="1"/>
              <p:nvPr/>
            </p:nvSpPr>
            <p:spPr>
              <a:xfrm>
                <a:off x="47767" y="661917"/>
                <a:ext cx="627399" cy="456205"/>
              </a:xfrm>
              <a:prstGeom prst="rect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Wijhah</a:t>
                </a:r>
                <a:endParaRPr lang="en-US" sz="20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0" name="Straight Connector 9">
              <a:extLst>
                <a:ext uri="{FF2B5EF4-FFF2-40B4-BE49-F238E27FC236}">
                  <a16:creationId xmlns:a16="http://schemas.microsoft.com/office/drawing/2014/main" id="{C61806C7-6DCA-4E60-8EB9-DF45121BD405}"/>
                </a:ext>
              </a:extLst>
            </p:cNvPr>
            <p:cNvCxnSpPr/>
            <p:nvPr/>
          </p:nvCxnSpPr>
          <p:spPr>
            <a:xfrm>
              <a:off x="1023582" y="750626"/>
              <a:ext cx="33147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>
              <a:extLst>
                <a:ext uri="{FF2B5EF4-FFF2-40B4-BE49-F238E27FC236}">
                  <a16:creationId xmlns:a16="http://schemas.microsoft.com/office/drawing/2014/main" id="{429CC8C8-870E-4311-BD99-6FCF97E31420}"/>
                </a:ext>
              </a:extLst>
            </p:cNvPr>
            <p:cNvCxnSpPr/>
            <p:nvPr/>
          </p:nvCxnSpPr>
          <p:spPr>
            <a:xfrm>
              <a:off x="3268639" y="627797"/>
              <a:ext cx="0" cy="27813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4">
              <a:extLst>
                <a:ext uri="{FF2B5EF4-FFF2-40B4-BE49-F238E27FC236}">
                  <a16:creationId xmlns:a16="http://schemas.microsoft.com/office/drawing/2014/main" id="{53A9B984-E501-4B1D-B45D-41D278F3ED2B}"/>
                </a:ext>
              </a:extLst>
            </p:cNvPr>
            <p:cNvSpPr txBox="1"/>
            <p:nvPr/>
          </p:nvSpPr>
          <p:spPr>
            <a:xfrm>
              <a:off x="75063" y="129653"/>
              <a:ext cx="1073150" cy="48450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Apakah</a:t>
              </a:r>
              <a:r>
                <a:rPr lang="en-US" sz="12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Muhammadiyah </a:t>
              </a:r>
              <a:r>
                <a:rPr lang="en-US" sz="1200" kern="12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Itu</a:t>
              </a:r>
              <a:r>
                <a:rPr lang="en-US" sz="12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?</a:t>
              </a: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5">
              <a:extLst>
                <a:ext uri="{FF2B5EF4-FFF2-40B4-BE49-F238E27FC236}">
                  <a16:creationId xmlns:a16="http://schemas.microsoft.com/office/drawing/2014/main" id="{C53B3BAC-15C8-4E7F-8AC9-D33D8D02FFF3}"/>
                </a:ext>
              </a:extLst>
            </p:cNvPr>
            <p:cNvSpPr txBox="1"/>
            <p:nvPr/>
          </p:nvSpPr>
          <p:spPr>
            <a:xfrm>
              <a:off x="0" y="1705970"/>
              <a:ext cx="1025525" cy="527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Dasar Amal Usaha dan </a:t>
              </a:r>
              <a:r>
                <a:rPr lang="en-US" sz="1200" kern="12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Perjuangan</a:t>
              </a:r>
              <a:r>
                <a:rPr lang="en-US" sz="12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Muhammadiyah</a:t>
              </a: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6">
              <a:extLst>
                <a:ext uri="{FF2B5EF4-FFF2-40B4-BE49-F238E27FC236}">
                  <a16:creationId xmlns:a16="http://schemas.microsoft.com/office/drawing/2014/main" id="{21C27E0C-096E-4E84-81E4-035FA91A5D35}"/>
                </a:ext>
              </a:extLst>
            </p:cNvPr>
            <p:cNvSpPr txBox="1"/>
            <p:nvPr/>
          </p:nvSpPr>
          <p:spPr>
            <a:xfrm>
              <a:off x="1329864" y="1187355"/>
              <a:ext cx="1359535" cy="146395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228600" marR="0" lvl="0" indent="-228600" defTabSz="628650" rtl="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Hidup </a:t>
              </a:r>
              <a:r>
                <a:rPr lang="id-ID" sz="12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Manusis</a:t>
              </a: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harus berdasar Tauhid </a:t>
              </a:r>
              <a:endPara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 defTabSz="62865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Hidup manusia bermasyarakat</a:t>
              </a:r>
              <a:endPara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 defTabSz="62865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Mematuhi ajaran Islam </a:t>
              </a:r>
              <a:endPara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 defTabSz="62865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Menegakkan dan menjunjung tinggi agama Islam</a:t>
              </a:r>
              <a:endPara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 defTabSz="62865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Ittiba</a:t>
              </a: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’ Rasul</a:t>
              </a:r>
              <a:endPara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 defTabSz="628650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tabLst>
                  <a:tab pos="1423988" algn="l"/>
                </a:tabLst>
              </a:pPr>
              <a:r>
                <a:rPr lang="id-ID" sz="12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Tertib berorganisasi</a:t>
              </a:r>
              <a:endPara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7">
              <a:extLst>
                <a:ext uri="{FF2B5EF4-FFF2-40B4-BE49-F238E27FC236}">
                  <a16:creationId xmlns:a16="http://schemas.microsoft.com/office/drawing/2014/main" id="{9F4538E1-AF55-4058-80E4-469DC1CFFA4E}"/>
                </a:ext>
              </a:extLst>
            </p:cNvPr>
            <p:cNvSpPr txBox="1"/>
            <p:nvPr/>
          </p:nvSpPr>
          <p:spPr>
            <a:xfrm>
              <a:off x="1357953" y="423080"/>
              <a:ext cx="1359535" cy="6051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Gerakan Islam, </a:t>
              </a:r>
              <a:r>
                <a:rPr lang="en-US" sz="1400" kern="1200" dirty="0" err="1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Dakwah</a:t>
              </a:r>
              <a:r>
                <a:rPr lang="en-US" sz="14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Islam Amar </a:t>
              </a:r>
              <a:r>
                <a:rPr lang="en-US" sz="1400" kern="1200" dirty="0" err="1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Ma’ruf</a:t>
              </a:r>
              <a:r>
                <a:rPr lang="en-US" sz="14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1400" kern="1200" dirty="0" err="1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Nahi</a:t>
              </a:r>
              <a:r>
                <a:rPr lang="en-US" sz="14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1400" kern="1200" dirty="0" err="1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Munkar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9" name="Straight Connector 11">
              <a:extLst>
                <a:ext uri="{FF2B5EF4-FFF2-40B4-BE49-F238E27FC236}">
                  <a16:creationId xmlns:a16="http://schemas.microsoft.com/office/drawing/2014/main" id="{A358C02C-1A12-4EE1-9ED7-CECD17237536}"/>
                </a:ext>
              </a:extLst>
            </p:cNvPr>
            <p:cNvCxnSpPr/>
            <p:nvPr/>
          </p:nvCxnSpPr>
          <p:spPr>
            <a:xfrm>
              <a:off x="1023582" y="1494429"/>
              <a:ext cx="32766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13">
              <a:extLst>
                <a:ext uri="{FF2B5EF4-FFF2-40B4-BE49-F238E27FC236}">
                  <a16:creationId xmlns:a16="http://schemas.microsoft.com/office/drawing/2014/main" id="{E9ABBA3E-C0EF-41EC-818C-308A69344C8F}"/>
                </a:ext>
              </a:extLst>
            </p:cNvPr>
            <p:cNvSpPr txBox="1"/>
            <p:nvPr/>
          </p:nvSpPr>
          <p:spPr>
            <a:xfrm>
              <a:off x="3930556" y="0"/>
              <a:ext cx="2432685" cy="300347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228600" marR="0" lvl="0" indent="-228600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Beramal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berjuang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untuk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perdamaian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kesejahteraan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Memperbanyak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kawan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mengamalkan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ukhuwah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Islamiyah.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Lapang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dada,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luas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pandangan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memegang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teguh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ajaran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Islam.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Bersifat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keagamaan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kemasyarakatan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lvl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Mengindahkan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segala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hukum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undang-undang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peraturan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serta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dasar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negara yang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syah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Amar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ma’ruf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nahi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munkar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dalam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segala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lapangan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serta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menjadi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contoh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teladan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yang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baik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. 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Aktif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dalam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perkembangan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masyarakat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maksud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ishlah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pembangunan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sesuai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ajaran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Islam.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Kerja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sama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golongan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agama Islam mana pun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dalam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usaha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menyiarkan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mengamalkan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agama Islam.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Membantu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pemerintah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serta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bekerja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sama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golongan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lain,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sebagai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pemelihara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membangun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negara.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28600" marR="0" indent="-2286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</a:pP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Bersifat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adil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serta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korektif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dalam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ke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luar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dengan</a:t>
              </a:r>
              <a:r>
                <a:rPr lang="en-GB" sz="11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kern="120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bijaksana</a:t>
              </a:r>
              <a:endParaRPr lang="en-US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Straight Connector 15">
              <a:extLst>
                <a:ext uri="{FF2B5EF4-FFF2-40B4-BE49-F238E27FC236}">
                  <a16:creationId xmlns:a16="http://schemas.microsoft.com/office/drawing/2014/main" id="{C3BB4056-B372-4927-ADF9-4FF2950CC75C}"/>
                </a:ext>
              </a:extLst>
            </p:cNvPr>
            <p:cNvCxnSpPr/>
            <p:nvPr/>
          </p:nvCxnSpPr>
          <p:spPr>
            <a:xfrm>
              <a:off x="3691720" y="1276065"/>
              <a:ext cx="24649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16">
              <a:extLst>
                <a:ext uri="{FF2B5EF4-FFF2-40B4-BE49-F238E27FC236}">
                  <a16:creationId xmlns:a16="http://schemas.microsoft.com/office/drawing/2014/main" id="{0C1662C4-13B2-4807-A197-84ECBD7122FA}"/>
                </a:ext>
              </a:extLst>
            </p:cNvPr>
            <p:cNvCxnSpPr/>
            <p:nvPr/>
          </p:nvCxnSpPr>
          <p:spPr>
            <a:xfrm>
              <a:off x="2715905" y="1924334"/>
              <a:ext cx="55626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 Box 15">
              <a:extLst>
                <a:ext uri="{FF2B5EF4-FFF2-40B4-BE49-F238E27FC236}">
                  <a16:creationId xmlns:a16="http://schemas.microsoft.com/office/drawing/2014/main" id="{6A391B87-89FE-487B-8E2B-BB3CD4418B8D}"/>
                </a:ext>
              </a:extLst>
            </p:cNvPr>
            <p:cNvSpPr txBox="1"/>
            <p:nvPr/>
          </p:nvSpPr>
          <p:spPr>
            <a:xfrm>
              <a:off x="2859206" y="900752"/>
              <a:ext cx="826770" cy="747395"/>
            </a:xfrm>
            <a:prstGeom prst="rect">
              <a:avLst/>
            </a:prstGeom>
            <a:solidFill>
              <a:schemeClr val="lt1"/>
            </a:solidFill>
            <a:ln w="12700">
              <a:solidFill>
                <a:schemeClr val="tx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id-ID" sz="9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Al-</a:t>
              </a:r>
              <a:r>
                <a:rPr lang="id-ID" sz="900" dirty="0" err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Qur’an</a:t>
              </a:r>
              <a:r>
                <a:rPr lang="id-ID" sz="9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dan As-</a:t>
              </a:r>
              <a:r>
                <a:rPr lang="id-ID" sz="900" dirty="0" err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Sunnah</a:t>
              </a:r>
              <a:r>
                <a:rPr lang="id-ID" sz="9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 sebagai Pedoman Amal Usaha dan Perjuangan Muhammadiyah</a:t>
              </a:r>
              <a:endPara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" name="Straight Connector 16">
              <a:extLst>
                <a:ext uri="{FF2B5EF4-FFF2-40B4-BE49-F238E27FC236}">
                  <a16:creationId xmlns:a16="http://schemas.microsoft.com/office/drawing/2014/main" id="{E14841B0-9CC5-44A0-89ED-9F88940177EB}"/>
                </a:ext>
              </a:extLst>
            </p:cNvPr>
            <p:cNvCxnSpPr/>
            <p:nvPr/>
          </p:nvCxnSpPr>
          <p:spPr>
            <a:xfrm>
              <a:off x="2715905" y="627797"/>
              <a:ext cx="55626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40">
              <a:extLst>
                <a:ext uri="{FF2B5EF4-FFF2-40B4-BE49-F238E27FC236}">
                  <a16:creationId xmlns:a16="http://schemas.microsoft.com/office/drawing/2014/main" id="{39DEC52C-224F-45A2-A2BA-AF74A4C13399}"/>
                </a:ext>
              </a:extLst>
            </p:cNvPr>
            <p:cNvCxnSpPr/>
            <p:nvPr/>
          </p:nvCxnSpPr>
          <p:spPr>
            <a:xfrm>
              <a:off x="3268639" y="1658203"/>
              <a:ext cx="0" cy="27813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79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61737"/>
            <a:ext cx="1612020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64453" y="453981"/>
            <a:ext cx="500634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3909" y="731520"/>
            <a:ext cx="4567428" cy="1426464"/>
          </a:xfrm>
        </p:spPr>
        <p:txBody>
          <a:bodyPr>
            <a:normAutofit/>
          </a:bodyPr>
          <a:lstStyle/>
          <a:p>
            <a:pPr algn="ctr"/>
            <a:r>
              <a:rPr lang="en-GB" sz="3100" b="1">
                <a:solidFill>
                  <a:srgbClr val="FFFFFF"/>
                </a:solidFill>
              </a:rPr>
              <a:t>Pengertian dan Sejarah Perumusan Kepribadian Muhammadiyah</a:t>
            </a:r>
            <a:endParaRPr lang="id-ID" sz="31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0326" y="453155"/>
            <a:ext cx="161201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8448154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374E77-042F-4486-BE1F-72529F9517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736789"/>
              </p:ext>
            </p:extLst>
          </p:nvPr>
        </p:nvGraphicFramePr>
        <p:xfrm>
          <a:off x="591741" y="2798763"/>
          <a:ext cx="7948612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18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61737"/>
            <a:ext cx="1612020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64453" y="453981"/>
            <a:ext cx="500634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3909" y="731520"/>
            <a:ext cx="4567428" cy="1426464"/>
          </a:xfrm>
        </p:spPr>
        <p:txBody>
          <a:bodyPr>
            <a:normAutofit/>
          </a:bodyPr>
          <a:lstStyle/>
          <a:p>
            <a:pPr algn="ctr"/>
            <a:r>
              <a:rPr lang="en-GB" sz="3100" b="1">
                <a:solidFill>
                  <a:srgbClr val="FFFFFF"/>
                </a:solidFill>
              </a:rPr>
              <a:t>Pengertian dan Sejarah Perumusan Kepribadian Muhammadiyah</a:t>
            </a:r>
            <a:endParaRPr lang="id-ID" sz="31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0326" y="453155"/>
            <a:ext cx="161201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8448154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AD8D87-3E2F-40AB-81E5-E536FC79D3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391813"/>
              </p:ext>
            </p:extLst>
          </p:nvPr>
        </p:nvGraphicFramePr>
        <p:xfrm>
          <a:off x="591741" y="2798763"/>
          <a:ext cx="7948612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1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1" y="453981"/>
            <a:ext cx="500634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31520"/>
            <a:ext cx="4567428" cy="1426464"/>
          </a:xfrm>
        </p:spPr>
        <p:txBody>
          <a:bodyPr>
            <a:normAutofit/>
          </a:bodyPr>
          <a:lstStyle/>
          <a:p>
            <a:r>
              <a:rPr lang="en-GB" sz="3100" b="1">
                <a:solidFill>
                  <a:srgbClr val="FFFFFF"/>
                </a:solidFill>
              </a:rPr>
              <a:t>Pengertian dan Sejarah Perumusan Kepribadian Muhammadiyah</a:t>
            </a:r>
            <a:endParaRPr lang="id-ID" sz="3100">
              <a:solidFill>
                <a:srgbClr val="FFFFFF"/>
              </a:solidFill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7825" y="461737"/>
            <a:ext cx="1612020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0326" y="453155"/>
            <a:ext cx="161201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8448154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AD0C417A-7886-473B-9C36-DFD1B06A0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026372"/>
              </p:ext>
            </p:extLst>
          </p:nvPr>
        </p:nvGraphicFramePr>
        <p:xfrm>
          <a:off x="591741" y="2798763"/>
          <a:ext cx="7948612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57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3981"/>
            <a:ext cx="8455619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731520"/>
            <a:ext cx="7999609" cy="1426464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</a:rPr>
              <a:t>Fungsi dan Hakikat Kepribadian Muhammadiyah</a:t>
            </a:r>
            <a:endParaRPr lang="id-ID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6755199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092" y="2789918"/>
            <a:ext cx="6277794" cy="3300196"/>
          </a:xfrm>
        </p:spPr>
        <p:txBody>
          <a:bodyPr anchor="ctr">
            <a:normAutofit lnSpcReduction="10000"/>
          </a:bodyPr>
          <a:lstStyle/>
          <a:p>
            <a:r>
              <a:rPr lang="id-ID" sz="2000" dirty="0"/>
              <a:t>Kepribadian Muhammadiyah berfungsi sebagai landasan, pedoman dan pegangan setiap gerak Muhammadiyah menuju cita-cita terwujudnya masyarakat utama, adil dan makmur yang </a:t>
            </a:r>
            <a:r>
              <a:rPr lang="id-ID" sz="2000" dirty="0" err="1"/>
              <a:t>diridlai</a:t>
            </a:r>
            <a:r>
              <a:rPr lang="id-ID" sz="2000" dirty="0"/>
              <a:t> Allah SWT</a:t>
            </a:r>
          </a:p>
          <a:p>
            <a:r>
              <a:rPr lang="id-ID" sz="2000" dirty="0"/>
              <a:t>Hakikat Kepribadian Muhammadiyah adalah wajah dan </a:t>
            </a:r>
            <a:r>
              <a:rPr lang="id-ID" sz="2000" i="1" dirty="0" err="1"/>
              <a:t>wijhah</a:t>
            </a:r>
            <a:r>
              <a:rPr lang="id-ID" sz="2000" dirty="0" err="1"/>
              <a:t>-nya</a:t>
            </a:r>
            <a:r>
              <a:rPr lang="id-ID" sz="2000" dirty="0"/>
              <a:t> </a:t>
            </a:r>
            <a:r>
              <a:rPr lang="id-ID" sz="2000" dirty="0" err="1"/>
              <a:t>persyarikatan</a:t>
            </a:r>
            <a:r>
              <a:rPr lang="id-ID" sz="2000" dirty="0"/>
              <a:t> Muhammadiyah. </a:t>
            </a:r>
            <a:r>
              <a:rPr lang="en-GB" sz="2000" dirty="0" err="1"/>
              <a:t>Wajah</a:t>
            </a:r>
            <a:r>
              <a:rPr lang="en-GB" sz="2000" dirty="0"/>
              <a:t>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mencerminkan</a:t>
            </a:r>
            <a:r>
              <a:rPr lang="en-GB" sz="2000" dirty="0"/>
              <a:t> </a:t>
            </a:r>
            <a:r>
              <a:rPr lang="en-GB" sz="2000" dirty="0" err="1"/>
              <a:t>tiga</a:t>
            </a:r>
            <a:r>
              <a:rPr lang="en-GB" sz="2000" dirty="0"/>
              <a:t> </a:t>
            </a:r>
            <a:r>
              <a:rPr lang="en-GB" sz="2000" dirty="0" err="1"/>
              <a:t>predikat</a:t>
            </a:r>
            <a:r>
              <a:rPr lang="en-GB" sz="2000" dirty="0"/>
              <a:t> yang </a:t>
            </a:r>
            <a:r>
              <a:rPr lang="en-GB" sz="2000" dirty="0" err="1"/>
              <a:t>melekat</a:t>
            </a:r>
            <a:r>
              <a:rPr lang="en-GB" sz="2000" dirty="0"/>
              <a:t> </a:t>
            </a:r>
            <a:r>
              <a:rPr lang="en-GB" sz="2000" dirty="0" err="1"/>
              <a:t>kuat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i="1" dirty="0" err="1"/>
              <a:t>Asy</a:t>
            </a:r>
            <a:r>
              <a:rPr lang="en-GB" sz="2000" i="1" dirty="0"/>
              <a:t> </a:t>
            </a:r>
            <a:r>
              <a:rPr lang="en-GB" sz="2000" i="1" dirty="0" err="1"/>
              <a:t>Syakhsiyyah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jati</a:t>
            </a:r>
            <a:r>
              <a:rPr lang="en-GB" sz="2000" dirty="0"/>
              <a:t> </a:t>
            </a:r>
            <a:r>
              <a:rPr lang="en-GB" sz="2000" dirty="0" err="1"/>
              <a:t>dirinya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utuh</a:t>
            </a:r>
            <a:r>
              <a:rPr lang="en-GB" sz="2000" dirty="0"/>
              <a:t>. Adapun </a:t>
            </a:r>
            <a:r>
              <a:rPr lang="en-GB" sz="2000" dirty="0" err="1"/>
              <a:t>tiga</a:t>
            </a:r>
            <a:r>
              <a:rPr lang="en-GB" sz="2000" dirty="0"/>
              <a:t> </a:t>
            </a:r>
            <a:r>
              <a:rPr lang="en-GB" sz="2000" dirty="0" err="1"/>
              <a:t>predikat</a:t>
            </a:r>
            <a:r>
              <a:rPr lang="en-GB" sz="2000" dirty="0"/>
              <a:t> yang </a:t>
            </a:r>
            <a:r>
              <a:rPr lang="en-GB" sz="2000" dirty="0" err="1"/>
              <a:t>dimaksud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Muhammadiyah </a:t>
            </a:r>
            <a:r>
              <a:rPr lang="en-GB" sz="2000" dirty="0" err="1"/>
              <a:t>sebagai</a:t>
            </a:r>
            <a:r>
              <a:rPr lang="en-GB" sz="2000" dirty="0"/>
              <a:t> Gerakan Islam, </a:t>
            </a:r>
            <a:r>
              <a:rPr lang="en-GB" sz="2000" dirty="0" err="1"/>
              <a:t>Dakwah</a:t>
            </a:r>
            <a:r>
              <a:rPr lang="en-GB" sz="2000" dirty="0"/>
              <a:t> dan </a:t>
            </a:r>
            <a:r>
              <a:rPr lang="en-GB" sz="2000" dirty="0" err="1"/>
              <a:t>Tajdid</a:t>
            </a:r>
            <a:endParaRPr lang="id-ID" sz="2000" baseline="-25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9287" y="2480956"/>
            <a:ext cx="1584198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9287" y="4529023"/>
            <a:ext cx="1580522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5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1" y="453981"/>
            <a:ext cx="500634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31520"/>
            <a:ext cx="4567428" cy="1426464"/>
          </a:xfrm>
        </p:spPr>
        <p:txBody>
          <a:bodyPr>
            <a:normAutofit/>
          </a:bodyPr>
          <a:lstStyle/>
          <a:p>
            <a:r>
              <a:rPr lang="en-GB" sz="3100" b="1">
                <a:solidFill>
                  <a:srgbClr val="FFFFFF"/>
                </a:solidFill>
              </a:rPr>
              <a:t>Matan (Teks) Kepribadian Muhammadiyah</a:t>
            </a:r>
            <a:br>
              <a:rPr lang="id-ID" sz="3100">
                <a:solidFill>
                  <a:srgbClr val="FFFFFF"/>
                </a:solidFill>
              </a:rPr>
            </a:br>
            <a:endParaRPr lang="id-ID" sz="31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7825" y="461737"/>
            <a:ext cx="1612020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0326" y="453155"/>
            <a:ext cx="161201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8448154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092" y="2798385"/>
            <a:ext cx="7948296" cy="3283260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en-GB" sz="1600" b="1"/>
              <a:t>Apakah Muhammadiyah Itu?</a:t>
            </a:r>
            <a:endParaRPr lang="id-ID" sz="1600"/>
          </a:p>
          <a:p>
            <a:pPr>
              <a:spcBef>
                <a:spcPts val="0"/>
              </a:spcBef>
              <a:buNone/>
            </a:pPr>
            <a:r>
              <a:rPr lang="id-ID" sz="1600"/>
              <a:t>	</a:t>
            </a:r>
            <a:r>
              <a:rPr lang="en-GB" sz="1600"/>
              <a:t>Muhammadiyah adalah suatu persyarikatan merupakan “Gerakan Islam”. Maksudnya dakwah Islam Amar Ma’ruf Nahi Munkar yang ditujukan kepada dua hal yaitu perseorangan dan masyarakat.</a:t>
            </a:r>
            <a:endParaRPr lang="id-ID" sz="1600"/>
          </a:p>
          <a:p>
            <a:pPr>
              <a:spcBef>
                <a:spcPts val="0"/>
              </a:spcBef>
              <a:buNone/>
            </a:pPr>
            <a:r>
              <a:rPr lang="id-ID" sz="1600"/>
              <a:t>	</a:t>
            </a:r>
            <a:r>
              <a:rPr lang="en-GB" sz="1600"/>
              <a:t>Dakwah dan amar ma’ruf nahi munkar pada bidang yang pertama atau perseorangan terbagai menjadi 2, yaitu:</a:t>
            </a:r>
            <a:endParaRPr lang="id-ID" sz="1600"/>
          </a:p>
          <a:p>
            <a:pPr marL="804863" indent="-354013">
              <a:spcBef>
                <a:spcPts val="0"/>
              </a:spcBef>
              <a:buFont typeface="+mj-lt"/>
              <a:buAutoNum type="arabicPeriod"/>
            </a:pPr>
            <a:r>
              <a:rPr lang="en-GB" sz="1600"/>
              <a:t>Kepada yang telah Islam bersifat Tajdid (pembaruan). Artinya mengembalikan kepada ajaran Islam yang murni</a:t>
            </a:r>
            <a:endParaRPr lang="id-ID" sz="1600"/>
          </a:p>
          <a:p>
            <a:pPr marL="804863" indent="-354013">
              <a:spcBef>
                <a:spcPts val="0"/>
              </a:spcBef>
              <a:buFont typeface="+mj-lt"/>
              <a:buAutoNum type="arabicPeriod"/>
            </a:pPr>
            <a:r>
              <a:rPr lang="en-GB" sz="1600"/>
              <a:t>Kepada yang belum Islam bersifat seruan dan ajakan untuk memeluk agama Islam</a:t>
            </a:r>
            <a:endParaRPr lang="id-ID" sz="1600"/>
          </a:p>
          <a:p>
            <a:pPr>
              <a:buNone/>
            </a:pPr>
            <a:r>
              <a:rPr lang="id-ID" sz="1600"/>
              <a:t>	</a:t>
            </a:r>
            <a:r>
              <a:rPr lang="en-GB" sz="1600"/>
              <a:t>Adapun dakwah yang kedua kepada masyarakat bersifat perbaikan, bimbingan dan peringatan. Semua dilaksanakan dengan musyawarah atas dasar taqwa dan mengharap ridla Allah SWT semata</a:t>
            </a:r>
            <a:endParaRPr lang="id-ID" sz="1600"/>
          </a:p>
        </p:txBody>
      </p:sp>
    </p:spTree>
    <p:extLst>
      <p:ext uri="{BB962C8B-B14F-4D97-AF65-F5344CB8AC3E}">
        <p14:creationId xmlns:p14="http://schemas.microsoft.com/office/powerpoint/2010/main" val="18435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r>
              <a:rPr lang="en-GB" sz="2300" b="1">
                <a:solidFill>
                  <a:srgbClr val="FFFFFF"/>
                </a:solidFill>
              </a:rPr>
              <a:t>Matan (Teks) Kepribadian Muhammadiyah</a:t>
            </a:r>
            <a:endParaRPr lang="id-ID" sz="23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r>
              <a:rPr lang="en-GB" sz="2100" b="1"/>
              <a:t>Dasar Amal Usaha dan Perjuangan Muhammadiyah</a:t>
            </a:r>
            <a:endParaRPr lang="id-ID" sz="2100" b="1"/>
          </a:p>
          <a:p>
            <a:pPr marL="804863" indent="-354013">
              <a:buFont typeface="+mj-lt"/>
              <a:buAutoNum type="arabicPeriod"/>
            </a:pPr>
            <a:r>
              <a:rPr lang="en-GB" sz="2100"/>
              <a:t>Hidup manusia harus berdasar tauhid, ibadah dan taat kepada Allah SWT.</a:t>
            </a:r>
            <a:endParaRPr lang="id-ID" sz="2100"/>
          </a:p>
          <a:p>
            <a:pPr marL="804863" indent="-354013">
              <a:buFont typeface="+mj-lt"/>
              <a:buAutoNum type="arabicPeriod"/>
            </a:pPr>
            <a:r>
              <a:rPr lang="en-GB" sz="2100"/>
              <a:t>Hidup manusia harus bermanfaat.</a:t>
            </a:r>
            <a:endParaRPr lang="id-ID" sz="2100"/>
          </a:p>
          <a:p>
            <a:pPr marL="804863" indent="-354013">
              <a:buFont typeface="+mj-lt"/>
              <a:buAutoNum type="arabicPeriod"/>
            </a:pPr>
            <a:r>
              <a:rPr lang="en-GB" sz="2100"/>
              <a:t>Mematuhi ajaran-ajaran agama Islam.</a:t>
            </a:r>
            <a:endParaRPr lang="id-ID" sz="2100"/>
          </a:p>
          <a:p>
            <a:pPr marL="804863" indent="-354013">
              <a:buFont typeface="+mj-lt"/>
              <a:buAutoNum type="arabicPeriod"/>
            </a:pPr>
            <a:r>
              <a:rPr lang="en-GB" sz="2100"/>
              <a:t>Menegakkan dan menjunjung tinggi agama Islam dalam masyarakat.</a:t>
            </a:r>
            <a:endParaRPr lang="id-ID" sz="2100"/>
          </a:p>
          <a:p>
            <a:pPr marL="804863" indent="-354013">
              <a:buFont typeface="+mj-lt"/>
              <a:buAutoNum type="arabicPeriod"/>
            </a:pPr>
            <a:r>
              <a:rPr lang="en-GB" sz="2100" i="1"/>
              <a:t>Ittiba’ </a:t>
            </a:r>
            <a:r>
              <a:rPr lang="en-GB" sz="2100"/>
              <a:t>kepada langkah perjuangan Nabi Muhammad SAW.</a:t>
            </a:r>
            <a:endParaRPr lang="id-ID" sz="2100"/>
          </a:p>
          <a:p>
            <a:pPr marL="804863" indent="-354013">
              <a:buFont typeface="+mj-lt"/>
              <a:buAutoNum type="arabicPeriod"/>
            </a:pPr>
            <a:r>
              <a:rPr lang="en-GB" sz="2100"/>
              <a:t>Melancarkan amal usaha dan perjuangan dengan ketertiban organisasi</a:t>
            </a:r>
            <a:endParaRPr lang="id-ID" sz="2100"/>
          </a:p>
        </p:txBody>
      </p:sp>
    </p:spTree>
    <p:extLst>
      <p:ext uri="{BB962C8B-B14F-4D97-AF65-F5344CB8AC3E}">
        <p14:creationId xmlns:p14="http://schemas.microsoft.com/office/powerpoint/2010/main" val="194917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60" y="321731"/>
            <a:ext cx="3106572" cy="6213425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583616"/>
            <a:ext cx="2791605" cy="5520579"/>
          </a:xfrm>
        </p:spPr>
        <p:txBody>
          <a:bodyPr>
            <a:normAutofit/>
          </a:bodyPr>
          <a:lstStyle/>
          <a:p>
            <a:r>
              <a:rPr lang="en-GB" sz="3100" b="1">
                <a:solidFill>
                  <a:srgbClr val="FFFFFF"/>
                </a:solidFill>
              </a:rPr>
              <a:t>Matan (Teks) Kepribadian Muhammadiyah</a:t>
            </a:r>
            <a:endParaRPr lang="id-ID" sz="31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2127" y="321732"/>
            <a:ext cx="5430574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0701" y="583616"/>
            <a:ext cx="4945642" cy="5520579"/>
          </a:xfrm>
        </p:spPr>
        <p:txBody>
          <a:bodyPr anchor="ctr">
            <a:normAutofit/>
          </a:bodyPr>
          <a:lstStyle/>
          <a:p>
            <a:r>
              <a:rPr lang="en-GB" b="1">
                <a:solidFill>
                  <a:srgbClr val="FFFFFF"/>
                </a:solidFill>
              </a:rPr>
              <a:t>Pedoman Amal Usaha dan Perjuangan dengan Ketertiban Organisasi</a:t>
            </a:r>
            <a:endParaRPr lang="id-ID" b="1">
              <a:solidFill>
                <a:srgbClr val="FFFFFF"/>
              </a:solidFill>
            </a:endParaRPr>
          </a:p>
          <a:p>
            <a:pPr>
              <a:buNone/>
            </a:pPr>
            <a:r>
              <a:rPr lang="id-ID">
                <a:solidFill>
                  <a:srgbClr val="FFFFFF"/>
                </a:solidFill>
              </a:rPr>
              <a:t>	</a:t>
            </a:r>
            <a:r>
              <a:rPr lang="en-GB">
                <a:solidFill>
                  <a:srgbClr val="FFFFFF"/>
                </a:solidFill>
              </a:rPr>
              <a:t>Dengan memperhatikan dasar prinsip di atas, maka Muhammadiyah berpedoman: “Berpegang teguh akan ajaran Allah dan Rasul-Nya, bergerak membangun di segala bidang dan lapangan dengan menggunakan cara serta menempuh jalan yang diridlai Allah SWT</a:t>
            </a:r>
            <a:r>
              <a:rPr lang="id-ID">
                <a:solidFill>
                  <a:srgbClr val="FFFFFF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438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r>
              <a:rPr lang="en-GB" sz="2900" b="1">
                <a:solidFill>
                  <a:schemeClr val="bg1"/>
                </a:solidFill>
              </a:rPr>
              <a:t>Matan (Teks) Kepribadian Muhammadiyah</a:t>
            </a:r>
            <a:endParaRPr lang="id-ID" sz="29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2105CC-742C-490B-8449-06F3CE5CC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876966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852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664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KEPRIBADIAN MUHAMMADIYAH  </vt:lpstr>
      <vt:lpstr>Pengertian dan Sejarah Perumusan Kepribadian Muhammadiyah</vt:lpstr>
      <vt:lpstr>Pengertian dan Sejarah Perumusan Kepribadian Muhammadiyah</vt:lpstr>
      <vt:lpstr>Pengertian dan Sejarah Perumusan Kepribadian Muhammadiyah</vt:lpstr>
      <vt:lpstr>Fungsi dan Hakikat Kepribadian Muhammadiyah</vt:lpstr>
      <vt:lpstr>Matan (Teks) Kepribadian Muhammadiyah </vt:lpstr>
      <vt:lpstr>Matan (Teks) Kepribadian Muhammadiyah</vt:lpstr>
      <vt:lpstr>Matan (Teks) Kepribadian Muhammadiyah</vt:lpstr>
      <vt:lpstr>Matan (Teks) Kepribadian Muhammadiyah</vt:lpstr>
      <vt:lpstr>Matan (Teks) Kepribadian Muhammadiyah</vt:lpstr>
      <vt:lpstr>Bagan Memahami Kepribadian Muhammadiyah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KEPRIBADIAN MUHAMMADIYAH</dc:title>
  <dc:creator>acerfkikumy</dc:creator>
  <cp:lastModifiedBy>Miftahulhaq</cp:lastModifiedBy>
  <cp:revision>8</cp:revision>
  <dcterms:created xsi:type="dcterms:W3CDTF">2019-10-17T10:16:42Z</dcterms:created>
  <dcterms:modified xsi:type="dcterms:W3CDTF">2021-10-26T00:42:11Z</dcterms:modified>
</cp:coreProperties>
</file>