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732" r:id="rId6"/>
  </p:sldMasterIdLst>
  <p:sldIdLst>
    <p:sldId id="271" r:id="rId7"/>
    <p:sldId id="296" r:id="rId8"/>
    <p:sldId id="257" r:id="rId9"/>
    <p:sldId id="261" r:id="rId10"/>
    <p:sldId id="258" r:id="rId11"/>
    <p:sldId id="259" r:id="rId12"/>
    <p:sldId id="260" r:id="rId13"/>
    <p:sldId id="262" r:id="rId14"/>
    <p:sldId id="264" r:id="rId15"/>
    <p:sldId id="263" r:id="rId16"/>
    <p:sldId id="265" r:id="rId17"/>
    <p:sldId id="274" r:id="rId18"/>
    <p:sldId id="281" r:id="rId19"/>
    <p:sldId id="291" r:id="rId20"/>
    <p:sldId id="292" r:id="rId21"/>
    <p:sldId id="275" r:id="rId22"/>
    <p:sldId id="295" r:id="rId23"/>
    <p:sldId id="270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284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230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761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2484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0236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881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711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0307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126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96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443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33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CC4B86-51FF-48E0-A588-52611CA04507}" type="datetimeFigureOut">
              <a:rPr lang="id-ID" smtClean="0"/>
              <a:t>20/10/2021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A42C85-5C9E-4F4F-B20A-3775C3ABA51A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908720"/>
            <a:ext cx="8012461" cy="21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3270552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6600" dirty="0"/>
              <a:t>وقل رب زدني علما</a:t>
            </a:r>
            <a:endParaRPr lang="id-ID" sz="6600" dirty="0"/>
          </a:p>
        </p:txBody>
      </p:sp>
    </p:spTree>
    <p:extLst>
      <p:ext uri="{BB962C8B-B14F-4D97-AF65-F5344CB8AC3E}">
        <p14:creationId xmlns:p14="http://schemas.microsoft.com/office/powerpoint/2010/main" val="165930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1143000" y="304800"/>
            <a:ext cx="68707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Kaitan farmakokinetik &amp; farmakodinamik</a:t>
            </a:r>
          </a:p>
        </p:txBody>
      </p:sp>
      <p:pic>
        <p:nvPicPr>
          <p:cNvPr id="3" name="Picture 4" descr="04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9" b="32222"/>
          <a:stretch>
            <a:fillRect/>
          </a:stretch>
        </p:blipFill>
        <p:spPr>
          <a:xfrm>
            <a:off x="4724400" y="1981200"/>
            <a:ext cx="4038600" cy="3994150"/>
          </a:xfrm>
          <a:prstGeom prst="rect">
            <a:avLst/>
          </a:prstGeom>
        </p:spPr>
      </p:pic>
      <p:pic>
        <p:nvPicPr>
          <p:cNvPr id="4" name="Picture 8" descr="P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10744" r="6897" b="3433"/>
          <a:stretch>
            <a:fillRect/>
          </a:stretch>
        </p:blipFill>
        <p:spPr bwMode="auto">
          <a:xfrm>
            <a:off x="685800" y="1981200"/>
            <a:ext cx="396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295400" y="2895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565525" y="2628900"/>
            <a:ext cx="519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MTC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8925" y="1412875"/>
            <a:ext cx="748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Onset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70125" y="1870075"/>
            <a:ext cx="644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Peak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93725" y="4765675"/>
            <a:ext cx="10254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Duration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1447800" y="3429000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762000" y="1752600"/>
            <a:ext cx="762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1752600" y="21336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083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3"/>
          <a:stretch>
            <a:fillRect/>
          </a:stretch>
        </p:blipFill>
        <p:spPr>
          <a:xfrm>
            <a:off x="533400" y="1777131"/>
            <a:ext cx="7924800" cy="4748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733800" y="457200"/>
            <a:ext cx="1228725" cy="1016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Onset</a:t>
            </a:r>
          </a:p>
          <a:p>
            <a:r>
              <a:rPr lang="en-US" sz="2000" b="1"/>
              <a:t>Peak</a:t>
            </a:r>
          </a:p>
          <a:p>
            <a:r>
              <a:rPr lang="en-US" sz="2000" b="1"/>
              <a:t>Duration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21230" y="3284984"/>
            <a:ext cx="1611210" cy="70788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CC"/>
                </a:solidFill>
              </a:rPr>
              <a:t>Reseptor</a:t>
            </a:r>
            <a:r>
              <a:rPr lang="en-US" sz="2000" dirty="0">
                <a:solidFill>
                  <a:srgbClr val="0000CC"/>
                </a:solidFill>
              </a:rPr>
              <a:t>?</a:t>
            </a:r>
            <a:endParaRPr lang="id-ID" sz="2000" dirty="0">
              <a:solidFill>
                <a:srgbClr val="0000CC"/>
              </a:solidFill>
            </a:endParaRPr>
          </a:p>
          <a:p>
            <a:r>
              <a:rPr lang="id-ID" sz="2000" dirty="0">
                <a:solidFill>
                  <a:srgbClr val="0000CC"/>
                </a:solidFill>
              </a:rPr>
              <a:t>Non Reseptor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76672"/>
            <a:ext cx="26749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Farmakodinamik</a:t>
            </a:r>
          </a:p>
          <a:p>
            <a:pPr algn="ctr"/>
            <a:r>
              <a:rPr lang="id-I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seacara klinik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ight Brace 5"/>
          <p:cNvSpPr/>
          <p:nvPr/>
        </p:nvSpPr>
        <p:spPr>
          <a:xfrm rot="16200000">
            <a:off x="2948744" y="-714536"/>
            <a:ext cx="579140" cy="511564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Notched Right Arrow 7"/>
          <p:cNvSpPr/>
          <p:nvPr/>
        </p:nvSpPr>
        <p:spPr>
          <a:xfrm>
            <a:off x="3070499" y="836712"/>
            <a:ext cx="493389" cy="2430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6012160" y="476672"/>
            <a:ext cx="26749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Farmakodinamik</a:t>
            </a:r>
          </a:p>
          <a:p>
            <a:pPr algn="ctr"/>
            <a:r>
              <a:rPr lang="id-ID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(molekuler)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7057814" y="439131"/>
            <a:ext cx="576063" cy="281138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150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/>
              <a:t>Praktikum Diuretik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5" y="908720"/>
            <a:ext cx="6746729" cy="575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6512" y="2708920"/>
            <a:ext cx="32667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Fisiologi</a:t>
            </a:r>
          </a:p>
          <a:p>
            <a:pPr algn="ctr"/>
            <a:r>
              <a:rPr lang="id-ID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Pembentukan</a:t>
            </a:r>
          </a:p>
          <a:p>
            <a:pPr algn="ctr"/>
            <a:r>
              <a:rPr lang="id-ID" sz="3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Urin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640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Nefron\nefro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600" y="41275"/>
            <a:ext cx="69585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/>
              <a:t>Titik</a:t>
            </a:r>
            <a:r>
              <a:rPr lang="en-US" sz="2800" dirty="0"/>
              <a:t> </a:t>
            </a:r>
            <a:r>
              <a:rPr lang="en-US" sz="2800" dirty="0" err="1"/>
              <a:t>Tangkap</a:t>
            </a:r>
            <a:r>
              <a:rPr lang="en-US" sz="2800" dirty="0"/>
              <a:t> </a:t>
            </a:r>
            <a:r>
              <a:rPr lang="en-US" sz="2800" dirty="0" err="1"/>
              <a:t>mekanisme</a:t>
            </a:r>
            <a:r>
              <a:rPr lang="en-US" sz="2800" dirty="0"/>
              <a:t> </a:t>
            </a:r>
            <a:r>
              <a:rPr lang="en-US" sz="2800" dirty="0" err="1"/>
              <a:t>aksi</a:t>
            </a:r>
            <a:r>
              <a:rPr lang="en-US" sz="2800" dirty="0"/>
              <a:t> </a:t>
            </a:r>
            <a:r>
              <a:rPr lang="en-US" sz="2800" dirty="0" err="1"/>
              <a:t>obat</a:t>
            </a:r>
            <a:r>
              <a:rPr lang="en-US" sz="2800" dirty="0"/>
              <a:t> </a:t>
            </a:r>
            <a:r>
              <a:rPr lang="en-US" sz="2800" dirty="0" err="1"/>
              <a:t>diuretik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061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464"/>
            <a:ext cx="8229600" cy="5631904"/>
          </a:xfrm>
        </p:spPr>
        <p:txBody>
          <a:bodyPr>
            <a:normAutofit lnSpcReduction="10000"/>
          </a:bodyPr>
          <a:lstStyle/>
          <a:p>
            <a:r>
              <a:rPr lang="id-ID" b="1" dirty="0"/>
              <a:t>Mechanism of  Action</a:t>
            </a:r>
          </a:p>
          <a:p>
            <a:pPr lvl="1"/>
            <a:r>
              <a:rPr lang="id-ID" dirty="0"/>
              <a:t>Loop diuretic; inhibits reabsorption of sodium and chloride ions at proximal and distal renal tubules and loop of Henle; by interfering with chloride-binding cotransport system, causes increases in water, calcium, magnesium, sodium, and chloride </a:t>
            </a:r>
          </a:p>
          <a:p>
            <a:r>
              <a:rPr lang="id-ID" b="1" dirty="0"/>
              <a:t>Absorption</a:t>
            </a:r>
          </a:p>
          <a:p>
            <a:pPr lvl="1"/>
            <a:r>
              <a:rPr lang="id-ID" dirty="0"/>
              <a:t>Bioavailability: 47-64% (PO) </a:t>
            </a:r>
          </a:p>
          <a:p>
            <a:pPr lvl="1"/>
            <a:r>
              <a:rPr lang="id-ID" dirty="0"/>
              <a:t>Onset: 30-60 min (PO/SL); 30 min (IM); 5 min (IV) </a:t>
            </a:r>
          </a:p>
          <a:p>
            <a:pPr lvl="1"/>
            <a:r>
              <a:rPr lang="id-ID" dirty="0"/>
              <a:t>Peak effect: &lt;15 min (IV); 1-2 hr (PO/SL)</a:t>
            </a:r>
          </a:p>
          <a:p>
            <a:pPr lvl="1"/>
            <a:r>
              <a:rPr lang="id-ID" dirty="0"/>
              <a:t>Duration: 2 hr (IV); 6-8 hr (PO)</a:t>
            </a:r>
          </a:p>
          <a:p>
            <a:r>
              <a:rPr lang="id-ID" b="1" dirty="0"/>
              <a:t>Distribution</a:t>
            </a:r>
          </a:p>
          <a:p>
            <a:pPr lvl="1"/>
            <a:r>
              <a:rPr lang="id-ID" dirty="0"/>
              <a:t>Protein bound: 91-99%</a:t>
            </a:r>
          </a:p>
          <a:p>
            <a:pPr lvl="1"/>
            <a:r>
              <a:rPr lang="id-ID" dirty="0"/>
              <a:t>Vd: 0.2 L/kg </a:t>
            </a:r>
          </a:p>
          <a:p>
            <a:endParaRPr lang="id-ID" dirty="0"/>
          </a:p>
        </p:txBody>
      </p:sp>
      <p:sp>
        <p:nvSpPr>
          <p:cNvPr id="2" name="Rectangle 1"/>
          <p:cNvSpPr/>
          <p:nvPr/>
        </p:nvSpPr>
        <p:spPr>
          <a:xfrm>
            <a:off x="2699792" y="188640"/>
            <a:ext cx="3698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Furosemid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178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id-ID" b="1" dirty="0"/>
              <a:t>Metabolism</a:t>
            </a:r>
          </a:p>
          <a:p>
            <a:pPr lvl="1"/>
            <a:r>
              <a:rPr lang="id-ID" dirty="0"/>
              <a:t>Metabolized in liver (~10%)</a:t>
            </a:r>
          </a:p>
          <a:p>
            <a:pPr lvl="1"/>
            <a:r>
              <a:rPr lang="id-ID" dirty="0"/>
              <a:t>Metabolite: Glucuronide (2-amino-4-chloro-5-sulfamoylanthranilic acid [saluamine]) (activity unknown)</a:t>
            </a:r>
          </a:p>
          <a:p>
            <a:r>
              <a:rPr lang="en-US" b="1" dirty="0"/>
              <a:t>Elimination</a:t>
            </a:r>
          </a:p>
          <a:p>
            <a:pPr lvl="1"/>
            <a:r>
              <a:rPr lang="en-US" dirty="0"/>
              <a:t>Half-life: 30-120 min (normal renal function); 9 </a:t>
            </a:r>
            <a:r>
              <a:rPr lang="en-US" dirty="0" err="1"/>
              <a:t>hr</a:t>
            </a:r>
            <a:r>
              <a:rPr lang="en-US" dirty="0"/>
              <a:t> (end-stage renal disease)</a:t>
            </a:r>
          </a:p>
          <a:p>
            <a:pPr lvl="1"/>
            <a:r>
              <a:rPr lang="en-US" dirty="0"/>
              <a:t>Dialyzable: No</a:t>
            </a:r>
          </a:p>
          <a:p>
            <a:pPr lvl="1"/>
            <a:r>
              <a:rPr lang="en-US" dirty="0"/>
              <a:t>Renal clearance: 2 mL/min/kg</a:t>
            </a:r>
          </a:p>
          <a:p>
            <a:pPr lvl="1"/>
            <a:r>
              <a:rPr lang="en-US" dirty="0"/>
              <a:t>Excretion: Urine (PO, 50%; IV, 80%)</a:t>
            </a:r>
          </a:p>
          <a:p>
            <a:pPr marL="0" indent="0">
              <a:buNone/>
            </a:pPr>
            <a:r>
              <a:rPr lang="id-ID" sz="2000" dirty="0"/>
              <a:t>       http://reference.medscape.com/drug/lasix-furosemide-342423#10</a:t>
            </a:r>
          </a:p>
        </p:txBody>
      </p:sp>
    </p:spTree>
    <p:extLst>
      <p:ext uri="{BB962C8B-B14F-4D97-AF65-F5344CB8AC3E}">
        <p14:creationId xmlns:p14="http://schemas.microsoft.com/office/powerpoint/2010/main" val="77992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86272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6116" y="478413"/>
            <a:ext cx="80303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Memenuhi Syarat </a:t>
            </a:r>
            <a:r>
              <a:rPr lang="id-ID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id-ID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Inform consent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14870"/>
            <a:ext cx="990600" cy="137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4061149" y="2408114"/>
            <a:ext cx="504056" cy="37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27584" y="5169966"/>
            <a:ext cx="3284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[Kontrol]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7449" y="5157192"/>
            <a:ext cx="4102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[Perlakuan]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771800" y="4365104"/>
            <a:ext cx="504056" cy="804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Down Arrow 15"/>
          <p:cNvSpPr/>
          <p:nvPr/>
        </p:nvSpPr>
        <p:spPr>
          <a:xfrm>
            <a:off x="5643840" y="4077072"/>
            <a:ext cx="504056" cy="1092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83568" y="1268760"/>
            <a:ext cx="2974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(-) kontraindikasi mutlak</a:t>
            </a:r>
          </a:p>
          <a:p>
            <a:r>
              <a:rPr lang="id-ID" dirty="0"/>
              <a:t>Sebaiknya T 120 mmHg</a:t>
            </a:r>
          </a:p>
          <a:p>
            <a:r>
              <a:rPr lang="id-ID" dirty="0"/>
              <a:t>Kosongkan Kandung Kemih</a:t>
            </a:r>
          </a:p>
          <a:p>
            <a:r>
              <a:rPr lang="id-ID" dirty="0"/>
              <a:t>Kemudian Minum Obat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3284984"/>
            <a:ext cx="1647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Tampung Urin</a:t>
            </a:r>
          </a:p>
          <a:p>
            <a:r>
              <a:rPr lang="id-ID" dirty="0"/>
              <a:t>Tiap 15’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0616" y="6156593"/>
            <a:ext cx="5502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Amati  perbedaan  outcome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710" y="-27384"/>
            <a:ext cx="83619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Kegiatan Praktikum: Pilih Probandus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8064" y="1412776"/>
            <a:ext cx="2566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32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Minum obat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54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Diskusi meliputi</a:t>
            </a:r>
          </a:p>
          <a:p>
            <a:pPr lvl="1"/>
            <a:r>
              <a:rPr lang="id-ID" dirty="0"/>
              <a:t>Bagaimana perbedaan outcome bisa terjadi</a:t>
            </a:r>
          </a:p>
          <a:p>
            <a:pPr lvl="1"/>
            <a:r>
              <a:rPr lang="id-ID" dirty="0"/>
              <a:t>Bagaimana ada outcome yang tidak diharapkan (efek kurang atau efek berlebih)</a:t>
            </a:r>
          </a:p>
        </p:txBody>
      </p:sp>
    </p:spTree>
    <p:extLst>
      <p:ext uri="{BB962C8B-B14F-4D97-AF65-F5344CB8AC3E}">
        <p14:creationId xmlns:p14="http://schemas.microsoft.com/office/powerpoint/2010/main" val="69208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ver_Interactiv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92" y="4725144"/>
            <a:ext cx="1209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Medit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ending_hear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92925"/>
            <a:ext cx="11525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38622" y="2743200"/>
            <a:ext cx="5581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 u for your kind attention</a:t>
            </a:r>
          </a:p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Wassalamu'alaikum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Wr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Wb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id-ID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288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F29F2-8DA1-43D8-8E1C-D7C659089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8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773832"/>
            <a:ext cx="8229600" cy="1143000"/>
          </a:xfrm>
        </p:spPr>
        <p:txBody>
          <a:bodyPr/>
          <a:lstStyle/>
          <a:p>
            <a:r>
              <a:rPr lang="id-ID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 Praktikum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49291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Sebagai pendukung pembelajaran agar Mahasiswa lebih memahami </a:t>
            </a:r>
            <a:r>
              <a:rPr lang="id-ID" b="1" dirty="0" err="1">
                <a:solidFill>
                  <a:schemeClr val="bg1"/>
                </a:solidFill>
              </a:rPr>
              <a:t>farmakokinetik</a:t>
            </a:r>
            <a:r>
              <a:rPr lang="id-ID" b="1" dirty="0">
                <a:solidFill>
                  <a:schemeClr val="bg1"/>
                </a:solidFill>
              </a:rPr>
              <a:t> dan </a:t>
            </a:r>
            <a:r>
              <a:rPr lang="id-ID" b="1" dirty="0" err="1">
                <a:solidFill>
                  <a:schemeClr val="bg1"/>
                </a:solidFill>
              </a:rPr>
              <a:t>farmakodinamik</a:t>
            </a:r>
            <a:r>
              <a:rPr lang="id-ID" b="1" dirty="0">
                <a:solidFill>
                  <a:schemeClr val="bg1"/>
                </a:solidFill>
              </a:rPr>
              <a:t> penggunaan obat diuretik</a:t>
            </a:r>
          </a:p>
          <a:p>
            <a:endParaRPr lang="id-ID" b="1" dirty="0">
              <a:solidFill>
                <a:schemeClr val="bg1"/>
              </a:solidFill>
            </a:endParaRPr>
          </a:p>
          <a:p>
            <a:r>
              <a:rPr lang="id-ID" b="1" dirty="0">
                <a:solidFill>
                  <a:schemeClr val="bg1"/>
                </a:solidFill>
              </a:rPr>
              <a:t>Lebih memahami konsep farmakoterapi menggunakan obat diuretik.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480720" y="6093296"/>
            <a:ext cx="2699792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609600" y="1066800"/>
            <a:ext cx="37719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Clinical factors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/>
              <a:t>	</a:t>
            </a:r>
            <a:r>
              <a:rPr lang="en-US" sz="1800" dirty="0" err="1"/>
              <a:t>Age,Weight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Present health disorder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Other disease </a:t>
            </a:r>
            <a:r>
              <a:rPr lang="en-US" sz="1800" dirty="0" err="1"/>
              <a:t>enteties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Client drugs </a:t>
            </a:r>
            <a:r>
              <a:rPr lang="en-US" sz="1800" dirty="0" err="1"/>
              <a:t>complience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/>
              <a:t>Pharmacokinetics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/>
              <a:t>	</a:t>
            </a:r>
            <a:r>
              <a:rPr lang="en-US" sz="1800" dirty="0" err="1"/>
              <a:t>Absorbsi</a:t>
            </a:r>
            <a:endParaRPr lang="en-US" sz="1800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Distribution (PB)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Metabolism (T ½)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Excretion</a:t>
            </a:r>
          </a:p>
        </p:txBody>
      </p:sp>
      <p:sp>
        <p:nvSpPr>
          <p:cNvPr id="9114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572000" y="1066800"/>
            <a:ext cx="37719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Administration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/>
              <a:t>	</a:t>
            </a:r>
            <a:r>
              <a:rPr lang="en-US" sz="1800" dirty="0">
                <a:highlight>
                  <a:srgbClr val="FFFF00"/>
                </a:highlight>
                <a:hlinkClick r:id="rId2" action="ppaction://hlinksldjump"/>
              </a:rPr>
              <a:t>Drug form</a:t>
            </a:r>
            <a:endParaRPr lang="en-US" sz="18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</a:t>
            </a:r>
            <a:r>
              <a:rPr lang="en-US" sz="1800" dirty="0">
                <a:highlight>
                  <a:srgbClr val="FFFF00"/>
                </a:highlight>
                <a:hlinkClick r:id="" action="ppaction://noaction"/>
              </a:rPr>
              <a:t>Route</a:t>
            </a:r>
            <a:r>
              <a:rPr lang="en-US" sz="1800" dirty="0"/>
              <a:t> of drug administration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Multiple drug therapy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Drug </a:t>
            </a:r>
            <a:r>
              <a:rPr lang="en-US" sz="1800" dirty="0">
                <a:highlight>
                  <a:srgbClr val="FFFF00"/>
                </a:highlight>
                <a:hlinkClick r:id="rId3" action="ppaction://hlinksldjump"/>
              </a:rPr>
              <a:t>Interaction</a:t>
            </a:r>
            <a:endParaRPr lang="en-US" sz="18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</a:t>
            </a:r>
          </a:p>
          <a:p>
            <a:pPr>
              <a:lnSpc>
                <a:spcPct val="90000"/>
              </a:lnSpc>
            </a:pPr>
            <a:r>
              <a:rPr lang="en-US" dirty="0"/>
              <a:t>Pharmacodynamic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/>
              <a:t>	</a:t>
            </a:r>
            <a:r>
              <a:rPr lang="en-US" sz="1800" dirty="0"/>
              <a:t>Onset, peak, and duration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Therapeutic range (therapeutic windows)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/>
              <a:t>	Side effects, adverse reaction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83568" y="5805264"/>
            <a:ext cx="7871065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Determinans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id-ID" sz="3600" dirty="0">
                <a:solidFill>
                  <a:schemeClr val="bg1"/>
                </a:solidFill>
              </a:rPr>
              <a:t>A</a:t>
            </a:r>
            <a:r>
              <a:rPr lang="en-US" sz="3600" dirty="0" err="1">
                <a:solidFill>
                  <a:schemeClr val="bg1"/>
                </a:solidFill>
              </a:rPr>
              <a:t>ffecting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id-ID" sz="3600" dirty="0">
                <a:solidFill>
                  <a:schemeClr val="bg1"/>
                </a:solidFill>
              </a:rPr>
              <a:t>D</a:t>
            </a:r>
            <a:r>
              <a:rPr lang="en-US" sz="3600" dirty="0">
                <a:solidFill>
                  <a:schemeClr val="bg1"/>
                </a:solidFill>
              </a:rPr>
              <a:t>rug </a:t>
            </a:r>
            <a:r>
              <a:rPr lang="id-ID" sz="3600" dirty="0">
                <a:solidFill>
                  <a:schemeClr val="bg1"/>
                </a:solidFill>
              </a:rPr>
              <a:t>T</a:t>
            </a:r>
            <a:r>
              <a:rPr lang="en-US" sz="3600" dirty="0" err="1">
                <a:solidFill>
                  <a:schemeClr val="bg1"/>
                </a:solidFill>
              </a:rPr>
              <a:t>herapy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3429000" y="152400"/>
            <a:ext cx="1676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DRUG</a:t>
            </a: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3581400" y="9144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4572000" y="9144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>
            <a:off x="3505200" y="990600"/>
            <a:ext cx="5334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4419600" y="990600"/>
            <a:ext cx="6096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0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2677" y="1209055"/>
            <a:ext cx="8229600" cy="1139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Drug form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00102" y="1988840"/>
            <a:ext cx="5948362" cy="37820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Tablet</a:t>
            </a:r>
          </a:p>
          <a:p>
            <a:r>
              <a:rPr lang="en-US" dirty="0" err="1"/>
              <a:t>Kapsul</a:t>
            </a:r>
            <a:endParaRPr lang="en-US" dirty="0"/>
          </a:p>
          <a:p>
            <a:r>
              <a:rPr lang="en-US" dirty="0" err="1"/>
              <a:t>Salut</a:t>
            </a:r>
            <a:r>
              <a:rPr lang="en-US" dirty="0"/>
              <a:t> film</a:t>
            </a:r>
          </a:p>
          <a:p>
            <a:r>
              <a:rPr lang="en-US" dirty="0"/>
              <a:t>Syrup</a:t>
            </a:r>
          </a:p>
          <a:p>
            <a:r>
              <a:rPr lang="en-US" dirty="0" err="1"/>
              <a:t>Salep</a:t>
            </a:r>
            <a:r>
              <a:rPr lang="en-US" dirty="0"/>
              <a:t>, cream</a:t>
            </a:r>
          </a:p>
          <a:p>
            <a:r>
              <a:rPr lang="en-US" dirty="0" err="1"/>
              <a:t>Injeksi</a:t>
            </a:r>
            <a:r>
              <a:rPr lang="en-US" dirty="0"/>
              <a:t> </a:t>
            </a:r>
          </a:p>
        </p:txBody>
      </p:sp>
      <p:sp>
        <p:nvSpPr>
          <p:cNvPr id="6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05600" y="6172200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2874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838200"/>
            <a:ext cx="69342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sv-SE" sz="3600" b="1" dirty="0"/>
              <a:t>Perjalanan Obat</a:t>
            </a:r>
            <a:r>
              <a:rPr lang="id-ID" sz="3600" b="1" dirty="0"/>
              <a:t> </a:t>
            </a:r>
            <a:r>
              <a:rPr lang="id-ID" sz="3600" b="1" dirty="0">
                <a:sym typeface="Wingdings" pitchFamily="2" charset="2"/>
              </a:rPr>
              <a:t> Efek Terapi</a:t>
            </a:r>
            <a:endParaRPr lang="sv-SE" sz="3600" b="1" dirty="0"/>
          </a:p>
          <a:p>
            <a:endParaRPr lang="sv-SE" dirty="0"/>
          </a:p>
          <a:p>
            <a:r>
              <a:rPr lang="sv-SE" dirty="0"/>
              <a:t>3 Fase dialami Obat </a:t>
            </a:r>
            <a:r>
              <a:rPr lang="sv-SE" dirty="0">
                <a:sym typeface="Wingdings" pitchFamily="2" charset="2"/>
              </a:rPr>
              <a:t> Per Oral</a:t>
            </a:r>
          </a:p>
          <a:p>
            <a:endParaRPr lang="sv-SE" dirty="0">
              <a:sym typeface="Wingdings" pitchFamily="2" charset="2"/>
            </a:endParaRPr>
          </a:p>
          <a:p>
            <a:pPr lvl="1"/>
            <a:r>
              <a:rPr lang="sv-SE" dirty="0"/>
              <a:t>FASE FARMASETIK</a:t>
            </a:r>
          </a:p>
          <a:p>
            <a:pPr lvl="1"/>
            <a:r>
              <a:rPr lang="sv-SE" dirty="0"/>
              <a:t>FASE FARMAKOKINETIK</a:t>
            </a:r>
          </a:p>
          <a:p>
            <a:pPr lvl="1"/>
            <a:r>
              <a:rPr lang="sv-SE" dirty="0"/>
              <a:t>FASE FARMAKODINAMIK</a:t>
            </a:r>
          </a:p>
          <a:p>
            <a:endParaRPr lang="sv-SE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486400" y="5410200"/>
            <a:ext cx="2286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PARENTERAL</a:t>
            </a:r>
          </a:p>
        </p:txBody>
      </p:sp>
    </p:spTree>
    <p:extLst>
      <p:ext uri="{BB962C8B-B14F-4D97-AF65-F5344CB8AC3E}">
        <p14:creationId xmlns:p14="http://schemas.microsoft.com/office/powerpoint/2010/main" val="187659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1447800" y="685800"/>
            <a:ext cx="51054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v-SE">
                <a:solidFill>
                  <a:schemeClr val="folHlink"/>
                </a:solidFill>
              </a:rPr>
              <a:t>FASE FARMASETIK</a:t>
            </a:r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752600" y="2449513"/>
            <a:ext cx="1000125" cy="496887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28925" y="2601913"/>
            <a:ext cx="657225" cy="184150"/>
          </a:xfrm>
          <a:prstGeom prst="rightArrow">
            <a:avLst>
              <a:gd name="adj1" fmla="val 50000"/>
              <a:gd name="adj2" fmla="val 892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71888" y="24812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71888" y="25955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786188" y="2481263"/>
            <a:ext cx="111125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671888" y="27098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900488" y="24812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786188" y="2595563"/>
            <a:ext cx="109537" cy="120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900488" y="25923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014788" y="24780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86188" y="27066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557588" y="25923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557588" y="24780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3786188" y="2706688"/>
            <a:ext cx="112712" cy="177800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014788" y="25923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900488" y="2706688"/>
            <a:ext cx="112712" cy="177800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900488" y="2820988"/>
            <a:ext cx="111125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129088" y="2592388"/>
            <a:ext cx="112712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014788" y="2706688"/>
            <a:ext cx="114300" cy="179387"/>
          </a:xfrm>
          <a:custGeom>
            <a:avLst/>
            <a:gdLst>
              <a:gd name="T0" fmla="*/ 46 w 146"/>
              <a:gd name="T1" fmla="*/ 0 h 107"/>
              <a:gd name="T2" fmla="*/ 6 w 146"/>
              <a:gd name="T3" fmla="*/ 60 h 107"/>
              <a:gd name="T4" fmla="*/ 146 w 146"/>
              <a:gd name="T5" fmla="*/ 60 h 107"/>
              <a:gd name="T6" fmla="*/ 46 w 146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" h="107">
                <a:moveTo>
                  <a:pt x="46" y="0"/>
                </a:moveTo>
                <a:cubicBezTo>
                  <a:pt x="33" y="20"/>
                  <a:pt x="0" y="37"/>
                  <a:pt x="6" y="60"/>
                </a:cubicBezTo>
                <a:cubicBezTo>
                  <a:pt x="18" y="107"/>
                  <a:pt x="142" y="61"/>
                  <a:pt x="146" y="60"/>
                </a:cubicBezTo>
                <a:cubicBezTo>
                  <a:pt x="74" y="12"/>
                  <a:pt x="107" y="31"/>
                  <a:pt x="46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557588" y="27098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671888" y="28241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129088" y="27098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14788" y="28241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786188" y="2824163"/>
            <a:ext cx="10953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4495800" y="2590800"/>
            <a:ext cx="657225" cy="184150"/>
          </a:xfrm>
          <a:prstGeom prst="rightArrow">
            <a:avLst>
              <a:gd name="adj1" fmla="val 50000"/>
              <a:gd name="adj2" fmla="val 892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186363" y="263683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241925" y="27066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5356225" y="27051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52419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53562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52419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53562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53562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52419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52419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5356225" y="28178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53562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5256213" y="25019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353050" y="25574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5353050" y="26717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5353050" y="26717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354638" y="26717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5337175" y="278923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5394325" y="28590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508625" y="2857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5394325" y="27447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53943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55848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5408613" y="26543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5507038" y="27098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5505450" y="28241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5491163" y="294163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5548313" y="301148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5699125" y="28194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5699125" y="28178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5699125" y="27019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5470525" y="25876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5548313" y="28940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54705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5561013" y="28067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5657850" y="28622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467350" y="25574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5581650" y="26717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583238" y="25574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55848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5699125" y="27051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5848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699125" y="28194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815013" y="28178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55848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5815013" y="27051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5815013" y="27035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56991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5699125" y="28178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5848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55848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56991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5713413" y="29591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5694363" y="27860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5465763" y="26717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5581650" y="27860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5694363" y="26717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5337175" y="278923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5394325" y="28590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5508625" y="2857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5394325" y="27447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55086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53943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53943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508625" y="2970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55086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5408613" y="26543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5507038" y="27098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5505450" y="28241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5507038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5489575" y="294163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5548313" y="301148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5661025" y="30099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5548313" y="2897188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5661025" y="30083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5470525" y="2589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5548313" y="28956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5548313" y="28940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57372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5661025" y="28956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5561013" y="28067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5659438" y="28622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5657850" y="29765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5659438" y="29765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5659438" y="29765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5470525" y="2476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5356225" y="2590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5851525" y="2971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58150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5851525" y="2970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5851525" y="28543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5622925" y="2740025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57007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5700713" y="30464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56229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5815013" y="30480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5713413" y="2959100"/>
            <a:ext cx="74612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5810250" y="30146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5619750" y="27098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5734050" y="2824163"/>
            <a:ext cx="74613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5735638" y="27098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5737225" y="2744788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5851525" y="28575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5737225" y="27432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5851525" y="2971800"/>
            <a:ext cx="74613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5356225" y="27035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57372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5967413" y="2857500"/>
            <a:ext cx="74612" cy="74613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5967413" y="2855913"/>
            <a:ext cx="74612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58515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5851525" y="29702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57372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5737225" y="27416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5851525" y="2855913"/>
            <a:ext cx="74613" cy="74612"/>
          </a:xfrm>
          <a:custGeom>
            <a:avLst/>
            <a:gdLst>
              <a:gd name="T0" fmla="*/ 49 w 78"/>
              <a:gd name="T1" fmla="*/ 0 h 100"/>
              <a:gd name="T2" fmla="*/ 69 w 78"/>
              <a:gd name="T3" fmla="*/ 60 h 100"/>
              <a:gd name="T4" fmla="*/ 9 w 78"/>
              <a:gd name="T5" fmla="*/ 80 h 100"/>
              <a:gd name="T6" fmla="*/ 49 w 78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00">
                <a:moveTo>
                  <a:pt x="49" y="0"/>
                </a:moveTo>
                <a:cubicBezTo>
                  <a:pt x="56" y="20"/>
                  <a:pt x="78" y="41"/>
                  <a:pt x="69" y="60"/>
                </a:cubicBezTo>
                <a:cubicBezTo>
                  <a:pt x="60" y="79"/>
                  <a:pt x="16" y="100"/>
                  <a:pt x="9" y="80"/>
                </a:cubicBezTo>
                <a:cubicBezTo>
                  <a:pt x="0" y="52"/>
                  <a:pt x="36" y="27"/>
                  <a:pt x="49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9" name="Freeform 168"/>
          <p:cNvSpPr>
            <a:spLocks/>
          </p:cNvSpPr>
          <p:nvPr/>
        </p:nvSpPr>
        <p:spPr bwMode="auto">
          <a:xfrm>
            <a:off x="5354638" y="25574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5808663" y="25574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5618163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2" name="Freeform 171"/>
          <p:cNvSpPr>
            <a:spLocks/>
          </p:cNvSpPr>
          <p:nvPr/>
        </p:nvSpPr>
        <p:spPr bwMode="auto">
          <a:xfrm>
            <a:off x="5734050" y="2936875"/>
            <a:ext cx="74613" cy="74613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5846763" y="2824163"/>
            <a:ext cx="74612" cy="74612"/>
          </a:xfrm>
          <a:custGeom>
            <a:avLst/>
            <a:gdLst>
              <a:gd name="T0" fmla="*/ 13 w 73"/>
              <a:gd name="T1" fmla="*/ 1 h 48"/>
              <a:gd name="T2" fmla="*/ 73 w 73"/>
              <a:gd name="T3" fmla="*/ 21 h 48"/>
              <a:gd name="T4" fmla="*/ 13 w 73"/>
              <a:gd name="T5" fmla="*/ 41 h 48"/>
              <a:gd name="T6" fmla="*/ 13 w 73"/>
              <a:gd name="T7" fmla="*/ 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48">
                <a:moveTo>
                  <a:pt x="13" y="1"/>
                </a:moveTo>
                <a:cubicBezTo>
                  <a:pt x="33" y="8"/>
                  <a:pt x="73" y="0"/>
                  <a:pt x="73" y="21"/>
                </a:cubicBezTo>
                <a:cubicBezTo>
                  <a:pt x="73" y="42"/>
                  <a:pt x="33" y="48"/>
                  <a:pt x="13" y="41"/>
                </a:cubicBezTo>
                <a:cubicBezTo>
                  <a:pt x="0" y="37"/>
                  <a:pt x="13" y="14"/>
                  <a:pt x="13" y="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4" name="Text Box 173"/>
          <p:cNvSpPr txBox="1">
            <a:spLocks noChangeArrowheads="1"/>
          </p:cNvSpPr>
          <p:nvPr/>
        </p:nvSpPr>
        <p:spPr bwMode="auto">
          <a:xfrm>
            <a:off x="1685925" y="3363913"/>
            <a:ext cx="1295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solidFill>
                  <a:schemeClr val="folHlink"/>
                </a:solidFill>
              </a:rPr>
              <a:t>Tablet</a:t>
            </a:r>
          </a:p>
        </p:txBody>
      </p:sp>
      <p:sp>
        <p:nvSpPr>
          <p:cNvPr id="175" name="Text Box 174"/>
          <p:cNvSpPr txBox="1">
            <a:spLocks noChangeArrowheads="1"/>
          </p:cNvSpPr>
          <p:nvPr/>
        </p:nvSpPr>
        <p:spPr bwMode="auto">
          <a:xfrm>
            <a:off x="3200400" y="3352800"/>
            <a:ext cx="1690688" cy="630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solidFill>
                  <a:schemeClr val="folHlink"/>
                </a:solidFill>
              </a:rPr>
              <a:t>disintegrasi</a:t>
            </a:r>
          </a:p>
        </p:txBody>
      </p:sp>
      <p:sp>
        <p:nvSpPr>
          <p:cNvPr id="176" name="Text Box 175"/>
          <p:cNvSpPr txBox="1">
            <a:spLocks noChangeArrowheads="1"/>
          </p:cNvSpPr>
          <p:nvPr/>
        </p:nvSpPr>
        <p:spPr bwMode="auto">
          <a:xfrm>
            <a:off x="5191125" y="3363913"/>
            <a:ext cx="1785938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>
                <a:solidFill>
                  <a:schemeClr val="folHlink"/>
                </a:solidFill>
              </a:rPr>
              <a:t>dissolusi</a:t>
            </a:r>
          </a:p>
        </p:txBody>
      </p:sp>
      <p:sp>
        <p:nvSpPr>
          <p:cNvPr id="177" name="Text Box 176"/>
          <p:cNvSpPr txBox="1">
            <a:spLocks noChangeArrowheads="1"/>
          </p:cNvSpPr>
          <p:nvPr/>
        </p:nvSpPr>
        <p:spPr bwMode="auto">
          <a:xfrm>
            <a:off x="1295400" y="16764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400" dirty="0"/>
              <a:t>Sekitar 80 % obat diberikan </a:t>
            </a:r>
            <a:r>
              <a:rPr lang="id-ID" sz="2400" dirty="0"/>
              <a:t>secara peroral</a:t>
            </a:r>
            <a:endParaRPr lang="en-US" sz="2400" dirty="0"/>
          </a:p>
        </p:txBody>
      </p:sp>
      <p:sp>
        <p:nvSpPr>
          <p:cNvPr id="178" name="Text Box 177"/>
          <p:cNvSpPr txBox="1">
            <a:spLocks noChangeArrowheads="1"/>
          </p:cNvSpPr>
          <p:nvPr/>
        </p:nvSpPr>
        <p:spPr bwMode="auto">
          <a:xfrm>
            <a:off x="1295400" y="4114800"/>
            <a:ext cx="655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400" b="1">
                <a:solidFill>
                  <a:schemeClr val="folHlink"/>
                </a:solidFill>
              </a:rPr>
              <a:t>Rate limiting</a:t>
            </a:r>
            <a:r>
              <a:rPr lang="fi-FI" sz="2400"/>
              <a:t> </a:t>
            </a:r>
            <a:r>
              <a:rPr lang="fi-FI" sz="2400">
                <a:sym typeface="Wingdings" pitchFamily="2" charset="2"/>
              </a:rPr>
              <a:t></a:t>
            </a:r>
            <a:r>
              <a:rPr lang="fi-FI" sz="2400"/>
              <a:t> waktu yang dibutuhkan oleh obat untuk berdisintegrasi dan sampai menjadi siap untuk diabsorpsi oleh tubuh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46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q-fig-01-01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963" y="463674"/>
            <a:ext cx="8540509" cy="6405382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2608601" y="-27384"/>
            <a:ext cx="34755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Farmakokinetik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709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4675" y="304799"/>
            <a:ext cx="8001000" cy="15001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id-ID" sz="2800" dirty="0"/>
              <a:t>Untuk </a:t>
            </a:r>
            <a:r>
              <a:rPr lang="id-ID" sz="2800" dirty="0">
                <a:sym typeface="Wingdings" panose="05000000000000000000" pitchFamily="2" charset="2"/>
              </a:rPr>
              <a:t> Kadar terapi</a:t>
            </a:r>
            <a:endParaRPr lang="id-ID" sz="2800" dirty="0"/>
          </a:p>
          <a:p>
            <a:pPr>
              <a:lnSpc>
                <a:spcPts val="3500"/>
              </a:lnSpc>
            </a:pPr>
            <a:r>
              <a:rPr lang="en-US" dirty="0"/>
              <a:t>Acute vs Steady State</a:t>
            </a:r>
            <a:br>
              <a:rPr lang="en-US" dirty="0"/>
            </a:br>
            <a:r>
              <a:rPr lang="en-US" sz="3000" dirty="0">
                <a:latin typeface="Times New Roman" pitchFamily="18" charset="0"/>
              </a:rPr>
              <a:t>(Single </a:t>
            </a:r>
            <a:r>
              <a:rPr lang="id-ID" sz="3000" dirty="0">
                <a:latin typeface="Times New Roman" pitchFamily="18" charset="0"/>
              </a:rPr>
              <a:t>vs</a:t>
            </a:r>
            <a:r>
              <a:rPr lang="en-US" sz="3000" dirty="0">
                <a:latin typeface="Times New Roman" pitchFamily="18" charset="0"/>
              </a:rPr>
              <a:t> Multiple Dose)</a:t>
            </a:r>
          </a:p>
        </p:txBody>
      </p:sp>
      <p:pic>
        <p:nvPicPr>
          <p:cNvPr id="3" name="Picture 3" descr="P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4191000" cy="415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P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r="3589" b="3415"/>
          <a:stretch>
            <a:fillRect/>
          </a:stretch>
        </p:blipFill>
        <p:spPr>
          <a:xfrm>
            <a:off x="4419600" y="1905000"/>
            <a:ext cx="3967163" cy="4408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2914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471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Book Antiqua</vt:lpstr>
      <vt:lpstr>Calibri</vt:lpstr>
      <vt:lpstr>Century Gothic</vt:lpstr>
      <vt:lpstr>Constantia</vt:lpstr>
      <vt:lpstr>Franklin Gothic Book</vt:lpstr>
      <vt:lpstr>Franklin Gothic Medium</vt:lpstr>
      <vt:lpstr>Lucida Sans</vt:lpstr>
      <vt:lpstr>Palatino Linotype</vt:lpstr>
      <vt:lpstr>Times New Roman</vt:lpstr>
      <vt:lpstr>Wingdings</vt:lpstr>
      <vt:lpstr>Wingdings 2</vt:lpstr>
      <vt:lpstr>Wingdings 3</vt:lpstr>
      <vt:lpstr>Office Theme</vt:lpstr>
      <vt:lpstr>Apex</vt:lpstr>
      <vt:lpstr>Austin</vt:lpstr>
      <vt:lpstr>Angles</vt:lpstr>
      <vt:lpstr>Elemental</vt:lpstr>
      <vt:lpstr>Flow</vt:lpstr>
      <vt:lpstr>PowerPoint Presentation</vt:lpstr>
      <vt:lpstr>PowerPoint Presentation</vt:lpstr>
      <vt:lpstr>Tujuan Praktikum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Praktikum Diuretik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Farmakologi</dc:title>
  <dc:creator>ALPHAECHO</dc:creator>
  <cp:lastModifiedBy>hanrori</cp:lastModifiedBy>
  <cp:revision>55</cp:revision>
  <dcterms:created xsi:type="dcterms:W3CDTF">2012-02-03T22:04:46Z</dcterms:created>
  <dcterms:modified xsi:type="dcterms:W3CDTF">2021-10-20T05:38:15Z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1307639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