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  <p:sldMasterId id="2147483665" r:id="rId3"/>
  </p:sldMasterIdLst>
  <p:notesMasterIdLst>
    <p:notesMasterId r:id="rId22"/>
  </p:notesMasterIdLst>
  <p:handoutMasterIdLst>
    <p:handoutMasterId r:id="rId23"/>
  </p:handoutMasterIdLst>
  <p:sldIdLst>
    <p:sldId id="256" r:id="rId4"/>
    <p:sldId id="257" r:id="rId5"/>
    <p:sldId id="318" r:id="rId6"/>
    <p:sldId id="320" r:id="rId7"/>
    <p:sldId id="321" r:id="rId8"/>
    <p:sldId id="322" r:id="rId9"/>
    <p:sldId id="323" r:id="rId10"/>
    <p:sldId id="324" r:id="rId11"/>
    <p:sldId id="313" r:id="rId12"/>
    <p:sldId id="258" r:id="rId13"/>
    <p:sldId id="302" r:id="rId14"/>
    <p:sldId id="325" r:id="rId15"/>
    <p:sldId id="326" r:id="rId16"/>
    <p:sldId id="300" r:id="rId17"/>
    <p:sldId id="274" r:id="rId18"/>
    <p:sldId id="264" r:id="rId19"/>
    <p:sldId id="317" r:id="rId20"/>
    <p:sldId id="316" r:id="rId21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C30"/>
    <a:srgbClr val="FE3FE4"/>
    <a:srgbClr val="2FC5FA"/>
    <a:srgbClr val="33E97C"/>
    <a:srgbClr val="FE4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4660"/>
  </p:normalViewPr>
  <p:slideViewPr>
    <p:cSldViewPr showGuides="1">
      <p:cViewPr varScale="1">
        <p:scale>
          <a:sx n="82" d="100"/>
          <a:sy n="82" d="100"/>
        </p:scale>
        <p:origin x="60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-31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E6A9F2-3C09-406A-BE9B-6FF53D5EE53D}" type="datetimeFigureOut">
              <a:rPr lang="ko-KR" altLang="en-US" smtClean="0"/>
              <a:t>2020-02-25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A34FA-9674-4E4A-9898-DC5815357AE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4250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B55AB-6DCB-4684-BEB9-B4896045B37D}" type="datetimeFigureOut">
              <a:rPr lang="ko-KR" altLang="en-US" smtClean="0"/>
              <a:t>2020-02-25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A2CFF-3AE3-4BFA-9DFB-02C4C132EE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84995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3210021" y="3003798"/>
            <a:ext cx="2880320" cy="432048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1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</a:t>
            </a:r>
          </a:p>
          <a:p>
            <a:pPr lvl="0"/>
            <a:r>
              <a:rPr lang="en-US" altLang="ko-KR" dirty="0"/>
              <a:t>OF YOUR PRESENTATION HERE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210021" y="1707654"/>
            <a:ext cx="2880320" cy="1296144"/>
          </a:xfrm>
          <a:prstGeom prst="rect">
            <a:avLst/>
          </a:prstGeom>
        </p:spPr>
        <p:txBody>
          <a:bodyPr anchor="ctr"/>
          <a:lstStyle>
            <a:lvl1pPr algn="ctr">
              <a:defRPr sz="2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</a:t>
            </a:r>
            <a:br>
              <a:rPr lang="en-US" altLang="ko-KR" dirty="0"/>
            </a:br>
            <a:r>
              <a:rPr lang="en-US" altLang="ko-KR" dirty="0"/>
              <a:t>PPT </a:t>
            </a:r>
            <a:br>
              <a:rPr lang="en-US" altLang="ko-KR" dirty="0"/>
            </a:br>
            <a:r>
              <a:rPr lang="en-US" altLang="ko-KR" dirty="0"/>
              <a:t>TEMPLATES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91688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177930"/>
            <a:ext cx="1828800" cy="18722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828800" y="3042333"/>
            <a:ext cx="1828800" cy="18722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1828800" y="1178138"/>
            <a:ext cx="1828800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657600" y="1177930"/>
            <a:ext cx="1828800" cy="18722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5486400" y="3042333"/>
            <a:ext cx="1828800" cy="18722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657600" y="3042333"/>
            <a:ext cx="1828800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0" y="3042333"/>
            <a:ext cx="1828800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5486400" y="1178138"/>
            <a:ext cx="1828800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7315200" y="3042333"/>
            <a:ext cx="1828800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7315200" y="1177930"/>
            <a:ext cx="1828800" cy="18722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BC411CE2-DDDA-4E92-AC47-8E2E7BFBD8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C17BD2BE-B5DC-44EE-ADF8-C3DB99AFA2C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6214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7415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sosceles Triangle 9"/>
          <p:cNvSpPr/>
          <p:nvPr userDrawn="1"/>
        </p:nvSpPr>
        <p:spPr>
          <a:xfrm rot="10800000">
            <a:off x="-1" y="-1"/>
            <a:ext cx="9143999" cy="5143499"/>
          </a:xfrm>
          <a:prstGeom prst="triangle">
            <a:avLst>
              <a:gd name="adj" fmla="val 28960"/>
            </a:avLst>
          </a:prstGeom>
          <a:solidFill>
            <a:schemeClr val="accent4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FADE6738-9B24-46DC-A806-C322EE3B9BD7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2" y="-6529"/>
            <a:ext cx="9143998" cy="5070347"/>
          </a:xfrm>
          <a:custGeom>
            <a:avLst/>
            <a:gdLst>
              <a:gd name="connsiteX0" fmla="*/ 0 w 9143998"/>
              <a:gd name="connsiteY0" fmla="*/ 0 h 5070347"/>
              <a:gd name="connsiteX1" fmla="*/ 9143998 w 9143998"/>
              <a:gd name="connsiteY1" fmla="*/ 0 h 5070347"/>
              <a:gd name="connsiteX2" fmla="*/ 7095742 w 9143998"/>
              <a:gd name="connsiteY2" fmla="*/ 5070347 h 5070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3998" h="5070347">
                <a:moveTo>
                  <a:pt x="0" y="0"/>
                </a:moveTo>
                <a:lnTo>
                  <a:pt x="9143998" y="0"/>
                </a:lnTo>
                <a:lnTo>
                  <a:pt x="7095742" y="507034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30396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531095" y="2589087"/>
            <a:ext cx="3464841" cy="25544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570858" y="0"/>
            <a:ext cx="2377405" cy="25544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9865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ame 2"/>
          <p:cNvSpPr/>
          <p:nvPr userDrawn="1"/>
        </p:nvSpPr>
        <p:spPr>
          <a:xfrm>
            <a:off x="540000" y="2427734"/>
            <a:ext cx="2591840" cy="2175766"/>
          </a:xfrm>
          <a:prstGeom prst="frame">
            <a:avLst>
              <a:gd name="adj1" fmla="val 157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" name="Frame 12"/>
          <p:cNvSpPr/>
          <p:nvPr userDrawn="1"/>
        </p:nvSpPr>
        <p:spPr>
          <a:xfrm>
            <a:off x="3276080" y="2427734"/>
            <a:ext cx="2591840" cy="2175766"/>
          </a:xfrm>
          <a:prstGeom prst="frame">
            <a:avLst>
              <a:gd name="adj1" fmla="val 157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Frame 13"/>
          <p:cNvSpPr/>
          <p:nvPr userDrawn="1"/>
        </p:nvSpPr>
        <p:spPr>
          <a:xfrm>
            <a:off x="6012160" y="2427734"/>
            <a:ext cx="2591840" cy="2175766"/>
          </a:xfrm>
          <a:prstGeom prst="frame">
            <a:avLst>
              <a:gd name="adj1" fmla="val 157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753718" y="1498354"/>
            <a:ext cx="2164404" cy="18654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483054" y="1498354"/>
            <a:ext cx="2164404" cy="18654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6225878" y="1498354"/>
            <a:ext cx="2164404" cy="18654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D0968B-C293-4E0A-879B-E1D7528644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63404E90-4158-403D-A53D-4AECAC8931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4837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519682" y="1419623"/>
            <a:ext cx="4032000" cy="10081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19682" y="2499742"/>
            <a:ext cx="4032000" cy="10081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19682" y="3579862"/>
            <a:ext cx="4032000" cy="10081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551149" y="1419623"/>
            <a:ext cx="4068000" cy="1008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4551149" y="2499742"/>
            <a:ext cx="4068000" cy="1008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4551149" y="3579862"/>
            <a:ext cx="4068000" cy="1008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4676958" y="1509679"/>
            <a:ext cx="108000" cy="8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4676958" y="2589798"/>
            <a:ext cx="108000" cy="8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4676958" y="3669917"/>
            <a:ext cx="108000" cy="8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D6FC884E-37FC-4F8B-B0AE-73C03E156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D578CCDF-B86D-478C-B990-CBB1FB88088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5764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1347614"/>
            <a:ext cx="9144000" cy="2304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6147" name="Picture 3" descr="D:\KBM-정애\014-Fullppt\PNG이미지\탭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491" y="1101476"/>
            <a:ext cx="2443294" cy="300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D:\KBM-정애\014-Fullppt\PNG이미지\핸드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831" y="2063670"/>
            <a:ext cx="1841393" cy="223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671220" y="1404593"/>
            <a:ext cx="1702924" cy="2265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514680" y="2155596"/>
            <a:ext cx="1027522" cy="16182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2A023F0-0472-4D05-8356-F4D9C9FB7B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F744C2FB-3B15-44C3-A8D1-15400687949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733829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3635896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8196" name="Picture 4" descr="D:\KBM-정애\014-Fullppt\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49099"/>
            <a:ext cx="6624736" cy="3369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843808" y="1384815"/>
            <a:ext cx="3168352" cy="2334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9368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2" name="Rounded Rectangle 11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lt"/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Half Frame 15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44623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gradFill rotWithShape="1">
          <a:gsLst>
            <a:gs pos="0">
              <a:schemeClr val="bg1">
                <a:tint val="80000"/>
                <a:satMod val="300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65477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 userDrawn="1"/>
        </p:nvSpPr>
        <p:spPr>
          <a:xfrm rot="18846045">
            <a:off x="-137472" y="414397"/>
            <a:ext cx="3931058" cy="3388842"/>
          </a:xfrm>
          <a:prstGeom prst="triangle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1187624" y="1443924"/>
            <a:ext cx="2052000" cy="205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41B99D2-420D-46C6-A410-C37693C29853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4427984" y="2833286"/>
            <a:ext cx="4032448" cy="288000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marL="0" indent="0" algn="l">
              <a:buNone/>
            </a:pPr>
            <a:r>
              <a:rPr lang="en-US" altLang="ko-K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itchFamily="34" charset="0"/>
              </a:rPr>
              <a:t>This text can be replaced with your own text</a:t>
            </a:r>
            <a:endParaRPr lang="ko-KR" altLang="en-US" sz="10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6AD0303-FAF6-40B7-9DEB-08AFB34663A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4427984" y="2285796"/>
            <a:ext cx="4032448" cy="540000"/>
          </a:xfrm>
          <a:prstGeom prst="rect">
            <a:avLst/>
          </a:prstGeom>
        </p:spPr>
        <p:txBody>
          <a:bodyPr anchor="ctr"/>
          <a:lstStyle>
            <a:lvl1pPr algn="l"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TEMPLATES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75361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EBCD8F5-B952-4024-B2F0-53E21A9D48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CE2BB9C2-E1D2-4E0C-BFE1-64849A73E1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255676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20744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518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EBCD8F5-B952-4024-B2F0-53E21A9D48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CE2BB9C2-E1D2-4E0C-BFE1-64849A73E1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43973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63688" y="25735"/>
            <a:ext cx="7380312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4451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 userDrawn="1"/>
        </p:nvSpPr>
        <p:spPr>
          <a:xfrm rot="18846045">
            <a:off x="4183006" y="327638"/>
            <a:ext cx="3931058" cy="3388842"/>
          </a:xfrm>
          <a:prstGeom prst="triangle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580112" y="1340365"/>
            <a:ext cx="2016225" cy="24824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418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0" y="0"/>
            <a:ext cx="9144000" cy="25717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tIns="540000" anchor="t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2423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2661159" y="1176822"/>
            <a:ext cx="1828800" cy="1727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653380" y="1176822"/>
            <a:ext cx="1828800" cy="1727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4653380" y="3011113"/>
            <a:ext cx="1828800" cy="1727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2661159" y="3011113"/>
            <a:ext cx="1828800" cy="1727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668938" y="1176822"/>
            <a:ext cx="1828800" cy="172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6645602" y="1176822"/>
            <a:ext cx="1828800" cy="172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6645602" y="3011109"/>
            <a:ext cx="1828800" cy="172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668938" y="3011109"/>
            <a:ext cx="1828800" cy="172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04E2E11-A6E0-49CA-B50A-B4CE00AA51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87C6EABD-F67F-49B4-A51B-E101FB5998F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3801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D:\KBM-정애\014-Fullppt\PNG이미지\모니터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136584"/>
            <a:ext cx="3672408" cy="366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947625" y="1297014"/>
            <a:ext cx="3325137" cy="232379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1A1507E-95E7-4D48-BBB7-ECCACC931B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29D945A9-9C37-4202-A44A-216BEE4A5E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05275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891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1" r:id="rId2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459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49" r:id="rId2"/>
    <p:sldLayoutId id="2147483655" r:id="rId3"/>
    <p:sldLayoutId id="2147483667" r:id="rId4"/>
    <p:sldLayoutId id="2147483656" r:id="rId5"/>
    <p:sldLayoutId id="2147483670" r:id="rId6"/>
    <p:sldLayoutId id="2147483657" r:id="rId7"/>
    <p:sldLayoutId id="2147483658" r:id="rId8"/>
    <p:sldLayoutId id="2147483659" r:id="rId9"/>
    <p:sldLayoutId id="2147483662" r:id="rId10"/>
    <p:sldLayoutId id="2147483663" r:id="rId11"/>
    <p:sldLayoutId id="2147483660" r:id="rId12"/>
    <p:sldLayoutId id="2147483661" r:id="rId13"/>
    <p:sldLayoutId id="2147483664" r:id="rId14"/>
    <p:sldLayoutId id="2147483669" r:id="rId15"/>
    <p:sldLayoutId id="2147483672" r:id="rId16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4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73" r:id="rId2"/>
    <p:sldLayoutId id="2147483674" r:id="rId3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210020" y="3346531"/>
            <a:ext cx="2880320" cy="432048"/>
          </a:xfrm>
        </p:spPr>
        <p:txBody>
          <a:bodyPr anchor="ctr"/>
          <a:lstStyle/>
          <a:p>
            <a:pPr>
              <a:spcBef>
                <a:spcPts val="0"/>
              </a:spcBef>
              <a:defRPr/>
            </a:pP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Gunawan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62918" y="1888568"/>
            <a:ext cx="3174525" cy="1296144"/>
          </a:xfrm>
        </p:spPr>
        <p:txBody>
          <a:bodyPr/>
          <a:lstStyle/>
          <a:p>
            <a:r>
              <a:rPr lang="en-US" altLang="ko-KR" sz="2800" dirty="0"/>
              <a:t>PEMELIHARAAN GIGI TIRUAN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74448449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467544" y="1112414"/>
            <a:ext cx="46085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231F20"/>
                </a:solidFill>
                <a:latin typeface="Palatino"/>
              </a:rPr>
              <a:t>The patient is advised to avoid   nightwear of the prosthesis. The dentures    should be stored in </a:t>
            </a:r>
          </a:p>
          <a:p>
            <a:r>
              <a:rPr lang="en-US" sz="2400" dirty="0">
                <a:solidFill>
                  <a:srgbClr val="231F20"/>
                </a:solidFill>
                <a:latin typeface="Palatino"/>
              </a:rPr>
              <a:t>water or any dilute medicinal        solution at night.</a:t>
            </a:r>
            <a:endParaRPr lang="en-US" altLang="ko-KR" sz="2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5536" y="3219822"/>
            <a:ext cx="763284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/>
              <a:t>Nightwear may be allowed for the following conditions:</a:t>
            </a:r>
          </a:p>
          <a:p>
            <a:r>
              <a:rPr lang="en-US" sz="2400" i="1" dirty="0"/>
              <a:t>In patients with bruxism where damage to</a:t>
            </a:r>
          </a:p>
          <a:p>
            <a:r>
              <a:rPr lang="en-US" sz="2400" i="1" dirty="0"/>
              <a:t>the oral tissues is more if the prosthesis is</a:t>
            </a:r>
          </a:p>
          <a:p>
            <a:r>
              <a:rPr lang="en-ID" sz="2400" i="1" dirty="0"/>
              <a:t>not worn.</a:t>
            </a:r>
            <a:endParaRPr kumimoji="0" lang="en-US" altLang="ko-KR" sz="2400" b="1" i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4" name="Picture Placeholder 3" descr="A picture containing cup, table, glass, indoor&#10;&#10;Description automatically generated">
            <a:extLst>
              <a:ext uri="{FF2B5EF4-FFF2-40B4-BE49-F238E27FC236}">
                <a16:creationId xmlns:a16="http://schemas.microsoft.com/office/drawing/2014/main" id="{07B686A9-6107-447F-B776-79C839BAE987}"/>
              </a:ext>
            </a:extLst>
          </p:cNvPr>
          <p:cNvPicPr>
            <a:picLocks noGrp="1" noChangeAspect="1"/>
          </p:cNvPicPr>
          <p:nvPr>
            <p:ph type="pic" idx="1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78" t="-4219" r="19814" b="4219"/>
          <a:stretch/>
        </p:blipFill>
        <p:spPr>
          <a:xfrm>
            <a:off x="5652120" y="840707"/>
            <a:ext cx="1872208" cy="2482406"/>
          </a:xfrm>
        </p:spPr>
      </p:pic>
    </p:spTree>
    <p:extLst>
      <p:ext uri="{BB962C8B-B14F-4D97-AF65-F5344CB8AC3E}">
        <p14:creationId xmlns:p14="http://schemas.microsoft.com/office/powerpoint/2010/main" val="1172107968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ID" dirty="0"/>
              <a:t>Periodic Recall</a:t>
            </a:r>
            <a:endParaRPr lang="ko-KR" altLang="en-US" dirty="0">
              <a:solidFill>
                <a:schemeClr val="accent2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81302" y="1176951"/>
            <a:ext cx="6863807" cy="2970189"/>
            <a:chOff x="81302" y="1176951"/>
            <a:chExt cx="6863807" cy="2970189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9" name="Isosceles Triangle 18"/>
            <p:cNvSpPr/>
            <p:nvPr/>
          </p:nvSpPr>
          <p:spPr>
            <a:xfrm rot="13765150">
              <a:off x="2496084" y="-301886"/>
              <a:ext cx="2034244" cy="6863807"/>
            </a:xfrm>
            <a:custGeom>
              <a:avLst/>
              <a:gdLst>
                <a:gd name="connsiteX0" fmla="*/ 0 w 573709"/>
                <a:gd name="connsiteY0" fmla="*/ 5046201 h 5046201"/>
                <a:gd name="connsiteX1" fmla="*/ 286855 w 573709"/>
                <a:gd name="connsiteY1" fmla="*/ 0 h 5046201"/>
                <a:gd name="connsiteX2" fmla="*/ 573709 w 573709"/>
                <a:gd name="connsiteY2" fmla="*/ 5046201 h 5046201"/>
                <a:gd name="connsiteX3" fmla="*/ 0 w 573709"/>
                <a:gd name="connsiteY3" fmla="*/ 5046201 h 5046201"/>
                <a:gd name="connsiteX0" fmla="*/ 0 w 1102449"/>
                <a:gd name="connsiteY0" fmla="*/ 5046201 h 5046201"/>
                <a:gd name="connsiteX1" fmla="*/ 286855 w 1102449"/>
                <a:gd name="connsiteY1" fmla="*/ 0 h 5046201"/>
                <a:gd name="connsiteX2" fmla="*/ 573709 w 1102449"/>
                <a:gd name="connsiteY2" fmla="*/ 5046201 h 5046201"/>
                <a:gd name="connsiteX3" fmla="*/ 0 w 1102449"/>
                <a:gd name="connsiteY3" fmla="*/ 5046201 h 5046201"/>
                <a:gd name="connsiteX0" fmla="*/ 0 w 1259161"/>
                <a:gd name="connsiteY0" fmla="*/ 5046201 h 5046201"/>
                <a:gd name="connsiteX1" fmla="*/ 286855 w 1259161"/>
                <a:gd name="connsiteY1" fmla="*/ 0 h 5046201"/>
                <a:gd name="connsiteX2" fmla="*/ 573709 w 1259161"/>
                <a:gd name="connsiteY2" fmla="*/ 5046201 h 5046201"/>
                <a:gd name="connsiteX3" fmla="*/ 0 w 1259161"/>
                <a:gd name="connsiteY3" fmla="*/ 5046201 h 5046201"/>
                <a:gd name="connsiteX0" fmla="*/ 0 w 1065786"/>
                <a:gd name="connsiteY0" fmla="*/ 5046201 h 5046201"/>
                <a:gd name="connsiteX1" fmla="*/ 286855 w 1065786"/>
                <a:gd name="connsiteY1" fmla="*/ 0 h 5046201"/>
                <a:gd name="connsiteX2" fmla="*/ 573709 w 1065786"/>
                <a:gd name="connsiteY2" fmla="*/ 5046201 h 5046201"/>
                <a:gd name="connsiteX3" fmla="*/ 0 w 1065786"/>
                <a:gd name="connsiteY3" fmla="*/ 5046201 h 5046201"/>
                <a:gd name="connsiteX0" fmla="*/ 237762 w 926505"/>
                <a:gd name="connsiteY0" fmla="*/ 5046201 h 6381729"/>
                <a:gd name="connsiteX1" fmla="*/ 524617 w 926505"/>
                <a:gd name="connsiteY1" fmla="*/ 0 h 6381729"/>
                <a:gd name="connsiteX2" fmla="*/ 0 w 926505"/>
                <a:gd name="connsiteY2" fmla="*/ 6381729 h 6381729"/>
                <a:gd name="connsiteX3" fmla="*/ 237762 w 926505"/>
                <a:gd name="connsiteY3" fmla="*/ 5046201 h 6381729"/>
                <a:gd name="connsiteX0" fmla="*/ 0 w 1414452"/>
                <a:gd name="connsiteY0" fmla="*/ 6113763 h 6381729"/>
                <a:gd name="connsiteX1" fmla="*/ 1012564 w 1414452"/>
                <a:gd name="connsiteY1" fmla="*/ 0 h 6381729"/>
                <a:gd name="connsiteX2" fmla="*/ 487947 w 1414452"/>
                <a:gd name="connsiteY2" fmla="*/ 6381729 h 6381729"/>
                <a:gd name="connsiteX3" fmla="*/ 0 w 1414452"/>
                <a:gd name="connsiteY3" fmla="*/ 6113763 h 6381729"/>
                <a:gd name="connsiteX0" fmla="*/ 0 w 1319354"/>
                <a:gd name="connsiteY0" fmla="*/ 6113763 h 6901460"/>
                <a:gd name="connsiteX1" fmla="*/ 1012564 w 1319354"/>
                <a:gd name="connsiteY1" fmla="*/ 0 h 6901460"/>
                <a:gd name="connsiteX2" fmla="*/ 87708 w 1319354"/>
                <a:gd name="connsiteY2" fmla="*/ 6901460 h 6901460"/>
                <a:gd name="connsiteX3" fmla="*/ 0 w 1319354"/>
                <a:gd name="connsiteY3" fmla="*/ 6113763 h 6901460"/>
                <a:gd name="connsiteX0" fmla="*/ 0 w 1390651"/>
                <a:gd name="connsiteY0" fmla="*/ 6113763 h 6901460"/>
                <a:gd name="connsiteX1" fmla="*/ 1012564 w 1390651"/>
                <a:gd name="connsiteY1" fmla="*/ 0 h 6901460"/>
                <a:gd name="connsiteX2" fmla="*/ 87708 w 1390651"/>
                <a:gd name="connsiteY2" fmla="*/ 6901460 h 6901460"/>
                <a:gd name="connsiteX3" fmla="*/ 0 w 1390651"/>
                <a:gd name="connsiteY3" fmla="*/ 6113763 h 6901460"/>
                <a:gd name="connsiteX0" fmla="*/ 0 w 1799834"/>
                <a:gd name="connsiteY0" fmla="*/ 6455120 h 6901460"/>
                <a:gd name="connsiteX1" fmla="*/ 1421747 w 1799834"/>
                <a:gd name="connsiteY1" fmla="*/ 0 h 6901460"/>
                <a:gd name="connsiteX2" fmla="*/ 496891 w 1799834"/>
                <a:gd name="connsiteY2" fmla="*/ 6901460 h 6901460"/>
                <a:gd name="connsiteX3" fmla="*/ 0 w 1799834"/>
                <a:gd name="connsiteY3" fmla="*/ 6455120 h 6901460"/>
                <a:gd name="connsiteX0" fmla="*/ 0 w 1799834"/>
                <a:gd name="connsiteY0" fmla="*/ 6455120 h 6901460"/>
                <a:gd name="connsiteX1" fmla="*/ 1421747 w 1799834"/>
                <a:gd name="connsiteY1" fmla="*/ 0 h 6901460"/>
                <a:gd name="connsiteX2" fmla="*/ 496891 w 1799834"/>
                <a:gd name="connsiteY2" fmla="*/ 6901460 h 6901460"/>
                <a:gd name="connsiteX3" fmla="*/ 0 w 1799834"/>
                <a:gd name="connsiteY3" fmla="*/ 6455120 h 6901460"/>
                <a:gd name="connsiteX0" fmla="*/ 0 w 1799834"/>
                <a:gd name="connsiteY0" fmla="*/ 6455120 h 6901460"/>
                <a:gd name="connsiteX1" fmla="*/ 1421747 w 1799834"/>
                <a:gd name="connsiteY1" fmla="*/ 0 h 6901460"/>
                <a:gd name="connsiteX2" fmla="*/ 496891 w 1799834"/>
                <a:gd name="connsiteY2" fmla="*/ 6901460 h 6901460"/>
                <a:gd name="connsiteX3" fmla="*/ 0 w 1799834"/>
                <a:gd name="connsiteY3" fmla="*/ 6455120 h 6901460"/>
                <a:gd name="connsiteX0" fmla="*/ 0 w 1799834"/>
                <a:gd name="connsiteY0" fmla="*/ 6455120 h 6901460"/>
                <a:gd name="connsiteX1" fmla="*/ 1421747 w 1799834"/>
                <a:gd name="connsiteY1" fmla="*/ 0 h 6901460"/>
                <a:gd name="connsiteX2" fmla="*/ 496891 w 1799834"/>
                <a:gd name="connsiteY2" fmla="*/ 6901460 h 6901460"/>
                <a:gd name="connsiteX3" fmla="*/ 0 w 1799834"/>
                <a:gd name="connsiteY3" fmla="*/ 6455120 h 6901460"/>
                <a:gd name="connsiteX0" fmla="*/ 0 w 1799834"/>
                <a:gd name="connsiteY0" fmla="*/ 6455120 h 6901460"/>
                <a:gd name="connsiteX1" fmla="*/ 1421747 w 1799834"/>
                <a:gd name="connsiteY1" fmla="*/ 0 h 6901460"/>
                <a:gd name="connsiteX2" fmla="*/ 496891 w 1799834"/>
                <a:gd name="connsiteY2" fmla="*/ 6901460 h 6901460"/>
                <a:gd name="connsiteX3" fmla="*/ 0 w 1799834"/>
                <a:gd name="connsiteY3" fmla="*/ 6455120 h 6901460"/>
                <a:gd name="connsiteX0" fmla="*/ 0 w 1799834"/>
                <a:gd name="connsiteY0" fmla="*/ 6455120 h 6901460"/>
                <a:gd name="connsiteX1" fmla="*/ 1421747 w 1799834"/>
                <a:gd name="connsiteY1" fmla="*/ 0 h 6901460"/>
                <a:gd name="connsiteX2" fmla="*/ 496891 w 1799834"/>
                <a:gd name="connsiteY2" fmla="*/ 6901460 h 6901460"/>
                <a:gd name="connsiteX3" fmla="*/ 0 w 1799834"/>
                <a:gd name="connsiteY3" fmla="*/ 6455120 h 6901460"/>
                <a:gd name="connsiteX0" fmla="*/ 0 w 1732437"/>
                <a:gd name="connsiteY0" fmla="*/ 6575741 h 6901460"/>
                <a:gd name="connsiteX1" fmla="*/ 1354350 w 1732437"/>
                <a:gd name="connsiteY1" fmla="*/ 0 h 6901460"/>
                <a:gd name="connsiteX2" fmla="*/ 429494 w 1732437"/>
                <a:gd name="connsiteY2" fmla="*/ 6901460 h 6901460"/>
                <a:gd name="connsiteX3" fmla="*/ 0 w 1732437"/>
                <a:gd name="connsiteY3" fmla="*/ 6575741 h 6901460"/>
                <a:gd name="connsiteX0" fmla="*/ 0 w 1732437"/>
                <a:gd name="connsiteY0" fmla="*/ 6575741 h 6901460"/>
                <a:gd name="connsiteX1" fmla="*/ 1354350 w 1732437"/>
                <a:gd name="connsiteY1" fmla="*/ 0 h 6901460"/>
                <a:gd name="connsiteX2" fmla="*/ 429494 w 1732437"/>
                <a:gd name="connsiteY2" fmla="*/ 6901460 h 6901460"/>
                <a:gd name="connsiteX3" fmla="*/ 0 w 1732437"/>
                <a:gd name="connsiteY3" fmla="*/ 6575741 h 6901460"/>
                <a:gd name="connsiteX0" fmla="*/ 0 w 1732437"/>
                <a:gd name="connsiteY0" fmla="*/ 6575741 h 6901460"/>
                <a:gd name="connsiteX1" fmla="*/ 1354350 w 1732437"/>
                <a:gd name="connsiteY1" fmla="*/ 0 h 6901460"/>
                <a:gd name="connsiteX2" fmla="*/ 429494 w 1732437"/>
                <a:gd name="connsiteY2" fmla="*/ 6901460 h 6901460"/>
                <a:gd name="connsiteX3" fmla="*/ 0 w 1732437"/>
                <a:gd name="connsiteY3" fmla="*/ 6575741 h 6901460"/>
                <a:gd name="connsiteX0" fmla="*/ 0 w 1765698"/>
                <a:gd name="connsiteY0" fmla="*/ 6575741 h 6901460"/>
                <a:gd name="connsiteX1" fmla="*/ 1354350 w 1765698"/>
                <a:gd name="connsiteY1" fmla="*/ 0 h 6901460"/>
                <a:gd name="connsiteX2" fmla="*/ 429494 w 1765698"/>
                <a:gd name="connsiteY2" fmla="*/ 6901460 h 6901460"/>
                <a:gd name="connsiteX3" fmla="*/ 0 w 1765698"/>
                <a:gd name="connsiteY3" fmla="*/ 6575741 h 6901460"/>
                <a:gd name="connsiteX0" fmla="*/ 0 w 1771852"/>
                <a:gd name="connsiteY0" fmla="*/ 6575741 h 6901460"/>
                <a:gd name="connsiteX1" fmla="*/ 1354350 w 1771852"/>
                <a:gd name="connsiteY1" fmla="*/ 0 h 6901460"/>
                <a:gd name="connsiteX2" fmla="*/ 429494 w 1771852"/>
                <a:gd name="connsiteY2" fmla="*/ 6901460 h 6901460"/>
                <a:gd name="connsiteX3" fmla="*/ 0 w 1771852"/>
                <a:gd name="connsiteY3" fmla="*/ 6575741 h 6901460"/>
                <a:gd name="connsiteX0" fmla="*/ 0 w 1771852"/>
                <a:gd name="connsiteY0" fmla="*/ 6575741 h 6901460"/>
                <a:gd name="connsiteX1" fmla="*/ 1354350 w 1771852"/>
                <a:gd name="connsiteY1" fmla="*/ 0 h 6901460"/>
                <a:gd name="connsiteX2" fmla="*/ 429494 w 1771852"/>
                <a:gd name="connsiteY2" fmla="*/ 6901460 h 6901460"/>
                <a:gd name="connsiteX3" fmla="*/ 0 w 1771852"/>
                <a:gd name="connsiteY3" fmla="*/ 6575741 h 6901460"/>
                <a:gd name="connsiteX0" fmla="*/ 0 w 1771852"/>
                <a:gd name="connsiteY0" fmla="*/ 6575741 h 6934899"/>
                <a:gd name="connsiteX1" fmla="*/ 1354350 w 1771852"/>
                <a:gd name="connsiteY1" fmla="*/ 0 h 6934899"/>
                <a:gd name="connsiteX2" fmla="*/ 429494 w 1771852"/>
                <a:gd name="connsiteY2" fmla="*/ 6901460 h 6934899"/>
                <a:gd name="connsiteX3" fmla="*/ 379454 w 1771852"/>
                <a:gd name="connsiteY3" fmla="*/ 6934594 h 6934899"/>
                <a:gd name="connsiteX4" fmla="*/ 0 w 1771852"/>
                <a:gd name="connsiteY4" fmla="*/ 6575741 h 6934899"/>
                <a:gd name="connsiteX0" fmla="*/ 0 w 2153116"/>
                <a:gd name="connsiteY0" fmla="*/ 6339028 h 6934899"/>
                <a:gd name="connsiteX1" fmla="*/ 1735614 w 2153116"/>
                <a:gd name="connsiteY1" fmla="*/ 0 h 6934899"/>
                <a:gd name="connsiteX2" fmla="*/ 810758 w 2153116"/>
                <a:gd name="connsiteY2" fmla="*/ 6901460 h 6934899"/>
                <a:gd name="connsiteX3" fmla="*/ 760718 w 2153116"/>
                <a:gd name="connsiteY3" fmla="*/ 6934594 h 6934899"/>
                <a:gd name="connsiteX4" fmla="*/ 0 w 2153116"/>
                <a:gd name="connsiteY4" fmla="*/ 6339028 h 6934899"/>
                <a:gd name="connsiteX0" fmla="*/ 0 w 2078512"/>
                <a:gd name="connsiteY0" fmla="*/ 6339028 h 6934890"/>
                <a:gd name="connsiteX1" fmla="*/ 1735614 w 2078512"/>
                <a:gd name="connsiteY1" fmla="*/ 0 h 6934890"/>
                <a:gd name="connsiteX2" fmla="*/ 515436 w 2078512"/>
                <a:gd name="connsiteY2" fmla="*/ 6900086 h 6934890"/>
                <a:gd name="connsiteX3" fmla="*/ 760718 w 2078512"/>
                <a:gd name="connsiteY3" fmla="*/ 6934594 h 6934890"/>
                <a:gd name="connsiteX4" fmla="*/ 0 w 2078512"/>
                <a:gd name="connsiteY4" fmla="*/ 6339028 h 6934890"/>
                <a:gd name="connsiteX0" fmla="*/ 52808 w 2131320"/>
                <a:gd name="connsiteY0" fmla="*/ 6339028 h 7490704"/>
                <a:gd name="connsiteX1" fmla="*/ 1788422 w 2131320"/>
                <a:gd name="connsiteY1" fmla="*/ 0 h 7490704"/>
                <a:gd name="connsiteX2" fmla="*/ 568244 w 2131320"/>
                <a:gd name="connsiteY2" fmla="*/ 6900086 h 7490704"/>
                <a:gd name="connsiteX3" fmla="*/ 52808 w 2131320"/>
                <a:gd name="connsiteY3" fmla="*/ 6339028 h 7490704"/>
                <a:gd name="connsiteX0" fmla="*/ 50558 w 2129070"/>
                <a:gd name="connsiteY0" fmla="*/ 6339028 h 6982312"/>
                <a:gd name="connsiteX1" fmla="*/ 1786172 w 2129070"/>
                <a:gd name="connsiteY1" fmla="*/ 0 h 6982312"/>
                <a:gd name="connsiteX2" fmla="*/ 565994 w 2129070"/>
                <a:gd name="connsiteY2" fmla="*/ 6900086 h 6982312"/>
                <a:gd name="connsiteX3" fmla="*/ 50558 w 2129070"/>
                <a:gd name="connsiteY3" fmla="*/ 6339028 h 6982312"/>
                <a:gd name="connsiteX0" fmla="*/ 0 w 2078512"/>
                <a:gd name="connsiteY0" fmla="*/ 6339028 h 6900086"/>
                <a:gd name="connsiteX1" fmla="*/ 1735614 w 2078512"/>
                <a:gd name="connsiteY1" fmla="*/ 0 h 6900086"/>
                <a:gd name="connsiteX2" fmla="*/ 515436 w 2078512"/>
                <a:gd name="connsiteY2" fmla="*/ 6900086 h 6900086"/>
                <a:gd name="connsiteX3" fmla="*/ 0 w 2078512"/>
                <a:gd name="connsiteY3" fmla="*/ 6339028 h 6900086"/>
                <a:gd name="connsiteX0" fmla="*/ 0 w 2085350"/>
                <a:gd name="connsiteY0" fmla="*/ 6339028 h 6863807"/>
                <a:gd name="connsiteX1" fmla="*/ 1735614 w 2085350"/>
                <a:gd name="connsiteY1" fmla="*/ 0 h 6863807"/>
                <a:gd name="connsiteX2" fmla="*/ 546509 w 2085350"/>
                <a:gd name="connsiteY2" fmla="*/ 6863807 h 6863807"/>
                <a:gd name="connsiteX3" fmla="*/ 0 w 2085350"/>
                <a:gd name="connsiteY3" fmla="*/ 6339028 h 6863807"/>
                <a:gd name="connsiteX0" fmla="*/ 0 w 2085350"/>
                <a:gd name="connsiteY0" fmla="*/ 6339028 h 6863807"/>
                <a:gd name="connsiteX1" fmla="*/ 1735614 w 2085350"/>
                <a:gd name="connsiteY1" fmla="*/ 0 h 6863807"/>
                <a:gd name="connsiteX2" fmla="*/ 546509 w 2085350"/>
                <a:gd name="connsiteY2" fmla="*/ 6863807 h 6863807"/>
                <a:gd name="connsiteX3" fmla="*/ 0 w 2085350"/>
                <a:gd name="connsiteY3" fmla="*/ 6339028 h 6863807"/>
                <a:gd name="connsiteX0" fmla="*/ 0 w 2085350"/>
                <a:gd name="connsiteY0" fmla="*/ 6339028 h 6863807"/>
                <a:gd name="connsiteX1" fmla="*/ 1735614 w 2085350"/>
                <a:gd name="connsiteY1" fmla="*/ 0 h 6863807"/>
                <a:gd name="connsiteX2" fmla="*/ 546509 w 2085350"/>
                <a:gd name="connsiteY2" fmla="*/ 6863807 h 6863807"/>
                <a:gd name="connsiteX3" fmla="*/ 0 w 2085350"/>
                <a:gd name="connsiteY3" fmla="*/ 6339028 h 6863807"/>
                <a:gd name="connsiteX0" fmla="*/ 0 w 2011283"/>
                <a:gd name="connsiteY0" fmla="*/ 6483332 h 6863807"/>
                <a:gd name="connsiteX1" fmla="*/ 1661547 w 2011283"/>
                <a:gd name="connsiteY1" fmla="*/ 0 h 6863807"/>
                <a:gd name="connsiteX2" fmla="*/ 472442 w 2011283"/>
                <a:gd name="connsiteY2" fmla="*/ 6863807 h 6863807"/>
                <a:gd name="connsiteX3" fmla="*/ 0 w 2011283"/>
                <a:gd name="connsiteY3" fmla="*/ 6483332 h 6863807"/>
                <a:gd name="connsiteX0" fmla="*/ 0 w 2034244"/>
                <a:gd name="connsiteY0" fmla="*/ 6436711 h 6863807"/>
                <a:gd name="connsiteX1" fmla="*/ 1684508 w 2034244"/>
                <a:gd name="connsiteY1" fmla="*/ 0 h 6863807"/>
                <a:gd name="connsiteX2" fmla="*/ 495403 w 2034244"/>
                <a:gd name="connsiteY2" fmla="*/ 6863807 h 6863807"/>
                <a:gd name="connsiteX3" fmla="*/ 0 w 2034244"/>
                <a:gd name="connsiteY3" fmla="*/ 6436711 h 6863807"/>
                <a:gd name="connsiteX0" fmla="*/ 0 w 2034244"/>
                <a:gd name="connsiteY0" fmla="*/ 6436711 h 6863807"/>
                <a:gd name="connsiteX1" fmla="*/ 1684508 w 2034244"/>
                <a:gd name="connsiteY1" fmla="*/ 0 h 6863807"/>
                <a:gd name="connsiteX2" fmla="*/ 495403 w 2034244"/>
                <a:gd name="connsiteY2" fmla="*/ 6863807 h 6863807"/>
                <a:gd name="connsiteX3" fmla="*/ 0 w 2034244"/>
                <a:gd name="connsiteY3" fmla="*/ 6436711 h 6863807"/>
                <a:gd name="connsiteX0" fmla="*/ 0 w 2034244"/>
                <a:gd name="connsiteY0" fmla="*/ 6436711 h 6863807"/>
                <a:gd name="connsiteX1" fmla="*/ 1684508 w 2034244"/>
                <a:gd name="connsiteY1" fmla="*/ 0 h 6863807"/>
                <a:gd name="connsiteX2" fmla="*/ 495403 w 2034244"/>
                <a:gd name="connsiteY2" fmla="*/ 6863807 h 6863807"/>
                <a:gd name="connsiteX3" fmla="*/ 0 w 2034244"/>
                <a:gd name="connsiteY3" fmla="*/ 6436711 h 6863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34244" h="6863807">
                  <a:moveTo>
                    <a:pt x="0" y="6436711"/>
                  </a:moveTo>
                  <a:cubicBezTo>
                    <a:pt x="1399248" y="4673254"/>
                    <a:pt x="2105413" y="2082553"/>
                    <a:pt x="1684508" y="0"/>
                  </a:cubicBezTo>
                  <a:cubicBezTo>
                    <a:pt x="2463404" y="2006750"/>
                    <a:pt x="1886739" y="5134580"/>
                    <a:pt x="495403" y="6863807"/>
                  </a:cubicBezTo>
                  <a:cubicBezTo>
                    <a:pt x="244171" y="6659076"/>
                    <a:pt x="210034" y="6611053"/>
                    <a:pt x="0" y="643671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0" name="Right Triangle 19"/>
            <p:cNvSpPr/>
            <p:nvPr/>
          </p:nvSpPr>
          <p:spPr>
            <a:xfrm rot="13500000">
              <a:off x="5913507" y="1176951"/>
              <a:ext cx="914400" cy="9144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1" name="Oval 20"/>
          <p:cNvSpPr/>
          <p:nvPr/>
        </p:nvSpPr>
        <p:spPr>
          <a:xfrm>
            <a:off x="5003199" y="1254676"/>
            <a:ext cx="936104" cy="936104"/>
          </a:xfrm>
          <a:prstGeom prst="ellipse">
            <a:avLst/>
          </a:prstGeom>
          <a:solidFill>
            <a:schemeClr val="accent4">
              <a:alpha val="7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Oval 23"/>
          <p:cNvSpPr/>
          <p:nvPr/>
        </p:nvSpPr>
        <p:spPr>
          <a:xfrm>
            <a:off x="3514652" y="1827666"/>
            <a:ext cx="756000" cy="756000"/>
          </a:xfrm>
          <a:prstGeom prst="ellipse">
            <a:avLst/>
          </a:prstGeom>
          <a:solidFill>
            <a:schemeClr val="accent1">
              <a:alpha val="7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Oval 24"/>
          <p:cNvSpPr/>
          <p:nvPr/>
        </p:nvSpPr>
        <p:spPr>
          <a:xfrm>
            <a:off x="2206104" y="2654251"/>
            <a:ext cx="576000" cy="576000"/>
          </a:xfrm>
          <a:prstGeom prst="ellipse">
            <a:avLst/>
          </a:prstGeom>
          <a:solidFill>
            <a:schemeClr val="accent2">
              <a:alpha val="7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Oval 25"/>
          <p:cNvSpPr/>
          <p:nvPr/>
        </p:nvSpPr>
        <p:spPr>
          <a:xfrm>
            <a:off x="1077556" y="3694015"/>
            <a:ext cx="396000" cy="396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7" name="Group 26"/>
          <p:cNvGrpSpPr/>
          <p:nvPr/>
        </p:nvGrpSpPr>
        <p:grpSpPr>
          <a:xfrm>
            <a:off x="5822141" y="1781757"/>
            <a:ext cx="4825385" cy="1067509"/>
            <a:chOff x="1883600" y="4073985"/>
            <a:chExt cx="4818422" cy="1067509"/>
          </a:xfrm>
        </p:grpSpPr>
        <p:sp>
          <p:nvSpPr>
            <p:cNvPr id="28" name="TextBox 27"/>
            <p:cNvSpPr txBox="1"/>
            <p:nvPr/>
          </p:nvSpPr>
          <p:spPr>
            <a:xfrm>
              <a:off x="1883600" y="4495163"/>
              <a:ext cx="48184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whenever there is any problem </a:t>
              </a:r>
            </a:p>
            <a:p>
              <a:r>
                <a:rPr lang="en-US" altLang="ko-KR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reactions like ulcers, soreness</a:t>
              </a:r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. 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887325" y="4073985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b="1" dirty="0">
                  <a:solidFill>
                    <a:schemeClr val="accent4"/>
                  </a:solidFill>
                  <a:cs typeface="Arial" pitchFamily="34" charset="0"/>
                </a:rPr>
                <a:t>immediately</a:t>
              </a:r>
              <a:endParaRPr lang="ko-KR" altLang="en-US" sz="2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491678" y="2720818"/>
            <a:ext cx="5336906" cy="968842"/>
            <a:chOff x="2113656" y="4172652"/>
            <a:chExt cx="6683348" cy="968842"/>
          </a:xfrm>
        </p:grpSpPr>
        <p:sp>
          <p:nvSpPr>
            <p:cNvPr id="32" name="TextBox 31"/>
            <p:cNvSpPr txBox="1"/>
            <p:nvPr/>
          </p:nvSpPr>
          <p:spPr>
            <a:xfrm>
              <a:off x="2113656" y="4495163"/>
              <a:ext cx="66833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determine tissue reaction and the amount of</a:t>
              </a:r>
            </a:p>
            <a:p>
              <a:r>
                <a:rPr lang="en-US" altLang="ko-KR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residual alveolar ridge resorption.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174896" y="4172652"/>
              <a:ext cx="45678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b="1" dirty="0">
                  <a:solidFill>
                    <a:schemeClr val="accent1"/>
                  </a:solidFill>
                  <a:cs typeface="Arial" pitchFamily="34" charset="0"/>
                </a:rPr>
                <a:t>every 3 to 6 months</a:t>
              </a:r>
              <a:endParaRPr lang="ko-KR" altLang="en-US" sz="2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067873" y="3297558"/>
            <a:ext cx="4080258" cy="726750"/>
            <a:chOff x="2063365" y="4137745"/>
            <a:chExt cx="5109662" cy="726750"/>
          </a:xfrm>
        </p:grpSpPr>
        <p:sp>
          <p:nvSpPr>
            <p:cNvPr id="35" name="TextBox 34"/>
            <p:cNvSpPr txBox="1"/>
            <p:nvPr/>
          </p:nvSpPr>
          <p:spPr>
            <a:xfrm>
              <a:off x="2113656" y="4495163"/>
              <a:ext cx="50593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tissue reaction and his/her comfort</a:t>
              </a:r>
              <a:endPara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063365" y="4137745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b="1" dirty="0">
                  <a:solidFill>
                    <a:schemeClr val="accent2"/>
                  </a:solidFill>
                  <a:cs typeface="Arial" pitchFamily="34" charset="0"/>
                </a:rPr>
                <a:t>a week</a:t>
              </a:r>
              <a:endParaRPr lang="ko-KR" altLang="en-US" sz="2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361668" y="3938750"/>
            <a:ext cx="5514588" cy="908954"/>
            <a:chOff x="1695063" y="4232540"/>
            <a:chExt cx="6905855" cy="908954"/>
          </a:xfrm>
        </p:grpSpPr>
        <p:sp>
          <p:nvSpPr>
            <p:cNvPr id="39" name="TextBox 38"/>
            <p:cNvSpPr txBox="1"/>
            <p:nvPr/>
          </p:nvSpPr>
          <p:spPr>
            <a:xfrm>
              <a:off x="2113657" y="4495163"/>
              <a:ext cx="64872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D" dirty="0"/>
                <a:t>Correct </a:t>
              </a:r>
              <a:r>
                <a:rPr lang="en-US" dirty="0"/>
                <a:t>occlusal disharmony and to check for      immediate </a:t>
              </a:r>
              <a:r>
                <a:rPr lang="en-ID" dirty="0"/>
                <a:t>tissue reaction.</a:t>
              </a:r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.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695063" y="4232540"/>
              <a:ext cx="364745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b="1" dirty="0">
                  <a:solidFill>
                    <a:schemeClr val="accent3"/>
                  </a:solidFill>
                  <a:cs typeface="Arial" pitchFamily="34" charset="0"/>
                </a:rPr>
                <a:t>24 hours</a:t>
              </a:r>
              <a:endParaRPr lang="ko-KR" altLang="en-US" sz="20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cxnSp>
        <p:nvCxnSpPr>
          <p:cNvPr id="42" name="Elbow Connector 41"/>
          <p:cNvCxnSpPr>
            <a:cxnSpLocks/>
            <a:stCxn id="21" idx="4"/>
            <a:endCxn id="28" idx="1"/>
          </p:cNvCxnSpPr>
          <p:nvPr/>
        </p:nvCxnSpPr>
        <p:spPr>
          <a:xfrm rot="16200000" flipH="1">
            <a:off x="5479036" y="2182995"/>
            <a:ext cx="335321" cy="350890"/>
          </a:xfrm>
          <a:prstGeom prst="bentConnector2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cxnSpLocks/>
            <a:stCxn id="24" idx="4"/>
            <a:endCxn id="32" idx="1"/>
          </p:cNvCxnSpPr>
          <p:nvPr/>
        </p:nvCxnSpPr>
        <p:spPr>
          <a:xfrm rot="16200000" flipH="1">
            <a:off x="3800751" y="2675567"/>
            <a:ext cx="782829" cy="599026"/>
          </a:xfrm>
          <a:prstGeom prst="bentConnector2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cxnSpLocks/>
            <a:stCxn id="25" idx="4"/>
            <a:endCxn id="35" idx="1"/>
          </p:cNvCxnSpPr>
          <p:nvPr/>
        </p:nvCxnSpPr>
        <p:spPr>
          <a:xfrm rot="16200000" flipH="1">
            <a:off x="2496373" y="3227982"/>
            <a:ext cx="609391" cy="613928"/>
          </a:xfrm>
          <a:prstGeom prst="bentConnector2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cxnSpLocks/>
            <a:stCxn id="26" idx="4"/>
            <a:endCxn id="39" idx="1"/>
          </p:cNvCxnSpPr>
          <p:nvPr/>
        </p:nvCxnSpPr>
        <p:spPr>
          <a:xfrm rot="16200000" flipH="1">
            <a:off x="1268481" y="4097089"/>
            <a:ext cx="434524" cy="420375"/>
          </a:xfrm>
          <a:prstGeom prst="bentConnector2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01227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FA60B-989C-496E-BCE0-196A4AD21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Maintance</a:t>
            </a:r>
            <a:r>
              <a:rPr lang="en-US" dirty="0"/>
              <a:t> and Repair RPD</a:t>
            </a:r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143C95-4D9A-40FE-81F6-36E18D6CDEE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F0C0DC-B481-4073-967D-63DF997EC8CA}"/>
              </a:ext>
            </a:extLst>
          </p:cNvPr>
          <p:cNvSpPr/>
          <p:nvPr/>
        </p:nvSpPr>
        <p:spPr>
          <a:xfrm>
            <a:off x="107504" y="1203598"/>
            <a:ext cx="8856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Removable partial dentures require a level of maintenance that</a:t>
            </a:r>
          </a:p>
          <a:p>
            <a:r>
              <a:rPr lang="en-US" sz="2400" dirty="0"/>
              <a:t>far exceeds that of fixed restorations.</a:t>
            </a:r>
            <a:endParaRPr lang="en-ID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84ECE3-73AD-4E3A-BF9C-DDABDCD22B3A}"/>
              </a:ext>
            </a:extLst>
          </p:cNvPr>
          <p:cNvSpPr/>
          <p:nvPr/>
        </p:nvSpPr>
        <p:spPr>
          <a:xfrm>
            <a:off x="251520" y="2211710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When these prostheses lose soft tissue support and begin</a:t>
            </a:r>
          </a:p>
          <a:p>
            <a:r>
              <a:rPr lang="en-US" sz="2400" dirty="0"/>
              <a:t> to move more freely, there is </a:t>
            </a:r>
            <a:r>
              <a:rPr lang="en-US" sz="2400" dirty="0" err="1"/>
              <a:t>tremedous</a:t>
            </a:r>
            <a:r>
              <a:rPr lang="en-US" sz="2400" dirty="0"/>
              <a:t> potential </a:t>
            </a:r>
          </a:p>
          <a:p>
            <a:r>
              <a:rPr lang="en-US" sz="2400" dirty="0"/>
              <a:t>for damage to the abutments and soft tissues.</a:t>
            </a:r>
            <a:endParaRPr lang="en-ID" sz="24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8613AA3-D5A3-4544-AA5A-6221FFD2B51B}"/>
              </a:ext>
            </a:extLst>
          </p:cNvPr>
          <p:cNvSpPr/>
          <p:nvPr/>
        </p:nvSpPr>
        <p:spPr>
          <a:xfrm>
            <a:off x="2339752" y="3577945"/>
            <a:ext cx="4248472" cy="1080120"/>
          </a:xfrm>
          <a:prstGeom prst="roundRect">
            <a:avLst/>
          </a:prstGeom>
          <a:solidFill>
            <a:srgbClr val="FE3F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D" sz="3200" dirty="0"/>
              <a:t>relining and rebasing</a:t>
            </a:r>
          </a:p>
        </p:txBody>
      </p:sp>
    </p:spTree>
    <p:extLst>
      <p:ext uri="{BB962C8B-B14F-4D97-AF65-F5344CB8AC3E}">
        <p14:creationId xmlns:p14="http://schemas.microsoft.com/office/powerpoint/2010/main" val="3642190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E0F49E-F83F-47FD-9224-620F6AD50E9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6037AC-0641-47F6-A1C8-5E8B5BCDE19B}"/>
              </a:ext>
            </a:extLst>
          </p:cNvPr>
          <p:cNvSpPr/>
          <p:nvPr/>
        </p:nvSpPr>
        <p:spPr>
          <a:xfrm>
            <a:off x="280781" y="483518"/>
            <a:ext cx="92890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evaluating the </a:t>
            </a:r>
            <a:r>
              <a:rPr lang="en-US" sz="2400" dirty="0" err="1"/>
              <a:t>spaceunder</a:t>
            </a:r>
            <a:r>
              <a:rPr lang="en-US" sz="2400" dirty="0"/>
              <a:t> the denture base is to </a:t>
            </a:r>
          </a:p>
          <a:p>
            <a:r>
              <a:rPr lang="en-US" sz="2400" dirty="0"/>
              <a:t>place a thin mix of alginate in the denture base area, seat the</a:t>
            </a:r>
          </a:p>
          <a:p>
            <a:r>
              <a:rPr lang="en-US" sz="2400" dirty="0"/>
              <a:t>partial denture in the mouth, and maintain its position until the</a:t>
            </a:r>
          </a:p>
          <a:p>
            <a:r>
              <a:rPr lang="en-US" sz="2400" dirty="0"/>
              <a:t>alginate sets.</a:t>
            </a:r>
            <a:endParaRPr lang="en-ID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0AEFB-A869-48BB-91F4-2FABDEB88475}"/>
              </a:ext>
            </a:extLst>
          </p:cNvPr>
          <p:cNvSpPr/>
          <p:nvPr/>
        </p:nvSpPr>
        <p:spPr>
          <a:xfrm>
            <a:off x="280781" y="3723878"/>
            <a:ext cx="91450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If at least 2 mm of alginate is present under the denture base</a:t>
            </a:r>
          </a:p>
          <a:p>
            <a:r>
              <a:rPr lang="en-US" sz="2400" dirty="0"/>
              <a:t>or if the indirect retainer lifts 2 mm or more, the patient can be</a:t>
            </a:r>
          </a:p>
          <a:p>
            <a:r>
              <a:rPr lang="en-US" sz="2400" dirty="0"/>
              <a:t>considered a candidate for a reline or rebase</a:t>
            </a:r>
            <a:r>
              <a:rPr lang="en-US" dirty="0"/>
              <a:t>.</a:t>
            </a:r>
            <a:endParaRPr lang="en-ID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8C7E8C-3102-40DD-9FB5-28B644DAB408}"/>
              </a:ext>
            </a:extLst>
          </p:cNvPr>
          <p:cNvSpPr/>
          <p:nvPr/>
        </p:nvSpPr>
        <p:spPr>
          <a:xfrm>
            <a:off x="377786" y="2460340"/>
            <a:ext cx="83884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applying a seating force on the most posterior aspect of the </a:t>
            </a:r>
          </a:p>
          <a:p>
            <a:r>
              <a:rPr lang="en-US" sz="2400" dirty="0"/>
              <a:t>denture base and observing an anterior indirect retainer</a:t>
            </a:r>
            <a:endParaRPr lang="en-ID" sz="24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C88C991-6CFC-4B36-A690-E67537CF3942}"/>
              </a:ext>
            </a:extLst>
          </p:cNvPr>
          <p:cNvSpPr/>
          <p:nvPr/>
        </p:nvSpPr>
        <p:spPr>
          <a:xfrm>
            <a:off x="3995936" y="1807726"/>
            <a:ext cx="1152128" cy="523511"/>
          </a:xfrm>
          <a:prstGeom prst="roundRect">
            <a:avLst/>
          </a:prstGeom>
          <a:solidFill>
            <a:srgbClr val="FE3F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</a:t>
            </a:r>
            <a:endParaRPr lang="en-ID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FE9A6691-9D2D-417F-A1CA-F9659AC7F391}"/>
              </a:ext>
            </a:extLst>
          </p:cNvPr>
          <p:cNvSpPr/>
          <p:nvPr/>
        </p:nvSpPr>
        <p:spPr>
          <a:xfrm>
            <a:off x="4277225" y="3293991"/>
            <a:ext cx="648072" cy="432541"/>
          </a:xfrm>
          <a:prstGeom prst="downArrow">
            <a:avLst/>
          </a:prstGeom>
          <a:solidFill>
            <a:srgbClr val="FE3F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9963041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 txBox="1">
            <a:spLocks/>
          </p:cNvSpPr>
          <p:nvPr/>
        </p:nvSpPr>
        <p:spPr>
          <a:xfrm>
            <a:off x="2267744" y="2158623"/>
            <a:ext cx="4608512" cy="54207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36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altLang="ko-KR" dirty="0">
                <a:solidFill>
                  <a:schemeClr val="accent3"/>
                </a:solidFill>
                <a:latin typeface="+mj-lt"/>
              </a:rPr>
              <a:t>Section Break</a:t>
            </a:r>
            <a:endParaRPr lang="ko-KR" altLang="en-US" dirty="0">
              <a:solidFill>
                <a:schemeClr val="accent3"/>
              </a:solidFill>
              <a:latin typeface="+mj-lt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214000" y="1162036"/>
            <a:ext cx="4716000" cy="2392143"/>
            <a:chOff x="2214000" y="935688"/>
            <a:chExt cx="4716000" cy="2392143"/>
          </a:xfrm>
        </p:grpSpPr>
        <p:grpSp>
          <p:nvGrpSpPr>
            <p:cNvPr id="12" name="Group 11"/>
            <p:cNvGrpSpPr/>
            <p:nvPr/>
          </p:nvGrpSpPr>
          <p:grpSpPr>
            <a:xfrm>
              <a:off x="2214000" y="1275606"/>
              <a:ext cx="4716000" cy="2052225"/>
              <a:chOff x="2096689" y="1167589"/>
              <a:chExt cx="4716000" cy="2052225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2096689" y="1167589"/>
                <a:ext cx="1656184" cy="72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156505" y="1187715"/>
                <a:ext cx="1656184" cy="72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096689" y="3147814"/>
                <a:ext cx="4716000" cy="72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sp>
          <p:nvSpPr>
            <p:cNvPr id="15" name="Oval 14"/>
            <p:cNvSpPr/>
            <p:nvPr/>
          </p:nvSpPr>
          <p:spPr>
            <a:xfrm>
              <a:off x="4175956" y="935688"/>
              <a:ext cx="792088" cy="79208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Isosceles Triangle 5"/>
            <p:cNvSpPr/>
            <p:nvPr/>
          </p:nvSpPr>
          <p:spPr>
            <a:xfrm>
              <a:off x="4378686" y="1174627"/>
              <a:ext cx="386628" cy="386210"/>
            </a:xfrm>
            <a:custGeom>
              <a:avLst/>
              <a:gdLst/>
              <a:ahLst/>
              <a:cxnLst/>
              <a:rect l="l" t="t" r="r" b="b"/>
              <a:pathLst>
                <a:path w="3229104" h="3225610">
                  <a:moveTo>
                    <a:pt x="2311104" y="907633"/>
                  </a:moveTo>
                  <a:lnTo>
                    <a:pt x="3229104" y="907633"/>
                  </a:lnTo>
                  <a:lnTo>
                    <a:pt x="1769979" y="3097491"/>
                  </a:lnTo>
                  <a:close/>
                  <a:moveTo>
                    <a:pt x="823" y="907633"/>
                  </a:moveTo>
                  <a:lnTo>
                    <a:pt x="918823" y="907633"/>
                  </a:lnTo>
                  <a:lnTo>
                    <a:pt x="1498048" y="3135591"/>
                  </a:lnTo>
                  <a:close/>
                  <a:moveTo>
                    <a:pt x="1036980" y="907632"/>
                  </a:moveTo>
                  <a:lnTo>
                    <a:pt x="2192122" y="907632"/>
                  </a:lnTo>
                  <a:lnTo>
                    <a:pt x="1614551" y="3225610"/>
                  </a:lnTo>
                  <a:close/>
                  <a:moveTo>
                    <a:pt x="2769693" y="0"/>
                  </a:moveTo>
                  <a:lnTo>
                    <a:pt x="3229104" y="792088"/>
                  </a:lnTo>
                  <a:lnTo>
                    <a:pt x="2310282" y="792088"/>
                  </a:lnTo>
                  <a:close/>
                  <a:moveTo>
                    <a:pt x="1732713" y="0"/>
                  </a:moveTo>
                  <a:lnTo>
                    <a:pt x="2651535" y="0"/>
                  </a:lnTo>
                  <a:lnTo>
                    <a:pt x="2192124" y="792088"/>
                  </a:lnTo>
                  <a:close/>
                  <a:moveTo>
                    <a:pt x="1614553" y="0"/>
                  </a:moveTo>
                  <a:lnTo>
                    <a:pt x="2073964" y="792088"/>
                  </a:lnTo>
                  <a:lnTo>
                    <a:pt x="1155142" y="792088"/>
                  </a:lnTo>
                  <a:close/>
                  <a:moveTo>
                    <a:pt x="577571" y="0"/>
                  </a:moveTo>
                  <a:lnTo>
                    <a:pt x="1496393" y="0"/>
                  </a:lnTo>
                  <a:lnTo>
                    <a:pt x="1036982" y="792088"/>
                  </a:lnTo>
                  <a:close/>
                  <a:moveTo>
                    <a:pt x="459411" y="0"/>
                  </a:moveTo>
                  <a:lnTo>
                    <a:pt x="918822" y="792088"/>
                  </a:lnTo>
                  <a:lnTo>
                    <a:pt x="0" y="7920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56284568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DENTURE ADHESIVES</a:t>
            </a:r>
            <a:endParaRPr lang="ko-KR" altLang="en-US" dirty="0">
              <a:solidFill>
                <a:schemeClr val="accent2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6824" y="1564833"/>
            <a:ext cx="1829700" cy="3527195"/>
            <a:chOff x="0" y="1564834"/>
            <a:chExt cx="1829700" cy="1368174"/>
          </a:xfrm>
          <a:solidFill>
            <a:schemeClr val="accent1"/>
          </a:solidFill>
        </p:grpSpPr>
        <p:sp>
          <p:nvSpPr>
            <p:cNvPr id="3" name="Rectangle 2"/>
            <p:cNvSpPr/>
            <p:nvPr/>
          </p:nvSpPr>
          <p:spPr>
            <a:xfrm>
              <a:off x="0" y="1564834"/>
              <a:ext cx="1825200" cy="10804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Isosceles Triangle 9"/>
            <p:cNvSpPr/>
            <p:nvPr/>
          </p:nvSpPr>
          <p:spPr>
            <a:xfrm rot="10800000" flipH="1">
              <a:off x="907984" y="2625770"/>
              <a:ext cx="921716" cy="307238"/>
            </a:xfrm>
            <a:custGeom>
              <a:avLst/>
              <a:gdLst>
                <a:gd name="connsiteX0" fmla="*/ 0 w 1060704"/>
                <a:gd name="connsiteY0" fmla="*/ 914400 h 914400"/>
                <a:gd name="connsiteX1" fmla="*/ 0 w 1060704"/>
                <a:gd name="connsiteY1" fmla="*/ 0 h 914400"/>
                <a:gd name="connsiteX2" fmla="*/ 1060704 w 1060704"/>
                <a:gd name="connsiteY2" fmla="*/ 914400 h 914400"/>
                <a:gd name="connsiteX3" fmla="*/ 0 w 1060704"/>
                <a:gd name="connsiteY3" fmla="*/ 914400 h 914400"/>
                <a:gd name="connsiteX0" fmla="*/ 402336 w 1060704"/>
                <a:gd name="connsiteY0" fmla="*/ 921715 h 921715"/>
                <a:gd name="connsiteX1" fmla="*/ 0 w 1060704"/>
                <a:gd name="connsiteY1" fmla="*/ 0 h 921715"/>
                <a:gd name="connsiteX2" fmla="*/ 1060704 w 1060704"/>
                <a:gd name="connsiteY2" fmla="*/ 914400 h 921715"/>
                <a:gd name="connsiteX3" fmla="*/ 402336 w 1060704"/>
                <a:gd name="connsiteY3" fmla="*/ 921715 h 921715"/>
                <a:gd name="connsiteX0" fmla="*/ 263348 w 921716"/>
                <a:gd name="connsiteY0" fmla="*/ 307238 h 307238"/>
                <a:gd name="connsiteX1" fmla="*/ 0 w 921716"/>
                <a:gd name="connsiteY1" fmla="*/ 0 h 307238"/>
                <a:gd name="connsiteX2" fmla="*/ 921716 w 921716"/>
                <a:gd name="connsiteY2" fmla="*/ 299923 h 307238"/>
                <a:gd name="connsiteX3" fmla="*/ 263348 w 921716"/>
                <a:gd name="connsiteY3" fmla="*/ 307238 h 307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1716" h="307238">
                  <a:moveTo>
                    <a:pt x="263348" y="307238"/>
                  </a:moveTo>
                  <a:lnTo>
                    <a:pt x="0" y="0"/>
                  </a:lnTo>
                  <a:lnTo>
                    <a:pt x="921716" y="299923"/>
                  </a:lnTo>
                  <a:lnTo>
                    <a:pt x="263348" y="3072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854048" y="1564833"/>
            <a:ext cx="1825200" cy="3527195"/>
            <a:chOff x="1829700" y="1564833"/>
            <a:chExt cx="1825200" cy="1368175"/>
          </a:xfrm>
          <a:solidFill>
            <a:schemeClr val="accent2"/>
          </a:solidFill>
        </p:grpSpPr>
        <p:sp>
          <p:nvSpPr>
            <p:cNvPr id="4" name="Rectangle 3"/>
            <p:cNvSpPr/>
            <p:nvPr/>
          </p:nvSpPr>
          <p:spPr>
            <a:xfrm>
              <a:off x="1829700" y="1564833"/>
              <a:ext cx="1825200" cy="10804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Isosceles Triangle 9"/>
            <p:cNvSpPr/>
            <p:nvPr/>
          </p:nvSpPr>
          <p:spPr>
            <a:xfrm rot="10800000" flipH="1">
              <a:off x="2733184" y="2625770"/>
              <a:ext cx="921716" cy="307238"/>
            </a:xfrm>
            <a:custGeom>
              <a:avLst/>
              <a:gdLst>
                <a:gd name="connsiteX0" fmla="*/ 0 w 1060704"/>
                <a:gd name="connsiteY0" fmla="*/ 914400 h 914400"/>
                <a:gd name="connsiteX1" fmla="*/ 0 w 1060704"/>
                <a:gd name="connsiteY1" fmla="*/ 0 h 914400"/>
                <a:gd name="connsiteX2" fmla="*/ 1060704 w 1060704"/>
                <a:gd name="connsiteY2" fmla="*/ 914400 h 914400"/>
                <a:gd name="connsiteX3" fmla="*/ 0 w 1060704"/>
                <a:gd name="connsiteY3" fmla="*/ 914400 h 914400"/>
                <a:gd name="connsiteX0" fmla="*/ 402336 w 1060704"/>
                <a:gd name="connsiteY0" fmla="*/ 921715 h 921715"/>
                <a:gd name="connsiteX1" fmla="*/ 0 w 1060704"/>
                <a:gd name="connsiteY1" fmla="*/ 0 h 921715"/>
                <a:gd name="connsiteX2" fmla="*/ 1060704 w 1060704"/>
                <a:gd name="connsiteY2" fmla="*/ 914400 h 921715"/>
                <a:gd name="connsiteX3" fmla="*/ 402336 w 1060704"/>
                <a:gd name="connsiteY3" fmla="*/ 921715 h 921715"/>
                <a:gd name="connsiteX0" fmla="*/ 263348 w 921716"/>
                <a:gd name="connsiteY0" fmla="*/ 307238 h 307238"/>
                <a:gd name="connsiteX1" fmla="*/ 0 w 921716"/>
                <a:gd name="connsiteY1" fmla="*/ 0 h 307238"/>
                <a:gd name="connsiteX2" fmla="*/ 921716 w 921716"/>
                <a:gd name="connsiteY2" fmla="*/ 299923 h 307238"/>
                <a:gd name="connsiteX3" fmla="*/ 263348 w 921716"/>
                <a:gd name="connsiteY3" fmla="*/ 307238 h 307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1716" h="307238">
                  <a:moveTo>
                    <a:pt x="263348" y="307238"/>
                  </a:moveTo>
                  <a:lnTo>
                    <a:pt x="0" y="0"/>
                  </a:lnTo>
                  <a:lnTo>
                    <a:pt x="921716" y="299923"/>
                  </a:lnTo>
                  <a:lnTo>
                    <a:pt x="263348" y="3072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726092" y="1564832"/>
            <a:ext cx="1758507" cy="3527196"/>
            <a:chOff x="3659400" y="1564832"/>
            <a:chExt cx="1825200" cy="1368176"/>
          </a:xfrm>
          <a:solidFill>
            <a:schemeClr val="accent3"/>
          </a:solidFill>
        </p:grpSpPr>
        <p:sp>
          <p:nvSpPr>
            <p:cNvPr id="5" name="Rectangle 4"/>
            <p:cNvSpPr/>
            <p:nvPr/>
          </p:nvSpPr>
          <p:spPr>
            <a:xfrm>
              <a:off x="3659400" y="1564832"/>
              <a:ext cx="1825200" cy="10804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Isosceles Triangle 9"/>
            <p:cNvSpPr/>
            <p:nvPr/>
          </p:nvSpPr>
          <p:spPr>
            <a:xfrm rot="10800000" flipH="1">
              <a:off x="4558384" y="2625770"/>
              <a:ext cx="921716" cy="307238"/>
            </a:xfrm>
            <a:custGeom>
              <a:avLst/>
              <a:gdLst>
                <a:gd name="connsiteX0" fmla="*/ 0 w 1060704"/>
                <a:gd name="connsiteY0" fmla="*/ 914400 h 914400"/>
                <a:gd name="connsiteX1" fmla="*/ 0 w 1060704"/>
                <a:gd name="connsiteY1" fmla="*/ 0 h 914400"/>
                <a:gd name="connsiteX2" fmla="*/ 1060704 w 1060704"/>
                <a:gd name="connsiteY2" fmla="*/ 914400 h 914400"/>
                <a:gd name="connsiteX3" fmla="*/ 0 w 1060704"/>
                <a:gd name="connsiteY3" fmla="*/ 914400 h 914400"/>
                <a:gd name="connsiteX0" fmla="*/ 402336 w 1060704"/>
                <a:gd name="connsiteY0" fmla="*/ 921715 h 921715"/>
                <a:gd name="connsiteX1" fmla="*/ 0 w 1060704"/>
                <a:gd name="connsiteY1" fmla="*/ 0 h 921715"/>
                <a:gd name="connsiteX2" fmla="*/ 1060704 w 1060704"/>
                <a:gd name="connsiteY2" fmla="*/ 914400 h 921715"/>
                <a:gd name="connsiteX3" fmla="*/ 402336 w 1060704"/>
                <a:gd name="connsiteY3" fmla="*/ 921715 h 921715"/>
                <a:gd name="connsiteX0" fmla="*/ 263348 w 921716"/>
                <a:gd name="connsiteY0" fmla="*/ 307238 h 307238"/>
                <a:gd name="connsiteX1" fmla="*/ 0 w 921716"/>
                <a:gd name="connsiteY1" fmla="*/ 0 h 307238"/>
                <a:gd name="connsiteX2" fmla="*/ 921716 w 921716"/>
                <a:gd name="connsiteY2" fmla="*/ 299923 h 307238"/>
                <a:gd name="connsiteX3" fmla="*/ 263348 w 921716"/>
                <a:gd name="connsiteY3" fmla="*/ 307238 h 307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1716" h="307238">
                  <a:moveTo>
                    <a:pt x="263348" y="307238"/>
                  </a:moveTo>
                  <a:lnTo>
                    <a:pt x="0" y="0"/>
                  </a:lnTo>
                  <a:lnTo>
                    <a:pt x="921716" y="299923"/>
                  </a:lnTo>
                  <a:lnTo>
                    <a:pt x="263348" y="3072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564490" y="1564831"/>
            <a:ext cx="1749809" cy="3578669"/>
            <a:chOff x="5489100" y="1564831"/>
            <a:chExt cx="1825200" cy="1368177"/>
          </a:xfrm>
          <a:solidFill>
            <a:schemeClr val="accent4"/>
          </a:solidFill>
        </p:grpSpPr>
        <p:sp>
          <p:nvSpPr>
            <p:cNvPr id="6" name="Rectangle 5"/>
            <p:cNvSpPr/>
            <p:nvPr/>
          </p:nvSpPr>
          <p:spPr>
            <a:xfrm>
              <a:off x="5489100" y="1564831"/>
              <a:ext cx="1825200" cy="10804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Isosceles Triangle 9"/>
            <p:cNvSpPr/>
            <p:nvPr/>
          </p:nvSpPr>
          <p:spPr>
            <a:xfrm rot="10800000" flipH="1">
              <a:off x="6383584" y="2625770"/>
              <a:ext cx="921716" cy="307238"/>
            </a:xfrm>
            <a:custGeom>
              <a:avLst/>
              <a:gdLst>
                <a:gd name="connsiteX0" fmla="*/ 0 w 1060704"/>
                <a:gd name="connsiteY0" fmla="*/ 914400 h 914400"/>
                <a:gd name="connsiteX1" fmla="*/ 0 w 1060704"/>
                <a:gd name="connsiteY1" fmla="*/ 0 h 914400"/>
                <a:gd name="connsiteX2" fmla="*/ 1060704 w 1060704"/>
                <a:gd name="connsiteY2" fmla="*/ 914400 h 914400"/>
                <a:gd name="connsiteX3" fmla="*/ 0 w 1060704"/>
                <a:gd name="connsiteY3" fmla="*/ 914400 h 914400"/>
                <a:gd name="connsiteX0" fmla="*/ 402336 w 1060704"/>
                <a:gd name="connsiteY0" fmla="*/ 921715 h 921715"/>
                <a:gd name="connsiteX1" fmla="*/ 0 w 1060704"/>
                <a:gd name="connsiteY1" fmla="*/ 0 h 921715"/>
                <a:gd name="connsiteX2" fmla="*/ 1060704 w 1060704"/>
                <a:gd name="connsiteY2" fmla="*/ 914400 h 921715"/>
                <a:gd name="connsiteX3" fmla="*/ 402336 w 1060704"/>
                <a:gd name="connsiteY3" fmla="*/ 921715 h 921715"/>
                <a:gd name="connsiteX0" fmla="*/ 263348 w 921716"/>
                <a:gd name="connsiteY0" fmla="*/ 307238 h 307238"/>
                <a:gd name="connsiteX1" fmla="*/ 0 w 921716"/>
                <a:gd name="connsiteY1" fmla="*/ 0 h 307238"/>
                <a:gd name="connsiteX2" fmla="*/ 921716 w 921716"/>
                <a:gd name="connsiteY2" fmla="*/ 299923 h 307238"/>
                <a:gd name="connsiteX3" fmla="*/ 263348 w 921716"/>
                <a:gd name="connsiteY3" fmla="*/ 307238 h 307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1716" h="307238">
                  <a:moveTo>
                    <a:pt x="263348" y="307238"/>
                  </a:moveTo>
                  <a:lnTo>
                    <a:pt x="0" y="0"/>
                  </a:lnTo>
                  <a:lnTo>
                    <a:pt x="921716" y="299923"/>
                  </a:lnTo>
                  <a:lnTo>
                    <a:pt x="263348" y="3072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394188" y="1564830"/>
            <a:ext cx="1742987" cy="3578670"/>
            <a:chOff x="7318800" y="1564830"/>
            <a:chExt cx="1825200" cy="1368178"/>
          </a:xfrm>
          <a:solidFill>
            <a:schemeClr val="accent5"/>
          </a:solidFill>
        </p:grpSpPr>
        <p:sp>
          <p:nvSpPr>
            <p:cNvPr id="7" name="Rectangle 6"/>
            <p:cNvSpPr/>
            <p:nvPr/>
          </p:nvSpPr>
          <p:spPr>
            <a:xfrm>
              <a:off x="7318800" y="1564830"/>
              <a:ext cx="1825200" cy="10804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Isosceles Triangle 9"/>
            <p:cNvSpPr/>
            <p:nvPr/>
          </p:nvSpPr>
          <p:spPr>
            <a:xfrm rot="10800000" flipH="1">
              <a:off x="8208784" y="2625770"/>
              <a:ext cx="921716" cy="307238"/>
            </a:xfrm>
            <a:custGeom>
              <a:avLst/>
              <a:gdLst>
                <a:gd name="connsiteX0" fmla="*/ 0 w 1060704"/>
                <a:gd name="connsiteY0" fmla="*/ 914400 h 914400"/>
                <a:gd name="connsiteX1" fmla="*/ 0 w 1060704"/>
                <a:gd name="connsiteY1" fmla="*/ 0 h 914400"/>
                <a:gd name="connsiteX2" fmla="*/ 1060704 w 1060704"/>
                <a:gd name="connsiteY2" fmla="*/ 914400 h 914400"/>
                <a:gd name="connsiteX3" fmla="*/ 0 w 1060704"/>
                <a:gd name="connsiteY3" fmla="*/ 914400 h 914400"/>
                <a:gd name="connsiteX0" fmla="*/ 402336 w 1060704"/>
                <a:gd name="connsiteY0" fmla="*/ 921715 h 921715"/>
                <a:gd name="connsiteX1" fmla="*/ 0 w 1060704"/>
                <a:gd name="connsiteY1" fmla="*/ 0 h 921715"/>
                <a:gd name="connsiteX2" fmla="*/ 1060704 w 1060704"/>
                <a:gd name="connsiteY2" fmla="*/ 914400 h 921715"/>
                <a:gd name="connsiteX3" fmla="*/ 402336 w 1060704"/>
                <a:gd name="connsiteY3" fmla="*/ 921715 h 921715"/>
                <a:gd name="connsiteX0" fmla="*/ 263348 w 921716"/>
                <a:gd name="connsiteY0" fmla="*/ 307238 h 307238"/>
                <a:gd name="connsiteX1" fmla="*/ 0 w 921716"/>
                <a:gd name="connsiteY1" fmla="*/ 0 h 307238"/>
                <a:gd name="connsiteX2" fmla="*/ 921716 w 921716"/>
                <a:gd name="connsiteY2" fmla="*/ 299923 h 307238"/>
                <a:gd name="connsiteX3" fmla="*/ 263348 w 921716"/>
                <a:gd name="connsiteY3" fmla="*/ 307238 h 307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1716" h="307238">
                  <a:moveTo>
                    <a:pt x="263348" y="307238"/>
                  </a:moveTo>
                  <a:lnTo>
                    <a:pt x="0" y="0"/>
                  </a:lnTo>
                  <a:lnTo>
                    <a:pt x="921716" y="299923"/>
                  </a:lnTo>
                  <a:lnTo>
                    <a:pt x="263348" y="3072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297491" y="1564834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ko-KR" alt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27191" y="1564535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ko-KR" alt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6891" y="1564236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ko-KR" alt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86591" y="1563937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ko-KR" alt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616291" y="1563638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</a:t>
            </a:r>
            <a:endParaRPr lang="ko-KR" alt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4426" y="2105055"/>
            <a:ext cx="141634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Improve retention and stability of the dentures</a:t>
            </a:r>
          </a:p>
          <a:p>
            <a:r>
              <a:rPr lang="en-US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(that are poorly retained or unstable).</a:t>
            </a:r>
            <a:endParaRPr lang="ko-KR" alt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54048" y="2105055"/>
            <a:ext cx="166312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 improve stability of a denture for a new or</a:t>
            </a:r>
          </a:p>
          <a:p>
            <a:r>
              <a:rPr lang="en-US" altLang="ko-KR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in-experienced patient.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99308" y="1795699"/>
            <a:ext cx="169196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 handicapped patients:</a:t>
            </a:r>
          </a:p>
          <a:p>
            <a:r>
              <a:rPr lang="en-US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— Patients with xerostomia.</a:t>
            </a:r>
          </a:p>
          <a:p>
            <a:r>
              <a:rPr lang="en-US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— Geriatric patients</a:t>
            </a:r>
          </a:p>
          <a:p>
            <a:r>
              <a:rPr lang="en-US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— Patients with poor muscle tone</a:t>
            </a:r>
            <a:endParaRPr lang="ko-KR" alt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93523" y="2105055"/>
            <a:ext cx="14163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 provide a psychological sense of security</a:t>
            </a:r>
          </a:p>
          <a:p>
            <a:r>
              <a:rPr lang="en-US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 specific patients (Such as actors, teachers).</a:t>
            </a:r>
            <a:endParaRPr lang="ko-KR" alt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23222" y="2105055"/>
            <a:ext cx="14163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 stabilize trial bases during fabrication and</a:t>
            </a:r>
          </a:p>
          <a:p>
            <a:r>
              <a:rPr lang="en-US" altLang="ko-KR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insertion of the trial denture</a:t>
            </a:r>
            <a:r>
              <a:rPr lang="en-US" altLang="ko-KR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21995" y="689512"/>
            <a:ext cx="4364596" cy="46166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Indications</a:t>
            </a:r>
          </a:p>
        </p:txBody>
      </p:sp>
    </p:spTree>
    <p:extLst>
      <p:ext uri="{BB962C8B-B14F-4D97-AF65-F5344CB8AC3E}">
        <p14:creationId xmlns:p14="http://schemas.microsoft.com/office/powerpoint/2010/main" val="3231044972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D0AC4353-B9AC-4C83-915D-2DE32340A80A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4" name="Rectangle 3"/>
          <p:cNvSpPr/>
          <p:nvPr/>
        </p:nvSpPr>
        <p:spPr>
          <a:xfrm>
            <a:off x="6012158" y="174659"/>
            <a:ext cx="2592288" cy="14881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Text Placeholder 13"/>
          <p:cNvSpPr txBox="1">
            <a:spLocks/>
          </p:cNvSpPr>
          <p:nvPr/>
        </p:nvSpPr>
        <p:spPr>
          <a:xfrm>
            <a:off x="6012157" y="870734"/>
            <a:ext cx="2592287" cy="79208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sz="20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Contraindications</a:t>
            </a:r>
            <a:endParaRPr lang="en-US" altLang="ko-KR" sz="20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Rounded Rectangle 5"/>
          <p:cNvSpPr/>
          <p:nvPr/>
        </p:nvSpPr>
        <p:spPr>
          <a:xfrm flipH="1">
            <a:off x="6916608" y="343448"/>
            <a:ext cx="783389" cy="646247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EB856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0C02EB1-8146-4D2F-955E-27F2EA41E1CC}"/>
              </a:ext>
            </a:extLst>
          </p:cNvPr>
          <p:cNvSpPr/>
          <p:nvPr/>
        </p:nvSpPr>
        <p:spPr>
          <a:xfrm>
            <a:off x="251520" y="1735707"/>
            <a:ext cx="83529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 denture adhesive should not be used for patients with ill-fitting dentures or by patients who tend to overuse           denture adhesives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It should not to be used by patients who have </a:t>
            </a:r>
            <a:r>
              <a:rPr lang="en-ID" sz="2400" dirty="0"/>
              <a:t>medication- induced xerostomia because the adhesives require ample saliva to provide retention.</a:t>
            </a:r>
          </a:p>
          <a:p>
            <a:r>
              <a:rPr lang="en-US" sz="2400" dirty="0"/>
              <a:t>• It should not be used for patients with worn </a:t>
            </a:r>
            <a:r>
              <a:rPr lang="en-ID" sz="2400" dirty="0"/>
              <a:t>out dentures.</a:t>
            </a:r>
          </a:p>
        </p:txBody>
      </p:sp>
    </p:spTree>
    <p:extLst>
      <p:ext uri="{BB962C8B-B14F-4D97-AF65-F5344CB8AC3E}">
        <p14:creationId xmlns:p14="http://schemas.microsoft.com/office/powerpoint/2010/main" val="3890380909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3384A8D-406A-499A-90A4-33C9D287676F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1152EE1-13C6-4CC5-A570-9C3513C59306}"/>
              </a:ext>
            </a:extLst>
          </p:cNvPr>
          <p:cNvSpPr/>
          <p:nvPr/>
        </p:nvSpPr>
        <p:spPr>
          <a:xfrm>
            <a:off x="251520" y="1635646"/>
            <a:ext cx="69127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• It should not be used as a substitute to a </a:t>
            </a:r>
            <a:r>
              <a:rPr lang="en-US" sz="2400" dirty="0" err="1"/>
              <a:t>reliner</a:t>
            </a:r>
            <a:endParaRPr lang="en-US" sz="2400" dirty="0"/>
          </a:p>
          <a:p>
            <a:r>
              <a:rPr lang="en-US" sz="2400" dirty="0"/>
              <a:t>or tissue conditioner.</a:t>
            </a:r>
          </a:p>
          <a:p>
            <a:r>
              <a:rPr lang="en-US" sz="2400" dirty="0"/>
              <a:t>• It should not be used for patients with physical</a:t>
            </a:r>
          </a:p>
          <a:p>
            <a:r>
              <a:rPr lang="en-US" sz="2400" dirty="0"/>
              <a:t>inability to clean dentures.</a:t>
            </a:r>
          </a:p>
          <a:p>
            <a:r>
              <a:rPr lang="en-US" sz="2400" dirty="0"/>
              <a:t>• It should not be used in patients with temporary</a:t>
            </a:r>
          </a:p>
          <a:p>
            <a:r>
              <a:rPr lang="en-US" sz="2400" dirty="0"/>
              <a:t>or immediate dentures where infection</a:t>
            </a:r>
          </a:p>
          <a:p>
            <a:r>
              <a:rPr lang="en-US" sz="2400" dirty="0"/>
              <a:t>(disease) could result from inadequate hygiene</a:t>
            </a:r>
          </a:p>
          <a:p>
            <a:r>
              <a:rPr lang="en-US" sz="2400" dirty="0"/>
              <a:t>or adherence to dentures.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7D3F00-B909-409E-8423-4702C566EBB4}"/>
              </a:ext>
            </a:extLst>
          </p:cNvPr>
          <p:cNvSpPr/>
          <p:nvPr/>
        </p:nvSpPr>
        <p:spPr>
          <a:xfrm>
            <a:off x="6300192" y="245613"/>
            <a:ext cx="2592288" cy="14881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D" altLang="ko-KR" dirty="0"/>
              <a:t>Contraindications</a:t>
            </a:r>
          </a:p>
        </p:txBody>
      </p:sp>
      <p:sp>
        <p:nvSpPr>
          <p:cNvPr id="5" name="Rounded Rectangle 5">
            <a:extLst>
              <a:ext uri="{FF2B5EF4-FFF2-40B4-BE49-F238E27FC236}">
                <a16:creationId xmlns:a16="http://schemas.microsoft.com/office/drawing/2014/main" id="{47203FC0-35BB-4AD9-9AB6-59ADD037CDC5}"/>
              </a:ext>
            </a:extLst>
          </p:cNvPr>
          <p:cNvSpPr/>
          <p:nvPr/>
        </p:nvSpPr>
        <p:spPr>
          <a:xfrm flipH="1">
            <a:off x="6916608" y="343448"/>
            <a:ext cx="783389" cy="646247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EB8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599151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C1245A-59DF-48CC-8F07-2127CE1A6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dirty="0">
                <a:solidFill>
                  <a:schemeClr val="accent4"/>
                </a:solidFill>
              </a:rPr>
              <a:t>Thank you</a:t>
            </a:r>
            <a:endParaRPr lang="ko-KR" altLang="en-US" sz="3600" dirty="0">
              <a:solidFill>
                <a:schemeClr val="accent4"/>
              </a:solidFill>
            </a:endParaRPr>
          </a:p>
        </p:txBody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7932B2B2-C767-40B5-8D6C-2D9A8107E2E2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242853783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>
                <a:solidFill>
                  <a:srgbClr val="B02951"/>
                </a:solidFill>
                <a:latin typeface="Arial" panose="020B0604020202020204" pitchFamily="34" charset="0"/>
              </a:rPr>
              <a:t>PATIENT INSTRUCTIONS</a:t>
            </a:r>
            <a:endParaRPr lang="ko-KR" altLang="en-US" dirty="0">
              <a:solidFill>
                <a:schemeClr val="accent2"/>
              </a:solidFill>
            </a:endParaRPr>
          </a:p>
        </p:txBody>
      </p:sp>
      <p:sp>
        <p:nvSpPr>
          <p:cNvPr id="6" name="Parallelogram 5"/>
          <p:cNvSpPr/>
          <p:nvPr/>
        </p:nvSpPr>
        <p:spPr>
          <a:xfrm>
            <a:off x="2811277" y="1126223"/>
            <a:ext cx="5832430" cy="504000"/>
          </a:xfrm>
          <a:prstGeom prst="parallelogram">
            <a:avLst>
              <a:gd name="adj" fmla="val 2606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Parallelogram 10"/>
          <p:cNvSpPr/>
          <p:nvPr/>
        </p:nvSpPr>
        <p:spPr>
          <a:xfrm>
            <a:off x="2625377" y="1869542"/>
            <a:ext cx="5832430" cy="504000"/>
          </a:xfrm>
          <a:prstGeom prst="parallelogram">
            <a:avLst>
              <a:gd name="adj" fmla="val 2606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Parallelogram 11"/>
          <p:cNvSpPr/>
          <p:nvPr/>
        </p:nvSpPr>
        <p:spPr>
          <a:xfrm>
            <a:off x="2439476" y="2612861"/>
            <a:ext cx="5832430" cy="504000"/>
          </a:xfrm>
          <a:prstGeom prst="parallelogram">
            <a:avLst>
              <a:gd name="adj" fmla="val 2606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Parallelogram 12"/>
          <p:cNvSpPr/>
          <p:nvPr/>
        </p:nvSpPr>
        <p:spPr>
          <a:xfrm>
            <a:off x="2253575" y="3356180"/>
            <a:ext cx="5832430" cy="504000"/>
          </a:xfrm>
          <a:prstGeom prst="parallelogram">
            <a:avLst>
              <a:gd name="adj" fmla="val 2606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Parallelogram 14"/>
          <p:cNvSpPr/>
          <p:nvPr/>
        </p:nvSpPr>
        <p:spPr>
          <a:xfrm>
            <a:off x="2883492" y="1180223"/>
            <a:ext cx="5688000" cy="396000"/>
          </a:xfrm>
          <a:prstGeom prst="parallelogram">
            <a:avLst>
              <a:gd name="adj" fmla="val 26069"/>
            </a:avLst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Parallelogram 15"/>
          <p:cNvSpPr/>
          <p:nvPr/>
        </p:nvSpPr>
        <p:spPr>
          <a:xfrm>
            <a:off x="2697592" y="1923542"/>
            <a:ext cx="5688000" cy="396000"/>
          </a:xfrm>
          <a:prstGeom prst="parallelogram">
            <a:avLst>
              <a:gd name="adj" fmla="val 26069"/>
            </a:avLst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Parallelogram 16"/>
          <p:cNvSpPr/>
          <p:nvPr/>
        </p:nvSpPr>
        <p:spPr>
          <a:xfrm>
            <a:off x="2511692" y="2666861"/>
            <a:ext cx="5688000" cy="396000"/>
          </a:xfrm>
          <a:prstGeom prst="parallelogram">
            <a:avLst>
              <a:gd name="adj" fmla="val 26069"/>
            </a:avLst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Parallelogram 17"/>
          <p:cNvSpPr/>
          <p:nvPr/>
        </p:nvSpPr>
        <p:spPr>
          <a:xfrm>
            <a:off x="2325792" y="3410180"/>
            <a:ext cx="5688000" cy="396000"/>
          </a:xfrm>
          <a:prstGeom prst="parallelogram">
            <a:avLst>
              <a:gd name="adj" fmla="val 26069"/>
            </a:avLst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Parallelogram 18"/>
          <p:cNvSpPr/>
          <p:nvPr/>
        </p:nvSpPr>
        <p:spPr>
          <a:xfrm>
            <a:off x="2139892" y="4153499"/>
            <a:ext cx="5688000" cy="396000"/>
          </a:xfrm>
          <a:prstGeom prst="parallelogram">
            <a:avLst>
              <a:gd name="adj" fmla="val 26069"/>
            </a:avLst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 Placeholder 12"/>
          <p:cNvSpPr txBox="1">
            <a:spLocks/>
          </p:cNvSpPr>
          <p:nvPr/>
        </p:nvSpPr>
        <p:spPr>
          <a:xfrm>
            <a:off x="3008754" y="1143484"/>
            <a:ext cx="485630" cy="45910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>
                <a:cs typeface="Arial" pitchFamily="34" charset="0"/>
              </a:rPr>
              <a:t>01</a:t>
            </a:r>
          </a:p>
        </p:txBody>
      </p:sp>
      <p:sp>
        <p:nvSpPr>
          <p:cNvPr id="21" name="Text Placeholder 12"/>
          <p:cNvSpPr txBox="1">
            <a:spLocks/>
          </p:cNvSpPr>
          <p:nvPr/>
        </p:nvSpPr>
        <p:spPr>
          <a:xfrm>
            <a:off x="2821181" y="1891988"/>
            <a:ext cx="485630" cy="45910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>
                <a:cs typeface="Arial" pitchFamily="34" charset="0"/>
              </a:rPr>
              <a:t>02</a:t>
            </a:r>
          </a:p>
        </p:txBody>
      </p:sp>
      <p:sp>
        <p:nvSpPr>
          <p:cNvPr id="22" name="Text Placeholder 12"/>
          <p:cNvSpPr txBox="1">
            <a:spLocks/>
          </p:cNvSpPr>
          <p:nvPr/>
        </p:nvSpPr>
        <p:spPr>
          <a:xfrm>
            <a:off x="2633608" y="2640492"/>
            <a:ext cx="485630" cy="45910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>
                <a:cs typeface="Arial" pitchFamily="34" charset="0"/>
              </a:rPr>
              <a:t>03</a:t>
            </a:r>
          </a:p>
        </p:txBody>
      </p:sp>
      <p:sp>
        <p:nvSpPr>
          <p:cNvPr id="23" name="Text Placeholder 12"/>
          <p:cNvSpPr txBox="1">
            <a:spLocks/>
          </p:cNvSpPr>
          <p:nvPr/>
        </p:nvSpPr>
        <p:spPr>
          <a:xfrm>
            <a:off x="2446035" y="3388996"/>
            <a:ext cx="485630" cy="45910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>
                <a:cs typeface="Arial" pitchFamily="34" charset="0"/>
              </a:rPr>
              <a:t>04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529370" y="1241843"/>
            <a:ext cx="51330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Insertion and Removal of the Prosthesis</a:t>
            </a:r>
            <a:endParaRPr lang="ko-KR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25555" y="1907179"/>
            <a:ext cx="4694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400" b="1" dirty="0"/>
              <a:t>Maintenance of the Prosthesis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94568" y="2673565"/>
            <a:ext cx="4694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400" b="1" dirty="0"/>
              <a:t>Nightwear of the Prosthesis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19238" y="3357661"/>
            <a:ext cx="4694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800" b="1" dirty="0"/>
              <a:t>Periodic Recall</a:t>
            </a:r>
            <a:endParaRPr lang="ko-KR" altLang="en-US" sz="28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79492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DE038FE4-C172-4767-9874-E3ADCEDED8FF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51A1CE3-A220-4C96-ACD9-D71C4AEFC70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50800"/>
            <a:ext cx="9144000" cy="649288"/>
          </a:xfrm>
          <a:prstGeom prst="rect">
            <a:avLst/>
          </a:prstGeom>
        </p:spPr>
        <p:txBody>
          <a:bodyPr/>
          <a:lstStyle/>
          <a:p>
            <a:r>
              <a:rPr lang="en-US" sz="2800" b="0" dirty="0"/>
              <a:t>Complaints normally fall into three main categories</a:t>
            </a:r>
            <a:endParaRPr lang="en-ID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64BC88-E90D-43FD-BA26-433D2B97D74A}"/>
              </a:ext>
            </a:extLst>
          </p:cNvPr>
          <p:cNvSpPr/>
          <p:nvPr/>
        </p:nvSpPr>
        <p:spPr>
          <a:xfrm>
            <a:off x="467544" y="797206"/>
            <a:ext cx="95927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Pain or discomfort arising from the hard and soft </a:t>
            </a:r>
          </a:p>
          <a:p>
            <a:r>
              <a:rPr lang="en-US" sz="2400" dirty="0"/>
              <a:t>tissues of the edentulous ridge</a:t>
            </a:r>
            <a:endParaRPr lang="en-ID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52C1B4-0462-42D9-838B-3CF6AE60928C}"/>
              </a:ext>
            </a:extLst>
          </p:cNvPr>
          <p:cNvSpPr/>
          <p:nvPr/>
        </p:nvSpPr>
        <p:spPr>
          <a:xfrm>
            <a:off x="432375" y="2050955"/>
            <a:ext cx="59398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Soreness of one or more teeth</a:t>
            </a:r>
            <a:endParaRPr lang="en-ID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1047057-21CB-4906-9356-8EE39A1BCC81}"/>
              </a:ext>
            </a:extLst>
          </p:cNvPr>
          <p:cNvSpPr/>
          <p:nvPr/>
        </p:nvSpPr>
        <p:spPr>
          <a:xfrm>
            <a:off x="415571" y="3003798"/>
            <a:ext cx="81076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miscellaneous items such as instability of the </a:t>
            </a:r>
            <a:r>
              <a:rPr lang="en-US" sz="2400" dirty="0" err="1"/>
              <a:t>prosthese</a:t>
            </a:r>
            <a:r>
              <a:rPr lang="en-US" sz="2400" dirty="0"/>
              <a:t>, </a:t>
            </a:r>
          </a:p>
          <a:p>
            <a:pPr marL="361950"/>
            <a:r>
              <a:rPr lang="en-US" sz="2400" dirty="0"/>
              <a:t>tongue and cheek biting, and difficulties with speech </a:t>
            </a:r>
          </a:p>
          <a:p>
            <a:pPr indent="361950"/>
            <a:r>
              <a:rPr lang="en-US" sz="2400" dirty="0"/>
              <a:t>and/or eating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418642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5E47A-9AEB-4F61-8620-4281C5B85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ID" dirty="0"/>
              <a:t>Soft Tissue Irritation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D61DA6B6-1AB0-4F1F-BB92-79444AA08A7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-1" y="699566"/>
            <a:ext cx="9143999" cy="216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F16CFDA-89FF-4A97-8B59-5B55CA858862}"/>
              </a:ext>
            </a:extLst>
          </p:cNvPr>
          <p:cNvSpPr/>
          <p:nvPr/>
        </p:nvSpPr>
        <p:spPr>
          <a:xfrm>
            <a:off x="179512" y="987574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/>
              <a:t>Laceration or ulceration : </a:t>
            </a:r>
            <a:r>
              <a:rPr lang="en-US" sz="2400" dirty="0"/>
              <a:t>produced by an overextended        denture </a:t>
            </a:r>
            <a:r>
              <a:rPr lang="en-ID" sz="2400" dirty="0"/>
              <a:t>base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434E4B-679D-4477-AC5C-589B212D3206}"/>
              </a:ext>
            </a:extLst>
          </p:cNvPr>
          <p:cNvSpPr/>
          <p:nvPr/>
        </p:nvSpPr>
        <p:spPr>
          <a:xfrm>
            <a:off x="179512" y="1866520"/>
            <a:ext cx="891333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1463" indent="-271463">
              <a:buFont typeface="Arial" panose="020B0604020202020204" pitchFamily="34" charset="0"/>
              <a:buChar char="•"/>
            </a:pPr>
            <a:r>
              <a:rPr lang="en-ID" sz="2400" dirty="0"/>
              <a:t>Erythema: caused </a:t>
            </a:r>
            <a:r>
              <a:rPr lang="en-US" sz="2400" dirty="0"/>
              <a:t>either by roughness of the denture base or </a:t>
            </a:r>
          </a:p>
          <a:p>
            <a:r>
              <a:rPr lang="en-US" sz="2400" dirty="0"/>
              <a:t>   by a slight </a:t>
            </a:r>
            <a:r>
              <a:rPr lang="en-US" sz="2400" dirty="0" err="1"/>
              <a:t>rubbingmovement</a:t>
            </a:r>
            <a:r>
              <a:rPr lang="en-US" sz="2400" dirty="0"/>
              <a:t> of the denture base </a:t>
            </a:r>
          </a:p>
          <a:p>
            <a:r>
              <a:rPr lang="en-US" sz="2400" dirty="0"/>
              <a:t>   against  the soft tissues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811752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33467558-FDAD-4A57-8D82-76FC8B440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25735"/>
            <a:ext cx="7380312" cy="776530"/>
          </a:xfrm>
        </p:spPr>
        <p:txBody>
          <a:bodyPr/>
          <a:lstStyle/>
          <a:p>
            <a:r>
              <a:rPr lang="en-US" dirty="0"/>
              <a:t>Irritation to Teeth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4757C3-E1C7-4B70-B1AE-8512ACD0E264}"/>
              </a:ext>
            </a:extLst>
          </p:cNvPr>
          <p:cNvSpPr/>
          <p:nvPr/>
        </p:nvSpPr>
        <p:spPr>
          <a:xfrm>
            <a:off x="1547664" y="802265"/>
            <a:ext cx="7380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With the prosthesis out of the mouth, mesial, distal, </a:t>
            </a:r>
          </a:p>
          <a:p>
            <a:r>
              <a:rPr lang="en-US" sz="2400" dirty="0"/>
              <a:t>buccal, </a:t>
            </a:r>
            <a:r>
              <a:rPr lang="en-US" sz="2400" dirty="0" err="1"/>
              <a:t>andlingual</a:t>
            </a:r>
            <a:r>
              <a:rPr lang="en-US" sz="2400" dirty="0"/>
              <a:t> pressure should be applied to the</a:t>
            </a:r>
          </a:p>
          <a:p>
            <a:r>
              <a:rPr lang="en-US" sz="2400" dirty="0"/>
              <a:t> remaining natural teeth.</a:t>
            </a:r>
            <a:endParaRPr lang="en-ID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F39605-C538-442A-853D-122020D68D00}"/>
              </a:ext>
            </a:extLst>
          </p:cNvPr>
          <p:cNvSpPr/>
          <p:nvPr/>
        </p:nvSpPr>
        <p:spPr>
          <a:xfrm>
            <a:off x="1550734" y="2187477"/>
            <a:ext cx="752866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D" sz="2400" dirty="0"/>
              <a:t>occlusal trauma;</a:t>
            </a:r>
            <a:r>
              <a:rPr lang="en-US" sz="2400" dirty="0"/>
              <a:t> Articulating paper is commonly used </a:t>
            </a:r>
          </a:p>
          <a:p>
            <a:r>
              <a:rPr lang="en-US" sz="2400" dirty="0"/>
              <a:t>to locate the portion of the partial denture causing </a:t>
            </a:r>
          </a:p>
          <a:p>
            <a:r>
              <a:rPr lang="en-US" sz="2400" dirty="0"/>
              <a:t>the interference</a:t>
            </a:r>
            <a:r>
              <a:rPr lang="en-ID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7568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163B200E-8177-45A5-8F37-C48DEAA8DE49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0" y="0"/>
            <a:ext cx="9144000" cy="2571750"/>
          </a:xfrm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6DD8B8D-108E-436C-ACE4-EF66A4C89BB4}"/>
              </a:ext>
            </a:extLst>
          </p:cNvPr>
          <p:cNvSpPr/>
          <p:nvPr/>
        </p:nvSpPr>
        <p:spPr>
          <a:xfrm>
            <a:off x="2389351" y="123478"/>
            <a:ext cx="4700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D" sz="2800" b="1" dirty="0"/>
              <a:t>Miscellaneous Complaints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FAEFDA-8532-4163-9498-F99E12983245}"/>
              </a:ext>
            </a:extLst>
          </p:cNvPr>
          <p:cNvSpPr/>
          <p:nvPr/>
        </p:nvSpPr>
        <p:spPr>
          <a:xfrm>
            <a:off x="827584" y="809529"/>
            <a:ext cx="17331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D" sz="3200" dirty="0"/>
              <a:t>Gagging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CA2EF2-930A-441C-8705-E72C6AF46FFC}"/>
              </a:ext>
            </a:extLst>
          </p:cNvPr>
          <p:cNvSpPr/>
          <p:nvPr/>
        </p:nvSpPr>
        <p:spPr>
          <a:xfrm>
            <a:off x="359532" y="1561869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it is likely that the difficulty is physical rather than</a:t>
            </a:r>
          </a:p>
          <a:p>
            <a:r>
              <a:rPr lang="en-US" sz="2400" dirty="0"/>
              <a:t>   psychological</a:t>
            </a:r>
            <a:endParaRPr lang="en-ID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8BA027-870E-4EE6-BB29-73B8045ED0A5}"/>
              </a:ext>
            </a:extLst>
          </p:cNvPr>
          <p:cNvSpPr/>
          <p:nvPr/>
        </p:nvSpPr>
        <p:spPr>
          <a:xfrm>
            <a:off x="359533" y="2476662"/>
            <a:ext cx="84249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caused by poor adaptation of a maxillary removable partial denture to  the tissues of the hard palate</a:t>
            </a:r>
            <a:endParaRPr lang="en-ID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07109E-5C42-481D-B03B-AF5D9466D814}"/>
              </a:ext>
            </a:extLst>
          </p:cNvPr>
          <p:cNvSpPr/>
          <p:nvPr/>
        </p:nvSpPr>
        <p:spPr>
          <a:xfrm>
            <a:off x="359532" y="3491655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Gagging following the insertion of a mandibular removable partial denture  may be caused by an alteration of the </a:t>
            </a:r>
          </a:p>
          <a:p>
            <a:r>
              <a:rPr lang="en-US" sz="2400" dirty="0"/>
              <a:t>   occlusal vertical dimension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2078780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2A2E1F2-A8EA-4C22-9B4A-D6B494B1F7EC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-26640" y="-199581"/>
            <a:ext cx="9144000" cy="2571750"/>
          </a:xfrm>
        </p:spPr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F1B7E30-992A-4FCF-A698-F646DB41415A}"/>
              </a:ext>
            </a:extLst>
          </p:cNvPr>
          <p:cNvSpPr/>
          <p:nvPr/>
        </p:nvSpPr>
        <p:spPr>
          <a:xfrm>
            <a:off x="395536" y="339502"/>
            <a:ext cx="3523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D" sz="2400" dirty="0"/>
              <a:t>Problems with phonetics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9A72C5-F8F8-4940-A343-D85773108495}"/>
              </a:ext>
            </a:extLst>
          </p:cNvPr>
          <p:cNvSpPr/>
          <p:nvPr/>
        </p:nvSpPr>
        <p:spPr>
          <a:xfrm>
            <a:off x="539552" y="970828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associated with the improper placement of prosthetic maxillary anterior teeth or changes in the contour of </a:t>
            </a:r>
          </a:p>
          <a:p>
            <a:r>
              <a:rPr lang="en-US" sz="2400" dirty="0"/>
              <a:t>    the anterior palate</a:t>
            </a:r>
            <a:endParaRPr lang="en-ID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9711E2-FA06-4B65-9397-1B22275C7B0E}"/>
              </a:ext>
            </a:extLst>
          </p:cNvPr>
          <p:cNvSpPr/>
          <p:nvPr/>
        </p:nvSpPr>
        <p:spPr>
          <a:xfrm>
            <a:off x="506052" y="2395883"/>
            <a:ext cx="87464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/>
              <a:t>The positions of artificial maxillary and mandibular premolar</a:t>
            </a:r>
          </a:p>
          <a:p>
            <a:r>
              <a:rPr lang="en-US" sz="2400"/>
              <a:t>     teeth also may create problems with phonetics </a:t>
            </a:r>
          </a:p>
          <a:p>
            <a:endParaRPr lang="en-ID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152ACE-8D67-4395-8C42-C3F8D1B5E93F}"/>
              </a:ext>
            </a:extLst>
          </p:cNvPr>
          <p:cNvSpPr/>
          <p:nvPr/>
        </p:nvSpPr>
        <p:spPr>
          <a:xfrm>
            <a:off x="539552" y="3295509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patient should be given a reasonable time (1 to 2        weeks) to adapt to the sensation and presence of the        artificial   teeth and to overcome the problem of articulation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2303384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50B589FB-80E9-4308-93F5-9D2B1C9F85A8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BEBD3A-22F0-472C-9FA2-58874242C626}"/>
              </a:ext>
            </a:extLst>
          </p:cNvPr>
          <p:cNvSpPr/>
          <p:nvPr/>
        </p:nvSpPr>
        <p:spPr>
          <a:xfrm>
            <a:off x="251520" y="267494"/>
            <a:ext cx="28849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D" sz="2400" dirty="0"/>
              <a:t>Difficulty in chewing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17015C-0B17-49A8-8891-2033CF987E80}"/>
              </a:ext>
            </a:extLst>
          </p:cNvPr>
          <p:cNvSpPr/>
          <p:nvPr/>
        </p:nvSpPr>
        <p:spPr>
          <a:xfrm>
            <a:off x="323528" y="973882"/>
            <a:ext cx="9001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patients have lost the neuromuscular skills required to incise</a:t>
            </a:r>
          </a:p>
          <a:p>
            <a:r>
              <a:rPr lang="en-US" sz="2400" dirty="0"/>
              <a:t>    and grind food.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reassurance should be given that the chewing pattern will       eventually be reestablished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patient should also be advised to avoid extremely tough,  stringy, or sticky food during the early period of adjustment.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589365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sosceles Triangle 9"/>
          <p:cNvSpPr/>
          <p:nvPr/>
        </p:nvSpPr>
        <p:spPr>
          <a:xfrm rot="18846045">
            <a:off x="4748768" y="-197551"/>
            <a:ext cx="2875424" cy="2478813"/>
          </a:xfrm>
          <a:prstGeom prst="triangle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1979712" y="638047"/>
            <a:ext cx="6624288" cy="4063497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3" name="Group 12"/>
          <p:cNvGrpSpPr/>
          <p:nvPr/>
        </p:nvGrpSpPr>
        <p:grpSpPr>
          <a:xfrm>
            <a:off x="2159507" y="741422"/>
            <a:ext cx="6372932" cy="3077765"/>
            <a:chOff x="2227884" y="1362089"/>
            <a:chExt cx="2884929" cy="2310728"/>
          </a:xfrm>
        </p:grpSpPr>
        <p:sp>
          <p:nvSpPr>
            <p:cNvPr id="14" name="TextBox 13"/>
            <p:cNvSpPr txBox="1"/>
            <p:nvPr/>
          </p:nvSpPr>
          <p:spPr>
            <a:xfrm>
              <a:off x="2227884" y="1985985"/>
              <a:ext cx="2884929" cy="1686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975" indent="-180975">
                <a:buFont typeface="Arial" panose="020B0604020202020204" pitchFamily="34" charset="0"/>
                <a:buChar char="•"/>
              </a:pPr>
              <a:r>
                <a:rPr lang="en-US" sz="2000" i="1" dirty="0"/>
                <a:t>Chemical cleansers: </a:t>
              </a:r>
              <a:r>
                <a:rPr lang="en-US" sz="2000" dirty="0"/>
                <a:t>Dilute solutions of </a:t>
              </a:r>
              <a:r>
                <a:rPr lang="en-US" sz="2000" dirty="0" err="1"/>
                <a:t>Chlorhexidin</a:t>
              </a:r>
              <a:r>
                <a:rPr lang="en-US" sz="2000" dirty="0"/>
                <a:t>, Sodium perborate or Nystatin can be used to store dentures</a:t>
              </a:r>
            </a:p>
            <a:p>
              <a:r>
                <a:rPr lang="en-US" sz="2000" dirty="0"/>
                <a:t>• </a:t>
              </a:r>
              <a:r>
                <a:rPr lang="en-US" sz="2000" i="1" dirty="0"/>
                <a:t>Ultrasonic cleaner</a:t>
              </a:r>
              <a:r>
                <a:rPr lang="en-US" sz="2000" dirty="0"/>
                <a:t>: It is a sonic cleaner in which tiny  bubbles (which help to clear away the food particles)   are bombarded against the </a:t>
              </a:r>
              <a:r>
                <a:rPr lang="en-ID" sz="2000" dirty="0"/>
                <a:t>denture.</a:t>
              </a:r>
            </a:p>
            <a:p>
              <a:r>
                <a:rPr lang="en-US" sz="2000" dirty="0"/>
                <a:t>• Soaking and brushing with a denture brush.</a:t>
              </a:r>
              <a:endPara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52382" y="1362089"/>
              <a:ext cx="2835932" cy="6238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The prosthesis can be cleaned using the        </a:t>
              </a:r>
              <a:r>
                <a:rPr lang="en-ID" sz="2400" dirty="0"/>
                <a:t>following agents:</a:t>
              </a:r>
              <a:endParaRPr lang="ko-KR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521831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Cover and End Slide Master">
  <a:themeElements>
    <a:clrScheme name="ALLPPT-COLOR-A0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3E97C"/>
      </a:accent1>
      <a:accent2>
        <a:srgbClr val="2FC5FA"/>
      </a:accent2>
      <a:accent3>
        <a:srgbClr val="F2AC30"/>
      </a:accent3>
      <a:accent4>
        <a:srgbClr val="FE3FE4"/>
      </a:accent4>
      <a:accent5>
        <a:srgbClr val="FE4D3B"/>
      </a:accent5>
      <a:accent6>
        <a:srgbClr val="CBCBCB"/>
      </a:accent6>
      <a:hlink>
        <a:srgbClr val="000000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0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3E97C"/>
      </a:accent1>
      <a:accent2>
        <a:srgbClr val="2FC5FA"/>
      </a:accent2>
      <a:accent3>
        <a:srgbClr val="F2AC30"/>
      </a:accent3>
      <a:accent4>
        <a:srgbClr val="FE3FE4"/>
      </a:accent4>
      <a:accent5>
        <a:srgbClr val="FE4D3B"/>
      </a:accent5>
      <a:accent6>
        <a:srgbClr val="CBCBCB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E3FE4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0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3E97C"/>
      </a:accent1>
      <a:accent2>
        <a:srgbClr val="2FC5FA"/>
      </a:accent2>
      <a:accent3>
        <a:srgbClr val="F2AC30"/>
      </a:accent3>
      <a:accent4>
        <a:srgbClr val="FE3FE4"/>
      </a:accent4>
      <a:accent5>
        <a:srgbClr val="FE4D3B"/>
      </a:accent5>
      <a:accent6>
        <a:srgbClr val="CBCBCB"/>
      </a:accent6>
      <a:hlink>
        <a:srgbClr val="000000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</TotalTime>
  <Words>864</Words>
  <Application>Microsoft Office PowerPoint</Application>
  <PresentationFormat>On-screen Show (16:9)</PresentationFormat>
  <Paragraphs>120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맑은 고딕</vt:lpstr>
      <vt:lpstr>Arial</vt:lpstr>
      <vt:lpstr>Palatino</vt:lpstr>
      <vt:lpstr>Cover and End Slide Master</vt:lpstr>
      <vt:lpstr>Contents Slide Master</vt:lpstr>
      <vt:lpstr>Section Break Slide Master</vt:lpstr>
      <vt:lpstr>PEMELIHARAAN GIGI TIRUAN</vt:lpstr>
      <vt:lpstr>PATIENT INSTRUCTIONS</vt:lpstr>
      <vt:lpstr>Complaints normally fall into three main categories</vt:lpstr>
      <vt:lpstr>Soft Tissue Irritation</vt:lpstr>
      <vt:lpstr>Irritation to Teeth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Periodic Recall</vt:lpstr>
      <vt:lpstr>Maintance and Repair RPD</vt:lpstr>
      <vt:lpstr>PowerPoint Presentation</vt:lpstr>
      <vt:lpstr>PowerPoint Presentation</vt:lpstr>
      <vt:lpstr>DENTURE ADHESIVES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PEMELIHARAAN GIGI TIRUAN</dc:title>
  <dc:creator>Diah Sri Wahyunita</dc:creator>
  <cp:lastModifiedBy>Diah Sri Wahyunita</cp:lastModifiedBy>
  <cp:revision>12</cp:revision>
  <dcterms:created xsi:type="dcterms:W3CDTF">2020-02-25T00:09:55Z</dcterms:created>
  <dcterms:modified xsi:type="dcterms:W3CDTF">2020-02-26T01:24:01Z</dcterms:modified>
</cp:coreProperties>
</file>