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sldIdLst>
    <p:sldId id="271" r:id="rId8"/>
    <p:sldId id="256" r:id="rId9"/>
    <p:sldId id="257" r:id="rId10"/>
    <p:sldId id="261" r:id="rId11"/>
    <p:sldId id="258" r:id="rId12"/>
    <p:sldId id="259" r:id="rId13"/>
    <p:sldId id="260" r:id="rId14"/>
    <p:sldId id="262" r:id="rId15"/>
    <p:sldId id="264" r:id="rId16"/>
    <p:sldId id="263" r:id="rId17"/>
    <p:sldId id="265" r:id="rId18"/>
    <p:sldId id="268" r:id="rId19"/>
    <p:sldId id="282" r:id="rId20"/>
    <p:sldId id="276" r:id="rId21"/>
    <p:sldId id="277" r:id="rId22"/>
    <p:sldId id="283" r:id="rId23"/>
    <p:sldId id="284" r:id="rId24"/>
    <p:sldId id="285" r:id="rId25"/>
    <p:sldId id="286" r:id="rId26"/>
    <p:sldId id="293" r:id="rId27"/>
    <p:sldId id="294" r:id="rId28"/>
    <p:sldId id="287" r:id="rId29"/>
    <p:sldId id="278" r:id="rId30"/>
    <p:sldId id="270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8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3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61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4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23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881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711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0307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2618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6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443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3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1CC4B86-51FF-48E0-A588-52611CA04507}" type="datetimeFigureOut">
              <a:rPr lang="id-ID" smtClean="0"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908720"/>
            <a:ext cx="8012461" cy="21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3270552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600" dirty="0"/>
              <a:t>وقل رب زدني علما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16593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1143000" y="304800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Kaitan farmakokinetik &amp; farmakodinamik</a:t>
            </a:r>
          </a:p>
        </p:txBody>
      </p:sp>
      <p:pic>
        <p:nvPicPr>
          <p:cNvPr id="3" name="Picture 4" descr="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9" b="32222"/>
          <a:stretch>
            <a:fillRect/>
          </a:stretch>
        </p:blipFill>
        <p:spPr>
          <a:xfrm>
            <a:off x="4724400" y="1981200"/>
            <a:ext cx="4038600" cy="3994150"/>
          </a:xfrm>
          <a:prstGeom prst="rect">
            <a:avLst/>
          </a:prstGeom>
        </p:spPr>
      </p:pic>
      <p:pic>
        <p:nvPicPr>
          <p:cNvPr id="4" name="Picture 8" descr="P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0744" r="6897" b="3433"/>
          <a:stretch>
            <a:fillRect/>
          </a:stretch>
        </p:blipFill>
        <p:spPr bwMode="auto">
          <a:xfrm>
            <a:off x="685800" y="19812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295400" y="2895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65525" y="2628900"/>
            <a:ext cx="519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MTC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8925" y="1412875"/>
            <a:ext cx="830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Onset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70125" y="1870075"/>
            <a:ext cx="66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Peak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3725" y="4765675"/>
            <a:ext cx="110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Duration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447800" y="34290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762000" y="17526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752600" y="2133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83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"/>
          <a:stretch>
            <a:fillRect/>
          </a:stretch>
        </p:blipFill>
        <p:spPr>
          <a:xfrm>
            <a:off x="533400" y="1524000"/>
            <a:ext cx="7924800" cy="474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33800" y="457200"/>
            <a:ext cx="1228725" cy="101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Onset</a:t>
            </a:r>
          </a:p>
          <a:p>
            <a:r>
              <a:rPr lang="en-US" sz="2000" b="1"/>
              <a:t>Peak</a:t>
            </a:r>
          </a:p>
          <a:p>
            <a:r>
              <a:rPr lang="en-US" sz="2000" b="1"/>
              <a:t>Duration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16216" y="3124200"/>
            <a:ext cx="161121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</a:rPr>
              <a:t>Reseptor</a:t>
            </a:r>
            <a:r>
              <a:rPr lang="en-US" sz="2000" dirty="0">
                <a:solidFill>
                  <a:srgbClr val="0000CC"/>
                </a:solidFill>
              </a:rPr>
              <a:t>?</a:t>
            </a:r>
            <a:endParaRPr lang="id-ID" sz="2000" dirty="0">
              <a:solidFill>
                <a:srgbClr val="0000CC"/>
              </a:solidFill>
            </a:endParaRPr>
          </a:p>
          <a:p>
            <a:r>
              <a:rPr lang="id-ID" sz="2000" dirty="0">
                <a:solidFill>
                  <a:srgbClr val="0000CC"/>
                </a:solidFill>
              </a:rPr>
              <a:t>Non Reseptor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35" y="332656"/>
            <a:ext cx="655161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5274" y="227112"/>
            <a:ext cx="67249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1" hangingPunct="1"/>
            <a:r>
              <a:rPr lang="en-US" sz="4400" dirty="0" err="1"/>
              <a:t>Hubungan</a:t>
            </a:r>
            <a:r>
              <a:rPr lang="en-US" sz="4400" dirty="0"/>
              <a:t> </a:t>
            </a:r>
            <a:r>
              <a:rPr lang="en-US" sz="4400" dirty="0" err="1"/>
              <a:t>dosis</a:t>
            </a:r>
            <a:r>
              <a:rPr lang="en-US" sz="4400" dirty="0"/>
              <a:t> - </a:t>
            </a:r>
            <a:r>
              <a:rPr lang="en-US" sz="4400" dirty="0" err="1"/>
              <a:t>efek</a:t>
            </a:r>
            <a:endParaRPr lang="en-US" sz="4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1498240" y="3404456"/>
            <a:ext cx="5181600" cy="11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/>
              <a:t>Kurva</a:t>
            </a:r>
            <a:r>
              <a:rPr lang="en-US" sz="3200" dirty="0"/>
              <a:t> log </a:t>
            </a:r>
            <a:r>
              <a:rPr lang="en-US" sz="3200" dirty="0" err="1"/>
              <a:t>dosis</a:t>
            </a:r>
            <a:r>
              <a:rPr lang="en-US" sz="3200" dirty="0"/>
              <a:t> – </a:t>
            </a:r>
            <a:r>
              <a:rPr lang="en-US" sz="3200" dirty="0" err="1"/>
              <a:t>efek</a:t>
            </a:r>
            <a:r>
              <a:rPr lang="en-US" sz="3200" dirty="0"/>
              <a:t> : </a:t>
            </a:r>
            <a:r>
              <a:rPr lang="en-US" sz="3200" dirty="0" err="1"/>
              <a:t>hiperbola</a:t>
            </a:r>
            <a:endParaRPr lang="en-US" sz="32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95736" y="4437112"/>
            <a:ext cx="6912768" cy="2433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Efektif</a:t>
            </a:r>
            <a:r>
              <a:rPr lang="en-US" dirty="0"/>
              <a:t> dose /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Efek</a:t>
            </a:r>
            <a:r>
              <a:rPr lang="en-US" dirty="0">
                <a:sym typeface="Wingdings" pitchFamily="2" charset="2"/>
              </a:rPr>
              <a:t> </a:t>
            </a:r>
            <a:r>
              <a:rPr lang="en-US" dirty="0"/>
              <a:t>ED50</a:t>
            </a:r>
          </a:p>
          <a:p>
            <a:r>
              <a:rPr lang="en-US" dirty="0"/>
              <a:t>Lethal dose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kematian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/>
              <a:t>LD50</a:t>
            </a:r>
          </a:p>
          <a:p>
            <a:r>
              <a:rPr lang="en-US" dirty="0"/>
              <a:t>Margin of safety : ED50 – LD50</a:t>
            </a:r>
          </a:p>
          <a:p>
            <a:endParaRPr lang="en-US" dirty="0"/>
          </a:p>
        </p:txBody>
      </p:sp>
      <p:sp>
        <p:nvSpPr>
          <p:cNvPr id="8" name="Bent Arrow 7"/>
          <p:cNvSpPr/>
          <p:nvPr/>
        </p:nvSpPr>
        <p:spPr>
          <a:xfrm>
            <a:off x="1331640" y="2348781"/>
            <a:ext cx="504056" cy="129624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batradisionaljantungberdebar.files.wordpress.com/2014/04/jantung-berdebar.jpg?w=294&amp;h=2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https://obatradisionaljantungberdebar.files.wordpress.com/2014/04/jantung-berdebar.jpg?w=294&amp;h=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9" y="27089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batjantungbengkakherbalalami.files.wordpress.com/2013/11/jantung-bengk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6" y="272340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8864" y="1196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id-ID">
                <a:sym typeface="Symbol"/>
              </a:rPr>
              <a:t> Praktikum Pengaruh Obat Pada sistem Kardiovaskular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326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d-ID" dirty="0">
                <a:sym typeface="Symbol"/>
              </a:rPr>
              <a:t>Cardiovascular Control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9" y="1466849"/>
            <a:ext cx="7618167" cy="523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2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38150"/>
            <a:ext cx="56769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1187624" y="1556792"/>
            <a:ext cx="720080" cy="4320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Lightning Bolt 5"/>
          <p:cNvSpPr/>
          <p:nvPr/>
        </p:nvSpPr>
        <p:spPr>
          <a:xfrm rot="10800000">
            <a:off x="6876256" y="2492896"/>
            <a:ext cx="720080" cy="43204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022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ournals.cambridge.org/fulltext_content/ERM/ERM3_29/S1462399401003878sup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5" y="1243558"/>
            <a:ext cx="44100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vpharmacology.com/antiarrhy/atropine-Gi%20prote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36" y="1243558"/>
            <a:ext cx="3876736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996952"/>
            <a:ext cx="1779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id-ID" sz="3200" dirty="0">
                <a:solidFill>
                  <a:srgbClr val="FF0000"/>
                </a:solidFill>
                <a:sym typeface="Symbol"/>
              </a:rPr>
              <a:t> </a:t>
            </a:r>
            <a:r>
              <a:rPr lang="id-ID" sz="2000" dirty="0">
                <a:solidFill>
                  <a:srgbClr val="FF0000"/>
                </a:solidFill>
                <a:sym typeface="Symbol"/>
              </a:rPr>
              <a:t>propranolol</a:t>
            </a:r>
            <a:endParaRPr lang="id-ID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5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19388" r="16582" b="3551"/>
          <a:stretch>
            <a:fillRect/>
          </a:stretch>
        </p:blipFill>
        <p:spPr bwMode="auto">
          <a:xfrm>
            <a:off x="1476375" y="188913"/>
            <a:ext cx="6191250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8313" y="4437063"/>
            <a:ext cx="8212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Aktivasi</a:t>
            </a:r>
            <a:r>
              <a:rPr lang="en-US" dirty="0"/>
              <a:t> </a:t>
            </a:r>
            <a:r>
              <a:rPr lang="id-ID" dirty="0"/>
              <a:t>r</a:t>
            </a:r>
            <a:r>
              <a:rPr lang="en-US" dirty="0" err="1"/>
              <a:t>espon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. </a:t>
            </a:r>
            <a:r>
              <a:rPr lang="en-US" dirty="0" err="1">
                <a:sym typeface="Symbol" pitchFamily="18" charset="2"/>
              </a:rPr>
              <a:t>stimulasi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reseptor</a:t>
            </a:r>
            <a:r>
              <a:rPr lang="en-US" dirty="0">
                <a:sym typeface="Symbol" pitchFamily="18" charset="2"/>
              </a:rPr>
              <a:t> 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oleh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cathecolamin</a:t>
            </a:r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 err="1">
                <a:sym typeface="Symbol" pitchFamily="18" charset="2"/>
              </a:rPr>
              <a:t>Menimbulkan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aktivasi</a:t>
            </a:r>
            <a:r>
              <a:rPr lang="en-US" dirty="0">
                <a:sym typeface="Symbol" pitchFamily="18" charset="2"/>
              </a:rPr>
              <a:t> protein </a:t>
            </a:r>
            <a:r>
              <a:rPr lang="en-US" dirty="0" err="1">
                <a:sym typeface="Symbol" pitchFamily="18" charset="2"/>
              </a:rPr>
              <a:t>penghubung</a:t>
            </a:r>
            <a:r>
              <a:rPr lang="en-US" dirty="0">
                <a:sym typeface="Symbol" pitchFamily="18" charset="2"/>
              </a:rPr>
              <a:t> G. sub unit </a:t>
            </a:r>
            <a:r>
              <a:rPr lang="en-US" dirty="0" err="1">
                <a:sym typeface="Symbol" pitchFamily="18" charset="2"/>
              </a:rPr>
              <a:t>alfa</a:t>
            </a:r>
            <a:r>
              <a:rPr lang="en-US" dirty="0">
                <a:sym typeface="Symbol" pitchFamily="18" charset="2"/>
              </a:rPr>
              <a:t> protein G </a:t>
            </a:r>
            <a:r>
              <a:rPr lang="en-US" dirty="0" err="1">
                <a:sym typeface="Symbol" pitchFamily="18" charset="2"/>
              </a:rPr>
              <a:t>ini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meng</a:t>
            </a:r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 err="1">
                <a:sym typeface="Symbol" pitchFamily="18" charset="2"/>
              </a:rPr>
              <a:t>Aktivasiefektornya</a:t>
            </a:r>
            <a:r>
              <a:rPr lang="en-US" dirty="0">
                <a:sym typeface="Symbol" pitchFamily="18" charset="2"/>
              </a:rPr>
              <a:t>, phospholipase C , yang </a:t>
            </a:r>
            <a:r>
              <a:rPr lang="en-US" dirty="0" err="1">
                <a:sym typeface="Symbol" pitchFamily="18" charset="2"/>
              </a:rPr>
              <a:t>menimbulkan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rilis</a:t>
            </a:r>
            <a:r>
              <a:rPr lang="en-US" dirty="0">
                <a:sym typeface="Symbol" pitchFamily="18" charset="2"/>
              </a:rPr>
              <a:t> IP3 (inositol</a:t>
            </a:r>
          </a:p>
          <a:p>
            <a:pPr eaLnBrk="1" hangingPunct="1"/>
            <a:r>
              <a:rPr lang="en-US" dirty="0">
                <a:sym typeface="Symbol" pitchFamily="18" charset="2"/>
              </a:rPr>
              <a:t>1,4,5 triphosphate) </a:t>
            </a:r>
            <a:r>
              <a:rPr lang="en-US" dirty="0" err="1">
                <a:sym typeface="Symbol" pitchFamily="18" charset="2"/>
              </a:rPr>
              <a:t>dan</a:t>
            </a:r>
            <a:r>
              <a:rPr lang="en-US" dirty="0">
                <a:sym typeface="Symbol" pitchFamily="18" charset="2"/>
              </a:rPr>
              <a:t> DAG (</a:t>
            </a:r>
            <a:r>
              <a:rPr lang="en-US" dirty="0" err="1">
                <a:sym typeface="Symbol" pitchFamily="18" charset="2"/>
              </a:rPr>
              <a:t>diacylglyserol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err="1">
                <a:sym typeface="Symbol" pitchFamily="18" charset="2"/>
              </a:rPr>
              <a:t>dari</a:t>
            </a:r>
            <a:r>
              <a:rPr lang="en-US" dirty="0">
                <a:sym typeface="Symbol" pitchFamily="18" charset="2"/>
              </a:rPr>
              <a:t> phosphatidylinositol 4,5-bi</a:t>
            </a:r>
          </a:p>
          <a:p>
            <a:pPr eaLnBrk="1" hangingPunct="1"/>
            <a:r>
              <a:rPr lang="en-US" dirty="0" err="1">
                <a:sym typeface="Symbol" pitchFamily="18" charset="2"/>
              </a:rPr>
              <a:t>phosphat</a:t>
            </a:r>
            <a:r>
              <a:rPr lang="en-US" dirty="0">
                <a:sym typeface="Symbol" pitchFamily="18" charset="2"/>
              </a:rPr>
              <a:t>  (</a:t>
            </a:r>
            <a:r>
              <a:rPr lang="en-US" dirty="0" err="1">
                <a:sym typeface="Symbol" pitchFamily="18" charset="2"/>
              </a:rPr>
              <a:t>Ptdlns</a:t>
            </a:r>
            <a:r>
              <a:rPr lang="en-US" dirty="0">
                <a:sym typeface="Symbol" pitchFamily="18" charset="2"/>
              </a:rPr>
              <a:t> 4,5 P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). IP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menstimulasi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rilis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simpanan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kalsium</a:t>
            </a:r>
            <a:r>
              <a:rPr lang="en-US" dirty="0">
                <a:sym typeface="Symbol" pitchFamily="18" charset="2"/>
              </a:rPr>
              <a:t> yang </a:t>
            </a:r>
          </a:p>
          <a:p>
            <a:pPr eaLnBrk="1" hangingPunct="1"/>
            <a:r>
              <a:rPr lang="en-US" dirty="0" err="1">
                <a:sym typeface="Symbol" pitchFamily="18" charset="2"/>
              </a:rPr>
              <a:t>tersebar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menyebabkan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peningkatan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konsentrasi</a:t>
            </a:r>
            <a:r>
              <a:rPr lang="en-US" dirty="0">
                <a:sym typeface="Symbol" pitchFamily="18" charset="2"/>
              </a:rPr>
              <a:t> Ca</a:t>
            </a:r>
            <a:r>
              <a:rPr lang="en-US" baseline="30000" dirty="0">
                <a:sym typeface="Symbol" pitchFamily="18" charset="2"/>
              </a:rPr>
              <a:t>2+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sitoplasma</a:t>
            </a:r>
            <a:r>
              <a:rPr lang="en-US" dirty="0">
                <a:sym typeface="Symbol" pitchFamily="18" charset="2"/>
              </a:rPr>
              <a:t> . Ca</a:t>
            </a:r>
            <a:r>
              <a:rPr lang="en-US" baseline="30000" dirty="0">
                <a:sym typeface="Symbol" pitchFamily="18" charset="2"/>
              </a:rPr>
              <a:t>2+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dirty="0" err="1">
                <a:sym typeface="Symbol" pitchFamily="18" charset="2"/>
              </a:rPr>
              <a:t>kemudian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mengaktivasi</a:t>
            </a:r>
            <a:r>
              <a:rPr lang="en-US" dirty="0">
                <a:sym typeface="Symbol" pitchFamily="18" charset="2"/>
              </a:rPr>
              <a:t> protein kinase yang </a:t>
            </a:r>
            <a:r>
              <a:rPr lang="en-US" dirty="0" err="1">
                <a:sym typeface="Symbol" pitchFamily="18" charset="2"/>
              </a:rPr>
              <a:t>bergantung</a:t>
            </a:r>
            <a:r>
              <a:rPr lang="en-US" dirty="0">
                <a:sym typeface="Symbol" pitchFamily="18" charset="2"/>
              </a:rPr>
              <a:t> - Ca</a:t>
            </a:r>
            <a:r>
              <a:rPr lang="en-US" baseline="30000" dirty="0">
                <a:sym typeface="Symbol" pitchFamily="18" charset="2"/>
              </a:rPr>
              <a:t>2+</a:t>
            </a:r>
            <a:r>
              <a:rPr lang="en-US" dirty="0">
                <a:sym typeface="Symbol" pitchFamily="18" charset="2"/>
              </a:rPr>
              <a:t> yang </a:t>
            </a:r>
            <a:r>
              <a:rPr lang="en-US" dirty="0" err="1">
                <a:sym typeface="Symbol" pitchFamily="18" charset="2"/>
              </a:rPr>
              <a:t>pada</a:t>
            </a:r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 err="1">
                <a:sym typeface="Symbol" pitchFamily="18" charset="2"/>
              </a:rPr>
              <a:t>gilirannya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memfosforilasi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substrat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mereka</a:t>
            </a:r>
            <a:r>
              <a:rPr lang="en-US" dirty="0">
                <a:sym typeface="Symbol" pitchFamily="18" charset="2"/>
              </a:rPr>
              <a:t>. DAG </a:t>
            </a:r>
            <a:r>
              <a:rPr lang="en-US" dirty="0" err="1">
                <a:sym typeface="Symbol" pitchFamily="18" charset="2"/>
              </a:rPr>
              <a:t>mengaktivasi</a:t>
            </a:r>
            <a:r>
              <a:rPr lang="en-US" dirty="0">
                <a:sym typeface="Symbol" pitchFamily="18" charset="2"/>
              </a:rPr>
              <a:t> protein kinase C</a:t>
            </a:r>
          </a:p>
        </p:txBody>
      </p:sp>
    </p:spTree>
    <p:extLst>
      <p:ext uri="{BB962C8B-B14F-4D97-AF65-F5344CB8AC3E}">
        <p14:creationId xmlns:p14="http://schemas.microsoft.com/office/powerpoint/2010/main" val="9201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1" t="13838" r="21939" b="15633"/>
          <a:stretch>
            <a:fillRect/>
          </a:stretch>
        </p:blipFill>
        <p:spPr bwMode="auto">
          <a:xfrm>
            <a:off x="1042988" y="423863"/>
            <a:ext cx="7231062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20688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800" dirty="0"/>
              <a:t>	</a:t>
            </a:r>
            <a:r>
              <a:rPr lang="en-US" sz="2800" b="1" dirty="0"/>
              <a:t>Adrenaline is a non selective agonist 	for all</a:t>
            </a:r>
          </a:p>
          <a:p>
            <a:pPr indent="457200"/>
            <a:r>
              <a:rPr lang="en-US" sz="2800" b="1" dirty="0"/>
              <a:t>	adrenergic receptors.</a:t>
            </a:r>
            <a:r>
              <a:rPr lang="en-US" sz="2800" dirty="0"/>
              <a:t>	</a:t>
            </a:r>
          </a:p>
          <a:p>
            <a:pPr indent="457200"/>
            <a:r>
              <a:rPr lang="en-US" sz="2800" dirty="0"/>
              <a:t>	</a:t>
            </a:r>
          </a:p>
          <a:p>
            <a:pPr indent="457200"/>
            <a:r>
              <a:rPr lang="en-US" sz="2800" dirty="0"/>
              <a:t>	</a:t>
            </a:r>
            <a:r>
              <a:rPr lang="en-US" sz="2800" b="1" dirty="0"/>
              <a:t>α1→ stimulates PLC →  membrane phospholipids</a:t>
            </a:r>
          </a:p>
          <a:p>
            <a:pPr indent="457200"/>
            <a:r>
              <a:rPr lang="en-US" sz="2800" b="1" dirty="0"/>
              <a:t>	 → ↑IP3 +↑DAG → ↑Ca2+ → </a:t>
            </a:r>
            <a:r>
              <a:rPr lang="en-US" sz="2800" b="1" dirty="0" err="1"/>
              <a:t>calmodulin</a:t>
            </a:r>
            <a:r>
              <a:rPr lang="en-US" sz="2800" b="1" dirty="0"/>
              <a:t> → effects.</a:t>
            </a:r>
          </a:p>
          <a:p>
            <a:pPr indent="457200"/>
            <a:r>
              <a:rPr lang="en-US" sz="2800" b="1" dirty="0"/>
              <a:t>	</a:t>
            </a:r>
          </a:p>
          <a:p>
            <a:pPr indent="457200"/>
            <a:r>
              <a:rPr lang="en-US" sz="2800" dirty="0"/>
              <a:t>	</a:t>
            </a:r>
            <a:r>
              <a:rPr lang="en-US" sz="2800" b="1" dirty="0"/>
              <a:t>α2  → ↓ </a:t>
            </a:r>
            <a:r>
              <a:rPr lang="en-US" sz="2800" b="1" dirty="0" err="1"/>
              <a:t>cAMP</a:t>
            </a:r>
            <a:r>
              <a:rPr lang="en-US" sz="2800" b="1" dirty="0"/>
              <a:t>.</a:t>
            </a:r>
            <a:r>
              <a:rPr lang="id-ID" sz="2800" b="1" dirty="0"/>
              <a:t>  </a:t>
            </a:r>
            <a:r>
              <a:rPr lang="id-ID" sz="2800" b="1" dirty="0">
                <a:sym typeface="Wingdings" pitchFamily="2" charset="2"/>
              </a:rPr>
              <a:t> menghambat rilis NE</a:t>
            </a:r>
            <a:endParaRPr lang="en-US" sz="2800" b="1" dirty="0"/>
          </a:p>
          <a:p>
            <a:pPr indent="457200"/>
            <a:r>
              <a:rPr lang="en-US" sz="2800" dirty="0"/>
              <a:t>	</a:t>
            </a:r>
          </a:p>
          <a:p>
            <a:pPr indent="457200"/>
            <a:r>
              <a:rPr lang="en-US" sz="2800" dirty="0"/>
              <a:t>	</a:t>
            </a:r>
            <a:r>
              <a:rPr lang="en-US" sz="2800" b="1" dirty="0"/>
              <a:t>β1, β2  &amp; β3  →↑ </a:t>
            </a:r>
            <a:r>
              <a:rPr lang="en-US" sz="2800" b="1" dirty="0" err="1"/>
              <a:t>cAMP</a:t>
            </a:r>
            <a:r>
              <a:rPr lang="en-US" sz="2800" b="1" dirty="0"/>
              <a:t>.</a:t>
            </a:r>
            <a:endParaRPr lang="id-ID" sz="2800" b="1" dirty="0"/>
          </a:p>
          <a:p>
            <a:pPr indent="457200"/>
            <a:r>
              <a:rPr lang="id-ID" sz="2800" b="1" dirty="0"/>
              <a:t>        </a:t>
            </a:r>
            <a:r>
              <a:rPr lang="en-US" sz="2800" b="1" dirty="0"/>
              <a:t>β1</a:t>
            </a:r>
            <a:r>
              <a:rPr lang="id-ID" sz="2800" b="1" dirty="0"/>
              <a:t> </a:t>
            </a:r>
            <a:r>
              <a:rPr lang="id-ID" sz="2800" b="1" dirty="0">
                <a:sym typeface="Wingdings" pitchFamily="2" charset="2"/>
              </a:rPr>
              <a:t> kontraksi myocard</a:t>
            </a:r>
            <a:endParaRPr lang="id-ID" sz="2800" b="1" dirty="0"/>
          </a:p>
          <a:p>
            <a:pPr indent="457200"/>
            <a:r>
              <a:rPr lang="id-ID" sz="2800" b="1" dirty="0"/>
              <a:t>        </a:t>
            </a:r>
            <a:r>
              <a:rPr lang="en-US" sz="2800" b="1" dirty="0"/>
              <a:t>β2</a:t>
            </a:r>
            <a:r>
              <a:rPr lang="id-ID" sz="2800" b="1" dirty="0"/>
              <a:t> </a:t>
            </a:r>
            <a:r>
              <a:rPr lang="id-ID" sz="2800" b="1" dirty="0">
                <a:sym typeface="Wingdings" pitchFamily="2" charset="2"/>
              </a:rPr>
              <a:t> relaksasi otot polos bronkus</a:t>
            </a:r>
            <a:endParaRPr lang="id-ID" sz="2800" b="1" dirty="0"/>
          </a:p>
          <a:p>
            <a:pPr indent="457200"/>
            <a:r>
              <a:rPr lang="id-ID" sz="2800" b="1" dirty="0"/>
              <a:t>        </a:t>
            </a:r>
            <a:r>
              <a:rPr lang="en-US" sz="2800" b="1" dirty="0"/>
              <a:t>β3</a:t>
            </a:r>
            <a:r>
              <a:rPr lang="id-ID" sz="2800" b="1" dirty="0"/>
              <a:t> </a:t>
            </a:r>
            <a:r>
              <a:rPr lang="id-ID" sz="2800" b="1" dirty="0">
                <a:sym typeface="Wingdings" pitchFamily="2" charset="2"/>
              </a:rPr>
              <a:t> lipolisis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68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232248"/>
          </a:xfrm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Praktikum Farmakologi</a:t>
            </a:r>
            <a:br>
              <a:rPr lang="id-I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(Diuretika, Pengaruh Obat pd CV, Penyiapan Sediaan Obat)</a:t>
            </a:r>
            <a:endParaRPr lang="id-I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936104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0000FF"/>
                </a:solidFill>
              </a:rPr>
              <a:t>Akhmad Edy Purwoko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279" y="489446"/>
            <a:ext cx="442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--*”Review”*--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652120" y="5733256"/>
            <a:ext cx="4608512" cy="10801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Propranolol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b="1" dirty="0"/>
              <a:t>Mechanism of Action</a:t>
            </a:r>
          </a:p>
          <a:p>
            <a:pPr lvl="1"/>
            <a:r>
              <a:rPr lang="id-ID" dirty="0"/>
              <a:t>Nonselective beta adrenergic receptor blocker; competitive beta1 and beta2 receptor inhibition results in decreases in heart rate, myocardial contractility, myocardial oxygen demand, and blood pressure</a:t>
            </a:r>
          </a:p>
          <a:p>
            <a:pPr lvl="1"/>
            <a:r>
              <a:rPr lang="id-ID" dirty="0"/>
              <a:t>Class 2 antidysrhythmic</a:t>
            </a:r>
          </a:p>
          <a:p>
            <a:r>
              <a:rPr lang="id-ID" b="1" dirty="0"/>
              <a:t>Absorption</a:t>
            </a:r>
          </a:p>
          <a:p>
            <a:pPr lvl="1"/>
            <a:r>
              <a:rPr lang="id-ID" dirty="0"/>
              <a:t>Bioavailability: 30-70% (food increases bioavailability)</a:t>
            </a:r>
          </a:p>
          <a:p>
            <a:pPr lvl="1"/>
            <a:r>
              <a:rPr lang="id-ID" dirty="0"/>
              <a:t>Onset: Hypertension, 2-3 wk; beta blockade, 2-10 min (IV) or 1-2 hr (PO) </a:t>
            </a:r>
          </a:p>
          <a:p>
            <a:pPr lvl="1"/>
            <a:r>
              <a:rPr lang="id-ID" dirty="0"/>
              <a:t>Duration: 6-12 hr (immediate release); 24-27 hr (extended release) </a:t>
            </a:r>
          </a:p>
          <a:p>
            <a:pPr lvl="1"/>
            <a:r>
              <a:rPr lang="id-ID" dirty="0"/>
              <a:t>Peak plasma time: 1-4 hr (immediate release); 6-14 hr (extended release)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271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 fontScale="70000" lnSpcReduction="20000"/>
          </a:bodyPr>
          <a:lstStyle/>
          <a:p>
            <a:r>
              <a:rPr lang="id-ID" b="1" dirty="0"/>
              <a:t>Absorption</a:t>
            </a:r>
          </a:p>
          <a:p>
            <a:pPr lvl="1"/>
            <a:r>
              <a:rPr lang="id-ID" dirty="0"/>
              <a:t>Bioavailability: 30-70% (food increases bioavailability)</a:t>
            </a:r>
          </a:p>
          <a:p>
            <a:pPr lvl="1"/>
            <a:r>
              <a:rPr lang="id-ID" dirty="0"/>
              <a:t>Onset: Hypertension</a:t>
            </a:r>
            <a:r>
              <a:rPr lang="id-ID"/>
              <a:t>, beta </a:t>
            </a:r>
            <a:r>
              <a:rPr lang="id-ID" dirty="0"/>
              <a:t>blockade, 2-10 min (IV) or 1-2 hr (PO) </a:t>
            </a:r>
          </a:p>
          <a:p>
            <a:pPr lvl="1"/>
            <a:r>
              <a:rPr lang="id-ID" dirty="0"/>
              <a:t>Duration: 6-12 hr (immediate release); 24-27 hr (extended release) </a:t>
            </a:r>
          </a:p>
          <a:p>
            <a:pPr lvl="1"/>
            <a:r>
              <a:rPr lang="id-ID" dirty="0"/>
              <a:t>Peak plasma time: 1-4 hr (immediate release); 6-14 hr (extended release) </a:t>
            </a:r>
          </a:p>
          <a:p>
            <a:r>
              <a:rPr lang="id-ID" b="1" dirty="0"/>
              <a:t>Distribution</a:t>
            </a:r>
          </a:p>
          <a:p>
            <a:pPr lvl="1"/>
            <a:r>
              <a:rPr lang="id-ID" dirty="0"/>
              <a:t>Protein bound: 68% (newborns); 90% (adults) </a:t>
            </a:r>
          </a:p>
          <a:p>
            <a:pPr lvl="1"/>
            <a:r>
              <a:rPr lang="id-ID" dirty="0"/>
              <a:t>Vd: 4 L/kg in adults </a:t>
            </a:r>
          </a:p>
          <a:p>
            <a:r>
              <a:rPr lang="id-ID" b="1" dirty="0"/>
              <a:t>Metabolism</a:t>
            </a:r>
          </a:p>
          <a:p>
            <a:pPr lvl="1"/>
            <a:r>
              <a:rPr lang="id-ID" dirty="0"/>
              <a:t>Metabolized by hepatic P450 enzymes CYP2D6 and CYP1A2 </a:t>
            </a:r>
          </a:p>
          <a:p>
            <a:pPr lvl="1"/>
            <a:r>
              <a:rPr lang="id-ID" dirty="0"/>
              <a:t>Metabolites: 4-hydroxypropranolol (active) </a:t>
            </a:r>
          </a:p>
          <a:p>
            <a:r>
              <a:rPr lang="id-ID" b="1" dirty="0"/>
              <a:t>Elimination</a:t>
            </a:r>
          </a:p>
          <a:p>
            <a:pPr lvl="1"/>
            <a:r>
              <a:rPr lang="id-ID" dirty="0"/>
              <a:t>Half-life: Children, 3.9-6.4 hr; adults, 3.9-6.4 hr (immediate release) or 8-10 hr (extended release) </a:t>
            </a:r>
          </a:p>
          <a:p>
            <a:pPr lvl="1"/>
            <a:r>
              <a:rPr lang="id-ID" dirty="0"/>
              <a:t>Excretion: Urine (96-99%)</a:t>
            </a:r>
          </a:p>
          <a:p>
            <a:pPr lvl="1"/>
            <a:r>
              <a:rPr lang="id-ID" dirty="0"/>
              <a:t>Dialyzable: HD: No</a:t>
            </a:r>
          </a:p>
          <a:p>
            <a:pPr marL="0" indent="0">
              <a:buNone/>
            </a:pPr>
            <a:r>
              <a:rPr lang="id-ID" sz="2600" dirty="0"/>
              <a:t>         http://reference.medscape.com/drug/inderal-inderal-la-propranolol-342364#10</a:t>
            </a:r>
          </a:p>
        </p:txBody>
      </p:sp>
    </p:spTree>
    <p:extLst>
      <p:ext uri="{BB962C8B-B14F-4D97-AF65-F5344CB8AC3E}">
        <p14:creationId xmlns:p14="http://schemas.microsoft.com/office/powerpoint/2010/main" val="351188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mapspublic2.ihmc.us/rid=1H4CT1Y3D-T7YJB6-1CK8/propranol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44624"/>
            <a:ext cx="7380312" cy="67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3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052736"/>
            <a:ext cx="990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0319" y="260648"/>
            <a:ext cx="7433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Memenuhi Syarat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Inform consent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957513"/>
            <a:ext cx="1181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283968" y="2348880"/>
            <a:ext cx="504056" cy="3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23528" y="4593902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Kontrol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9510" y="4581128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Kontrol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296" y="5313982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Perlakuan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301208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Perlakuan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195736" y="4221088"/>
            <a:ext cx="504056" cy="3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5796136" y="4293096"/>
            <a:ext cx="504056" cy="3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3131840" y="4221088"/>
            <a:ext cx="504056" cy="109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6804248" y="4221088"/>
            <a:ext cx="504056" cy="109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5148064" y="980728"/>
            <a:ext cx="3991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Sehat T 120-140/75-85</a:t>
            </a:r>
          </a:p>
          <a:p>
            <a:r>
              <a:rPr lang="id-ID" dirty="0"/>
              <a:t>Tidak merokok, minum alkohol</a:t>
            </a:r>
          </a:p>
          <a:p>
            <a:r>
              <a:rPr lang="id-ID" dirty="0"/>
              <a:t>Tdk Menderita Peny. Jantung Ginjal Hati</a:t>
            </a:r>
          </a:p>
          <a:p>
            <a:r>
              <a:rPr lang="id-ID" dirty="0"/>
              <a:t>Tidak menderita 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2885" y="1126485"/>
            <a:ext cx="168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Ukur Nadi Awal</a:t>
            </a:r>
          </a:p>
          <a:p>
            <a:r>
              <a:rPr lang="id-ID" dirty="0"/>
              <a:t>Minum Obat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2885" y="3009726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Ukur Nadi Pre</a:t>
            </a:r>
          </a:p>
          <a:p>
            <a:r>
              <a:rPr lang="id-ID" dirty="0"/>
              <a:t>Exercise – Post</a:t>
            </a:r>
          </a:p>
          <a:p>
            <a:r>
              <a:rPr lang="id-ID" dirty="0"/>
              <a:t>Exercise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120" y="3068960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Ulangi Pengukuran</a:t>
            </a:r>
          </a:p>
          <a:p>
            <a:r>
              <a:rPr lang="id-ID" dirty="0"/>
              <a:t>Tiap 30’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58863" y="6156593"/>
            <a:ext cx="5426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Amati Hasil, Analisis Statistik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99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6705600" y="617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Back</a:t>
            </a:r>
          </a:p>
        </p:txBody>
      </p:sp>
      <p:pic>
        <p:nvPicPr>
          <p:cNvPr id="3" name="Picture 5" descr="Cover_Interacti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365104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indu_face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0612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edit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nding_hear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93249"/>
            <a:ext cx="1152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38622" y="2743200"/>
            <a:ext cx="5581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u for your kind attention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Wassalamu'alaikum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Wb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id-ID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288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349896"/>
            <a:ext cx="8229600" cy="1143000"/>
          </a:xfrm>
        </p:spPr>
        <p:txBody>
          <a:bodyPr/>
          <a:lstStyle/>
          <a:p>
            <a:r>
              <a:rPr lang="id-ID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Praktikum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Sebagai pendukung pembelajaran agar Mahasiswa lebih memahami konsep farmakoterapi sekaligus melatih ketrampilan mahasiswa yang berkaitan dengan obat</a:t>
            </a:r>
          </a:p>
          <a:p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~ profesi dokter </a:t>
            </a:r>
            <a:r>
              <a:rPr lang="id-ID" b="1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id-ID" b="1" dirty="0">
                <a:solidFill>
                  <a:schemeClr val="bg1"/>
                </a:solidFill>
              </a:rPr>
              <a:t> keberhasilan intervensi terapeutik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08712" y="6021288"/>
            <a:ext cx="2699792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609600" y="1066800"/>
            <a:ext cx="37719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Clinical factors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Age,Weight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Present health disorder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Other disease </a:t>
            </a:r>
            <a:r>
              <a:rPr lang="en-US" sz="1800" dirty="0" err="1"/>
              <a:t>enteties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Client drugs </a:t>
            </a:r>
            <a:r>
              <a:rPr lang="en-US" sz="1800" dirty="0" err="1"/>
              <a:t>complience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Pharmacokinetics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Absorbsi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Distribution (PB)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Metabolism (T ½)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Excretion</a:t>
            </a:r>
          </a:p>
        </p:txBody>
      </p:sp>
      <p:sp>
        <p:nvSpPr>
          <p:cNvPr id="9114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066800"/>
            <a:ext cx="37719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/>
              <a:t>	</a:t>
            </a:r>
            <a:r>
              <a:rPr lang="en-US" sz="1800">
                <a:hlinkClick r:id="rId2" action="ppaction://hlinksldjump"/>
              </a:rPr>
              <a:t>Drug form</a:t>
            </a:r>
            <a:endParaRPr lang="en-US" sz="18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</a:t>
            </a:r>
            <a:r>
              <a:rPr lang="en-US" sz="1800">
                <a:hlinkClick r:id="rId3" action="ppaction://hlinksldjump"/>
              </a:rPr>
              <a:t>Route</a:t>
            </a:r>
            <a:r>
              <a:rPr lang="en-US" sz="1800"/>
              <a:t> of drug 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Multiple drug therapy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Drug </a:t>
            </a:r>
            <a:r>
              <a:rPr lang="en-US" sz="1800">
                <a:hlinkClick r:id="rId4" action="ppaction://hlinksldjump"/>
              </a:rPr>
              <a:t>Interaction</a:t>
            </a:r>
            <a:endParaRPr lang="en-US" sz="18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</a:t>
            </a:r>
          </a:p>
          <a:p>
            <a:pPr>
              <a:lnSpc>
                <a:spcPct val="90000"/>
              </a:lnSpc>
            </a:pPr>
            <a:r>
              <a:rPr lang="en-US"/>
              <a:t>Pharmacodynamic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/>
              <a:t>	</a:t>
            </a:r>
            <a:r>
              <a:rPr lang="en-US" sz="1800"/>
              <a:t>Onset, peak, and duration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Therapeutic range (therapeutic windows)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	Side effects, adverse reaction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3568" y="5805264"/>
            <a:ext cx="787106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Determinans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A</a:t>
            </a:r>
            <a:r>
              <a:rPr lang="en-US" sz="3600" dirty="0" err="1">
                <a:solidFill>
                  <a:schemeClr val="bg1"/>
                </a:solidFill>
              </a:rPr>
              <a:t>ffecting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D</a:t>
            </a:r>
            <a:r>
              <a:rPr lang="en-US" sz="3600" dirty="0">
                <a:solidFill>
                  <a:schemeClr val="bg1"/>
                </a:solidFill>
              </a:rPr>
              <a:t>rug </a:t>
            </a:r>
            <a:r>
              <a:rPr lang="id-ID" sz="3600" dirty="0">
                <a:solidFill>
                  <a:schemeClr val="bg1"/>
                </a:solidFill>
              </a:rPr>
              <a:t>T</a:t>
            </a:r>
            <a:r>
              <a:rPr lang="en-US" sz="3600" dirty="0" err="1">
                <a:solidFill>
                  <a:schemeClr val="bg1"/>
                </a:solidFill>
              </a:rPr>
              <a:t>herapy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429000" y="1524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DRUG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3581400" y="9144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572000" y="914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>
            <a:off x="3505200" y="990600"/>
            <a:ext cx="5334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419600" y="9906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2677" y="1209055"/>
            <a:ext cx="82296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Drug form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0102" y="1988840"/>
            <a:ext cx="5948362" cy="37820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Tablet</a:t>
            </a:r>
          </a:p>
          <a:p>
            <a:r>
              <a:rPr lang="en-US" dirty="0" err="1"/>
              <a:t>Kapsul</a:t>
            </a:r>
            <a:endParaRPr lang="en-US" dirty="0"/>
          </a:p>
          <a:p>
            <a:r>
              <a:rPr lang="en-US" dirty="0" err="1"/>
              <a:t>Salut</a:t>
            </a:r>
            <a:r>
              <a:rPr lang="en-US" dirty="0"/>
              <a:t> film</a:t>
            </a:r>
          </a:p>
          <a:p>
            <a:r>
              <a:rPr lang="en-US" dirty="0"/>
              <a:t>Syrup</a:t>
            </a:r>
          </a:p>
          <a:p>
            <a:r>
              <a:rPr lang="en-US" dirty="0" err="1"/>
              <a:t>Salep</a:t>
            </a:r>
            <a:r>
              <a:rPr lang="en-US" dirty="0"/>
              <a:t>, cream</a:t>
            </a:r>
          </a:p>
          <a:p>
            <a:r>
              <a:rPr lang="en-US" dirty="0" err="1"/>
              <a:t>Injeksi</a:t>
            </a:r>
            <a:r>
              <a:rPr lang="en-US" dirty="0"/>
              <a:t> </a:t>
            </a:r>
          </a:p>
        </p:txBody>
      </p:sp>
      <p:sp>
        <p:nvSpPr>
          <p:cNvPr id="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874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838200"/>
            <a:ext cx="69342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v-SE" sz="3600" b="1" dirty="0"/>
              <a:t>Perjalanan Obat</a:t>
            </a:r>
            <a:r>
              <a:rPr lang="id-ID" sz="3600" b="1" dirty="0"/>
              <a:t> </a:t>
            </a:r>
            <a:r>
              <a:rPr lang="id-ID" sz="3600" b="1" dirty="0">
                <a:sym typeface="Wingdings" pitchFamily="2" charset="2"/>
              </a:rPr>
              <a:t> Efek Terapi</a:t>
            </a:r>
            <a:endParaRPr lang="sv-SE" sz="3600" b="1" dirty="0"/>
          </a:p>
          <a:p>
            <a:endParaRPr lang="sv-SE" dirty="0"/>
          </a:p>
          <a:p>
            <a:r>
              <a:rPr lang="sv-SE" dirty="0"/>
              <a:t>3 Fase dialami Obat </a:t>
            </a:r>
            <a:r>
              <a:rPr lang="sv-SE" dirty="0">
                <a:sym typeface="Wingdings" pitchFamily="2" charset="2"/>
              </a:rPr>
              <a:t> Per Oral</a:t>
            </a:r>
          </a:p>
          <a:p>
            <a:endParaRPr lang="sv-SE" dirty="0">
              <a:sym typeface="Wingdings" pitchFamily="2" charset="2"/>
            </a:endParaRPr>
          </a:p>
          <a:p>
            <a:pPr lvl="1"/>
            <a:r>
              <a:rPr lang="sv-SE" dirty="0"/>
              <a:t>FASE FARMASETIK</a:t>
            </a:r>
          </a:p>
          <a:p>
            <a:pPr lvl="1"/>
            <a:r>
              <a:rPr lang="sv-SE" dirty="0"/>
              <a:t>FASE FARMAKOKINETIK</a:t>
            </a:r>
          </a:p>
          <a:p>
            <a:pPr lvl="1"/>
            <a:r>
              <a:rPr lang="sv-SE" dirty="0"/>
              <a:t>FASE FARMAKODINAMIK</a:t>
            </a:r>
          </a:p>
          <a:p>
            <a:endParaRPr lang="sv-SE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86400" y="54102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PARENTERAL</a:t>
            </a:r>
          </a:p>
        </p:txBody>
      </p:sp>
    </p:spTree>
    <p:extLst>
      <p:ext uri="{BB962C8B-B14F-4D97-AF65-F5344CB8AC3E}">
        <p14:creationId xmlns:p14="http://schemas.microsoft.com/office/powerpoint/2010/main" val="187659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447800" y="685800"/>
            <a:ext cx="5105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>
                <a:solidFill>
                  <a:schemeClr val="folHlink"/>
                </a:solidFill>
              </a:rPr>
              <a:t>FASE FARMASETIK</a:t>
            </a: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52600" y="2449513"/>
            <a:ext cx="1000125" cy="496887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28925" y="2601913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718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718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86188" y="2481263"/>
            <a:ext cx="11112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71888" y="27098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004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861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9004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014788" y="24780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861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557588" y="25923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557588" y="24780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7861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147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004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900488" y="2820988"/>
            <a:ext cx="111125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1290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0147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575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6718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290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147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7861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495800" y="2590800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186363" y="26368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241925" y="27066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3562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2419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562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6213" y="25019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3530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354638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5491163" y="29416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699125" y="27019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470525" y="25876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705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57850" y="28622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4673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5816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832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6991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815013" y="28178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815013" y="27051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815013" y="27035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991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55848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56991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694363" y="27860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4657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581650" y="27860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6943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5086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5489575" y="29416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5661025" y="30099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5548313" y="28971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661025" y="30083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4705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5659438" y="28622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5657850" y="29765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5470525" y="2476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851525" y="28543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622925" y="27400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5700713" y="30464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6229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810250" y="30146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619750" y="27098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7340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7356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7372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8515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7372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967413" y="28575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967413" y="28559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8515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7372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8515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3546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5808663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56181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5734050" y="2936875"/>
            <a:ext cx="74613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58467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1685925" y="3363913"/>
            <a:ext cx="1295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Tablet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3200400" y="3352800"/>
            <a:ext cx="1690688" cy="63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disintegrasi</a:t>
            </a:r>
          </a:p>
        </p:txBody>
      </p:sp>
      <p:sp>
        <p:nvSpPr>
          <p:cNvPr id="176" name="Text Box 175"/>
          <p:cNvSpPr txBox="1">
            <a:spLocks noChangeArrowheads="1"/>
          </p:cNvSpPr>
          <p:nvPr/>
        </p:nvSpPr>
        <p:spPr bwMode="auto">
          <a:xfrm>
            <a:off x="5191125" y="3363913"/>
            <a:ext cx="17859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dissolusi</a:t>
            </a:r>
          </a:p>
        </p:txBody>
      </p:sp>
      <p:sp>
        <p:nvSpPr>
          <p:cNvPr id="177" name="Text Box 176"/>
          <p:cNvSpPr txBox="1">
            <a:spLocks noChangeArrowheads="1"/>
          </p:cNvSpPr>
          <p:nvPr/>
        </p:nvSpPr>
        <p:spPr bwMode="auto">
          <a:xfrm>
            <a:off x="1295400" y="1676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/>
              <a:t>Sekitar 80 % obat diberikan melalui mulut</a:t>
            </a:r>
            <a:endParaRPr lang="en-US" sz="2400"/>
          </a:p>
        </p:txBody>
      </p:sp>
      <p:sp>
        <p:nvSpPr>
          <p:cNvPr id="178" name="Text Box 177"/>
          <p:cNvSpPr txBox="1">
            <a:spLocks noChangeArrowheads="1"/>
          </p:cNvSpPr>
          <p:nvPr/>
        </p:nvSpPr>
        <p:spPr bwMode="auto">
          <a:xfrm>
            <a:off x="1295400" y="4114800"/>
            <a:ext cx="655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b="1">
                <a:solidFill>
                  <a:schemeClr val="folHlink"/>
                </a:solidFill>
              </a:rPr>
              <a:t>Rate limiting</a:t>
            </a:r>
            <a:r>
              <a:rPr lang="fi-FI" sz="2400"/>
              <a:t> </a:t>
            </a:r>
            <a:r>
              <a:rPr lang="fi-FI" sz="2400">
                <a:sym typeface="Wingdings" pitchFamily="2" charset="2"/>
              </a:rPr>
              <a:t></a:t>
            </a:r>
            <a:r>
              <a:rPr lang="fi-FI" sz="2400"/>
              <a:t> waktu yang dibutuhkan oleh obat untuk berdisintegrasi dan sampai menjadi siap untuk diabsorpsi oleh tubuh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q-fig-01-0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069" y="0"/>
            <a:ext cx="9158741" cy="686905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5709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4675" y="304800"/>
            <a:ext cx="8001000" cy="1157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Acute vs Steady State</a:t>
            </a:r>
            <a:br>
              <a:rPr lang="en-US"/>
            </a:br>
            <a:r>
              <a:rPr lang="en-US" sz="3000">
                <a:latin typeface="Times New Roman" pitchFamily="18" charset="0"/>
              </a:rPr>
              <a:t>(Single or Multiple Dose)</a:t>
            </a:r>
          </a:p>
        </p:txBody>
      </p:sp>
      <p:pic>
        <p:nvPicPr>
          <p:cNvPr id="3" name="Picture 3" descr="P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191000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P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r="3589" b="3415"/>
          <a:stretch>
            <a:fillRect/>
          </a:stretch>
        </p:blipFill>
        <p:spPr>
          <a:xfrm>
            <a:off x="4419600" y="1905000"/>
            <a:ext cx="3967163" cy="4408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914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729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Book Antiqua</vt:lpstr>
      <vt:lpstr>Calibri</vt:lpstr>
      <vt:lpstr>Century Gothic</vt:lpstr>
      <vt:lpstr>Constantia</vt:lpstr>
      <vt:lpstr>Franklin Gothic Book</vt:lpstr>
      <vt:lpstr>Franklin Gothic Medium</vt:lpstr>
      <vt:lpstr>Impact</vt:lpstr>
      <vt:lpstr>Lucida Sans</vt:lpstr>
      <vt:lpstr>Palatino Linotype</vt:lpstr>
      <vt:lpstr>Times New Roman</vt:lpstr>
      <vt:lpstr>Wingdings</vt:lpstr>
      <vt:lpstr>Wingdings 2</vt:lpstr>
      <vt:lpstr>Wingdings 3</vt:lpstr>
      <vt:lpstr>Office Theme</vt:lpstr>
      <vt:lpstr>Apex</vt:lpstr>
      <vt:lpstr>Austin</vt:lpstr>
      <vt:lpstr>Angles</vt:lpstr>
      <vt:lpstr>Elemental</vt:lpstr>
      <vt:lpstr>Flow</vt:lpstr>
      <vt:lpstr>NewsPrint</vt:lpstr>
      <vt:lpstr>PowerPoint Presentation</vt:lpstr>
      <vt:lpstr>Praktikum Farmakologi (Diuretika, Pengaruh Obat pd CV, Penyiapan Sediaan Obat)</vt:lpstr>
      <vt:lpstr>Tujuan Praktikum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Propranolol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Farmakologi</dc:title>
  <dc:creator>ALPHAECHO</dc:creator>
  <cp:lastModifiedBy>hanrori</cp:lastModifiedBy>
  <cp:revision>46</cp:revision>
  <dcterms:created xsi:type="dcterms:W3CDTF">2012-02-03T22:04:46Z</dcterms:created>
  <dcterms:modified xsi:type="dcterms:W3CDTF">2021-11-19T09:26:11Z</dcterms:modified>
</cp:coreProperties>
</file>