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C6D688-D842-4B11-B3E3-8852E0423D9F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E58108D-4B58-4B7B-AC8D-C9516F6C4EFF}">
      <dgm:prSet/>
      <dgm:spPr/>
      <dgm:t>
        <a:bodyPr/>
        <a:lstStyle/>
        <a:p>
          <a:r>
            <a:rPr lang="en-US" b="1" i="1" dirty="0"/>
            <a:t>Behavioral Observation Audiometry</a:t>
          </a:r>
          <a:endParaRPr lang="id-ID" dirty="0"/>
        </a:p>
      </dgm:t>
    </dgm:pt>
    <dgm:pt modelId="{7A00CFE2-4C23-4A5F-BA5E-B3FFF7347094}" type="parTrans" cxnId="{03ADDCE9-7674-4B06-8892-70C51C240035}">
      <dgm:prSet/>
      <dgm:spPr/>
      <dgm:t>
        <a:bodyPr/>
        <a:lstStyle/>
        <a:p>
          <a:endParaRPr lang="id-ID"/>
        </a:p>
      </dgm:t>
    </dgm:pt>
    <dgm:pt modelId="{DD96EB4A-36CE-4DDE-8695-6470BAAA3BD2}" type="sibTrans" cxnId="{03ADDCE9-7674-4B06-8892-70C51C240035}">
      <dgm:prSet/>
      <dgm:spPr/>
      <dgm:t>
        <a:bodyPr/>
        <a:lstStyle/>
        <a:p>
          <a:endParaRPr lang="id-ID"/>
        </a:p>
      </dgm:t>
    </dgm:pt>
    <dgm:pt modelId="{7F941D0A-03E6-4FE3-AF2B-FD8B7E736E4A}">
      <dgm:prSet/>
      <dgm:spPr/>
      <dgm:t>
        <a:bodyPr/>
        <a:lstStyle/>
        <a:p>
          <a:r>
            <a:rPr lang="en-US" b="1"/>
            <a:t>Timpanometri</a:t>
          </a:r>
          <a:endParaRPr lang="id-ID"/>
        </a:p>
      </dgm:t>
    </dgm:pt>
    <dgm:pt modelId="{B29BF93A-89D1-4C82-A330-591A888BD645}" type="parTrans" cxnId="{59FD8E98-34DE-474B-93B8-57E2120FF349}">
      <dgm:prSet/>
      <dgm:spPr/>
      <dgm:t>
        <a:bodyPr/>
        <a:lstStyle/>
        <a:p>
          <a:endParaRPr lang="id-ID"/>
        </a:p>
      </dgm:t>
    </dgm:pt>
    <dgm:pt modelId="{4C63FC33-CF34-4359-8B1D-3C2B916D2AB0}" type="sibTrans" cxnId="{59FD8E98-34DE-474B-93B8-57E2120FF349}">
      <dgm:prSet/>
      <dgm:spPr/>
      <dgm:t>
        <a:bodyPr/>
        <a:lstStyle/>
        <a:p>
          <a:endParaRPr lang="id-ID"/>
        </a:p>
      </dgm:t>
    </dgm:pt>
    <dgm:pt modelId="{6722F930-0B6F-42BF-AE30-E472623E6299}">
      <dgm:prSet/>
      <dgm:spPr/>
      <dgm:t>
        <a:bodyPr/>
        <a:lstStyle/>
        <a:p>
          <a:r>
            <a:rPr lang="en-US" b="1"/>
            <a:t>Audiometri Nada Murni</a:t>
          </a:r>
          <a:endParaRPr lang="id-ID"/>
        </a:p>
      </dgm:t>
    </dgm:pt>
    <dgm:pt modelId="{D342ED78-8B78-43A3-A85F-EC817B8CE0D7}" type="parTrans" cxnId="{43E7DA1C-34C9-445B-8096-46DBD5494AD4}">
      <dgm:prSet/>
      <dgm:spPr/>
      <dgm:t>
        <a:bodyPr/>
        <a:lstStyle/>
        <a:p>
          <a:endParaRPr lang="id-ID"/>
        </a:p>
      </dgm:t>
    </dgm:pt>
    <dgm:pt modelId="{09DB93A3-FDC2-4878-AAC6-92ED6310468C}" type="sibTrans" cxnId="{43E7DA1C-34C9-445B-8096-46DBD5494AD4}">
      <dgm:prSet/>
      <dgm:spPr/>
      <dgm:t>
        <a:bodyPr/>
        <a:lstStyle/>
        <a:p>
          <a:endParaRPr lang="id-ID"/>
        </a:p>
      </dgm:t>
    </dgm:pt>
    <dgm:pt modelId="{4E7B0364-0CE7-44C9-A8EC-0826FD24DBE5}">
      <dgm:prSet/>
      <dgm:spPr/>
      <dgm:t>
        <a:bodyPr/>
        <a:lstStyle/>
        <a:p>
          <a:r>
            <a:rPr lang="en-US" b="1" i="1"/>
            <a:t>Otoacoustic Emission (OAE)</a:t>
          </a:r>
          <a:endParaRPr lang="id-ID"/>
        </a:p>
      </dgm:t>
    </dgm:pt>
    <dgm:pt modelId="{1E5CF3AD-E012-4D21-8DEF-077826D4DB1A}" type="parTrans" cxnId="{795ED3C6-7C7E-4F16-91DE-B0736F2AFF02}">
      <dgm:prSet/>
      <dgm:spPr/>
      <dgm:t>
        <a:bodyPr/>
        <a:lstStyle/>
        <a:p>
          <a:endParaRPr lang="id-ID"/>
        </a:p>
      </dgm:t>
    </dgm:pt>
    <dgm:pt modelId="{CF77FE3B-8FC3-49FA-95F0-1BF45C72E3E6}" type="sibTrans" cxnId="{795ED3C6-7C7E-4F16-91DE-B0736F2AFF02}">
      <dgm:prSet/>
      <dgm:spPr/>
      <dgm:t>
        <a:bodyPr/>
        <a:lstStyle/>
        <a:p>
          <a:endParaRPr lang="id-ID"/>
        </a:p>
      </dgm:t>
    </dgm:pt>
    <dgm:pt modelId="{B37F2852-6D7E-420E-91E5-EA29A61785B1}">
      <dgm:prSet/>
      <dgm:spPr/>
      <dgm:t>
        <a:bodyPr/>
        <a:lstStyle/>
        <a:p>
          <a:r>
            <a:rPr lang="en-US" b="1" i="1"/>
            <a:t>Brainstem Evoked Response Audiometri (BERA)</a:t>
          </a:r>
          <a:endParaRPr lang="id-ID"/>
        </a:p>
      </dgm:t>
    </dgm:pt>
    <dgm:pt modelId="{D91644FB-AC92-462D-AF85-17C3E934A3C0}" type="parTrans" cxnId="{6B1E935C-BDA9-42D6-B4E4-85BDEA685ABA}">
      <dgm:prSet/>
      <dgm:spPr/>
      <dgm:t>
        <a:bodyPr/>
        <a:lstStyle/>
        <a:p>
          <a:endParaRPr lang="id-ID"/>
        </a:p>
      </dgm:t>
    </dgm:pt>
    <dgm:pt modelId="{93078A0C-B33C-4424-AD4F-981EAC40577A}" type="sibTrans" cxnId="{6B1E935C-BDA9-42D6-B4E4-85BDEA685ABA}">
      <dgm:prSet/>
      <dgm:spPr/>
      <dgm:t>
        <a:bodyPr/>
        <a:lstStyle/>
        <a:p>
          <a:endParaRPr lang="id-ID"/>
        </a:p>
      </dgm:t>
    </dgm:pt>
    <dgm:pt modelId="{C044D0CD-448C-4D8C-A8E8-28143884E6FF}" type="pres">
      <dgm:prSet presAssocID="{7DC6D688-D842-4B11-B3E3-8852E0423D9F}" presName="Name0" presStyleCnt="0">
        <dgm:presLayoutVars>
          <dgm:chMax/>
          <dgm:chPref/>
          <dgm:dir/>
        </dgm:presLayoutVars>
      </dgm:prSet>
      <dgm:spPr/>
    </dgm:pt>
    <dgm:pt modelId="{7A922DAA-39F6-4207-B76C-27B8D28D6E73}" type="pres">
      <dgm:prSet presAssocID="{7E58108D-4B58-4B7B-AC8D-C9516F6C4EFF}" presName="parenttextcomposite" presStyleCnt="0"/>
      <dgm:spPr/>
    </dgm:pt>
    <dgm:pt modelId="{789096E7-BB0C-44BE-B7C9-92756E78BC2F}" type="pres">
      <dgm:prSet presAssocID="{7E58108D-4B58-4B7B-AC8D-C9516F6C4EFF}" presName="parenttext" presStyleLbl="revTx" presStyleIdx="0" presStyleCnt="5">
        <dgm:presLayoutVars>
          <dgm:chMax/>
          <dgm:chPref val="2"/>
          <dgm:bulletEnabled val="1"/>
        </dgm:presLayoutVars>
      </dgm:prSet>
      <dgm:spPr/>
    </dgm:pt>
    <dgm:pt modelId="{B34D0455-AD80-4607-B690-E78CA638CBA7}" type="pres">
      <dgm:prSet presAssocID="{7E58108D-4B58-4B7B-AC8D-C9516F6C4EFF}" presName="parallelogramComposite" presStyleCnt="0"/>
      <dgm:spPr/>
    </dgm:pt>
    <dgm:pt modelId="{781F485A-D111-4CD8-A90F-B2664FF90DAC}" type="pres">
      <dgm:prSet presAssocID="{7E58108D-4B58-4B7B-AC8D-C9516F6C4EFF}" presName="parallelogram1" presStyleLbl="alignNode1" presStyleIdx="0" presStyleCnt="35"/>
      <dgm:spPr/>
    </dgm:pt>
    <dgm:pt modelId="{D9B58349-F018-465F-B9D7-A97AE722C0A6}" type="pres">
      <dgm:prSet presAssocID="{7E58108D-4B58-4B7B-AC8D-C9516F6C4EFF}" presName="parallelogram2" presStyleLbl="alignNode1" presStyleIdx="1" presStyleCnt="35"/>
      <dgm:spPr/>
    </dgm:pt>
    <dgm:pt modelId="{674B806A-5B3E-4DAC-896C-9B99FFDFD5AF}" type="pres">
      <dgm:prSet presAssocID="{7E58108D-4B58-4B7B-AC8D-C9516F6C4EFF}" presName="parallelogram3" presStyleLbl="alignNode1" presStyleIdx="2" presStyleCnt="35"/>
      <dgm:spPr/>
    </dgm:pt>
    <dgm:pt modelId="{C00C774F-9F11-4608-9F5F-35D894C17DC9}" type="pres">
      <dgm:prSet presAssocID="{7E58108D-4B58-4B7B-AC8D-C9516F6C4EFF}" presName="parallelogram4" presStyleLbl="alignNode1" presStyleIdx="3" presStyleCnt="35"/>
      <dgm:spPr/>
    </dgm:pt>
    <dgm:pt modelId="{2694B69B-8DE5-4F16-B6A1-8AB25D0BF06C}" type="pres">
      <dgm:prSet presAssocID="{7E58108D-4B58-4B7B-AC8D-C9516F6C4EFF}" presName="parallelogram5" presStyleLbl="alignNode1" presStyleIdx="4" presStyleCnt="35"/>
      <dgm:spPr/>
    </dgm:pt>
    <dgm:pt modelId="{34D183E2-695F-4BA7-B6D9-B9D3FB9CA919}" type="pres">
      <dgm:prSet presAssocID="{7E58108D-4B58-4B7B-AC8D-C9516F6C4EFF}" presName="parallelogram6" presStyleLbl="alignNode1" presStyleIdx="5" presStyleCnt="35"/>
      <dgm:spPr/>
    </dgm:pt>
    <dgm:pt modelId="{F8E913B6-378D-4C23-8D4E-A90CC86C4F6E}" type="pres">
      <dgm:prSet presAssocID="{7E58108D-4B58-4B7B-AC8D-C9516F6C4EFF}" presName="parallelogram7" presStyleLbl="alignNode1" presStyleIdx="6" presStyleCnt="35"/>
      <dgm:spPr/>
    </dgm:pt>
    <dgm:pt modelId="{611F8780-636E-4F93-8EE5-F36018DFF718}" type="pres">
      <dgm:prSet presAssocID="{DD96EB4A-36CE-4DDE-8695-6470BAAA3BD2}" presName="sibTrans" presStyleCnt="0"/>
      <dgm:spPr/>
    </dgm:pt>
    <dgm:pt modelId="{E0DF9889-4619-4655-9AD5-DA17481664D2}" type="pres">
      <dgm:prSet presAssocID="{7F941D0A-03E6-4FE3-AF2B-FD8B7E736E4A}" presName="parenttextcomposite" presStyleCnt="0"/>
      <dgm:spPr/>
    </dgm:pt>
    <dgm:pt modelId="{646106D4-9259-492D-AFF6-F5CF2CDF3F61}" type="pres">
      <dgm:prSet presAssocID="{7F941D0A-03E6-4FE3-AF2B-FD8B7E736E4A}" presName="parenttext" presStyleLbl="revTx" presStyleIdx="1" presStyleCnt="5">
        <dgm:presLayoutVars>
          <dgm:chMax/>
          <dgm:chPref val="2"/>
          <dgm:bulletEnabled val="1"/>
        </dgm:presLayoutVars>
      </dgm:prSet>
      <dgm:spPr/>
    </dgm:pt>
    <dgm:pt modelId="{DB86DCB9-5A59-435D-8083-A1D9EBED8249}" type="pres">
      <dgm:prSet presAssocID="{7F941D0A-03E6-4FE3-AF2B-FD8B7E736E4A}" presName="parallelogramComposite" presStyleCnt="0"/>
      <dgm:spPr/>
    </dgm:pt>
    <dgm:pt modelId="{0F5D6076-97D2-4F18-9AC7-3DFCB9EA8739}" type="pres">
      <dgm:prSet presAssocID="{7F941D0A-03E6-4FE3-AF2B-FD8B7E736E4A}" presName="parallelogram1" presStyleLbl="alignNode1" presStyleIdx="7" presStyleCnt="35"/>
      <dgm:spPr/>
    </dgm:pt>
    <dgm:pt modelId="{0DBCC347-0D72-40E5-9FA7-3D432943818D}" type="pres">
      <dgm:prSet presAssocID="{7F941D0A-03E6-4FE3-AF2B-FD8B7E736E4A}" presName="parallelogram2" presStyleLbl="alignNode1" presStyleIdx="8" presStyleCnt="35"/>
      <dgm:spPr/>
    </dgm:pt>
    <dgm:pt modelId="{ABDD5B43-70CB-49B8-9312-89FCE93FE291}" type="pres">
      <dgm:prSet presAssocID="{7F941D0A-03E6-4FE3-AF2B-FD8B7E736E4A}" presName="parallelogram3" presStyleLbl="alignNode1" presStyleIdx="9" presStyleCnt="35"/>
      <dgm:spPr/>
    </dgm:pt>
    <dgm:pt modelId="{44A1173B-8485-4FE6-ABB5-BD16955F8C53}" type="pres">
      <dgm:prSet presAssocID="{7F941D0A-03E6-4FE3-AF2B-FD8B7E736E4A}" presName="parallelogram4" presStyleLbl="alignNode1" presStyleIdx="10" presStyleCnt="35"/>
      <dgm:spPr/>
    </dgm:pt>
    <dgm:pt modelId="{2572AB9D-BFA0-4ED1-B0FC-6B441FDE6A04}" type="pres">
      <dgm:prSet presAssocID="{7F941D0A-03E6-4FE3-AF2B-FD8B7E736E4A}" presName="parallelogram5" presStyleLbl="alignNode1" presStyleIdx="11" presStyleCnt="35"/>
      <dgm:spPr/>
    </dgm:pt>
    <dgm:pt modelId="{BB93598D-9C56-4815-90DE-91F6D0635D6C}" type="pres">
      <dgm:prSet presAssocID="{7F941D0A-03E6-4FE3-AF2B-FD8B7E736E4A}" presName="parallelogram6" presStyleLbl="alignNode1" presStyleIdx="12" presStyleCnt="35"/>
      <dgm:spPr/>
    </dgm:pt>
    <dgm:pt modelId="{1B9DAE7F-1911-4825-829C-653C1392A040}" type="pres">
      <dgm:prSet presAssocID="{7F941D0A-03E6-4FE3-AF2B-FD8B7E736E4A}" presName="parallelogram7" presStyleLbl="alignNode1" presStyleIdx="13" presStyleCnt="35"/>
      <dgm:spPr/>
    </dgm:pt>
    <dgm:pt modelId="{B2F3EC74-2073-4859-BECE-B02F468CCA2D}" type="pres">
      <dgm:prSet presAssocID="{4C63FC33-CF34-4359-8B1D-3C2B916D2AB0}" presName="sibTrans" presStyleCnt="0"/>
      <dgm:spPr/>
    </dgm:pt>
    <dgm:pt modelId="{C217B84E-EA57-4A86-B9F8-7C7256BB4208}" type="pres">
      <dgm:prSet presAssocID="{6722F930-0B6F-42BF-AE30-E472623E6299}" presName="parenttextcomposite" presStyleCnt="0"/>
      <dgm:spPr/>
    </dgm:pt>
    <dgm:pt modelId="{926B2151-1E6F-4C7A-AA38-7415A1345603}" type="pres">
      <dgm:prSet presAssocID="{6722F930-0B6F-42BF-AE30-E472623E6299}" presName="parenttext" presStyleLbl="revTx" presStyleIdx="2" presStyleCnt="5">
        <dgm:presLayoutVars>
          <dgm:chMax/>
          <dgm:chPref val="2"/>
          <dgm:bulletEnabled val="1"/>
        </dgm:presLayoutVars>
      </dgm:prSet>
      <dgm:spPr/>
    </dgm:pt>
    <dgm:pt modelId="{18739B97-1586-4A40-ACDF-3CCB05B23B91}" type="pres">
      <dgm:prSet presAssocID="{6722F930-0B6F-42BF-AE30-E472623E6299}" presName="parallelogramComposite" presStyleCnt="0"/>
      <dgm:spPr/>
    </dgm:pt>
    <dgm:pt modelId="{66C303E6-2979-4F18-98DD-E6F03DBD24D6}" type="pres">
      <dgm:prSet presAssocID="{6722F930-0B6F-42BF-AE30-E472623E6299}" presName="parallelogram1" presStyleLbl="alignNode1" presStyleIdx="14" presStyleCnt="35"/>
      <dgm:spPr/>
    </dgm:pt>
    <dgm:pt modelId="{9F4ABA5B-6933-4507-A3D0-9363F9C438AF}" type="pres">
      <dgm:prSet presAssocID="{6722F930-0B6F-42BF-AE30-E472623E6299}" presName="parallelogram2" presStyleLbl="alignNode1" presStyleIdx="15" presStyleCnt="35"/>
      <dgm:spPr/>
    </dgm:pt>
    <dgm:pt modelId="{FBDBC07C-C9EF-488E-96D4-C29097CBAD7E}" type="pres">
      <dgm:prSet presAssocID="{6722F930-0B6F-42BF-AE30-E472623E6299}" presName="parallelogram3" presStyleLbl="alignNode1" presStyleIdx="16" presStyleCnt="35"/>
      <dgm:spPr/>
    </dgm:pt>
    <dgm:pt modelId="{E5BD00A0-9E37-4A2D-906E-4B9755426091}" type="pres">
      <dgm:prSet presAssocID="{6722F930-0B6F-42BF-AE30-E472623E6299}" presName="parallelogram4" presStyleLbl="alignNode1" presStyleIdx="17" presStyleCnt="35"/>
      <dgm:spPr/>
    </dgm:pt>
    <dgm:pt modelId="{3C6AB222-96AC-4E96-91F1-C5AB07A3E505}" type="pres">
      <dgm:prSet presAssocID="{6722F930-0B6F-42BF-AE30-E472623E6299}" presName="parallelogram5" presStyleLbl="alignNode1" presStyleIdx="18" presStyleCnt="35"/>
      <dgm:spPr/>
    </dgm:pt>
    <dgm:pt modelId="{2F69ADA7-08A8-4CAD-880D-E2B76EB794C5}" type="pres">
      <dgm:prSet presAssocID="{6722F930-0B6F-42BF-AE30-E472623E6299}" presName="parallelogram6" presStyleLbl="alignNode1" presStyleIdx="19" presStyleCnt="35"/>
      <dgm:spPr/>
    </dgm:pt>
    <dgm:pt modelId="{27CE70E6-0CDE-417E-88A7-8A3073B0801B}" type="pres">
      <dgm:prSet presAssocID="{6722F930-0B6F-42BF-AE30-E472623E6299}" presName="parallelogram7" presStyleLbl="alignNode1" presStyleIdx="20" presStyleCnt="35"/>
      <dgm:spPr/>
    </dgm:pt>
    <dgm:pt modelId="{91EF1AB4-0CD4-4257-9FB2-77D6D1E2AB05}" type="pres">
      <dgm:prSet presAssocID="{09DB93A3-FDC2-4878-AAC6-92ED6310468C}" presName="sibTrans" presStyleCnt="0"/>
      <dgm:spPr/>
    </dgm:pt>
    <dgm:pt modelId="{D38EB75E-9600-4F20-8CB9-4FFDA7C5C22B}" type="pres">
      <dgm:prSet presAssocID="{4E7B0364-0CE7-44C9-A8EC-0826FD24DBE5}" presName="parenttextcomposite" presStyleCnt="0"/>
      <dgm:spPr/>
    </dgm:pt>
    <dgm:pt modelId="{53E1CF76-DB5B-43B2-8A4A-B0628DFDF671}" type="pres">
      <dgm:prSet presAssocID="{4E7B0364-0CE7-44C9-A8EC-0826FD24DBE5}" presName="parenttext" presStyleLbl="revTx" presStyleIdx="3" presStyleCnt="5">
        <dgm:presLayoutVars>
          <dgm:chMax/>
          <dgm:chPref val="2"/>
          <dgm:bulletEnabled val="1"/>
        </dgm:presLayoutVars>
      </dgm:prSet>
      <dgm:spPr/>
    </dgm:pt>
    <dgm:pt modelId="{E0E0590E-722D-4890-B31C-D84591B88E6F}" type="pres">
      <dgm:prSet presAssocID="{4E7B0364-0CE7-44C9-A8EC-0826FD24DBE5}" presName="parallelogramComposite" presStyleCnt="0"/>
      <dgm:spPr/>
    </dgm:pt>
    <dgm:pt modelId="{28F02348-EF7B-415D-9C9E-C2FD4D0C892A}" type="pres">
      <dgm:prSet presAssocID="{4E7B0364-0CE7-44C9-A8EC-0826FD24DBE5}" presName="parallelogram1" presStyleLbl="alignNode1" presStyleIdx="21" presStyleCnt="35"/>
      <dgm:spPr/>
    </dgm:pt>
    <dgm:pt modelId="{7EE780CF-1527-49B7-904D-3729C85CC14C}" type="pres">
      <dgm:prSet presAssocID="{4E7B0364-0CE7-44C9-A8EC-0826FD24DBE5}" presName="parallelogram2" presStyleLbl="alignNode1" presStyleIdx="22" presStyleCnt="35"/>
      <dgm:spPr/>
    </dgm:pt>
    <dgm:pt modelId="{A7D37A65-8A77-4A3F-BBA3-4E4EE386471E}" type="pres">
      <dgm:prSet presAssocID="{4E7B0364-0CE7-44C9-A8EC-0826FD24DBE5}" presName="parallelogram3" presStyleLbl="alignNode1" presStyleIdx="23" presStyleCnt="35"/>
      <dgm:spPr/>
    </dgm:pt>
    <dgm:pt modelId="{C3E1B341-1B50-4780-9817-CB9D840CBADE}" type="pres">
      <dgm:prSet presAssocID="{4E7B0364-0CE7-44C9-A8EC-0826FD24DBE5}" presName="parallelogram4" presStyleLbl="alignNode1" presStyleIdx="24" presStyleCnt="35"/>
      <dgm:spPr/>
    </dgm:pt>
    <dgm:pt modelId="{7277ED11-FB95-4021-B3CD-38152AFBADDC}" type="pres">
      <dgm:prSet presAssocID="{4E7B0364-0CE7-44C9-A8EC-0826FD24DBE5}" presName="parallelogram5" presStyleLbl="alignNode1" presStyleIdx="25" presStyleCnt="35"/>
      <dgm:spPr/>
    </dgm:pt>
    <dgm:pt modelId="{BEB069C3-62FF-4B55-97D5-36F3EDA8B2ED}" type="pres">
      <dgm:prSet presAssocID="{4E7B0364-0CE7-44C9-A8EC-0826FD24DBE5}" presName="parallelogram6" presStyleLbl="alignNode1" presStyleIdx="26" presStyleCnt="35"/>
      <dgm:spPr/>
    </dgm:pt>
    <dgm:pt modelId="{3855FFDF-D562-40B0-8E26-C5D0D029E6D7}" type="pres">
      <dgm:prSet presAssocID="{4E7B0364-0CE7-44C9-A8EC-0826FD24DBE5}" presName="parallelogram7" presStyleLbl="alignNode1" presStyleIdx="27" presStyleCnt="35"/>
      <dgm:spPr/>
    </dgm:pt>
    <dgm:pt modelId="{2116D057-3CEE-4F1A-9063-45231B9D7F28}" type="pres">
      <dgm:prSet presAssocID="{CF77FE3B-8FC3-49FA-95F0-1BF45C72E3E6}" presName="sibTrans" presStyleCnt="0"/>
      <dgm:spPr/>
    </dgm:pt>
    <dgm:pt modelId="{1DA8E8AE-D8B3-4677-AAB5-AA3C6349B7E2}" type="pres">
      <dgm:prSet presAssocID="{B37F2852-6D7E-420E-91E5-EA29A61785B1}" presName="parenttextcomposite" presStyleCnt="0"/>
      <dgm:spPr/>
    </dgm:pt>
    <dgm:pt modelId="{559C5C9B-859C-4EB6-A16E-30091B184296}" type="pres">
      <dgm:prSet presAssocID="{B37F2852-6D7E-420E-91E5-EA29A61785B1}" presName="parenttext" presStyleLbl="revTx" presStyleIdx="4" presStyleCnt="5">
        <dgm:presLayoutVars>
          <dgm:chMax/>
          <dgm:chPref val="2"/>
          <dgm:bulletEnabled val="1"/>
        </dgm:presLayoutVars>
      </dgm:prSet>
      <dgm:spPr/>
    </dgm:pt>
    <dgm:pt modelId="{F38D4682-33EC-4367-AF1F-5E5F410312B1}" type="pres">
      <dgm:prSet presAssocID="{B37F2852-6D7E-420E-91E5-EA29A61785B1}" presName="parallelogramComposite" presStyleCnt="0"/>
      <dgm:spPr/>
    </dgm:pt>
    <dgm:pt modelId="{BF6653AA-7628-4D0F-8FC9-23746038DAE1}" type="pres">
      <dgm:prSet presAssocID="{B37F2852-6D7E-420E-91E5-EA29A61785B1}" presName="parallelogram1" presStyleLbl="alignNode1" presStyleIdx="28" presStyleCnt="35"/>
      <dgm:spPr/>
    </dgm:pt>
    <dgm:pt modelId="{1D2D0947-0F23-41F9-984B-152F577E68D9}" type="pres">
      <dgm:prSet presAssocID="{B37F2852-6D7E-420E-91E5-EA29A61785B1}" presName="parallelogram2" presStyleLbl="alignNode1" presStyleIdx="29" presStyleCnt="35"/>
      <dgm:spPr/>
    </dgm:pt>
    <dgm:pt modelId="{33ED3306-731E-484C-804A-BE0DAB90B1C0}" type="pres">
      <dgm:prSet presAssocID="{B37F2852-6D7E-420E-91E5-EA29A61785B1}" presName="parallelogram3" presStyleLbl="alignNode1" presStyleIdx="30" presStyleCnt="35"/>
      <dgm:spPr/>
    </dgm:pt>
    <dgm:pt modelId="{1F7A835A-9F2E-414B-B8A3-56B3795EE285}" type="pres">
      <dgm:prSet presAssocID="{B37F2852-6D7E-420E-91E5-EA29A61785B1}" presName="parallelogram4" presStyleLbl="alignNode1" presStyleIdx="31" presStyleCnt="35"/>
      <dgm:spPr/>
    </dgm:pt>
    <dgm:pt modelId="{E1D021FD-F9D1-4D29-BDCD-219DE2C59A8C}" type="pres">
      <dgm:prSet presAssocID="{B37F2852-6D7E-420E-91E5-EA29A61785B1}" presName="parallelogram5" presStyleLbl="alignNode1" presStyleIdx="32" presStyleCnt="35"/>
      <dgm:spPr/>
    </dgm:pt>
    <dgm:pt modelId="{376C5E58-A87E-4030-87B5-D1841A85319A}" type="pres">
      <dgm:prSet presAssocID="{B37F2852-6D7E-420E-91E5-EA29A61785B1}" presName="parallelogram6" presStyleLbl="alignNode1" presStyleIdx="33" presStyleCnt="35"/>
      <dgm:spPr/>
    </dgm:pt>
    <dgm:pt modelId="{B26703C6-D3A8-4F12-977F-AB2BAE851E69}" type="pres">
      <dgm:prSet presAssocID="{B37F2852-6D7E-420E-91E5-EA29A61785B1}" presName="parallelogram7" presStyleLbl="alignNode1" presStyleIdx="34" presStyleCnt="35"/>
      <dgm:spPr/>
    </dgm:pt>
  </dgm:ptLst>
  <dgm:cxnLst>
    <dgm:cxn modelId="{B5DA8D06-7591-4B5E-A8FD-A357D1BE7B7F}" type="presOf" srcId="{4E7B0364-0CE7-44C9-A8EC-0826FD24DBE5}" destId="{53E1CF76-DB5B-43B2-8A4A-B0628DFDF671}" srcOrd="0" destOrd="0" presId="urn:microsoft.com/office/officeart/2008/layout/VerticalAccentList"/>
    <dgm:cxn modelId="{B99DA715-718E-4E94-BE73-560ED7E4354F}" type="presOf" srcId="{7E58108D-4B58-4B7B-AC8D-C9516F6C4EFF}" destId="{789096E7-BB0C-44BE-B7C9-92756E78BC2F}" srcOrd="0" destOrd="0" presId="urn:microsoft.com/office/officeart/2008/layout/VerticalAccentList"/>
    <dgm:cxn modelId="{43E7DA1C-34C9-445B-8096-46DBD5494AD4}" srcId="{7DC6D688-D842-4B11-B3E3-8852E0423D9F}" destId="{6722F930-0B6F-42BF-AE30-E472623E6299}" srcOrd="2" destOrd="0" parTransId="{D342ED78-8B78-43A3-A85F-EC817B8CE0D7}" sibTransId="{09DB93A3-FDC2-4878-AAC6-92ED6310468C}"/>
    <dgm:cxn modelId="{60AEEA34-FF0A-4880-AED7-DB3477C05E83}" type="presOf" srcId="{6722F930-0B6F-42BF-AE30-E472623E6299}" destId="{926B2151-1E6F-4C7A-AA38-7415A1345603}" srcOrd="0" destOrd="0" presId="urn:microsoft.com/office/officeart/2008/layout/VerticalAccentList"/>
    <dgm:cxn modelId="{6B1E935C-BDA9-42D6-B4E4-85BDEA685ABA}" srcId="{7DC6D688-D842-4B11-B3E3-8852E0423D9F}" destId="{B37F2852-6D7E-420E-91E5-EA29A61785B1}" srcOrd="4" destOrd="0" parTransId="{D91644FB-AC92-462D-AF85-17C3E934A3C0}" sibTransId="{93078A0C-B33C-4424-AD4F-981EAC40577A}"/>
    <dgm:cxn modelId="{D0B74651-9558-450C-AA3E-E5A4C7B52937}" type="presOf" srcId="{B37F2852-6D7E-420E-91E5-EA29A61785B1}" destId="{559C5C9B-859C-4EB6-A16E-30091B184296}" srcOrd="0" destOrd="0" presId="urn:microsoft.com/office/officeart/2008/layout/VerticalAccentList"/>
    <dgm:cxn modelId="{59FD8E98-34DE-474B-93B8-57E2120FF349}" srcId="{7DC6D688-D842-4B11-B3E3-8852E0423D9F}" destId="{7F941D0A-03E6-4FE3-AF2B-FD8B7E736E4A}" srcOrd="1" destOrd="0" parTransId="{B29BF93A-89D1-4C82-A330-591A888BD645}" sibTransId="{4C63FC33-CF34-4359-8B1D-3C2B916D2AB0}"/>
    <dgm:cxn modelId="{9844D29C-87E4-4070-A49C-E9F3CCE2B551}" type="presOf" srcId="{7DC6D688-D842-4B11-B3E3-8852E0423D9F}" destId="{C044D0CD-448C-4D8C-A8E8-28143884E6FF}" srcOrd="0" destOrd="0" presId="urn:microsoft.com/office/officeart/2008/layout/VerticalAccentList"/>
    <dgm:cxn modelId="{40AAB2B9-57E7-48B0-B4DD-2A73473686E4}" type="presOf" srcId="{7F941D0A-03E6-4FE3-AF2B-FD8B7E736E4A}" destId="{646106D4-9259-492D-AFF6-F5CF2CDF3F61}" srcOrd="0" destOrd="0" presId="urn:microsoft.com/office/officeart/2008/layout/VerticalAccentList"/>
    <dgm:cxn modelId="{795ED3C6-7C7E-4F16-91DE-B0736F2AFF02}" srcId="{7DC6D688-D842-4B11-B3E3-8852E0423D9F}" destId="{4E7B0364-0CE7-44C9-A8EC-0826FD24DBE5}" srcOrd="3" destOrd="0" parTransId="{1E5CF3AD-E012-4D21-8DEF-077826D4DB1A}" sibTransId="{CF77FE3B-8FC3-49FA-95F0-1BF45C72E3E6}"/>
    <dgm:cxn modelId="{03ADDCE9-7674-4B06-8892-70C51C240035}" srcId="{7DC6D688-D842-4B11-B3E3-8852E0423D9F}" destId="{7E58108D-4B58-4B7B-AC8D-C9516F6C4EFF}" srcOrd="0" destOrd="0" parTransId="{7A00CFE2-4C23-4A5F-BA5E-B3FFF7347094}" sibTransId="{DD96EB4A-36CE-4DDE-8695-6470BAAA3BD2}"/>
    <dgm:cxn modelId="{E1B1B224-7E3F-44FB-B504-4E737FB134E0}" type="presParOf" srcId="{C044D0CD-448C-4D8C-A8E8-28143884E6FF}" destId="{7A922DAA-39F6-4207-B76C-27B8D28D6E73}" srcOrd="0" destOrd="0" presId="urn:microsoft.com/office/officeart/2008/layout/VerticalAccentList"/>
    <dgm:cxn modelId="{34ADEBC2-5ECA-458E-BEAA-4264AC98DD53}" type="presParOf" srcId="{7A922DAA-39F6-4207-B76C-27B8D28D6E73}" destId="{789096E7-BB0C-44BE-B7C9-92756E78BC2F}" srcOrd="0" destOrd="0" presId="urn:microsoft.com/office/officeart/2008/layout/VerticalAccentList"/>
    <dgm:cxn modelId="{7BC044D8-5636-4234-9B44-F0FCD6FA90EC}" type="presParOf" srcId="{C044D0CD-448C-4D8C-A8E8-28143884E6FF}" destId="{B34D0455-AD80-4607-B690-E78CA638CBA7}" srcOrd="1" destOrd="0" presId="urn:microsoft.com/office/officeart/2008/layout/VerticalAccentList"/>
    <dgm:cxn modelId="{E3961ABA-DA21-421E-A865-CD79FC4FC9E1}" type="presParOf" srcId="{B34D0455-AD80-4607-B690-E78CA638CBA7}" destId="{781F485A-D111-4CD8-A90F-B2664FF90DAC}" srcOrd="0" destOrd="0" presId="urn:microsoft.com/office/officeart/2008/layout/VerticalAccentList"/>
    <dgm:cxn modelId="{CD3169A4-9346-49E0-88C9-F363B0E24073}" type="presParOf" srcId="{B34D0455-AD80-4607-B690-E78CA638CBA7}" destId="{D9B58349-F018-465F-B9D7-A97AE722C0A6}" srcOrd="1" destOrd="0" presId="urn:microsoft.com/office/officeart/2008/layout/VerticalAccentList"/>
    <dgm:cxn modelId="{E24C671E-CB06-4532-A158-CEC476FAB309}" type="presParOf" srcId="{B34D0455-AD80-4607-B690-E78CA638CBA7}" destId="{674B806A-5B3E-4DAC-896C-9B99FFDFD5AF}" srcOrd="2" destOrd="0" presId="urn:microsoft.com/office/officeart/2008/layout/VerticalAccentList"/>
    <dgm:cxn modelId="{0603008A-74A7-4B70-84FB-4668167E7B7E}" type="presParOf" srcId="{B34D0455-AD80-4607-B690-E78CA638CBA7}" destId="{C00C774F-9F11-4608-9F5F-35D894C17DC9}" srcOrd="3" destOrd="0" presId="urn:microsoft.com/office/officeart/2008/layout/VerticalAccentList"/>
    <dgm:cxn modelId="{CE21706E-D000-40CF-9DDC-A677D0DA0D57}" type="presParOf" srcId="{B34D0455-AD80-4607-B690-E78CA638CBA7}" destId="{2694B69B-8DE5-4F16-B6A1-8AB25D0BF06C}" srcOrd="4" destOrd="0" presId="urn:microsoft.com/office/officeart/2008/layout/VerticalAccentList"/>
    <dgm:cxn modelId="{59AFFE84-0924-4FC1-B5BB-3E05447DCCF9}" type="presParOf" srcId="{B34D0455-AD80-4607-B690-E78CA638CBA7}" destId="{34D183E2-695F-4BA7-B6D9-B9D3FB9CA919}" srcOrd="5" destOrd="0" presId="urn:microsoft.com/office/officeart/2008/layout/VerticalAccentList"/>
    <dgm:cxn modelId="{CB115274-1385-4CC1-92C6-A00265118A13}" type="presParOf" srcId="{B34D0455-AD80-4607-B690-E78CA638CBA7}" destId="{F8E913B6-378D-4C23-8D4E-A90CC86C4F6E}" srcOrd="6" destOrd="0" presId="urn:microsoft.com/office/officeart/2008/layout/VerticalAccentList"/>
    <dgm:cxn modelId="{CF492399-9667-4AA9-8178-A1A0D7E39A3A}" type="presParOf" srcId="{C044D0CD-448C-4D8C-A8E8-28143884E6FF}" destId="{611F8780-636E-4F93-8EE5-F36018DFF718}" srcOrd="2" destOrd="0" presId="urn:microsoft.com/office/officeart/2008/layout/VerticalAccentList"/>
    <dgm:cxn modelId="{370E4FBB-E7B2-4457-8D1C-CC5A5F024E22}" type="presParOf" srcId="{C044D0CD-448C-4D8C-A8E8-28143884E6FF}" destId="{E0DF9889-4619-4655-9AD5-DA17481664D2}" srcOrd="3" destOrd="0" presId="urn:microsoft.com/office/officeart/2008/layout/VerticalAccentList"/>
    <dgm:cxn modelId="{7CDFC7EF-B7D5-4FC6-8A9C-0D1670F1E3F6}" type="presParOf" srcId="{E0DF9889-4619-4655-9AD5-DA17481664D2}" destId="{646106D4-9259-492D-AFF6-F5CF2CDF3F61}" srcOrd="0" destOrd="0" presId="urn:microsoft.com/office/officeart/2008/layout/VerticalAccentList"/>
    <dgm:cxn modelId="{76E623E5-E880-4EB2-8C53-56A3ACA93868}" type="presParOf" srcId="{C044D0CD-448C-4D8C-A8E8-28143884E6FF}" destId="{DB86DCB9-5A59-435D-8083-A1D9EBED8249}" srcOrd="4" destOrd="0" presId="urn:microsoft.com/office/officeart/2008/layout/VerticalAccentList"/>
    <dgm:cxn modelId="{E1F00C3B-974F-43B9-88B2-1CB6275BF126}" type="presParOf" srcId="{DB86DCB9-5A59-435D-8083-A1D9EBED8249}" destId="{0F5D6076-97D2-4F18-9AC7-3DFCB9EA8739}" srcOrd="0" destOrd="0" presId="urn:microsoft.com/office/officeart/2008/layout/VerticalAccentList"/>
    <dgm:cxn modelId="{9812DA5D-BEB1-43C4-A7F7-4007415254B1}" type="presParOf" srcId="{DB86DCB9-5A59-435D-8083-A1D9EBED8249}" destId="{0DBCC347-0D72-40E5-9FA7-3D432943818D}" srcOrd="1" destOrd="0" presId="urn:microsoft.com/office/officeart/2008/layout/VerticalAccentList"/>
    <dgm:cxn modelId="{87B69707-09AE-4CA0-AC3B-8ECE5CF70CE5}" type="presParOf" srcId="{DB86DCB9-5A59-435D-8083-A1D9EBED8249}" destId="{ABDD5B43-70CB-49B8-9312-89FCE93FE291}" srcOrd="2" destOrd="0" presId="urn:microsoft.com/office/officeart/2008/layout/VerticalAccentList"/>
    <dgm:cxn modelId="{4925B715-0490-4729-87B2-C96870D30DE7}" type="presParOf" srcId="{DB86DCB9-5A59-435D-8083-A1D9EBED8249}" destId="{44A1173B-8485-4FE6-ABB5-BD16955F8C53}" srcOrd="3" destOrd="0" presId="urn:microsoft.com/office/officeart/2008/layout/VerticalAccentList"/>
    <dgm:cxn modelId="{2E3CAEF5-E02D-4010-BB14-A8366C07FE29}" type="presParOf" srcId="{DB86DCB9-5A59-435D-8083-A1D9EBED8249}" destId="{2572AB9D-BFA0-4ED1-B0FC-6B441FDE6A04}" srcOrd="4" destOrd="0" presId="urn:microsoft.com/office/officeart/2008/layout/VerticalAccentList"/>
    <dgm:cxn modelId="{C8374F7B-F4CB-4F45-AD15-AC5EFD564445}" type="presParOf" srcId="{DB86DCB9-5A59-435D-8083-A1D9EBED8249}" destId="{BB93598D-9C56-4815-90DE-91F6D0635D6C}" srcOrd="5" destOrd="0" presId="urn:microsoft.com/office/officeart/2008/layout/VerticalAccentList"/>
    <dgm:cxn modelId="{BC6357FE-4765-429F-B639-6E5D85A7A455}" type="presParOf" srcId="{DB86DCB9-5A59-435D-8083-A1D9EBED8249}" destId="{1B9DAE7F-1911-4825-829C-653C1392A040}" srcOrd="6" destOrd="0" presId="urn:microsoft.com/office/officeart/2008/layout/VerticalAccentList"/>
    <dgm:cxn modelId="{8C4364EC-F1C4-403C-9443-18B1039EDF2D}" type="presParOf" srcId="{C044D0CD-448C-4D8C-A8E8-28143884E6FF}" destId="{B2F3EC74-2073-4859-BECE-B02F468CCA2D}" srcOrd="5" destOrd="0" presId="urn:microsoft.com/office/officeart/2008/layout/VerticalAccentList"/>
    <dgm:cxn modelId="{406298C7-AEB0-4661-8350-3E853DAB3AE9}" type="presParOf" srcId="{C044D0CD-448C-4D8C-A8E8-28143884E6FF}" destId="{C217B84E-EA57-4A86-B9F8-7C7256BB4208}" srcOrd="6" destOrd="0" presId="urn:microsoft.com/office/officeart/2008/layout/VerticalAccentList"/>
    <dgm:cxn modelId="{DCCC67AB-90A9-48C6-90DB-C45F6E4C59D9}" type="presParOf" srcId="{C217B84E-EA57-4A86-B9F8-7C7256BB4208}" destId="{926B2151-1E6F-4C7A-AA38-7415A1345603}" srcOrd="0" destOrd="0" presId="urn:microsoft.com/office/officeart/2008/layout/VerticalAccentList"/>
    <dgm:cxn modelId="{FF89D653-7B3C-4969-A842-714524DB2C39}" type="presParOf" srcId="{C044D0CD-448C-4D8C-A8E8-28143884E6FF}" destId="{18739B97-1586-4A40-ACDF-3CCB05B23B91}" srcOrd="7" destOrd="0" presId="urn:microsoft.com/office/officeart/2008/layout/VerticalAccentList"/>
    <dgm:cxn modelId="{CB6DF324-387B-43F8-BB52-713E393FA0B6}" type="presParOf" srcId="{18739B97-1586-4A40-ACDF-3CCB05B23B91}" destId="{66C303E6-2979-4F18-98DD-E6F03DBD24D6}" srcOrd="0" destOrd="0" presId="urn:microsoft.com/office/officeart/2008/layout/VerticalAccentList"/>
    <dgm:cxn modelId="{8D244581-BB76-4DB2-8A5F-C7617B6673E0}" type="presParOf" srcId="{18739B97-1586-4A40-ACDF-3CCB05B23B91}" destId="{9F4ABA5B-6933-4507-A3D0-9363F9C438AF}" srcOrd="1" destOrd="0" presId="urn:microsoft.com/office/officeart/2008/layout/VerticalAccentList"/>
    <dgm:cxn modelId="{24ECF675-9167-44AD-A49B-38CEA5581937}" type="presParOf" srcId="{18739B97-1586-4A40-ACDF-3CCB05B23B91}" destId="{FBDBC07C-C9EF-488E-96D4-C29097CBAD7E}" srcOrd="2" destOrd="0" presId="urn:microsoft.com/office/officeart/2008/layout/VerticalAccentList"/>
    <dgm:cxn modelId="{A3269994-3AC2-46B7-BD13-135E6ABF2982}" type="presParOf" srcId="{18739B97-1586-4A40-ACDF-3CCB05B23B91}" destId="{E5BD00A0-9E37-4A2D-906E-4B9755426091}" srcOrd="3" destOrd="0" presId="urn:microsoft.com/office/officeart/2008/layout/VerticalAccentList"/>
    <dgm:cxn modelId="{E461E12B-6693-4C43-9106-B825EDD1847A}" type="presParOf" srcId="{18739B97-1586-4A40-ACDF-3CCB05B23B91}" destId="{3C6AB222-96AC-4E96-91F1-C5AB07A3E505}" srcOrd="4" destOrd="0" presId="urn:microsoft.com/office/officeart/2008/layout/VerticalAccentList"/>
    <dgm:cxn modelId="{A78FC982-16F0-4F82-9FB6-F2115F0DF5FF}" type="presParOf" srcId="{18739B97-1586-4A40-ACDF-3CCB05B23B91}" destId="{2F69ADA7-08A8-4CAD-880D-E2B76EB794C5}" srcOrd="5" destOrd="0" presId="urn:microsoft.com/office/officeart/2008/layout/VerticalAccentList"/>
    <dgm:cxn modelId="{89B3F6F8-9FFD-4F82-919E-52A77738BDCC}" type="presParOf" srcId="{18739B97-1586-4A40-ACDF-3CCB05B23B91}" destId="{27CE70E6-0CDE-417E-88A7-8A3073B0801B}" srcOrd="6" destOrd="0" presId="urn:microsoft.com/office/officeart/2008/layout/VerticalAccentList"/>
    <dgm:cxn modelId="{7A22A310-18EC-4EE5-99D1-0D10F2E465D5}" type="presParOf" srcId="{C044D0CD-448C-4D8C-A8E8-28143884E6FF}" destId="{91EF1AB4-0CD4-4257-9FB2-77D6D1E2AB05}" srcOrd="8" destOrd="0" presId="urn:microsoft.com/office/officeart/2008/layout/VerticalAccentList"/>
    <dgm:cxn modelId="{EDE4A4D6-151B-426A-ADCC-342D459F7278}" type="presParOf" srcId="{C044D0CD-448C-4D8C-A8E8-28143884E6FF}" destId="{D38EB75E-9600-4F20-8CB9-4FFDA7C5C22B}" srcOrd="9" destOrd="0" presId="urn:microsoft.com/office/officeart/2008/layout/VerticalAccentList"/>
    <dgm:cxn modelId="{0BEAFE6C-C479-4811-8523-3B74F7AC90AC}" type="presParOf" srcId="{D38EB75E-9600-4F20-8CB9-4FFDA7C5C22B}" destId="{53E1CF76-DB5B-43B2-8A4A-B0628DFDF671}" srcOrd="0" destOrd="0" presId="urn:microsoft.com/office/officeart/2008/layout/VerticalAccentList"/>
    <dgm:cxn modelId="{9F5BF550-A1BE-4FAB-B3AB-A1E565F85914}" type="presParOf" srcId="{C044D0CD-448C-4D8C-A8E8-28143884E6FF}" destId="{E0E0590E-722D-4890-B31C-D84591B88E6F}" srcOrd="10" destOrd="0" presId="urn:microsoft.com/office/officeart/2008/layout/VerticalAccentList"/>
    <dgm:cxn modelId="{1E85113E-378D-4E5C-B906-E385CF9D08EB}" type="presParOf" srcId="{E0E0590E-722D-4890-B31C-D84591B88E6F}" destId="{28F02348-EF7B-415D-9C9E-C2FD4D0C892A}" srcOrd="0" destOrd="0" presId="urn:microsoft.com/office/officeart/2008/layout/VerticalAccentList"/>
    <dgm:cxn modelId="{CB49DBD3-0A88-4852-AF6F-FB16BA81F79F}" type="presParOf" srcId="{E0E0590E-722D-4890-B31C-D84591B88E6F}" destId="{7EE780CF-1527-49B7-904D-3729C85CC14C}" srcOrd="1" destOrd="0" presId="urn:microsoft.com/office/officeart/2008/layout/VerticalAccentList"/>
    <dgm:cxn modelId="{D83BD2C2-E709-4D25-A529-30903E6B9246}" type="presParOf" srcId="{E0E0590E-722D-4890-B31C-D84591B88E6F}" destId="{A7D37A65-8A77-4A3F-BBA3-4E4EE386471E}" srcOrd="2" destOrd="0" presId="urn:microsoft.com/office/officeart/2008/layout/VerticalAccentList"/>
    <dgm:cxn modelId="{43D8572E-B9EE-4DCD-A47C-34595834874D}" type="presParOf" srcId="{E0E0590E-722D-4890-B31C-D84591B88E6F}" destId="{C3E1B341-1B50-4780-9817-CB9D840CBADE}" srcOrd="3" destOrd="0" presId="urn:microsoft.com/office/officeart/2008/layout/VerticalAccentList"/>
    <dgm:cxn modelId="{4C4D0DEE-254C-4C94-9650-8F8CC21A5CBC}" type="presParOf" srcId="{E0E0590E-722D-4890-B31C-D84591B88E6F}" destId="{7277ED11-FB95-4021-B3CD-38152AFBADDC}" srcOrd="4" destOrd="0" presId="urn:microsoft.com/office/officeart/2008/layout/VerticalAccentList"/>
    <dgm:cxn modelId="{D687B1C3-B56D-41D4-A510-D6DFEECCA32A}" type="presParOf" srcId="{E0E0590E-722D-4890-B31C-D84591B88E6F}" destId="{BEB069C3-62FF-4B55-97D5-36F3EDA8B2ED}" srcOrd="5" destOrd="0" presId="urn:microsoft.com/office/officeart/2008/layout/VerticalAccentList"/>
    <dgm:cxn modelId="{48389798-4DA2-41D0-B8B8-9FB88FB775AE}" type="presParOf" srcId="{E0E0590E-722D-4890-B31C-D84591B88E6F}" destId="{3855FFDF-D562-40B0-8E26-C5D0D029E6D7}" srcOrd="6" destOrd="0" presId="urn:microsoft.com/office/officeart/2008/layout/VerticalAccentList"/>
    <dgm:cxn modelId="{B6C13E1B-CA51-44BB-8ACB-D62FE0FCEA8C}" type="presParOf" srcId="{C044D0CD-448C-4D8C-A8E8-28143884E6FF}" destId="{2116D057-3CEE-4F1A-9063-45231B9D7F28}" srcOrd="11" destOrd="0" presId="urn:microsoft.com/office/officeart/2008/layout/VerticalAccentList"/>
    <dgm:cxn modelId="{81254CCD-0504-4AA6-8C92-DD555D5BA937}" type="presParOf" srcId="{C044D0CD-448C-4D8C-A8E8-28143884E6FF}" destId="{1DA8E8AE-D8B3-4677-AAB5-AA3C6349B7E2}" srcOrd="12" destOrd="0" presId="urn:microsoft.com/office/officeart/2008/layout/VerticalAccentList"/>
    <dgm:cxn modelId="{7BFA5DA6-B109-4252-ADC4-3C5050F14187}" type="presParOf" srcId="{1DA8E8AE-D8B3-4677-AAB5-AA3C6349B7E2}" destId="{559C5C9B-859C-4EB6-A16E-30091B184296}" srcOrd="0" destOrd="0" presId="urn:microsoft.com/office/officeart/2008/layout/VerticalAccentList"/>
    <dgm:cxn modelId="{3388A2A9-8CAC-48C4-B4D2-D6FA33F639E1}" type="presParOf" srcId="{C044D0CD-448C-4D8C-A8E8-28143884E6FF}" destId="{F38D4682-33EC-4367-AF1F-5E5F410312B1}" srcOrd="13" destOrd="0" presId="urn:microsoft.com/office/officeart/2008/layout/VerticalAccentList"/>
    <dgm:cxn modelId="{4E49BD65-E9B5-43D8-897A-3E437811116C}" type="presParOf" srcId="{F38D4682-33EC-4367-AF1F-5E5F410312B1}" destId="{BF6653AA-7628-4D0F-8FC9-23746038DAE1}" srcOrd="0" destOrd="0" presId="urn:microsoft.com/office/officeart/2008/layout/VerticalAccentList"/>
    <dgm:cxn modelId="{25465039-C95B-4612-961D-964FA8C7E31D}" type="presParOf" srcId="{F38D4682-33EC-4367-AF1F-5E5F410312B1}" destId="{1D2D0947-0F23-41F9-984B-152F577E68D9}" srcOrd="1" destOrd="0" presId="urn:microsoft.com/office/officeart/2008/layout/VerticalAccentList"/>
    <dgm:cxn modelId="{FC5C5BCF-F3FF-4572-A338-F4E7900215C0}" type="presParOf" srcId="{F38D4682-33EC-4367-AF1F-5E5F410312B1}" destId="{33ED3306-731E-484C-804A-BE0DAB90B1C0}" srcOrd="2" destOrd="0" presId="urn:microsoft.com/office/officeart/2008/layout/VerticalAccentList"/>
    <dgm:cxn modelId="{936C9E19-303F-4CF4-9D6E-17A7D2AA8498}" type="presParOf" srcId="{F38D4682-33EC-4367-AF1F-5E5F410312B1}" destId="{1F7A835A-9F2E-414B-B8A3-56B3795EE285}" srcOrd="3" destOrd="0" presId="urn:microsoft.com/office/officeart/2008/layout/VerticalAccentList"/>
    <dgm:cxn modelId="{B1A73953-A931-4DD9-A2EB-FF85AC56D9C3}" type="presParOf" srcId="{F38D4682-33EC-4367-AF1F-5E5F410312B1}" destId="{E1D021FD-F9D1-4D29-BDCD-219DE2C59A8C}" srcOrd="4" destOrd="0" presId="urn:microsoft.com/office/officeart/2008/layout/VerticalAccentList"/>
    <dgm:cxn modelId="{45B2294A-1698-4D3F-9EDE-6522F525DB45}" type="presParOf" srcId="{F38D4682-33EC-4367-AF1F-5E5F410312B1}" destId="{376C5E58-A87E-4030-87B5-D1841A85319A}" srcOrd="5" destOrd="0" presId="urn:microsoft.com/office/officeart/2008/layout/VerticalAccentList"/>
    <dgm:cxn modelId="{2C9189A8-6C22-46DD-98F9-8213945C9F14}" type="presParOf" srcId="{F38D4682-33EC-4367-AF1F-5E5F410312B1}" destId="{B26703C6-D3A8-4F12-977F-AB2BAE851E69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096E7-BB0C-44BE-B7C9-92756E78BC2F}">
      <dsp:nvSpPr>
        <dsp:cNvPr id="0" name=""/>
        <dsp:cNvSpPr/>
      </dsp:nvSpPr>
      <dsp:spPr>
        <a:xfrm>
          <a:off x="1355841" y="14"/>
          <a:ext cx="6058888" cy="55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1" kern="1200" dirty="0"/>
            <a:t>Behavioral Observation Audiometry</a:t>
          </a:r>
          <a:endParaRPr lang="id-ID" sz="2300" kern="1200" dirty="0"/>
        </a:p>
      </dsp:txBody>
      <dsp:txXfrm>
        <a:off x="1355841" y="14"/>
        <a:ext cx="6058888" cy="550808"/>
      </dsp:txXfrm>
    </dsp:sp>
    <dsp:sp modelId="{781F485A-D111-4CD8-A90F-B2664FF90DAC}">
      <dsp:nvSpPr>
        <dsp:cNvPr id="0" name=""/>
        <dsp:cNvSpPr/>
      </dsp:nvSpPr>
      <dsp:spPr>
        <a:xfrm>
          <a:off x="1355841" y="550822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58349-F018-465F-B9D7-A97AE722C0A6}">
      <dsp:nvSpPr>
        <dsp:cNvPr id="0" name=""/>
        <dsp:cNvSpPr/>
      </dsp:nvSpPr>
      <dsp:spPr>
        <a:xfrm>
          <a:off x="2210817" y="550822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B806A-5B3E-4DAC-896C-9B99FFDFD5AF}">
      <dsp:nvSpPr>
        <dsp:cNvPr id="0" name=""/>
        <dsp:cNvSpPr/>
      </dsp:nvSpPr>
      <dsp:spPr>
        <a:xfrm>
          <a:off x="3065794" y="550822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C774F-9F11-4608-9F5F-35D894C17DC9}">
      <dsp:nvSpPr>
        <dsp:cNvPr id="0" name=""/>
        <dsp:cNvSpPr/>
      </dsp:nvSpPr>
      <dsp:spPr>
        <a:xfrm>
          <a:off x="3920770" y="550822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4B69B-8DE5-4F16-B6A1-8AB25D0BF06C}">
      <dsp:nvSpPr>
        <dsp:cNvPr id="0" name=""/>
        <dsp:cNvSpPr/>
      </dsp:nvSpPr>
      <dsp:spPr>
        <a:xfrm>
          <a:off x="4775747" y="550822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183E2-695F-4BA7-B6D9-B9D3FB9CA919}">
      <dsp:nvSpPr>
        <dsp:cNvPr id="0" name=""/>
        <dsp:cNvSpPr/>
      </dsp:nvSpPr>
      <dsp:spPr>
        <a:xfrm>
          <a:off x="5630723" y="550822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913B6-378D-4C23-8D4E-A90CC86C4F6E}">
      <dsp:nvSpPr>
        <dsp:cNvPr id="0" name=""/>
        <dsp:cNvSpPr/>
      </dsp:nvSpPr>
      <dsp:spPr>
        <a:xfrm>
          <a:off x="6485700" y="550822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106D4-9259-492D-AFF6-F5CF2CDF3F61}">
      <dsp:nvSpPr>
        <dsp:cNvPr id="0" name=""/>
        <dsp:cNvSpPr/>
      </dsp:nvSpPr>
      <dsp:spPr>
        <a:xfrm>
          <a:off x="1355841" y="741520"/>
          <a:ext cx="6058888" cy="55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Timpanometri</a:t>
          </a:r>
          <a:endParaRPr lang="id-ID" sz="2300" kern="1200"/>
        </a:p>
      </dsp:txBody>
      <dsp:txXfrm>
        <a:off x="1355841" y="741520"/>
        <a:ext cx="6058888" cy="550808"/>
      </dsp:txXfrm>
    </dsp:sp>
    <dsp:sp modelId="{0F5D6076-97D2-4F18-9AC7-3DFCB9EA8739}">
      <dsp:nvSpPr>
        <dsp:cNvPr id="0" name=""/>
        <dsp:cNvSpPr/>
      </dsp:nvSpPr>
      <dsp:spPr>
        <a:xfrm>
          <a:off x="1355841" y="1292328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CC347-0D72-40E5-9FA7-3D432943818D}">
      <dsp:nvSpPr>
        <dsp:cNvPr id="0" name=""/>
        <dsp:cNvSpPr/>
      </dsp:nvSpPr>
      <dsp:spPr>
        <a:xfrm>
          <a:off x="2210817" y="1292328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D5B43-70CB-49B8-9312-89FCE93FE291}">
      <dsp:nvSpPr>
        <dsp:cNvPr id="0" name=""/>
        <dsp:cNvSpPr/>
      </dsp:nvSpPr>
      <dsp:spPr>
        <a:xfrm>
          <a:off x="3065794" y="1292328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1173B-8485-4FE6-ABB5-BD16955F8C53}">
      <dsp:nvSpPr>
        <dsp:cNvPr id="0" name=""/>
        <dsp:cNvSpPr/>
      </dsp:nvSpPr>
      <dsp:spPr>
        <a:xfrm>
          <a:off x="3920770" y="1292328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2AB9D-BFA0-4ED1-B0FC-6B441FDE6A04}">
      <dsp:nvSpPr>
        <dsp:cNvPr id="0" name=""/>
        <dsp:cNvSpPr/>
      </dsp:nvSpPr>
      <dsp:spPr>
        <a:xfrm>
          <a:off x="4775747" y="1292328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3598D-9C56-4815-90DE-91F6D0635D6C}">
      <dsp:nvSpPr>
        <dsp:cNvPr id="0" name=""/>
        <dsp:cNvSpPr/>
      </dsp:nvSpPr>
      <dsp:spPr>
        <a:xfrm>
          <a:off x="5630723" y="1292328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DAE7F-1911-4825-829C-653C1392A040}">
      <dsp:nvSpPr>
        <dsp:cNvPr id="0" name=""/>
        <dsp:cNvSpPr/>
      </dsp:nvSpPr>
      <dsp:spPr>
        <a:xfrm>
          <a:off x="6485700" y="1292328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B2151-1E6F-4C7A-AA38-7415A1345603}">
      <dsp:nvSpPr>
        <dsp:cNvPr id="0" name=""/>
        <dsp:cNvSpPr/>
      </dsp:nvSpPr>
      <dsp:spPr>
        <a:xfrm>
          <a:off x="1355841" y="1483026"/>
          <a:ext cx="6058888" cy="55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Audiometri Nada Murni</a:t>
          </a:r>
          <a:endParaRPr lang="id-ID" sz="2300" kern="1200"/>
        </a:p>
      </dsp:txBody>
      <dsp:txXfrm>
        <a:off x="1355841" y="1483026"/>
        <a:ext cx="6058888" cy="550808"/>
      </dsp:txXfrm>
    </dsp:sp>
    <dsp:sp modelId="{66C303E6-2979-4F18-98DD-E6F03DBD24D6}">
      <dsp:nvSpPr>
        <dsp:cNvPr id="0" name=""/>
        <dsp:cNvSpPr/>
      </dsp:nvSpPr>
      <dsp:spPr>
        <a:xfrm>
          <a:off x="1355841" y="2033835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ABA5B-6933-4507-A3D0-9363F9C438AF}">
      <dsp:nvSpPr>
        <dsp:cNvPr id="0" name=""/>
        <dsp:cNvSpPr/>
      </dsp:nvSpPr>
      <dsp:spPr>
        <a:xfrm>
          <a:off x="2210817" y="2033835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BC07C-C9EF-488E-96D4-C29097CBAD7E}">
      <dsp:nvSpPr>
        <dsp:cNvPr id="0" name=""/>
        <dsp:cNvSpPr/>
      </dsp:nvSpPr>
      <dsp:spPr>
        <a:xfrm>
          <a:off x="3065794" y="2033835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D00A0-9E37-4A2D-906E-4B9755426091}">
      <dsp:nvSpPr>
        <dsp:cNvPr id="0" name=""/>
        <dsp:cNvSpPr/>
      </dsp:nvSpPr>
      <dsp:spPr>
        <a:xfrm>
          <a:off x="3920770" y="2033835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AB222-96AC-4E96-91F1-C5AB07A3E505}">
      <dsp:nvSpPr>
        <dsp:cNvPr id="0" name=""/>
        <dsp:cNvSpPr/>
      </dsp:nvSpPr>
      <dsp:spPr>
        <a:xfrm>
          <a:off x="4775747" y="2033835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9ADA7-08A8-4CAD-880D-E2B76EB794C5}">
      <dsp:nvSpPr>
        <dsp:cNvPr id="0" name=""/>
        <dsp:cNvSpPr/>
      </dsp:nvSpPr>
      <dsp:spPr>
        <a:xfrm>
          <a:off x="5630723" y="2033835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E70E6-0CDE-417E-88A7-8A3073B0801B}">
      <dsp:nvSpPr>
        <dsp:cNvPr id="0" name=""/>
        <dsp:cNvSpPr/>
      </dsp:nvSpPr>
      <dsp:spPr>
        <a:xfrm>
          <a:off x="6485700" y="2033835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1CF76-DB5B-43B2-8A4A-B0628DFDF671}">
      <dsp:nvSpPr>
        <dsp:cNvPr id="0" name=""/>
        <dsp:cNvSpPr/>
      </dsp:nvSpPr>
      <dsp:spPr>
        <a:xfrm>
          <a:off x="1355841" y="2224533"/>
          <a:ext cx="6058888" cy="55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1" kern="1200"/>
            <a:t>Otoacoustic Emission (OAE)</a:t>
          </a:r>
          <a:endParaRPr lang="id-ID" sz="2300" kern="1200"/>
        </a:p>
      </dsp:txBody>
      <dsp:txXfrm>
        <a:off x="1355841" y="2224533"/>
        <a:ext cx="6058888" cy="550808"/>
      </dsp:txXfrm>
    </dsp:sp>
    <dsp:sp modelId="{28F02348-EF7B-415D-9C9E-C2FD4D0C892A}">
      <dsp:nvSpPr>
        <dsp:cNvPr id="0" name=""/>
        <dsp:cNvSpPr/>
      </dsp:nvSpPr>
      <dsp:spPr>
        <a:xfrm>
          <a:off x="1355841" y="2775341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780CF-1527-49B7-904D-3729C85CC14C}">
      <dsp:nvSpPr>
        <dsp:cNvPr id="0" name=""/>
        <dsp:cNvSpPr/>
      </dsp:nvSpPr>
      <dsp:spPr>
        <a:xfrm>
          <a:off x="2210817" y="2775341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37A65-8A77-4A3F-BBA3-4E4EE386471E}">
      <dsp:nvSpPr>
        <dsp:cNvPr id="0" name=""/>
        <dsp:cNvSpPr/>
      </dsp:nvSpPr>
      <dsp:spPr>
        <a:xfrm>
          <a:off x="3065794" y="2775341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1B341-1B50-4780-9817-CB9D840CBADE}">
      <dsp:nvSpPr>
        <dsp:cNvPr id="0" name=""/>
        <dsp:cNvSpPr/>
      </dsp:nvSpPr>
      <dsp:spPr>
        <a:xfrm>
          <a:off x="3920770" y="2775341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7ED11-FB95-4021-B3CD-38152AFBADDC}">
      <dsp:nvSpPr>
        <dsp:cNvPr id="0" name=""/>
        <dsp:cNvSpPr/>
      </dsp:nvSpPr>
      <dsp:spPr>
        <a:xfrm>
          <a:off x="4775747" y="2775341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069C3-62FF-4B55-97D5-36F3EDA8B2ED}">
      <dsp:nvSpPr>
        <dsp:cNvPr id="0" name=""/>
        <dsp:cNvSpPr/>
      </dsp:nvSpPr>
      <dsp:spPr>
        <a:xfrm>
          <a:off x="5630723" y="2775341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5FFDF-D562-40B0-8E26-C5D0D029E6D7}">
      <dsp:nvSpPr>
        <dsp:cNvPr id="0" name=""/>
        <dsp:cNvSpPr/>
      </dsp:nvSpPr>
      <dsp:spPr>
        <a:xfrm>
          <a:off x="6485700" y="2775341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C5C9B-859C-4EB6-A16E-30091B184296}">
      <dsp:nvSpPr>
        <dsp:cNvPr id="0" name=""/>
        <dsp:cNvSpPr/>
      </dsp:nvSpPr>
      <dsp:spPr>
        <a:xfrm>
          <a:off x="1355841" y="2966039"/>
          <a:ext cx="6058888" cy="55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1" kern="1200"/>
            <a:t>Brainstem Evoked Response Audiometri (BERA)</a:t>
          </a:r>
          <a:endParaRPr lang="id-ID" sz="2300" kern="1200"/>
        </a:p>
      </dsp:txBody>
      <dsp:txXfrm>
        <a:off x="1355841" y="2966039"/>
        <a:ext cx="6058888" cy="550808"/>
      </dsp:txXfrm>
    </dsp:sp>
    <dsp:sp modelId="{BF6653AA-7628-4D0F-8FC9-23746038DAE1}">
      <dsp:nvSpPr>
        <dsp:cNvPr id="0" name=""/>
        <dsp:cNvSpPr/>
      </dsp:nvSpPr>
      <dsp:spPr>
        <a:xfrm>
          <a:off x="1355841" y="3516847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D0947-0F23-41F9-984B-152F577E68D9}">
      <dsp:nvSpPr>
        <dsp:cNvPr id="0" name=""/>
        <dsp:cNvSpPr/>
      </dsp:nvSpPr>
      <dsp:spPr>
        <a:xfrm>
          <a:off x="2210817" y="3516847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D3306-731E-484C-804A-BE0DAB90B1C0}">
      <dsp:nvSpPr>
        <dsp:cNvPr id="0" name=""/>
        <dsp:cNvSpPr/>
      </dsp:nvSpPr>
      <dsp:spPr>
        <a:xfrm>
          <a:off x="3065794" y="3516847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A835A-9F2E-414B-B8A3-56B3795EE285}">
      <dsp:nvSpPr>
        <dsp:cNvPr id="0" name=""/>
        <dsp:cNvSpPr/>
      </dsp:nvSpPr>
      <dsp:spPr>
        <a:xfrm>
          <a:off x="3920770" y="3516847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021FD-F9D1-4D29-BDCD-219DE2C59A8C}">
      <dsp:nvSpPr>
        <dsp:cNvPr id="0" name=""/>
        <dsp:cNvSpPr/>
      </dsp:nvSpPr>
      <dsp:spPr>
        <a:xfrm>
          <a:off x="4775747" y="3516847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C5E58-A87E-4030-87B5-D1841A85319A}">
      <dsp:nvSpPr>
        <dsp:cNvPr id="0" name=""/>
        <dsp:cNvSpPr/>
      </dsp:nvSpPr>
      <dsp:spPr>
        <a:xfrm>
          <a:off x="5630723" y="3516847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703C6-D3A8-4F12-977F-AB2BAE851E69}">
      <dsp:nvSpPr>
        <dsp:cNvPr id="0" name=""/>
        <dsp:cNvSpPr/>
      </dsp:nvSpPr>
      <dsp:spPr>
        <a:xfrm>
          <a:off x="6485700" y="3516847"/>
          <a:ext cx="807851" cy="13464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65AB2-E7BD-4891-A7CC-2034023B717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87B6A-18B1-4FB0-86D7-EFBE2BCC7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29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87B6A-18B1-4FB0-86D7-EFBE2BCC77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9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7432" y="5714997"/>
            <a:ext cx="9116567" cy="1142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4C314E9-C86B-4ACB-B01E-2378A3EED304}"/>
              </a:ext>
            </a:extLst>
          </p:cNvPr>
          <p:cNvSpPr txBox="1">
            <a:spLocks/>
          </p:cNvSpPr>
          <p:nvPr/>
        </p:nvSpPr>
        <p:spPr>
          <a:xfrm>
            <a:off x="1600200" y="2517743"/>
            <a:ext cx="8158688" cy="182251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kern="0" dirty="0">
                <a:solidFill>
                  <a:sysClr val="windowText" lastClr="000000"/>
                </a:solidFill>
              </a:rPr>
              <a:t>AUDIOLOGI DAN NEURO OTOLOGI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244EC78-82C8-40FC-85EE-27E5AD8CC127}"/>
              </a:ext>
            </a:extLst>
          </p:cNvPr>
          <p:cNvSpPr txBox="1">
            <a:spLocks/>
          </p:cNvSpPr>
          <p:nvPr/>
        </p:nvSpPr>
        <p:spPr>
          <a:xfrm>
            <a:off x="492655" y="3276600"/>
            <a:ext cx="8158690" cy="954547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0" dirty="0">
                <a:solidFill>
                  <a:sysClr val="windowText" lastClr="000000"/>
                </a:solidFill>
              </a:rPr>
              <a:t>Dr. </a:t>
            </a:r>
            <a:r>
              <a:rPr lang="en-US" kern="0" dirty="0" err="1">
                <a:solidFill>
                  <a:sysClr val="windowText" lastClr="000000"/>
                </a:solidFill>
              </a:rPr>
              <a:t>Rizka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Fakhriani</a:t>
            </a:r>
            <a:r>
              <a:rPr lang="en-US" kern="0" dirty="0">
                <a:solidFill>
                  <a:sysClr val="windowText" lastClr="000000"/>
                </a:solidFill>
              </a:rPr>
              <a:t>, MMR, Sp. THT-KL</a:t>
            </a:r>
          </a:p>
          <a:p>
            <a:pPr algn="ctr"/>
            <a:r>
              <a:rPr lang="en-US" kern="0" dirty="0" err="1">
                <a:solidFill>
                  <a:sysClr val="windowText" lastClr="000000"/>
                </a:solidFill>
              </a:rPr>
              <a:t>Bagian</a:t>
            </a:r>
            <a:r>
              <a:rPr lang="en-US" kern="0" dirty="0">
                <a:solidFill>
                  <a:sysClr val="windowText" lastClr="000000"/>
                </a:solidFill>
              </a:rPr>
              <a:t> IK THT-KL </a:t>
            </a:r>
          </a:p>
          <a:p>
            <a:pPr algn="ctr"/>
            <a:r>
              <a:rPr lang="en-US" kern="0" dirty="0">
                <a:solidFill>
                  <a:sysClr val="windowText" lastClr="000000"/>
                </a:solidFill>
              </a:rPr>
              <a:t>FKIK UMY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E2E7ACC-99B6-43D8-A245-6483FE470D57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2362200"/>
            <a:ext cx="9601196" cy="331893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kern="0">
                <a:solidFill>
                  <a:sysClr val="windowText" lastClr="000000"/>
                </a:solidFill>
              </a:rPr>
              <a:t>Alat-alat:</a:t>
            </a:r>
          </a:p>
          <a:p>
            <a:pPr lvl="1"/>
            <a:r>
              <a:rPr lang="en-US" altLang="en-US" sz="2000" kern="0">
                <a:solidFill>
                  <a:sysClr val="windowText" lastClr="000000"/>
                </a:solidFill>
              </a:rPr>
              <a:t>Audiometer </a:t>
            </a:r>
            <a:r>
              <a:rPr lang="en-US" altLang="en-US" sz="2000" ker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nada murni, speech</a:t>
            </a:r>
          </a:p>
          <a:p>
            <a:pPr lvl="1"/>
            <a:r>
              <a:rPr lang="en-US" altLang="en-US" sz="2000" kern="0">
                <a:solidFill>
                  <a:sysClr val="windowText" lastClr="000000"/>
                </a:solidFill>
                <a:sym typeface="Wingdings" panose="05000000000000000000" pitchFamily="2" charset="2"/>
              </a:rPr>
              <a:t>Immittance analyzer  fungsi telinga tengah</a:t>
            </a:r>
          </a:p>
          <a:p>
            <a:pPr lvl="1"/>
            <a:r>
              <a:rPr lang="en-US" altLang="en-US" sz="2000" kern="0">
                <a:solidFill>
                  <a:sysClr val="windowText" lastClr="000000"/>
                </a:solidFill>
                <a:sym typeface="Wingdings" panose="05000000000000000000" pitchFamily="2" charset="2"/>
              </a:rPr>
              <a:t>Ruang kedap suara  threshold 0 dB</a:t>
            </a:r>
          </a:p>
          <a:p>
            <a:r>
              <a:rPr lang="en-US" altLang="en-US" sz="2400" kern="0">
                <a:solidFill>
                  <a:sysClr val="windowText" lastClr="000000"/>
                </a:solidFill>
              </a:rPr>
              <a:t>Routine Test Battery, menentukan:</a:t>
            </a:r>
          </a:p>
          <a:p>
            <a:pPr lvl="1"/>
            <a:r>
              <a:rPr lang="en-US" altLang="en-US" sz="2000" kern="0">
                <a:solidFill>
                  <a:sysClr val="windowText" lastClr="000000"/>
                </a:solidFill>
              </a:rPr>
              <a:t>Derajat &amp; konfigurasi hearing loss</a:t>
            </a:r>
          </a:p>
          <a:p>
            <a:pPr lvl="1"/>
            <a:r>
              <a:rPr lang="en-US" altLang="en-US" sz="2000" kern="0">
                <a:solidFill>
                  <a:sysClr val="windowText" lastClr="000000"/>
                </a:solidFill>
              </a:rPr>
              <a:t>Letak lesi (CHL, SNHL, Mixed)</a:t>
            </a:r>
          </a:p>
          <a:p>
            <a:pPr lvl="1"/>
            <a:r>
              <a:rPr lang="en-US" altLang="en-US" sz="2000" kern="0">
                <a:solidFill>
                  <a:sysClr val="windowText" lastClr="000000"/>
                </a:solidFill>
              </a:rPr>
              <a:t>Kemungkinan intervensi non-bedah (ABM, terapi bicara, dll)</a:t>
            </a:r>
          </a:p>
          <a:p>
            <a:pPr lvl="1"/>
            <a:r>
              <a:rPr lang="en-US" altLang="en-US" sz="2000" kern="0">
                <a:solidFill>
                  <a:sysClr val="windowText" lastClr="000000"/>
                </a:solidFill>
              </a:rPr>
              <a:t>Perlu pemeriksaan lebih lanjut</a:t>
            </a:r>
          </a:p>
          <a:p>
            <a:pPr lvl="1"/>
            <a:r>
              <a:rPr lang="en-US" altLang="en-US" sz="2000" kern="0">
                <a:solidFill>
                  <a:sysClr val="windowText" lastClr="000000"/>
                </a:solidFill>
              </a:rPr>
              <a:t>Yg dipakai: audiometri nada murni, speech audiometry, immittance</a:t>
            </a:r>
          </a:p>
          <a:p>
            <a:pPr lvl="1"/>
            <a:endParaRPr lang="en-US" altLang="en-US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70F8E4-2E8A-4DEC-9655-23BE9E8FB1C9}"/>
              </a:ext>
            </a:extLst>
          </p:cNvPr>
          <p:cNvSpPr txBox="1">
            <a:spLocks noChangeArrowheads="1"/>
          </p:cNvSpPr>
          <p:nvPr/>
        </p:nvSpPr>
        <p:spPr>
          <a:xfrm>
            <a:off x="1447800" y="838200"/>
            <a:ext cx="9601196" cy="130386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kern="0">
                <a:solidFill>
                  <a:sysClr val="windowText" lastClr="000000"/>
                </a:solidFill>
                <a:latin typeface="VAGRounded BT" pitchFamily="34" charset="0"/>
              </a:rPr>
              <a:t>PEMERIKSAAN AUDIOMETRI DASAR</a:t>
            </a:r>
            <a:endParaRPr lang="en-US" altLang="en-US" sz="3200" kern="0" dirty="0">
              <a:solidFill>
                <a:sysClr val="windowText" lastClr="000000"/>
              </a:solidFill>
              <a:latin typeface="VAGRounded BT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24C8E24-23CB-4C15-8BC8-43AAB0BAAC92}"/>
              </a:ext>
            </a:extLst>
          </p:cNvPr>
          <p:cNvSpPr txBox="1">
            <a:spLocks/>
          </p:cNvSpPr>
          <p:nvPr/>
        </p:nvSpPr>
        <p:spPr>
          <a:xfrm>
            <a:off x="1295400" y="2590800"/>
            <a:ext cx="5333332" cy="306387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kern="0" dirty="0">
                <a:solidFill>
                  <a:sysClr val="windowText" lastClr="000000"/>
                </a:solidFill>
              </a:rPr>
              <a:t>Menentukan :</a:t>
            </a:r>
          </a:p>
          <a:p>
            <a:pPr lvl="1"/>
            <a:r>
              <a:rPr lang="id-ID" sz="2000" kern="0" dirty="0">
                <a:solidFill>
                  <a:sysClr val="windowText" lastClr="000000"/>
                </a:solidFill>
              </a:rPr>
              <a:t>Jenis ketulian</a:t>
            </a:r>
          </a:p>
          <a:p>
            <a:pPr lvl="1"/>
            <a:r>
              <a:rPr lang="id-ID" sz="2000" kern="0" dirty="0">
                <a:solidFill>
                  <a:sysClr val="windowText" lastClr="000000"/>
                </a:solidFill>
              </a:rPr>
              <a:t>Derajat ketulian</a:t>
            </a:r>
          </a:p>
          <a:p>
            <a:pPr lvl="1"/>
            <a:r>
              <a:rPr lang="id-ID" sz="2000" kern="0" dirty="0">
                <a:solidFill>
                  <a:sysClr val="windowText" lastClr="000000"/>
                </a:solidFill>
              </a:rPr>
              <a:t>Masih semi obyektif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A91A5A15-A876-4DF3-84E3-A14FEDCE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99932" y="2895600"/>
            <a:ext cx="3657600" cy="3200400"/>
          </a:xfrm>
          <a:prstGeom prst="rect">
            <a:avLst/>
          </a:prstGeom>
          <a:noFill/>
        </p:spPr>
      </p:pic>
      <p:pic>
        <p:nvPicPr>
          <p:cNvPr id="4" name="Picture 7" descr="OscillaSM930-01">
            <a:extLst>
              <a:ext uri="{FF2B5EF4-FFF2-40B4-BE49-F238E27FC236}">
                <a16:creationId xmlns:a16="http://schemas.microsoft.com/office/drawing/2014/main" id="{A9A2F99C-3FAC-41A6-B184-25304E032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3732" y="30480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637A72D8-589C-4B54-885C-6458A8F13214}"/>
              </a:ext>
            </a:extLst>
          </p:cNvPr>
          <p:cNvSpPr txBox="1">
            <a:spLocks/>
          </p:cNvSpPr>
          <p:nvPr/>
        </p:nvSpPr>
        <p:spPr>
          <a:xfrm>
            <a:off x="610268" y="631824"/>
            <a:ext cx="749935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d-ID" sz="5400" b="1" kern="0">
                <a:solidFill>
                  <a:sysClr val="windowText" lastClr="000000"/>
                </a:solidFill>
                <a:latin typeface="Freestyle Script" pitchFamily="66" charset="0"/>
              </a:rPr>
              <a:t>Audiometri</a:t>
            </a:r>
            <a:r>
              <a:rPr lang="en-US" sz="5400" b="1" kern="0">
                <a:solidFill>
                  <a:sysClr val="windowText" lastClr="000000"/>
                </a:solidFill>
                <a:latin typeface="Freestyle Script" pitchFamily="66" charset="0"/>
              </a:rPr>
              <a:t> Nada Murni</a:t>
            </a:r>
            <a:endParaRPr lang="id-ID" sz="5400" b="1" kern="0" dirty="0">
              <a:solidFill>
                <a:sysClr val="windowText" lastClr="000000"/>
              </a:solidFill>
              <a:latin typeface="Freestyle Script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8112A1D-C3F5-4C9F-9E23-88BC5EEDA4A9}"/>
              </a:ext>
            </a:extLst>
          </p:cNvPr>
          <p:cNvSpPr txBox="1">
            <a:spLocks/>
          </p:cNvSpPr>
          <p:nvPr/>
        </p:nvSpPr>
        <p:spPr>
          <a:xfrm>
            <a:off x="914400" y="1371600"/>
            <a:ext cx="8229600" cy="5364163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Clr>
                <a:schemeClr val="accent3"/>
              </a:buClr>
              <a:defRPr/>
            </a:pPr>
            <a:r>
              <a:rPr lang="en-US" kern="0">
                <a:solidFill>
                  <a:sysClr val="windowText" lastClr="000000"/>
                </a:solidFill>
              </a:rPr>
              <a:t>                 Tes fungsi pendengaran dg alat audiometer.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en-US" b="1" kern="0">
                <a:solidFill>
                  <a:sysClr val="windowText" lastClr="000000"/>
                </a:solidFill>
              </a:rPr>
              <a:t>Tes bersifat    :</a:t>
            </a:r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kern="0">
                <a:solidFill>
                  <a:sysClr val="windowText" lastClr="000000"/>
                </a:solidFill>
              </a:rPr>
              <a:t>Kwalitatif                        jenis kurang pendengaran</a:t>
            </a:r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kern="0">
                <a:solidFill>
                  <a:sysClr val="windowText" lastClr="000000"/>
                </a:solidFill>
              </a:rPr>
              <a:t>Kwantitatif                     derajat kurang pendengaran</a:t>
            </a:r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Ø"/>
              <a:tabLst>
                <a:tab pos="53975" algn="l"/>
              </a:tabLst>
              <a:defRPr/>
            </a:pPr>
            <a:r>
              <a:rPr lang="en-US" kern="0">
                <a:solidFill>
                  <a:sysClr val="windowText" lastClr="000000"/>
                </a:solidFill>
              </a:rPr>
              <a:t>Pada tes Audiometri  dicari nilai ambang dengar  (dB) pada frek. 250 Hz, 500  Hz,  1000  Hz,  2000  Hz,  4000  Hz  dan 8000  Hz.</a:t>
            </a:r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Ø"/>
              <a:tabLst>
                <a:tab pos="53975" algn="l"/>
              </a:tabLst>
              <a:defRPr/>
            </a:pPr>
            <a:endParaRPr lang="en-US" kern="0">
              <a:solidFill>
                <a:sysClr val="windowText" lastClr="000000"/>
              </a:solidFill>
            </a:endParaRPr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Ø"/>
              <a:tabLst>
                <a:tab pos="53975" algn="l"/>
              </a:tabLst>
              <a:defRPr/>
            </a:pPr>
            <a:r>
              <a:rPr lang="en-US" sz="2400" kern="0">
                <a:solidFill>
                  <a:sysClr val="windowText" lastClr="000000"/>
                </a:solidFill>
              </a:rPr>
              <a:t>Hasil  Nilai  Ambang  Dengar  </a:t>
            </a:r>
            <a:r>
              <a:rPr lang="en-US" kern="0">
                <a:solidFill>
                  <a:sysClr val="windowText" lastClr="000000"/>
                </a:solidFill>
              </a:rPr>
              <a:t>:   500 Hz   +    1000 Hz    +    2000 Hz</a:t>
            </a:r>
          </a:p>
          <a:p>
            <a:pPr marL="274320" indent="-274320">
              <a:buClr>
                <a:schemeClr val="accent3"/>
              </a:buClr>
              <a:tabLst>
                <a:tab pos="53975" algn="l"/>
              </a:tabLst>
              <a:defRPr/>
            </a:pPr>
            <a:r>
              <a:rPr lang="en-US" kern="0">
                <a:solidFill>
                  <a:sysClr val="windowText" lastClr="000000"/>
                </a:solidFill>
              </a:rPr>
              <a:t>           ( Rata-rata )                                                                   3</a:t>
            </a:r>
          </a:p>
          <a:p>
            <a:pPr marL="274320" indent="-274320">
              <a:buClr>
                <a:schemeClr val="accent3"/>
              </a:buClr>
              <a:tabLst>
                <a:tab pos="53975" algn="l"/>
              </a:tabLst>
              <a:defRPr/>
            </a:pPr>
            <a:endParaRPr lang="en-US" kern="0">
              <a:solidFill>
                <a:sysClr val="windowText" lastClr="000000"/>
              </a:solidFill>
            </a:endParaRPr>
          </a:p>
          <a:p>
            <a:pPr marL="274320" indent="-274320">
              <a:buClr>
                <a:schemeClr val="accent3"/>
              </a:buClr>
              <a:tabLst>
                <a:tab pos="53975" algn="l"/>
              </a:tabLst>
              <a:defRPr/>
            </a:pPr>
            <a:r>
              <a:rPr lang="en-US" b="1" kern="0">
                <a:solidFill>
                  <a:sysClr val="windowText" lastClr="000000"/>
                </a:solidFill>
              </a:rPr>
              <a:t>Kesimpulan   (menurut    ISO )  :</a:t>
            </a:r>
          </a:p>
          <a:p>
            <a:pPr marL="274320" indent="-274320">
              <a:buClr>
                <a:schemeClr val="accent3"/>
              </a:buClr>
              <a:tabLst>
                <a:tab pos="53975" algn="l"/>
              </a:tabLst>
              <a:defRPr/>
            </a:pPr>
            <a:r>
              <a:rPr lang="en-US" kern="0">
                <a:solidFill>
                  <a:sysClr val="windowText" lastClr="000000"/>
                </a:solidFill>
              </a:rPr>
              <a:t>0         -       25  dB         :   Normal</a:t>
            </a:r>
          </a:p>
          <a:p>
            <a:pPr marL="457200" indent="-457200">
              <a:buClr>
                <a:schemeClr val="accent3"/>
              </a:buClr>
              <a:buFont typeface="Wingdings 2"/>
              <a:buAutoNum type="arabicPlain" startAt="26"/>
              <a:tabLst>
                <a:tab pos="53975" algn="l"/>
              </a:tabLst>
              <a:defRPr/>
            </a:pPr>
            <a:r>
              <a:rPr lang="en-US" kern="0">
                <a:solidFill>
                  <a:sysClr val="windowText" lastClr="000000"/>
                </a:solidFill>
              </a:rPr>
              <a:t>  -        40  dB         :   Tuli ringan</a:t>
            </a:r>
          </a:p>
          <a:p>
            <a:pPr marL="457200" indent="-457200">
              <a:buClr>
                <a:schemeClr val="accent3"/>
              </a:buClr>
              <a:buFont typeface="Wingdings 2"/>
              <a:buAutoNum type="arabicPlain" startAt="41"/>
              <a:tabLst>
                <a:tab pos="53975" algn="l"/>
              </a:tabLst>
              <a:defRPr/>
            </a:pPr>
            <a:r>
              <a:rPr lang="en-US" kern="0">
                <a:solidFill>
                  <a:sysClr val="windowText" lastClr="000000"/>
                </a:solidFill>
              </a:rPr>
              <a:t>  -       60  dB          :   Tuli  sedang</a:t>
            </a:r>
          </a:p>
          <a:p>
            <a:pPr marL="457200" indent="-457200">
              <a:buClr>
                <a:schemeClr val="accent3"/>
              </a:buClr>
              <a:buFont typeface="Wingdings 2"/>
              <a:buAutoNum type="arabicPlain" startAt="61"/>
              <a:tabLst>
                <a:tab pos="53975" algn="l"/>
              </a:tabLst>
              <a:defRPr/>
            </a:pPr>
            <a:r>
              <a:rPr lang="en-US" kern="0">
                <a:solidFill>
                  <a:sysClr val="windowText" lastClr="000000"/>
                </a:solidFill>
              </a:rPr>
              <a:t>  -       90  dB          :   tuli berat</a:t>
            </a:r>
          </a:p>
          <a:p>
            <a:pPr marL="457200" indent="-457200">
              <a:buClr>
                <a:schemeClr val="accent3"/>
              </a:buClr>
              <a:tabLst>
                <a:tab pos="53975" algn="l"/>
              </a:tabLst>
              <a:defRPr/>
            </a:pPr>
            <a:r>
              <a:rPr lang="en-US" kern="0">
                <a:solidFill>
                  <a:sysClr val="windowText" lastClr="000000"/>
                </a:solidFill>
              </a:rPr>
              <a:t>          &gt;  90 dB                :  Tuli sangat berat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69D4DDE-72CA-4F39-BCB3-B9BE63833790}"/>
              </a:ext>
            </a:extLst>
          </p:cNvPr>
          <p:cNvSpPr txBox="1">
            <a:spLocks/>
          </p:cNvSpPr>
          <p:nvPr/>
        </p:nvSpPr>
        <p:spPr>
          <a:xfrm>
            <a:off x="914400" y="457200"/>
            <a:ext cx="8305800" cy="6096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kern="0">
                <a:solidFill>
                  <a:srgbClr val="FF0000"/>
                </a:solidFill>
              </a:rPr>
              <a:t>TES  AUDIOMETRI</a:t>
            </a:r>
            <a:endParaRPr lang="en-US" sz="2800" b="1" i="1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A156B76-6E8C-49FF-8349-BBC6A41F83C0}"/>
              </a:ext>
            </a:extLst>
          </p:cNvPr>
          <p:cNvSpPr txBox="1">
            <a:spLocks/>
          </p:cNvSpPr>
          <p:nvPr/>
        </p:nvSpPr>
        <p:spPr>
          <a:xfrm>
            <a:off x="919050" y="5867400"/>
            <a:ext cx="7305900" cy="279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Audiology - IQ - 2006</a:t>
            </a:r>
          </a:p>
        </p:txBody>
      </p:sp>
      <p:pic>
        <p:nvPicPr>
          <p:cNvPr id="3" name="Picture 4" descr="aud5">
            <a:extLst>
              <a:ext uri="{FF2B5EF4-FFF2-40B4-BE49-F238E27FC236}">
                <a16:creationId xmlns:a16="http://schemas.microsoft.com/office/drawing/2014/main" id="{2B5B090D-1868-4BD6-912B-5A7E5ED00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3808"/>
            <a:ext cx="2286000" cy="271007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739B9ED5-087F-462C-9040-2F254A57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699287"/>
            <a:ext cx="5084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CHL</a:t>
            </a:r>
          </a:p>
        </p:txBody>
      </p:sp>
      <p:pic>
        <p:nvPicPr>
          <p:cNvPr id="5" name="Picture 9" descr="aud3">
            <a:extLst>
              <a:ext uri="{FF2B5EF4-FFF2-40B4-BE49-F238E27FC236}">
                <a16:creationId xmlns:a16="http://schemas.microsoft.com/office/drawing/2014/main" id="{64CBB0D7-D466-4D46-A665-5B6557C92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2384762" cy="282956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0AE58730-9910-4774-97D5-17BC4C396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265" y="3212367"/>
            <a:ext cx="8066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Normal</a:t>
            </a:r>
          </a:p>
        </p:txBody>
      </p:sp>
      <p:pic>
        <p:nvPicPr>
          <p:cNvPr id="7" name="Picture 5" descr="aud6">
            <a:extLst>
              <a:ext uri="{FF2B5EF4-FFF2-40B4-BE49-F238E27FC236}">
                <a16:creationId xmlns:a16="http://schemas.microsoft.com/office/drawing/2014/main" id="{8A9B56EF-A32C-475C-A7B6-ECCB4B4AD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962" y="3491713"/>
            <a:ext cx="2174875" cy="2580526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CDF918FD-4F63-4F43-9CE5-FFCBDAD95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607" y="5692747"/>
            <a:ext cx="623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MHL</a:t>
            </a:r>
          </a:p>
        </p:txBody>
      </p:sp>
    </p:spTree>
    <p:extLst>
      <p:ext uri="{BB962C8B-B14F-4D97-AF65-F5344CB8AC3E}">
        <p14:creationId xmlns:p14="http://schemas.microsoft.com/office/powerpoint/2010/main" val="3774434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arts and a form">
            <a:extLst>
              <a:ext uri="{FF2B5EF4-FFF2-40B4-BE49-F238E27FC236}">
                <a16:creationId xmlns:a16="http://schemas.microsoft.com/office/drawing/2014/main" id="{B7AD8895-0050-4BAF-8C68-940D53277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7" b="52995"/>
          <a:stretch>
            <a:fillRect/>
          </a:stretch>
        </p:blipFill>
        <p:spPr bwMode="auto">
          <a:xfrm>
            <a:off x="762000" y="1295400"/>
            <a:ext cx="7848600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7609B4BF-BC22-4B52-8BFA-C4AAF6BC4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501" y="5377934"/>
            <a:ext cx="6815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SNHL</a:t>
            </a:r>
          </a:p>
        </p:txBody>
      </p:sp>
    </p:spTree>
    <p:extLst>
      <p:ext uri="{BB962C8B-B14F-4D97-AF65-F5344CB8AC3E}">
        <p14:creationId xmlns:p14="http://schemas.microsoft.com/office/powerpoint/2010/main" val="1823855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1ED12526-DD1F-40B2-B91B-D31986419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44334"/>
            <a:ext cx="21092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Ototoxic gentamycin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501C8B52-337C-4D24-B2A7-3B871D792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651" y="3320534"/>
            <a:ext cx="6335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NIHL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63271BAE-A777-45F8-A588-41DB2AB89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650" y="5758934"/>
            <a:ext cx="12158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Presbikusis</a:t>
            </a:r>
          </a:p>
        </p:txBody>
      </p:sp>
      <p:pic>
        <p:nvPicPr>
          <p:cNvPr id="5" name="Picture 4" descr="gentamicyn ototoxicity">
            <a:extLst>
              <a:ext uri="{FF2B5EF4-FFF2-40B4-BE49-F238E27FC236}">
                <a16:creationId xmlns:a16="http://schemas.microsoft.com/office/drawing/2014/main" id="{E1AB17E7-0D3F-411D-81AB-71E3E7384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6188"/>
            <a:ext cx="3124200" cy="302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noise_audio2">
            <a:extLst>
              <a:ext uri="{FF2B5EF4-FFF2-40B4-BE49-F238E27FC236}">
                <a16:creationId xmlns:a16="http://schemas.microsoft.com/office/drawing/2014/main" id="{9A92545F-9D56-416D-A7E5-4469990C2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756" y="223121"/>
            <a:ext cx="3073402" cy="309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presby_audio">
            <a:extLst>
              <a:ext uri="{FF2B5EF4-FFF2-40B4-BE49-F238E27FC236}">
                <a16:creationId xmlns:a16="http://schemas.microsoft.com/office/drawing/2014/main" id="{7DFCB01C-3993-4BA1-A7BF-F0275B825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717" y="3613666"/>
            <a:ext cx="2844933" cy="292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81EC50B-B92F-4EAE-8346-AA011D33A3BB}"/>
              </a:ext>
            </a:extLst>
          </p:cNvPr>
          <p:cNvSpPr txBox="1">
            <a:spLocks/>
          </p:cNvSpPr>
          <p:nvPr/>
        </p:nvSpPr>
        <p:spPr>
          <a:xfrm>
            <a:off x="760233" y="5762506"/>
            <a:ext cx="7305900" cy="279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400" dirty="0"/>
              <a:t>Audiology - IQ - 2006</a:t>
            </a:r>
          </a:p>
        </p:txBody>
      </p:sp>
    </p:spTree>
    <p:extLst>
      <p:ext uri="{BB962C8B-B14F-4D97-AF65-F5344CB8AC3E}">
        <p14:creationId xmlns:p14="http://schemas.microsoft.com/office/powerpoint/2010/main" val="2169385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4284C6C-1834-41BC-A799-1901B7106A84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2819400"/>
            <a:ext cx="9601196" cy="331893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kern="0">
                <a:solidFill>
                  <a:sysClr val="windowText" lastClr="000000"/>
                </a:solidFill>
              </a:rPr>
              <a:t>Mengukur ambang dengar (Speech Recognition Threshold)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kern="0">
                <a:solidFill>
                  <a:sysClr val="windowText" lastClr="000000"/>
                </a:solidFill>
              </a:rPr>
              <a:t>Kemampuan membedakan pembicaraan (Speech Recognition/Discrimination Score)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kern="0">
                <a:solidFill>
                  <a:sysClr val="windowText" lastClr="000000"/>
                </a:solidFill>
              </a:rPr>
              <a:t>Sumber suara: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kern="0">
                <a:solidFill>
                  <a:sysClr val="windowText" lastClr="000000"/>
                </a:solidFill>
              </a:rPr>
              <a:t>Monitored live voice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kern="0">
                <a:solidFill>
                  <a:sysClr val="windowText" lastClr="000000"/>
                </a:solidFill>
              </a:rPr>
              <a:t>Kaset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kern="0">
                <a:solidFill>
                  <a:sysClr val="windowText" lastClr="000000"/>
                </a:solidFill>
              </a:rPr>
              <a:t>CD</a:t>
            </a:r>
            <a:endParaRPr lang="en-US" altLang="en-US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973CD5-A168-4892-A743-5337ABA8627B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990600"/>
            <a:ext cx="9601196" cy="130386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kern="0" dirty="0">
                <a:solidFill>
                  <a:sysClr val="windowText" lastClr="000000"/>
                </a:solidFill>
                <a:latin typeface="VAGRounded BT" pitchFamily="34" charset="0"/>
              </a:rPr>
              <a:t>Speech Audiometry</a:t>
            </a:r>
          </a:p>
        </p:txBody>
      </p:sp>
    </p:spTree>
    <p:extLst>
      <p:ext uri="{BB962C8B-B14F-4D97-AF65-F5344CB8AC3E}">
        <p14:creationId xmlns:p14="http://schemas.microsoft.com/office/powerpoint/2010/main" val="2055500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A778A43-F70C-4252-BD9F-CC1C963AB86D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2362200"/>
            <a:ext cx="9601196" cy="331893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kern="0">
                <a:solidFill>
                  <a:srgbClr val="00FF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SPEECH RECOGNITION (RECEPTION) THRESHOLD</a:t>
            </a:r>
          </a:p>
          <a:p>
            <a:pPr lvl="1"/>
            <a:r>
              <a:rPr lang="en-US" altLang="en-US" sz="2000" kern="0">
                <a:solidFill>
                  <a:sysClr val="windowText" lastClr="000000"/>
                </a:solidFill>
              </a:rPr>
              <a:t>dB terendah </a:t>
            </a:r>
            <a:r>
              <a:rPr lang="en-US" altLang="en-US" sz="2000" ker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pasien dapat mengulang 50% spondees</a:t>
            </a:r>
          </a:p>
          <a:p>
            <a:pPr lvl="1"/>
            <a:r>
              <a:rPr lang="en-US" altLang="en-US" sz="2000" kern="0">
                <a:solidFill>
                  <a:sysClr val="windowText" lastClr="000000"/>
                </a:solidFill>
                <a:sym typeface="Wingdings" panose="05000000000000000000" pitchFamily="2" charset="2"/>
              </a:rPr>
              <a:t>Di Indonesia spondee  Gajah Mada PB list</a:t>
            </a:r>
          </a:p>
          <a:p>
            <a:pPr lvl="1"/>
            <a:r>
              <a:rPr lang="en-US" altLang="en-US" sz="2000" kern="0">
                <a:solidFill>
                  <a:sysClr val="windowText" lastClr="000000"/>
                </a:solidFill>
                <a:sym typeface="Wingdings" panose="05000000000000000000" pitchFamily="2" charset="2"/>
              </a:rPr>
              <a:t>Spondee: kata-kata bi-silabik</a:t>
            </a:r>
          </a:p>
          <a:p>
            <a:pPr lvl="1"/>
            <a:r>
              <a:rPr lang="en-US" altLang="en-US" sz="2000" kern="0">
                <a:solidFill>
                  <a:sysClr val="windowText" lastClr="000000"/>
                </a:solidFill>
                <a:sym typeface="Wingdings" panose="05000000000000000000" pitchFamily="2" charset="2"/>
              </a:rPr>
              <a:t>Hasil </a:t>
            </a:r>
            <a:r>
              <a:rPr lang="en-US" altLang="en-US" sz="2000" kern="0">
                <a:solidFill>
                  <a:sysClr val="windowText" lastClr="0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≈ hasil audiometri</a:t>
            </a:r>
          </a:p>
          <a:p>
            <a:endParaRPr lang="en-US" altLang="en-US" sz="2400" kern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r>
              <a:rPr lang="en-US" altLang="en-US" sz="2400" b="1" kern="0">
                <a:solidFill>
                  <a:srgbClr val="00FF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SPEECH AWARENESS/DETECTION THRESHOLD</a:t>
            </a:r>
          </a:p>
          <a:p>
            <a:pPr lvl="1"/>
            <a:r>
              <a:rPr lang="en-US" altLang="en-US" sz="2000" kern="0">
                <a:solidFill>
                  <a:sysClr val="windowText" lastClr="000000"/>
                </a:solidFill>
                <a:cs typeface="Arial" panose="020B0604020202020204" pitchFamily="34" charset="0"/>
              </a:rPr>
              <a:t>dB terendah </a:t>
            </a:r>
            <a:r>
              <a:rPr lang="en-US" altLang="en-US" sz="2000" kern="0">
                <a:solidFill>
                  <a:sysClr val="windowText" lastClr="0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berespon dengan adanya suara</a:t>
            </a:r>
          </a:p>
          <a:p>
            <a:pPr lvl="1"/>
            <a:r>
              <a:rPr lang="en-US" altLang="en-US" sz="2000" kern="0">
                <a:solidFill>
                  <a:sysClr val="windowText" lastClr="0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Anak-anak, pasien dgn ggn mental/fisik, keterbatasan bahasa</a:t>
            </a:r>
            <a:endParaRPr lang="en-US" altLang="en-US" sz="2000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E31F85-FA0E-4A47-BF8F-F7118D2FC770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990600"/>
            <a:ext cx="9601196" cy="130386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kern="0" dirty="0">
                <a:solidFill>
                  <a:sysClr val="windowText" lastClr="000000"/>
                </a:solidFill>
                <a:latin typeface="VAGRounded BT" pitchFamily="34" charset="0"/>
              </a:rPr>
              <a:t>Speech Audiometry</a:t>
            </a:r>
          </a:p>
        </p:txBody>
      </p:sp>
    </p:spTree>
    <p:extLst>
      <p:ext uri="{BB962C8B-B14F-4D97-AF65-F5344CB8AC3E}">
        <p14:creationId xmlns:p14="http://schemas.microsoft.com/office/powerpoint/2010/main" val="3652127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AF0DE93-46AA-477C-916E-28138C2E6230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2133600"/>
            <a:ext cx="9601196" cy="33189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kern="0" dirty="0">
                <a:solidFill>
                  <a:srgbClr val="00FF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SPEECH RECOGNITION (DISCRIMINATION) SCORE</a:t>
            </a:r>
          </a:p>
          <a:p>
            <a:pPr lvl="1"/>
            <a:r>
              <a:rPr lang="en-US" altLang="en-US" sz="2000" kern="0" dirty="0" err="1">
                <a:solidFill>
                  <a:sysClr val="windowText" lastClr="000000"/>
                </a:solidFill>
              </a:rPr>
              <a:t>Mengukur</a:t>
            </a:r>
            <a:r>
              <a:rPr lang="en-US" alt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000" kern="0" dirty="0" err="1">
                <a:solidFill>
                  <a:sysClr val="windowText" lastClr="000000"/>
                </a:solidFill>
              </a:rPr>
              <a:t>berapa</a:t>
            </a:r>
            <a:r>
              <a:rPr lang="en-US" alt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000" kern="0" dirty="0" err="1">
                <a:solidFill>
                  <a:sysClr val="windowText" lastClr="000000"/>
                </a:solidFill>
              </a:rPr>
              <a:t>jelas</a:t>
            </a:r>
            <a:r>
              <a:rPr lang="en-US" alt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000" kern="0" dirty="0" err="1">
                <a:solidFill>
                  <a:sysClr val="windowText" lastClr="000000"/>
                </a:solidFill>
              </a:rPr>
              <a:t>pasien</a:t>
            </a:r>
            <a:r>
              <a:rPr lang="en-US" alt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000" kern="0" dirty="0" err="1">
                <a:solidFill>
                  <a:sysClr val="windowText" lastClr="000000"/>
                </a:solidFill>
              </a:rPr>
              <a:t>mengerti</a:t>
            </a:r>
            <a:r>
              <a:rPr lang="en-US" alt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000" kern="0" dirty="0" err="1">
                <a:solidFill>
                  <a:sysClr val="windowText" lastClr="000000"/>
                </a:solidFill>
              </a:rPr>
              <a:t>pembicaraan</a:t>
            </a:r>
            <a:endParaRPr lang="en-US" altLang="en-US" sz="2000" kern="0" dirty="0">
              <a:solidFill>
                <a:sysClr val="windowText" lastClr="000000"/>
              </a:solidFill>
            </a:endParaRPr>
          </a:p>
          <a:p>
            <a:pPr lvl="1"/>
            <a:r>
              <a:rPr lang="en-US" altLang="en-US" sz="2000" kern="0" dirty="0">
                <a:solidFill>
                  <a:sysClr val="windowText" lastClr="000000"/>
                </a:solidFill>
              </a:rPr>
              <a:t>PB word </a:t>
            </a:r>
            <a:r>
              <a:rPr lang="en-US" altLang="en-US" sz="2000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000" kern="0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persentase</a:t>
            </a:r>
            <a:r>
              <a:rPr lang="en-US" altLang="en-US" sz="2000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kern="0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maksimal</a:t>
            </a:r>
            <a:endParaRPr lang="en-US" altLang="en-US" sz="2000" kern="0" dirty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lvl="1"/>
            <a:r>
              <a:rPr lang="en-US" altLang="en-US" sz="2000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25/50 kata-kata </a:t>
            </a:r>
            <a:r>
              <a:rPr lang="en-US" altLang="en-US" sz="2000" kern="0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monosilabik</a:t>
            </a:r>
            <a:r>
              <a:rPr lang="en-US" altLang="en-US" sz="2000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n-US" altLang="en-US" sz="2000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Stimulus 30-40 dB </a:t>
            </a:r>
            <a:r>
              <a:rPr lang="en-US" altLang="en-US" sz="2000" kern="0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diatas</a:t>
            </a:r>
            <a:r>
              <a:rPr lang="en-US" altLang="en-US" sz="2000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threshold  </a:t>
            </a:r>
            <a:r>
              <a:rPr lang="en-US" altLang="en-US" sz="2000" kern="0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skor</a:t>
            </a:r>
            <a:r>
              <a:rPr lang="en-US" altLang="en-US" sz="2000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kern="0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maksimum</a:t>
            </a:r>
            <a:endParaRPr lang="en-US" altLang="en-US" sz="2000" kern="0" dirty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lvl="1"/>
            <a:r>
              <a:rPr lang="en-US" altLang="en-US" sz="2000" kern="0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Interpretasi</a:t>
            </a:r>
            <a:r>
              <a:rPr lang="en-US" altLang="en-US" sz="2000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:</a:t>
            </a:r>
          </a:p>
          <a:p>
            <a:pPr lvl="2"/>
            <a:r>
              <a:rPr lang="en-US" altLang="en-US" kern="0" dirty="0">
                <a:solidFill>
                  <a:sysClr val="windowText" lastClr="000000"/>
                </a:solidFill>
              </a:rPr>
              <a:t>90 – 100%	Normal</a:t>
            </a:r>
          </a:p>
          <a:p>
            <a:pPr lvl="2"/>
            <a:r>
              <a:rPr lang="en-US" altLang="en-US" kern="0" dirty="0">
                <a:solidFill>
                  <a:sysClr val="windowText" lastClr="000000"/>
                </a:solidFill>
              </a:rPr>
              <a:t>76 – 88%	Slight difficulty</a:t>
            </a:r>
          </a:p>
          <a:p>
            <a:pPr lvl="2"/>
            <a:r>
              <a:rPr lang="en-US" altLang="en-US" kern="0" dirty="0">
                <a:solidFill>
                  <a:sysClr val="windowText" lastClr="000000"/>
                </a:solidFill>
              </a:rPr>
              <a:t>60 – 74%	Moderate difficulty</a:t>
            </a:r>
          </a:p>
          <a:p>
            <a:pPr lvl="2"/>
            <a:r>
              <a:rPr lang="en-US" altLang="en-US" kern="0" dirty="0">
                <a:solidFill>
                  <a:sysClr val="windowText" lastClr="000000"/>
                </a:solidFill>
              </a:rPr>
              <a:t>40 – 58%	Poor</a:t>
            </a:r>
          </a:p>
          <a:p>
            <a:pPr lvl="2"/>
            <a:r>
              <a:rPr lang="en-US" altLang="en-US" kern="0" dirty="0">
                <a:solidFill>
                  <a:sysClr val="windowText" lastClr="000000"/>
                </a:solidFill>
              </a:rPr>
              <a:t>40%		Very poor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127490-1A14-4EA7-AB73-342A63E3176E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990600"/>
            <a:ext cx="9601196" cy="130386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kern="0" dirty="0">
                <a:solidFill>
                  <a:sysClr val="windowText" lastClr="000000"/>
                </a:solidFill>
                <a:latin typeface="VAGRounded BT" pitchFamily="34" charset="0"/>
              </a:rPr>
              <a:t>Speech Audiometry</a:t>
            </a:r>
          </a:p>
        </p:txBody>
      </p:sp>
    </p:spTree>
    <p:extLst>
      <p:ext uri="{BB962C8B-B14F-4D97-AF65-F5344CB8AC3E}">
        <p14:creationId xmlns:p14="http://schemas.microsoft.com/office/powerpoint/2010/main" val="1651558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6547BD0-0209-4556-B737-582D79F43AE1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2362200"/>
            <a:ext cx="9601196" cy="331893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kern="0" dirty="0" err="1">
                <a:solidFill>
                  <a:sysClr val="windowText" lastClr="000000"/>
                </a:solidFill>
              </a:rPr>
              <a:t>Immitance</a:t>
            </a:r>
            <a:r>
              <a:rPr lang="en-US" altLang="en-US" sz="2400" kern="0" dirty="0">
                <a:solidFill>
                  <a:sysClr val="windowText" lastClr="000000"/>
                </a:solidFill>
              </a:rPr>
              <a:t> :</a:t>
            </a:r>
          </a:p>
          <a:p>
            <a:pPr lvl="1"/>
            <a:r>
              <a:rPr lang="en-US" altLang="en-US" sz="2400" kern="0" dirty="0">
                <a:solidFill>
                  <a:sysClr val="windowText" lastClr="000000"/>
                </a:solidFill>
              </a:rPr>
              <a:t>Impedance : resistance, energy rejected</a:t>
            </a:r>
          </a:p>
          <a:p>
            <a:pPr lvl="1"/>
            <a:r>
              <a:rPr lang="en-US" altLang="en-US" sz="2400" kern="0" dirty="0">
                <a:solidFill>
                  <a:sysClr val="windowText" lastClr="000000"/>
                </a:solidFill>
              </a:rPr>
              <a:t>Admittance : energy accepted</a:t>
            </a:r>
          </a:p>
          <a:p>
            <a:r>
              <a:rPr lang="en-US" altLang="en-US" sz="2400" kern="0" dirty="0" err="1">
                <a:solidFill>
                  <a:sysClr val="windowText" lastClr="000000"/>
                </a:solidFill>
              </a:rPr>
              <a:t>Pemeriksaan</a:t>
            </a:r>
            <a:r>
              <a:rPr lang="en-US" alt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</a:rPr>
              <a:t>rutin</a:t>
            </a:r>
            <a:r>
              <a:rPr lang="en-US" altLang="en-US" sz="2400" kern="0" dirty="0">
                <a:solidFill>
                  <a:sysClr val="windowText" lastClr="000000"/>
                </a:solidFill>
              </a:rPr>
              <a:t>:</a:t>
            </a:r>
          </a:p>
          <a:p>
            <a:pPr lvl="1"/>
            <a:r>
              <a:rPr lang="en-US" altLang="en-US" sz="2400" kern="0" dirty="0" err="1">
                <a:solidFill>
                  <a:sysClr val="windowText" lastClr="000000"/>
                </a:solidFill>
              </a:rPr>
              <a:t>Timpanometri</a:t>
            </a:r>
            <a:endParaRPr lang="en-US" altLang="en-US" sz="2400" kern="0" dirty="0">
              <a:solidFill>
                <a:sysClr val="windowText" lastClr="000000"/>
              </a:solidFill>
            </a:endParaRPr>
          </a:p>
          <a:p>
            <a:pPr lvl="1"/>
            <a:r>
              <a:rPr lang="en-US" altLang="en-US" sz="2400" kern="0" dirty="0">
                <a:solidFill>
                  <a:sysClr val="windowText" lastClr="000000"/>
                </a:solidFill>
              </a:rPr>
              <a:t>Acoustic (stapedial) reflex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058C70-2CAD-4974-92AE-1EDA03BDEDB4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914400"/>
            <a:ext cx="9601196" cy="130386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kern="0">
                <a:solidFill>
                  <a:sysClr val="windowText" lastClr="000000"/>
                </a:solidFill>
                <a:latin typeface="VAGRounded BT" pitchFamily="34" charset="0"/>
              </a:rPr>
              <a:t>Immittance/Impedance Measurement</a:t>
            </a:r>
            <a:endParaRPr lang="en-US" altLang="en-US" sz="3200" b="1" kern="0" dirty="0">
              <a:solidFill>
                <a:sysClr val="windowText" lastClr="000000"/>
              </a:solidFill>
              <a:latin typeface="VAGRounde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3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2027B-35F0-4966-A713-7530863BD4E2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kern="0" dirty="0">
                <a:solidFill>
                  <a:sysClr val="windowText" lastClr="000000"/>
                </a:solidFill>
              </a:rPr>
              <a:t>AUDIOLOGI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44CD8-659E-4A3A-B8B3-7BA2E239C2D4}"/>
              </a:ext>
            </a:extLst>
          </p:cNvPr>
          <p:cNvSpPr txBox="1">
            <a:spLocks/>
          </p:cNvSpPr>
          <p:nvPr/>
        </p:nvSpPr>
        <p:spPr>
          <a:xfrm>
            <a:off x="-228598" y="2296159"/>
            <a:ext cx="9601196" cy="331893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09538" algn="ctr">
              <a:buClr>
                <a:srgbClr val="DF5327"/>
              </a:buClr>
              <a:tabLst>
                <a:tab pos="1255713" algn="l"/>
              </a:tabLst>
            </a:pPr>
            <a:r>
              <a:rPr lang="en-US" sz="2000" kern="0" dirty="0">
                <a:solidFill>
                  <a:srgbClr val="DF5327"/>
                </a:solidFill>
                <a:sym typeface="Wingdings" panose="05000000000000000000" pitchFamily="2" charset="2"/>
              </a:rPr>
              <a:t> </a:t>
            </a:r>
            <a:r>
              <a:rPr lang="en-US" sz="2000" kern="0" dirty="0" err="1">
                <a:solidFill>
                  <a:srgbClr val="DF5327"/>
                </a:solidFill>
              </a:rPr>
              <a:t>Ilmu</a:t>
            </a:r>
            <a:r>
              <a:rPr lang="en-US" sz="2000" kern="0" dirty="0">
                <a:solidFill>
                  <a:srgbClr val="DF5327"/>
                </a:solidFill>
              </a:rPr>
              <a:t> </a:t>
            </a:r>
            <a:r>
              <a:rPr lang="en-US" sz="2000" kern="0" dirty="0" err="1">
                <a:solidFill>
                  <a:srgbClr val="DF5327"/>
                </a:solidFill>
              </a:rPr>
              <a:t>tentang</a:t>
            </a:r>
            <a:r>
              <a:rPr lang="en-US" sz="2000" kern="0" dirty="0">
                <a:solidFill>
                  <a:srgbClr val="DF5327"/>
                </a:solidFill>
              </a:rPr>
              <a:t> </a:t>
            </a:r>
            <a:r>
              <a:rPr lang="en-US" sz="2000" kern="0" dirty="0" err="1">
                <a:solidFill>
                  <a:srgbClr val="DF5327"/>
                </a:solidFill>
              </a:rPr>
              <a:t>fungsi</a:t>
            </a:r>
            <a:r>
              <a:rPr lang="en-US" sz="2000" kern="0" dirty="0">
                <a:solidFill>
                  <a:srgbClr val="DF5327"/>
                </a:solidFill>
              </a:rPr>
              <a:t> </a:t>
            </a:r>
            <a:r>
              <a:rPr lang="en-US" sz="2000" kern="0" dirty="0" err="1">
                <a:solidFill>
                  <a:srgbClr val="DF5327"/>
                </a:solidFill>
              </a:rPr>
              <a:t>pendengara</a:t>
            </a:r>
            <a:r>
              <a:rPr lang="en-US" sz="2000" kern="0" dirty="0">
                <a:solidFill>
                  <a:srgbClr val="DF5327"/>
                </a:solidFill>
              </a:rPr>
              <a:t> dan </a:t>
            </a:r>
            <a:r>
              <a:rPr lang="en-US" sz="2000" kern="0" dirty="0" err="1">
                <a:solidFill>
                  <a:srgbClr val="DF5327"/>
                </a:solidFill>
              </a:rPr>
              <a:t>kaitannya</a:t>
            </a:r>
            <a:r>
              <a:rPr lang="en-US" sz="2000" kern="0" dirty="0">
                <a:solidFill>
                  <a:srgbClr val="DF5327"/>
                </a:solidFill>
              </a:rPr>
              <a:t> dg </a:t>
            </a:r>
            <a:r>
              <a:rPr lang="en-US" sz="2000" kern="0" dirty="0" err="1">
                <a:solidFill>
                  <a:srgbClr val="DF5327"/>
                </a:solidFill>
              </a:rPr>
              <a:t>habilitasi</a:t>
            </a:r>
            <a:r>
              <a:rPr lang="en-US" sz="2000" kern="0" dirty="0">
                <a:solidFill>
                  <a:srgbClr val="DF5327"/>
                </a:solidFill>
              </a:rPr>
              <a:t> dan </a:t>
            </a:r>
            <a:r>
              <a:rPr lang="en-US" sz="2000" kern="0" dirty="0" err="1">
                <a:solidFill>
                  <a:srgbClr val="DF5327"/>
                </a:solidFill>
              </a:rPr>
              <a:t>rehabilitasinya</a:t>
            </a:r>
            <a:r>
              <a:rPr lang="en-US" sz="2000" kern="0" dirty="0">
                <a:solidFill>
                  <a:srgbClr val="DF5327"/>
                </a:solidFill>
              </a:rPr>
              <a:t>.</a:t>
            </a:r>
          </a:p>
          <a:p>
            <a:pPr marL="109538" algn="ctr">
              <a:buClr>
                <a:srgbClr val="DF5327"/>
              </a:buClr>
              <a:tabLst>
                <a:tab pos="1255713" algn="l"/>
              </a:tabLst>
            </a:pPr>
            <a:r>
              <a:rPr lang="en-US" sz="2000" b="1" i="1" kern="0" dirty="0" err="1">
                <a:solidFill>
                  <a:srgbClr val="DF5327"/>
                </a:solidFill>
              </a:rPr>
              <a:t>Habilitasi</a:t>
            </a:r>
            <a:r>
              <a:rPr lang="en-US" sz="2000" b="1" i="1" kern="0" dirty="0">
                <a:solidFill>
                  <a:srgbClr val="DF5327"/>
                </a:solidFill>
              </a:rPr>
              <a:t>       :</a:t>
            </a:r>
            <a:r>
              <a:rPr lang="en-US" sz="2000" kern="0" dirty="0">
                <a:solidFill>
                  <a:srgbClr val="DF5327"/>
                </a:solidFill>
              </a:rPr>
              <a:t> </a:t>
            </a:r>
            <a:r>
              <a:rPr lang="en-US" sz="2000" kern="0" dirty="0" err="1">
                <a:solidFill>
                  <a:srgbClr val="DF5327"/>
                </a:solidFill>
              </a:rPr>
              <a:t>upaya</a:t>
            </a:r>
            <a:r>
              <a:rPr lang="en-US" sz="2000" kern="0" dirty="0">
                <a:solidFill>
                  <a:srgbClr val="DF5327"/>
                </a:solidFill>
              </a:rPr>
              <a:t> </a:t>
            </a:r>
            <a:r>
              <a:rPr lang="en-US" sz="2000" kern="0" dirty="0" err="1">
                <a:solidFill>
                  <a:srgbClr val="DF5327"/>
                </a:solidFill>
              </a:rPr>
              <a:t>untuk</a:t>
            </a:r>
            <a:r>
              <a:rPr lang="en-US" sz="2000" kern="0" dirty="0">
                <a:solidFill>
                  <a:srgbClr val="DF5327"/>
                </a:solidFill>
              </a:rPr>
              <a:t> </a:t>
            </a:r>
            <a:r>
              <a:rPr lang="en-US" sz="2000" kern="0" dirty="0" err="1">
                <a:solidFill>
                  <a:srgbClr val="DF5327"/>
                </a:solidFill>
              </a:rPr>
              <a:t>memberikan</a:t>
            </a:r>
            <a:r>
              <a:rPr lang="en-US" sz="2000" kern="0" dirty="0">
                <a:solidFill>
                  <a:srgbClr val="DF5327"/>
                </a:solidFill>
              </a:rPr>
              <a:t> </a:t>
            </a:r>
            <a:r>
              <a:rPr lang="en-US" sz="2000" kern="0" dirty="0" err="1">
                <a:solidFill>
                  <a:srgbClr val="DF5327"/>
                </a:solidFill>
              </a:rPr>
              <a:t>fungsi</a:t>
            </a:r>
            <a:r>
              <a:rPr lang="en-US" sz="2000" kern="0" dirty="0">
                <a:solidFill>
                  <a:srgbClr val="DF5327"/>
                </a:solidFill>
              </a:rPr>
              <a:t> yang </a:t>
            </a:r>
            <a:r>
              <a:rPr lang="en-US" sz="2000" kern="0" dirty="0" err="1">
                <a:solidFill>
                  <a:srgbClr val="DF5327"/>
                </a:solidFill>
              </a:rPr>
              <a:t>seharusnya</a:t>
            </a:r>
            <a:r>
              <a:rPr lang="en-US" sz="2000" kern="0" dirty="0">
                <a:solidFill>
                  <a:srgbClr val="DF5327"/>
                </a:solidFill>
              </a:rPr>
              <a:t> </a:t>
            </a:r>
            <a:r>
              <a:rPr lang="en-US" sz="2000" kern="0" dirty="0" err="1">
                <a:solidFill>
                  <a:srgbClr val="DF5327"/>
                </a:solidFill>
              </a:rPr>
              <a:t>dimiliki</a:t>
            </a:r>
            <a:r>
              <a:rPr lang="en-US" sz="2000" kern="0" dirty="0">
                <a:solidFill>
                  <a:srgbClr val="DF5327"/>
                </a:solidFill>
              </a:rPr>
              <a:t> </a:t>
            </a:r>
          </a:p>
          <a:p>
            <a:pPr marL="1433513" indent="-1323975" algn="ctr">
              <a:buClr>
                <a:srgbClr val="DF5327"/>
              </a:buClr>
              <a:tabLst>
                <a:tab pos="1255713" algn="l"/>
              </a:tabLst>
            </a:pPr>
            <a:r>
              <a:rPr lang="en-US" sz="2000" b="1" i="1" kern="0" dirty="0" err="1">
                <a:solidFill>
                  <a:srgbClr val="DF5327"/>
                </a:solidFill>
              </a:rPr>
              <a:t>Rehabilitasi</a:t>
            </a:r>
            <a:r>
              <a:rPr lang="en-US" sz="2000" b="1" i="1" kern="0" dirty="0">
                <a:solidFill>
                  <a:srgbClr val="DF5327"/>
                </a:solidFill>
              </a:rPr>
              <a:t>   :</a:t>
            </a:r>
            <a:r>
              <a:rPr lang="en-US" sz="2000" kern="0" dirty="0">
                <a:solidFill>
                  <a:srgbClr val="DF5327"/>
                </a:solidFill>
              </a:rPr>
              <a:t> </a:t>
            </a:r>
            <a:r>
              <a:rPr lang="en-US" sz="2000" kern="0" dirty="0" err="1">
                <a:solidFill>
                  <a:srgbClr val="DF5327"/>
                </a:solidFill>
              </a:rPr>
              <a:t>upaya</a:t>
            </a:r>
            <a:r>
              <a:rPr lang="en-US" sz="2000" kern="0" dirty="0">
                <a:solidFill>
                  <a:srgbClr val="DF5327"/>
                </a:solidFill>
              </a:rPr>
              <a:t> </a:t>
            </a:r>
            <a:r>
              <a:rPr lang="en-US" sz="2000" kern="0" dirty="0" err="1">
                <a:solidFill>
                  <a:srgbClr val="DF5327"/>
                </a:solidFill>
              </a:rPr>
              <a:t>mengembalikan</a:t>
            </a:r>
            <a:r>
              <a:rPr lang="en-US" sz="2000" kern="0" dirty="0">
                <a:solidFill>
                  <a:srgbClr val="DF5327"/>
                </a:solidFill>
              </a:rPr>
              <a:t> </a:t>
            </a:r>
            <a:r>
              <a:rPr lang="en-US" sz="2000" kern="0" dirty="0" err="1">
                <a:solidFill>
                  <a:srgbClr val="DF5327"/>
                </a:solidFill>
              </a:rPr>
              <a:t>fungsi</a:t>
            </a:r>
            <a:r>
              <a:rPr lang="en-US" sz="2000" kern="0" dirty="0">
                <a:solidFill>
                  <a:srgbClr val="DF5327"/>
                </a:solidFill>
              </a:rPr>
              <a:t> yang </a:t>
            </a:r>
            <a:r>
              <a:rPr lang="en-US" sz="2000" kern="0" dirty="0" err="1">
                <a:solidFill>
                  <a:srgbClr val="DF5327"/>
                </a:solidFill>
              </a:rPr>
              <a:t>pernah</a:t>
            </a:r>
            <a:r>
              <a:rPr lang="en-US" sz="2000" kern="0" dirty="0">
                <a:solidFill>
                  <a:srgbClr val="DF5327"/>
                </a:solidFill>
              </a:rPr>
              <a:t> </a:t>
            </a:r>
            <a:r>
              <a:rPr lang="en-US" sz="2000" kern="0" dirty="0" err="1">
                <a:solidFill>
                  <a:srgbClr val="DF5327"/>
                </a:solidFill>
              </a:rPr>
              <a:t>dimiliki</a:t>
            </a:r>
            <a:r>
              <a:rPr lang="en-US" sz="2000" kern="0" dirty="0">
                <a:solidFill>
                  <a:srgbClr val="DF5327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raphs">
            <a:extLst>
              <a:ext uri="{FF2B5EF4-FFF2-40B4-BE49-F238E27FC236}">
                <a16:creationId xmlns:a16="http://schemas.microsoft.com/office/drawing/2014/main" id="{9C1204E3-633A-4F23-BB03-4A3847545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76200"/>
            <a:ext cx="6324600" cy="614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015E3-2FFC-46DB-A7C5-0BF474FA0E6A}"/>
              </a:ext>
            </a:extLst>
          </p:cNvPr>
          <p:cNvSpPr txBox="1">
            <a:spLocks/>
          </p:cNvSpPr>
          <p:nvPr/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50"/>
              <a:t>Audiology - IQ - 2006</a:t>
            </a:r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4208969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CDD2AD4-108A-45FB-9DB3-8434EB251357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2286000"/>
            <a:ext cx="9601196" cy="331893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kern="0">
                <a:solidFill>
                  <a:sysClr val="windowText" lastClr="000000"/>
                </a:solidFill>
              </a:rPr>
              <a:t>Dapat digambarkan berdasarkan: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kern="0">
                <a:solidFill>
                  <a:sysClr val="windowText" lastClr="000000"/>
                </a:solidFill>
              </a:rPr>
              <a:t>Derajat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kern="0">
                <a:solidFill>
                  <a:sysClr val="windowText" lastClr="000000"/>
                </a:solidFill>
              </a:rPr>
              <a:t>Tipe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kern="0">
                <a:solidFill>
                  <a:sysClr val="windowText" lastClr="000000"/>
                </a:solidFill>
              </a:rPr>
              <a:t>Gambaran audiogram</a:t>
            </a:r>
            <a:endParaRPr lang="en-US" altLang="en-US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95317F-F611-4A92-96DD-418E6F0330D9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982133"/>
            <a:ext cx="9601196" cy="130386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kern="0" dirty="0">
                <a:solidFill>
                  <a:sysClr val="windowText" lastClr="000000"/>
                </a:solidFill>
                <a:latin typeface="VAGRounded BT" pitchFamily="34" charset="0"/>
              </a:rPr>
              <a:t>Hearing Impairment &amp; Disorder of Hearing</a:t>
            </a:r>
          </a:p>
        </p:txBody>
      </p:sp>
    </p:spTree>
    <p:extLst>
      <p:ext uri="{BB962C8B-B14F-4D97-AF65-F5344CB8AC3E}">
        <p14:creationId xmlns:p14="http://schemas.microsoft.com/office/powerpoint/2010/main" val="4063589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E7A313E-63CB-46CE-B4C1-B60ACB9E4525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2438400"/>
            <a:ext cx="9601196" cy="331893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kern="0">
                <a:solidFill>
                  <a:sysClr val="windowText" lastClr="000000"/>
                </a:solidFill>
              </a:rPr>
              <a:t>Konduktif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kern="0">
                <a:solidFill>
                  <a:sysClr val="windowText" lastClr="000000"/>
                </a:solidFill>
              </a:rPr>
              <a:t>Sensorineural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kern="0">
                <a:solidFill>
                  <a:sysClr val="windowText" lastClr="000000"/>
                </a:solidFill>
              </a:rPr>
              <a:t>Mixed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kern="0">
                <a:solidFill>
                  <a:sysClr val="windowText" lastClr="000000"/>
                </a:solidFill>
              </a:rPr>
              <a:t>Central: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000" kern="0">
                <a:solidFill>
                  <a:sysClr val="windowText" lastClr="000000"/>
                </a:solidFill>
              </a:rPr>
              <a:t>Lesi batang otak / lebih tinggi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000" kern="0">
                <a:solidFill>
                  <a:sysClr val="windowText" lastClr="000000"/>
                </a:solidFill>
              </a:rPr>
              <a:t>PTA: normal, Speech A: abnormal</a:t>
            </a:r>
            <a:endParaRPr lang="en-US" altLang="en-US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D29ADE-E560-40E7-96D8-64084B56D7D3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982133"/>
            <a:ext cx="9601196" cy="130386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kern="0" dirty="0" err="1">
                <a:solidFill>
                  <a:sysClr val="windowText" lastClr="000000"/>
                </a:solidFill>
                <a:latin typeface="VAGRounded BT" pitchFamily="34" charset="0"/>
              </a:rPr>
              <a:t>Tipe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VAGRounded BT" pitchFamily="34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VAGRounded BT" pitchFamily="34" charset="0"/>
              </a:rPr>
              <a:t>Gangguan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VAGRounded BT" pitchFamily="34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VAGRounded BT" pitchFamily="34" charset="0"/>
              </a:rPr>
              <a:t>Dengar</a:t>
            </a:r>
            <a:endParaRPr lang="en-US" altLang="en-US" sz="3200" kern="0" dirty="0">
              <a:solidFill>
                <a:sysClr val="windowText" lastClr="000000"/>
              </a:solidFill>
              <a:latin typeface="VAGRounde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054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5EF38FF-8181-42D4-9EFF-BE945AD5F111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2438400"/>
            <a:ext cx="9601196" cy="33189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0">
                <a:solidFill>
                  <a:sysClr val="windowText" lastClr="000000"/>
                </a:solidFill>
              </a:rPr>
              <a:t>Pada kasus2 SNHL </a:t>
            </a:r>
            <a:r>
              <a:rPr lang="en-US" altLang="en-US" sz="2400" ker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kokhlear / retrokokhlear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0">
                <a:solidFill>
                  <a:sysClr val="windowText" lastClr="000000"/>
                </a:solidFill>
                <a:sym typeface="Wingdings" panose="05000000000000000000" pitchFamily="2" charset="2"/>
              </a:rPr>
              <a:t>High level signal  N. VIII  (perlu masking)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kern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0">
                <a:solidFill>
                  <a:sysClr val="windowText" lastClr="000000"/>
                </a:solidFill>
                <a:sym typeface="Wingdings" panose="05000000000000000000" pitchFamily="2" charset="2"/>
              </a:rPr>
              <a:t>2 jenis pemeriksaan :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0">
                <a:solidFill>
                  <a:sysClr val="windowText" lastClr="000000"/>
                </a:solidFill>
              </a:rPr>
              <a:t>Behavioral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0">
                <a:solidFill>
                  <a:sysClr val="windowText" lastClr="000000"/>
                </a:solidFill>
              </a:rPr>
              <a:t>Physiologic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0">
                <a:solidFill>
                  <a:sysClr val="windowText" lastClr="000000"/>
                </a:solidFill>
              </a:rPr>
              <a:t>Behavioral masih dipakai karena: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0">
                <a:solidFill>
                  <a:sysClr val="windowText" lastClr="000000"/>
                </a:solidFill>
              </a:rPr>
              <a:t>Conductive overlay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0">
                <a:solidFill>
                  <a:sysClr val="windowText" lastClr="000000"/>
                </a:solidFill>
              </a:rPr>
              <a:t>SNHL berat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0">
                <a:solidFill>
                  <a:sysClr val="windowText" lastClr="000000"/>
                </a:solidFill>
              </a:rPr>
              <a:t>Lebih murah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0">
                <a:solidFill>
                  <a:sysClr val="windowText" lastClr="000000"/>
                </a:solidFill>
              </a:rPr>
              <a:t>Alat-alat yg lebih canggih tidak tersedia </a:t>
            </a:r>
            <a:endParaRPr lang="en-US" altLang="en-US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8A4C3D2-18D7-4E51-A941-9D8D3493AE22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838200"/>
            <a:ext cx="9601196" cy="130386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kern="0">
                <a:solidFill>
                  <a:sysClr val="windowText" lastClr="000000"/>
                </a:solidFill>
                <a:latin typeface="VAGRounded BT" pitchFamily="34" charset="0"/>
              </a:rPr>
              <a:t>PEMERIKSAAN AUDITORI KHUSUS</a:t>
            </a:r>
            <a:endParaRPr lang="en-US" altLang="en-US" sz="3200" kern="0" dirty="0">
              <a:solidFill>
                <a:sysClr val="windowText" lastClr="000000"/>
              </a:solidFill>
              <a:latin typeface="VAGRounde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729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FF3FF34-4B97-4575-B295-E7BB2FCA008E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2286000"/>
            <a:ext cx="9601196" cy="33189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kern="0">
                <a:solidFill>
                  <a:sysClr val="windowText" lastClr="000000"/>
                </a:solidFill>
              </a:rPr>
              <a:t>Variabel subjek: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kern="0">
                <a:solidFill>
                  <a:sysClr val="windowText" lastClr="000000"/>
                </a:solidFill>
              </a:rPr>
              <a:t>Umur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kern="0">
                <a:solidFill>
                  <a:sysClr val="windowText" lastClr="000000"/>
                </a:solidFill>
              </a:rPr>
              <a:t>Jenis kelamin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kern="0">
                <a:solidFill>
                  <a:sysClr val="windowText" lastClr="000000"/>
                </a:solidFill>
              </a:rPr>
              <a:t>Suhu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kern="0">
                <a:solidFill>
                  <a:sysClr val="windowText" lastClr="000000"/>
                </a:solidFill>
              </a:rPr>
              <a:t>Obat2an: fenitoin, lidokain, diazepam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kern="0">
                <a:solidFill>
                  <a:sysClr val="windowText" lastClr="000000"/>
                </a:solidFill>
              </a:rPr>
              <a:t>Arousal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kern="0">
                <a:solidFill>
                  <a:sysClr val="windowText" lastClr="000000"/>
                </a:solidFill>
              </a:rPr>
              <a:t>Hearing loss: CHL &amp; MHL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kern="0">
                <a:solidFill>
                  <a:sysClr val="windowText" lastClr="000000"/>
                </a:solidFill>
              </a:rPr>
              <a:t>Variabel Stimulus: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kern="0">
                <a:solidFill>
                  <a:sysClr val="windowText" lastClr="000000"/>
                </a:solidFill>
              </a:rPr>
              <a:t>Click polarity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kern="0">
                <a:solidFill>
                  <a:sysClr val="windowText" lastClr="000000"/>
                </a:solidFill>
              </a:rPr>
              <a:t>Rate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kern="0">
                <a:solidFill>
                  <a:sysClr val="windowText" lastClr="000000"/>
                </a:solidFill>
              </a:rPr>
              <a:t>Intensity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kern="0">
                <a:solidFill>
                  <a:sysClr val="windowText" lastClr="000000"/>
                </a:solidFill>
              </a:rPr>
              <a:t>Stimulus frequency</a:t>
            </a:r>
            <a:endParaRPr lang="en-US" altLang="en-US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7238C8-856E-4507-8C8F-50089AEA50E0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838200"/>
            <a:ext cx="9601196" cy="130386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kern="0">
                <a:solidFill>
                  <a:sysClr val="windowText" lastClr="000000"/>
                </a:solidFill>
                <a:latin typeface="VAGRounded BT" pitchFamily="34" charset="0"/>
              </a:rPr>
              <a:t>Auditory Brainstem Response</a:t>
            </a:r>
            <a:endParaRPr lang="en-US" altLang="en-US" sz="3200" kern="0" dirty="0">
              <a:solidFill>
                <a:sysClr val="windowText" lastClr="000000"/>
              </a:solidFill>
              <a:latin typeface="VAGRounde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913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aud10">
            <a:extLst>
              <a:ext uri="{FF2B5EF4-FFF2-40B4-BE49-F238E27FC236}">
                <a16:creationId xmlns:a16="http://schemas.microsoft.com/office/drawing/2014/main" id="{1B50CF09-ADBD-4A73-9EDE-EDAE14E20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963" y="1600200"/>
            <a:ext cx="3398838" cy="4343400"/>
          </a:xfrm>
          <a:prstGeom prst="rect">
            <a:avLst/>
          </a:prstGeom>
          <a:solidFill>
            <a:schemeClr val="hlink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2694EBBA-3E06-47F9-809B-4FDF0A979E47}"/>
              </a:ext>
            </a:extLst>
          </p:cNvPr>
          <p:cNvSpPr txBox="1">
            <a:spLocks noChangeArrowheads="1"/>
          </p:cNvSpPr>
          <p:nvPr/>
        </p:nvSpPr>
        <p:spPr>
          <a:xfrm>
            <a:off x="4876800" y="1981200"/>
            <a:ext cx="5384800" cy="4530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kern="0" dirty="0">
                <a:solidFill>
                  <a:sysClr val="windowText" lastClr="000000"/>
                </a:solidFill>
              </a:rPr>
              <a:t>Wave I: n. VIII</a:t>
            </a:r>
          </a:p>
          <a:p>
            <a:r>
              <a:rPr lang="en-US" altLang="en-US" sz="2400" kern="0" dirty="0">
                <a:solidFill>
                  <a:sysClr val="windowText" lastClr="000000"/>
                </a:solidFill>
              </a:rPr>
              <a:t>Wave II: </a:t>
            </a:r>
            <a:r>
              <a:rPr lang="en-US" altLang="en-US" sz="2400" kern="0" dirty="0" err="1">
                <a:solidFill>
                  <a:sysClr val="windowText" lastClr="000000"/>
                </a:solidFill>
              </a:rPr>
              <a:t>nc</a:t>
            </a:r>
            <a:r>
              <a:rPr lang="en-US" alt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</a:rPr>
              <a:t>cohlearis</a:t>
            </a:r>
            <a:endParaRPr lang="en-US" altLang="en-US" sz="2400" kern="0" dirty="0">
              <a:solidFill>
                <a:sysClr val="windowText" lastClr="000000"/>
              </a:solidFill>
            </a:endParaRPr>
          </a:p>
          <a:p>
            <a:r>
              <a:rPr lang="en-US" altLang="en-US" sz="2400" kern="0" dirty="0">
                <a:solidFill>
                  <a:sysClr val="windowText" lastClr="000000"/>
                </a:solidFill>
              </a:rPr>
              <a:t>Wave III: sup olive</a:t>
            </a:r>
          </a:p>
          <a:p>
            <a:r>
              <a:rPr lang="en-US" altLang="en-US" sz="2400" kern="0" dirty="0">
                <a:solidFill>
                  <a:sysClr val="windowText" lastClr="000000"/>
                </a:solidFill>
              </a:rPr>
              <a:t>Wave IV: lemniscus lateral</a:t>
            </a:r>
          </a:p>
          <a:p>
            <a:r>
              <a:rPr lang="en-US" altLang="en-US" sz="2400" kern="0" dirty="0">
                <a:solidFill>
                  <a:sysClr val="windowText" lastClr="000000"/>
                </a:solidFill>
              </a:rPr>
              <a:t>Wave V: inf colliculus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B6C6357-C2B7-4DCB-8233-79828A6E89E3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344487"/>
            <a:ext cx="10972800" cy="11398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kern="0" dirty="0">
                <a:solidFill>
                  <a:sysClr val="windowText" lastClr="000000"/>
                </a:solidFill>
                <a:latin typeface="VAGRounded BT" pitchFamily="34" charset="0"/>
              </a:rPr>
              <a:t>Auditory Brainstem Response</a:t>
            </a:r>
          </a:p>
        </p:txBody>
      </p:sp>
    </p:spTree>
    <p:extLst>
      <p:ext uri="{BB962C8B-B14F-4D97-AF65-F5344CB8AC3E}">
        <p14:creationId xmlns:p14="http://schemas.microsoft.com/office/powerpoint/2010/main" val="1761200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6854FB5-7D4A-46A3-9225-4CDC68C0B2CC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2438400"/>
            <a:ext cx="8229600" cy="4530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400" kern="0">
                <a:solidFill>
                  <a:sysClr val="windowText" lastClr="000000"/>
                </a:solidFill>
              </a:rPr>
              <a:t>Suara narrow-band dihasilkan oleh OHC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400" kern="0">
                <a:solidFill>
                  <a:sysClr val="windowText" lastClr="000000"/>
                </a:solidFill>
              </a:rPr>
              <a:t>Dideteksi pada CAE (&lt; 30 dB SPL)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400" kern="0">
                <a:solidFill>
                  <a:sysClr val="windowText" lastClr="000000"/>
                </a:solidFill>
              </a:rPr>
              <a:t>Jalurnya: OHC </a:t>
            </a:r>
            <a:r>
              <a:rPr lang="en-US" altLang="en-US" sz="2400" ker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membran basilar  cairan kokhlea  oval window  ossicles  MT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400" kern="0">
                <a:solidFill>
                  <a:sysClr val="windowText" lastClr="000000"/>
                </a:solidFill>
                <a:sym typeface="Wingdings" panose="05000000000000000000" pitchFamily="2" charset="2"/>
              </a:rPr>
              <a:t>Bila (+)  kokhlea normal atau SNHL &lt; 40 dB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400" kern="0">
                <a:solidFill>
                  <a:sysClr val="windowText" lastClr="000000"/>
                </a:solidFill>
                <a:sym typeface="Wingdings" panose="05000000000000000000" pitchFamily="2" charset="2"/>
              </a:rPr>
              <a:t>OAE bukan proses pendengaran tetapi merupakan produk sampingan</a:t>
            </a:r>
            <a:endParaRPr lang="en-US" altLang="en-US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ECE5EF-3EBC-452B-B4DE-C8A261B3BE19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1134533"/>
            <a:ext cx="9601196" cy="130386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kern="0">
                <a:solidFill>
                  <a:sysClr val="windowText" lastClr="000000"/>
                </a:solidFill>
                <a:latin typeface="VAGRounded BT" pitchFamily="34" charset="0"/>
              </a:rPr>
              <a:t>Otoacustic Emissions</a:t>
            </a:r>
            <a:endParaRPr lang="en-US" altLang="en-US" sz="3200" kern="0" dirty="0">
              <a:solidFill>
                <a:sysClr val="windowText" lastClr="000000"/>
              </a:solidFill>
              <a:latin typeface="VAGRounde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06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46B5779-206C-4939-96B0-ABF12D88FB8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286000"/>
            <a:ext cx="9601196" cy="33189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kern="0" dirty="0">
                <a:solidFill>
                  <a:sysClr val="windowText" lastClr="000000"/>
                </a:solidFill>
              </a:rPr>
              <a:t>Behavioral Observation Audiometry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0" dirty="0" err="1">
                <a:solidFill>
                  <a:sysClr val="windowText" lastClr="000000"/>
                </a:solidFill>
              </a:rPr>
              <a:t>Respon</a:t>
            </a:r>
            <a:r>
              <a:rPr lang="en-US" alt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</a:rPr>
              <a:t>diobservasi</a:t>
            </a:r>
            <a:r>
              <a:rPr lang="en-US" alt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400" kern="0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intensitas</a:t>
            </a:r>
            <a:endParaRPr lang="en-US" altLang="en-US" sz="2400" kern="0" dirty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False negative &gt;&gt;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kern="0" dirty="0">
                <a:solidFill>
                  <a:sysClr val="windowText" lastClr="000000"/>
                </a:solidFill>
              </a:rPr>
              <a:t>Visual Reinforcement Audiometry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0" dirty="0" err="1">
                <a:solidFill>
                  <a:sysClr val="windowText" lastClr="000000"/>
                </a:solidFill>
              </a:rPr>
              <a:t>Lokalisasi</a:t>
            </a:r>
            <a:r>
              <a:rPr lang="en-US" alt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</a:rPr>
              <a:t>suara</a:t>
            </a:r>
            <a:r>
              <a:rPr lang="en-US" altLang="en-US" sz="2400" kern="0" dirty="0">
                <a:solidFill>
                  <a:sysClr val="windowText" lastClr="000000"/>
                </a:solidFill>
              </a:rPr>
              <a:t> (+) </a:t>
            </a:r>
            <a:r>
              <a:rPr lang="en-US" altLang="en-US" sz="2400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binaural hearing 30 dB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Anak </a:t>
            </a:r>
            <a:r>
              <a:rPr lang="en-US" altLang="en-US" sz="2400" kern="0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usia</a:t>
            </a:r>
            <a:r>
              <a:rPr lang="en-US" altLang="en-US" sz="2400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6-30 </a:t>
            </a:r>
            <a:r>
              <a:rPr lang="en-US" altLang="en-US" sz="2400" kern="0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bulan</a:t>
            </a:r>
            <a:endParaRPr lang="en-US" altLang="en-US" sz="2400" kern="0" dirty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kern="0" dirty="0">
                <a:solidFill>
                  <a:sysClr val="windowText" lastClr="000000"/>
                </a:solidFill>
              </a:rPr>
              <a:t>Conditioned Play Audiometry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0" dirty="0">
                <a:solidFill>
                  <a:sysClr val="windowText" lastClr="000000"/>
                </a:solidFill>
              </a:rPr>
              <a:t>Anak </a:t>
            </a:r>
            <a:r>
              <a:rPr lang="en-US" altLang="en-US" sz="2400" kern="0" dirty="0" err="1">
                <a:solidFill>
                  <a:sysClr val="windowText" lastClr="000000"/>
                </a:solidFill>
              </a:rPr>
              <a:t>usia</a:t>
            </a:r>
            <a:r>
              <a:rPr lang="en-US" altLang="en-US" sz="2400" kern="0" dirty="0">
                <a:solidFill>
                  <a:sysClr val="windowText" lastClr="000000"/>
                </a:solidFill>
              </a:rPr>
              <a:t> 30 – 36 </a:t>
            </a:r>
            <a:r>
              <a:rPr lang="en-US" altLang="en-US" sz="2400" kern="0" dirty="0" err="1">
                <a:solidFill>
                  <a:sysClr val="windowText" lastClr="000000"/>
                </a:solidFill>
              </a:rPr>
              <a:t>bulan</a:t>
            </a:r>
            <a:endParaRPr lang="en-US" altLang="en-US" sz="2400" kern="0" dirty="0">
              <a:solidFill>
                <a:sysClr val="windowText" lastClr="000000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kern="0" dirty="0">
                <a:solidFill>
                  <a:sysClr val="windowText" lastClr="000000"/>
                </a:solidFill>
              </a:rPr>
              <a:t>Speech </a:t>
            </a:r>
            <a:r>
              <a:rPr lang="en-US" altLang="en-US" sz="2800" kern="0" dirty="0" err="1">
                <a:solidFill>
                  <a:sysClr val="windowText" lastClr="000000"/>
                </a:solidFill>
              </a:rPr>
              <a:t>Audiometri</a:t>
            </a:r>
            <a:endParaRPr lang="en-US" altLang="en-US" sz="2800" kern="0" dirty="0">
              <a:solidFill>
                <a:sysClr val="windowText" lastClr="000000"/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0" dirty="0">
                <a:solidFill>
                  <a:sysClr val="windowText" lastClr="000000"/>
                </a:solidFill>
              </a:rPr>
              <a:t>Spondee: </a:t>
            </a:r>
            <a:r>
              <a:rPr lang="en-US" altLang="en-US" sz="2400" kern="0" dirty="0" err="1">
                <a:solidFill>
                  <a:sysClr val="windowText" lastClr="000000"/>
                </a:solidFill>
              </a:rPr>
              <a:t>kartu</a:t>
            </a:r>
            <a:r>
              <a:rPr lang="en-US" alt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</a:rPr>
              <a:t>bergambar</a:t>
            </a:r>
            <a:endParaRPr lang="en-US" altLang="en-US" sz="2400" kern="0" dirty="0">
              <a:solidFill>
                <a:sysClr val="windowText" lastClr="000000"/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70F7A3-7520-4E28-96D7-DEB8DA487B73}"/>
              </a:ext>
            </a:extLst>
          </p:cNvPr>
          <p:cNvSpPr txBox="1">
            <a:spLocks noChangeArrowheads="1"/>
          </p:cNvSpPr>
          <p:nvPr/>
        </p:nvSpPr>
        <p:spPr>
          <a:xfrm>
            <a:off x="482600" y="838200"/>
            <a:ext cx="9601196" cy="130386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kern="0" dirty="0" err="1">
                <a:solidFill>
                  <a:sysClr val="windowText" lastClr="000000"/>
                </a:solidFill>
                <a:latin typeface="VAGRounded BT" pitchFamily="34" charset="0"/>
              </a:rPr>
              <a:t>Evaluasi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VAGRounded BT" pitchFamily="34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VAGRounded BT" pitchFamily="34" charset="0"/>
              </a:rPr>
              <a:t>Pasien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VAGRounded BT" pitchFamily="34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VAGRounded BT" pitchFamily="34" charset="0"/>
              </a:rPr>
              <a:t>Pediatri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VAGRounded BT" pitchFamily="34" charset="0"/>
              </a:rPr>
              <a:t> &amp;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VAGRounded BT" pitchFamily="34" charset="0"/>
              </a:rPr>
              <a:t>Tdk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VAGRounded BT" pitchFamily="34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VAGRounded BT" pitchFamily="34" charset="0"/>
              </a:rPr>
              <a:t>Kooperatif</a:t>
            </a:r>
            <a:endParaRPr lang="en-US" altLang="en-US" sz="3200" kern="0" dirty="0">
              <a:solidFill>
                <a:sysClr val="windowText" lastClr="000000"/>
              </a:solidFill>
              <a:latin typeface="VAGRounde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39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5210A01-7FD0-4BBF-9B8E-70970D83779F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2286000"/>
            <a:ext cx="9601196" cy="331893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>
                <a:solidFill>
                  <a:sysClr val="windowText" lastClr="000000"/>
                </a:solidFill>
              </a:rPr>
              <a:t>Immitance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>
                <a:solidFill>
                  <a:sysClr val="windowText" lastClr="000000"/>
                </a:solidFill>
              </a:rPr>
              <a:t>ABR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>
                <a:solidFill>
                  <a:sysClr val="windowText" lastClr="000000"/>
                </a:solidFill>
              </a:rPr>
              <a:t>OAE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>
                <a:solidFill>
                  <a:sysClr val="windowText" lastClr="000000"/>
                </a:solidFill>
              </a:rPr>
              <a:t>Anamnesis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kern="0">
                <a:solidFill>
                  <a:sysClr val="windowText" lastClr="000000"/>
                </a:solidFill>
              </a:rPr>
              <a:t>Sering terlewatkan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kern="0">
                <a:solidFill>
                  <a:sysClr val="windowText" lastClr="000000"/>
                </a:solidFill>
              </a:rPr>
              <a:t>Merupakan komponen yg penting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kern="0">
                <a:solidFill>
                  <a:sysClr val="windowText" lastClr="000000"/>
                </a:solidFill>
              </a:rPr>
              <a:t>Hal2 yg perlu ditanyakan??</a:t>
            </a:r>
            <a:endParaRPr lang="en-US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ACF4EC-B88B-40BC-9BEE-155200584ECA}"/>
              </a:ext>
            </a:extLst>
          </p:cNvPr>
          <p:cNvSpPr txBox="1">
            <a:spLocks noChangeArrowheads="1"/>
          </p:cNvSpPr>
          <p:nvPr/>
        </p:nvSpPr>
        <p:spPr>
          <a:xfrm>
            <a:off x="482600" y="838200"/>
            <a:ext cx="9601196" cy="130386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kern="0" dirty="0" err="1">
                <a:solidFill>
                  <a:sysClr val="windowText" lastClr="000000"/>
                </a:solidFill>
                <a:latin typeface="VAGRounded BT" pitchFamily="34" charset="0"/>
              </a:rPr>
              <a:t>Evaluasi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VAGRounded BT" pitchFamily="34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VAGRounded BT" pitchFamily="34" charset="0"/>
              </a:rPr>
              <a:t>Pasien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VAGRounded BT" pitchFamily="34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VAGRounded BT" pitchFamily="34" charset="0"/>
              </a:rPr>
              <a:t>Pediatri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VAGRounded BT" pitchFamily="34" charset="0"/>
              </a:rPr>
              <a:t> &amp;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VAGRounded BT" pitchFamily="34" charset="0"/>
              </a:rPr>
              <a:t>Tdk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VAGRounded BT" pitchFamily="34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VAGRounded BT" pitchFamily="34" charset="0"/>
              </a:rPr>
              <a:t>Kooperatif</a:t>
            </a:r>
            <a:endParaRPr lang="en-US" altLang="en-US" sz="3200" kern="0" dirty="0">
              <a:solidFill>
                <a:sysClr val="windowText" lastClr="000000"/>
              </a:solidFill>
              <a:latin typeface="VAGRounde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88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24753D2-6E4C-4456-BC95-961E84B44A05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2133600"/>
            <a:ext cx="9601196" cy="33189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kern="0" dirty="0" err="1">
                <a:solidFill>
                  <a:sysClr val="windowText" lastClr="000000"/>
                </a:solidFill>
              </a:rPr>
              <a:t>Keluhan</a:t>
            </a:r>
            <a:r>
              <a:rPr lang="en-US" altLang="en-US" sz="2800" kern="0" dirty="0">
                <a:solidFill>
                  <a:sysClr val="windowText" lastClr="000000"/>
                </a:solidFill>
              </a:rPr>
              <a:t> Utama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kern="0" dirty="0" err="1">
                <a:solidFill>
                  <a:sysClr val="windowText" lastClr="000000"/>
                </a:solidFill>
              </a:rPr>
              <a:t>Bagaimana</a:t>
            </a:r>
            <a:r>
              <a:rPr lang="en-US" alt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800" kern="0" dirty="0" err="1">
                <a:solidFill>
                  <a:sysClr val="windowText" lastClr="000000"/>
                </a:solidFill>
              </a:rPr>
              <a:t>keadaan</a:t>
            </a:r>
            <a:r>
              <a:rPr lang="en-US" alt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800" kern="0" dirty="0" err="1">
                <a:solidFill>
                  <a:sysClr val="windowText" lastClr="000000"/>
                </a:solidFill>
              </a:rPr>
              <a:t>pendengaran</a:t>
            </a:r>
            <a:r>
              <a:rPr lang="en-US" altLang="en-US" sz="2800" kern="0" dirty="0">
                <a:solidFill>
                  <a:sysClr val="windowText" lastClr="000000"/>
                </a:solidFill>
              </a:rPr>
              <a:t>: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0" dirty="0" err="1">
                <a:solidFill>
                  <a:sysClr val="windowText" lastClr="000000"/>
                </a:solidFill>
              </a:rPr>
              <a:t>Respon</a:t>
            </a:r>
            <a:r>
              <a:rPr lang="en-US" altLang="en-US" sz="2400" kern="0" dirty="0">
                <a:solidFill>
                  <a:sysClr val="windowText" lastClr="000000"/>
                </a:solidFill>
              </a:rPr>
              <a:t>? Sama </a:t>
            </a:r>
            <a:r>
              <a:rPr lang="en-US" altLang="en-US" sz="2400" kern="0" dirty="0" err="1">
                <a:solidFill>
                  <a:sysClr val="windowText" lastClr="000000"/>
                </a:solidFill>
              </a:rPr>
              <a:t>dgn</a:t>
            </a:r>
            <a:r>
              <a:rPr lang="en-US" alt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</a:rPr>
              <a:t>anak</a:t>
            </a:r>
            <a:r>
              <a:rPr lang="en-US" alt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</a:rPr>
              <a:t>seumurnya</a:t>
            </a:r>
            <a:endParaRPr lang="en-US" altLang="en-US" sz="2400" kern="0" dirty="0">
              <a:solidFill>
                <a:sysClr val="windowText" lastClr="000000"/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0" dirty="0" err="1">
                <a:solidFill>
                  <a:sysClr val="windowText" lastClr="000000"/>
                </a:solidFill>
              </a:rPr>
              <a:t>Sering</a:t>
            </a:r>
            <a:r>
              <a:rPr lang="en-US" alt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</a:rPr>
              <a:t>bertanya</a:t>
            </a:r>
            <a:r>
              <a:rPr lang="en-US" altLang="en-US" sz="2400" kern="0" dirty="0">
                <a:solidFill>
                  <a:sysClr val="windowText" lastClr="000000"/>
                </a:solidFill>
              </a:rPr>
              <a:t> ‘</a:t>
            </a:r>
            <a:r>
              <a:rPr lang="en-US" altLang="en-US" sz="2400" kern="0" dirty="0" err="1">
                <a:solidFill>
                  <a:sysClr val="windowText" lastClr="000000"/>
                </a:solidFill>
              </a:rPr>
              <a:t>apa</a:t>
            </a:r>
            <a:r>
              <a:rPr lang="en-US" altLang="en-US" sz="2400" kern="0" dirty="0">
                <a:solidFill>
                  <a:sysClr val="windowText" lastClr="000000"/>
                </a:solidFill>
              </a:rPr>
              <a:t>?’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0" dirty="0" err="1">
                <a:solidFill>
                  <a:sysClr val="windowText" lastClr="000000"/>
                </a:solidFill>
              </a:rPr>
              <a:t>Menyalakan</a:t>
            </a:r>
            <a:r>
              <a:rPr lang="en-US" altLang="en-US" sz="2400" kern="0" dirty="0">
                <a:solidFill>
                  <a:sysClr val="windowText" lastClr="000000"/>
                </a:solidFill>
              </a:rPr>
              <a:t> TV keras2?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0" dirty="0">
                <a:solidFill>
                  <a:sysClr val="windowText" lastClr="000000"/>
                </a:solidFill>
              </a:rPr>
              <a:t>Kapan </a:t>
            </a:r>
            <a:r>
              <a:rPr lang="en-US" altLang="en-US" sz="2400" kern="0" dirty="0" err="1">
                <a:solidFill>
                  <a:sysClr val="windowText" lastClr="000000"/>
                </a:solidFill>
              </a:rPr>
              <a:t>pertama</a:t>
            </a:r>
            <a:r>
              <a:rPr lang="en-US" altLang="en-US" sz="2400" kern="0" dirty="0">
                <a:solidFill>
                  <a:sysClr val="windowText" lastClr="000000"/>
                </a:solidFill>
              </a:rPr>
              <a:t> kali </a:t>
            </a:r>
            <a:r>
              <a:rPr lang="en-US" altLang="en-US" sz="2400" kern="0" dirty="0" err="1">
                <a:solidFill>
                  <a:sysClr val="windowText" lastClr="000000"/>
                </a:solidFill>
              </a:rPr>
              <a:t>diketahui</a:t>
            </a:r>
            <a:endParaRPr lang="en-US" altLang="en-US" sz="2400" kern="0" dirty="0">
              <a:solidFill>
                <a:sysClr val="windowText" lastClr="000000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kern="0" dirty="0" err="1">
                <a:solidFill>
                  <a:sysClr val="windowText" lastClr="000000"/>
                </a:solidFill>
              </a:rPr>
              <a:t>Bicara</a:t>
            </a:r>
            <a:r>
              <a:rPr lang="en-US" altLang="en-US" sz="2800" kern="0" dirty="0">
                <a:solidFill>
                  <a:sysClr val="windowText" lastClr="000000"/>
                </a:solidFill>
              </a:rPr>
              <a:t>? </a:t>
            </a:r>
            <a:r>
              <a:rPr lang="en-US" altLang="en-US" sz="2800" kern="0" dirty="0" err="1">
                <a:solidFill>
                  <a:sysClr val="windowText" lastClr="000000"/>
                </a:solidFill>
              </a:rPr>
              <a:t>Komunikasi</a:t>
            </a:r>
            <a:r>
              <a:rPr lang="en-US" altLang="en-US" sz="2800" kern="0" dirty="0">
                <a:solidFill>
                  <a:sysClr val="windowText" lastClr="000000"/>
                </a:solidFill>
              </a:rPr>
              <a:t>?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kern="0" dirty="0" err="1">
                <a:solidFill>
                  <a:sysClr val="windowText" lastClr="000000"/>
                </a:solidFill>
              </a:rPr>
              <a:t>Riwayat</a:t>
            </a:r>
            <a:r>
              <a:rPr lang="en-US" alt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800" kern="0" dirty="0" err="1">
                <a:solidFill>
                  <a:sysClr val="windowText" lastClr="000000"/>
                </a:solidFill>
              </a:rPr>
              <a:t>lahir</a:t>
            </a:r>
            <a:r>
              <a:rPr lang="en-US" altLang="en-US" sz="2800" kern="0" dirty="0">
                <a:solidFill>
                  <a:sysClr val="windowText" lastClr="000000"/>
                </a:solidFill>
              </a:rPr>
              <a:t>? </a:t>
            </a:r>
            <a:r>
              <a:rPr lang="en-US" altLang="en-US" sz="2800" kern="0" dirty="0" err="1">
                <a:solidFill>
                  <a:sysClr val="windowText" lastClr="000000"/>
                </a:solidFill>
              </a:rPr>
              <a:t>Riwayat</a:t>
            </a:r>
            <a:r>
              <a:rPr lang="en-US" alt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800" kern="0" dirty="0" err="1">
                <a:solidFill>
                  <a:sysClr val="windowText" lastClr="000000"/>
                </a:solidFill>
              </a:rPr>
              <a:t>keluarga</a:t>
            </a:r>
            <a:r>
              <a:rPr lang="en-US" altLang="en-US" sz="2800" kern="0" dirty="0">
                <a:solidFill>
                  <a:sysClr val="windowText" lastClr="000000"/>
                </a:solidFill>
              </a:rPr>
              <a:t>?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kern="0" dirty="0" err="1">
                <a:solidFill>
                  <a:sysClr val="windowText" lastClr="000000"/>
                </a:solidFill>
              </a:rPr>
              <a:t>Riwayat</a:t>
            </a:r>
            <a:r>
              <a:rPr lang="en-US" alt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800" kern="0" dirty="0" err="1">
                <a:solidFill>
                  <a:sysClr val="windowText" lastClr="000000"/>
                </a:solidFill>
              </a:rPr>
              <a:t>perkembangan</a:t>
            </a:r>
            <a:r>
              <a:rPr lang="en-US" altLang="en-US" sz="2800" kern="0" dirty="0">
                <a:solidFill>
                  <a:sysClr val="windowText" lastClr="000000"/>
                </a:solidFill>
              </a:rPr>
              <a:t>?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kern="0" dirty="0">
                <a:solidFill>
                  <a:sysClr val="windowText" lastClr="000000"/>
                </a:solidFill>
              </a:rPr>
              <a:t>Penyakit2 THT </a:t>
            </a:r>
            <a:r>
              <a:rPr lang="en-US" altLang="en-US" sz="2800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OME</a:t>
            </a:r>
            <a:endParaRPr lang="en-US" altLang="en-US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BF4955-4B9F-4DA6-896D-50C90112DAC2}"/>
              </a:ext>
            </a:extLst>
          </p:cNvPr>
          <p:cNvSpPr txBox="1">
            <a:spLocks noChangeArrowheads="1"/>
          </p:cNvSpPr>
          <p:nvPr/>
        </p:nvSpPr>
        <p:spPr>
          <a:xfrm>
            <a:off x="2362200" y="533400"/>
            <a:ext cx="8229600" cy="71278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kern="0">
                <a:solidFill>
                  <a:sysClr val="windowText" lastClr="000000"/>
                </a:solidFill>
              </a:rPr>
              <a:t>Anamnesis Ggn Dengar</a:t>
            </a:r>
            <a:endParaRPr lang="en-US" altLang="en-US" sz="32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87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62632ED-8071-4E7D-A72B-D326C54B185A}"/>
              </a:ext>
            </a:extLst>
          </p:cNvPr>
          <p:cNvSpPr txBox="1">
            <a:spLocks/>
          </p:cNvSpPr>
          <p:nvPr/>
        </p:nvSpPr>
        <p:spPr>
          <a:xfrm>
            <a:off x="838200" y="1769532"/>
            <a:ext cx="7315200" cy="331893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 err="1">
                <a:solidFill>
                  <a:sysClr val="windowText" lastClr="000000"/>
                </a:solidFill>
              </a:rPr>
              <a:t>Audiologi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Medik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meliputi</a:t>
            </a:r>
            <a:r>
              <a:rPr lang="en-US" sz="2000" kern="0" dirty="0">
                <a:solidFill>
                  <a:sysClr val="windowText" lastClr="000000"/>
                </a:solidFill>
              </a:rPr>
              <a:t>     :</a:t>
            </a:r>
          </a:p>
          <a:p>
            <a:r>
              <a:rPr lang="en-US" sz="2000" kern="0" dirty="0">
                <a:solidFill>
                  <a:sysClr val="windowText" lastClr="000000"/>
                </a:solidFill>
              </a:rPr>
              <a:t>I. 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Audilogi</a:t>
            </a:r>
            <a:r>
              <a:rPr lang="en-US" sz="2000" kern="0" dirty="0">
                <a:solidFill>
                  <a:sysClr val="windowText" lastClr="000000"/>
                </a:solidFill>
              </a:rPr>
              <a:t>  Dasar</a:t>
            </a:r>
          </a:p>
          <a:p>
            <a:r>
              <a:rPr lang="en-US" sz="2000" kern="0" dirty="0">
                <a:solidFill>
                  <a:sysClr val="windowText" lastClr="000000"/>
                </a:solidFill>
              </a:rPr>
              <a:t>                       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Pengetahuan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tentang</a:t>
            </a:r>
            <a:r>
              <a:rPr lang="en-US" sz="2000" kern="0" dirty="0">
                <a:solidFill>
                  <a:sysClr val="windowText" lastClr="000000"/>
                </a:solidFill>
              </a:rPr>
              <a:t> nada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murni</a:t>
            </a:r>
            <a:r>
              <a:rPr lang="en-US" sz="2000" kern="0" dirty="0">
                <a:solidFill>
                  <a:sysClr val="windowText" lastClr="000000"/>
                </a:solidFill>
              </a:rPr>
              <a:t>, gg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pendengaran</a:t>
            </a:r>
            <a:r>
              <a:rPr lang="en-US" sz="2000" kern="0" dirty="0">
                <a:solidFill>
                  <a:sysClr val="windowText" lastClr="000000"/>
                </a:solidFill>
              </a:rPr>
              <a:t> dan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cara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pemeriksaannya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yaitu</a:t>
            </a:r>
            <a:r>
              <a:rPr lang="en-US" sz="2000" kern="0" dirty="0">
                <a:solidFill>
                  <a:sysClr val="windowText" lastClr="000000"/>
                </a:solidFill>
              </a:rPr>
              <a:t> 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Tes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Penala</a:t>
            </a:r>
            <a:r>
              <a:rPr lang="en-US" sz="2000" kern="0" dirty="0">
                <a:solidFill>
                  <a:sysClr val="windowText" lastClr="000000"/>
                </a:solidFill>
              </a:rPr>
              <a:t> ,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Tes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Berbisik</a:t>
            </a:r>
            <a:r>
              <a:rPr lang="en-US" sz="2000" kern="0" dirty="0">
                <a:solidFill>
                  <a:sysClr val="windowText" lastClr="000000"/>
                </a:solidFill>
              </a:rPr>
              <a:t> dan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Audiometri</a:t>
            </a:r>
            <a:r>
              <a:rPr lang="en-US" sz="2000" kern="0" dirty="0">
                <a:solidFill>
                  <a:sysClr val="windowText" lastClr="000000"/>
                </a:solidFill>
              </a:rPr>
              <a:t> Nada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Murni</a:t>
            </a:r>
            <a:endParaRPr lang="en-US" sz="2000" kern="0" dirty="0">
              <a:solidFill>
                <a:sysClr val="windowText" lastClr="000000"/>
              </a:solidFill>
            </a:endParaRPr>
          </a:p>
          <a:p>
            <a:r>
              <a:rPr lang="en-US" sz="2000" kern="0" dirty="0">
                <a:solidFill>
                  <a:sysClr val="windowText" lastClr="000000"/>
                </a:solidFill>
              </a:rPr>
              <a:t>II.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Audiologi</a:t>
            </a:r>
            <a:r>
              <a:rPr lang="en-US" sz="2000" kern="0" dirty="0">
                <a:solidFill>
                  <a:sysClr val="windowText" lastClr="000000"/>
                </a:solidFill>
              </a:rPr>
              <a:t> 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Khusus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meliputi</a:t>
            </a:r>
            <a:r>
              <a:rPr lang="en-US" sz="2000" kern="0" dirty="0">
                <a:solidFill>
                  <a:sysClr val="windowText" lastClr="000000"/>
                </a:solidFill>
              </a:rPr>
              <a:t>  :</a:t>
            </a:r>
          </a:p>
          <a:p>
            <a:r>
              <a:rPr lang="en-US" sz="2000" kern="0" dirty="0">
                <a:solidFill>
                  <a:sysClr val="windowText" lastClr="000000"/>
                </a:solidFill>
              </a:rPr>
              <a:t>1.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Membedakan</a:t>
            </a:r>
            <a:r>
              <a:rPr lang="en-US" sz="2000" kern="0" dirty="0">
                <a:solidFill>
                  <a:sysClr val="windowText" lastClr="000000"/>
                </a:solidFill>
              </a:rPr>
              <a:t> Tuli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Syaraf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Koklea</a:t>
            </a:r>
            <a:r>
              <a:rPr lang="en-US" sz="2000" kern="0" dirty="0">
                <a:solidFill>
                  <a:sysClr val="windowText" lastClr="000000"/>
                </a:solidFill>
              </a:rPr>
              <a:t> dan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Retrokoklea</a:t>
            </a:r>
            <a:endParaRPr lang="en-US" sz="2000" kern="0" dirty="0">
              <a:solidFill>
                <a:sysClr val="windowText" lastClr="000000"/>
              </a:solidFill>
            </a:endParaRPr>
          </a:p>
          <a:p>
            <a:r>
              <a:rPr lang="en-US" sz="2000" kern="0" dirty="0">
                <a:solidFill>
                  <a:sysClr val="windowText" lastClr="000000"/>
                </a:solidFill>
              </a:rPr>
              <a:t>2.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Audiometri</a:t>
            </a:r>
            <a:r>
              <a:rPr lang="en-US" sz="2000" kern="0" dirty="0">
                <a:solidFill>
                  <a:sysClr val="windowText" lastClr="000000"/>
                </a:solidFill>
              </a:rPr>
              <a:t> 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Obyektif</a:t>
            </a:r>
            <a:endParaRPr lang="en-US" sz="2000" kern="0" dirty="0">
              <a:solidFill>
                <a:sysClr val="windowText" lastClr="000000"/>
              </a:solidFill>
            </a:endParaRPr>
          </a:p>
          <a:p>
            <a:r>
              <a:rPr lang="en-US" sz="2000" kern="0" dirty="0">
                <a:solidFill>
                  <a:sysClr val="windowText" lastClr="000000"/>
                </a:solidFill>
              </a:rPr>
              <a:t>3.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Audiologi</a:t>
            </a:r>
            <a:r>
              <a:rPr lang="en-US" sz="2000" kern="0" dirty="0">
                <a:solidFill>
                  <a:sysClr val="windowText" lastClr="000000"/>
                </a:solidFill>
              </a:rPr>
              <a:t> Anak</a:t>
            </a:r>
          </a:p>
          <a:p>
            <a:r>
              <a:rPr lang="en-US" sz="2000" kern="0" dirty="0">
                <a:solidFill>
                  <a:sysClr val="windowText" lastClr="000000"/>
                </a:solidFill>
              </a:rPr>
              <a:t>4. OAE, BERA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6DD4188-302C-443B-B046-B1069D0D803C}"/>
              </a:ext>
            </a:extLst>
          </p:cNvPr>
          <p:cNvSpPr txBox="1">
            <a:spLocks/>
          </p:cNvSpPr>
          <p:nvPr/>
        </p:nvSpPr>
        <p:spPr>
          <a:xfrm>
            <a:off x="457200" y="2362200"/>
            <a:ext cx="6172200" cy="331893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i-FI" sz="2000" kern="0">
                <a:solidFill>
                  <a:sysClr val="windowText" lastClr="000000"/>
                </a:solidFill>
              </a:rPr>
              <a:t>Tuli  dapat terjadi sebelum persalinan atau pada saat persalinan disebabkan oleh kelainan  secara genetik, nongenetik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000" b="1" kern="0">
                <a:solidFill>
                  <a:sysClr val="windowText" lastClr="000000"/>
                </a:solidFill>
              </a:rPr>
              <a:t>Indikasi pemeriksaan skrining pendengaran</a:t>
            </a:r>
            <a:endParaRPr lang="en-US" sz="2000" kern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kern="0">
                <a:solidFill>
                  <a:sysClr val="windowText" lastClr="000000"/>
                </a:solidFill>
              </a:rPr>
              <a:t>B</a:t>
            </a:r>
            <a:r>
              <a:rPr lang="fi-FI" sz="2000" kern="0">
                <a:solidFill>
                  <a:sysClr val="windowText" lastClr="000000"/>
                </a:solidFill>
              </a:rPr>
              <a:t>ayi lahir dengan faktor risiko</a:t>
            </a:r>
            <a:endParaRPr lang="en-US" sz="2000" kern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kern="0">
                <a:solidFill>
                  <a:sysClr val="windowText" lastClr="000000"/>
                </a:solidFill>
              </a:rPr>
              <a:t>B</a:t>
            </a:r>
            <a:r>
              <a:rPr lang="fi-FI" sz="2000" kern="0">
                <a:solidFill>
                  <a:sysClr val="windowText" lastClr="000000"/>
                </a:solidFill>
              </a:rPr>
              <a:t>ayi/anak dengan kecurigaan gangguan pendengaran</a:t>
            </a:r>
            <a:endParaRPr lang="en-US" sz="2000" kern="0">
              <a:solidFill>
                <a:sysClr val="windowText" lastClr="0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C74610-D0DE-4F11-8644-E424F9DBD4EB}"/>
              </a:ext>
            </a:extLst>
          </p:cNvPr>
          <p:cNvSpPr txBox="1">
            <a:spLocks/>
          </p:cNvSpPr>
          <p:nvPr/>
        </p:nvSpPr>
        <p:spPr>
          <a:xfrm>
            <a:off x="762000" y="685800"/>
            <a:ext cx="9601196" cy="130386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 err="1">
                <a:solidFill>
                  <a:sysClr val="windowText" lastClr="000000"/>
                </a:solidFill>
              </a:rPr>
              <a:t>Skrining</a:t>
            </a: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pendengaran</a:t>
            </a: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bayi</a:t>
            </a: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baru</a:t>
            </a: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lahir</a:t>
            </a:r>
            <a:endParaRPr lang="en-US" sz="3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87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45FCE3E-1167-4E9F-B23A-7B9907CC0FF6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8229600" cy="3318936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kern="0" dirty="0" err="1">
                <a:solidFill>
                  <a:sysClr val="windowText" lastClr="000000"/>
                </a:solidFill>
              </a:rPr>
              <a:t>Gangguan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pendengaran</a:t>
            </a:r>
            <a:r>
              <a:rPr lang="es-ES" kern="0" dirty="0">
                <a:solidFill>
                  <a:sysClr val="windowText" lastClr="000000"/>
                </a:solidFill>
              </a:rPr>
              <a:t> pada </a:t>
            </a:r>
            <a:r>
              <a:rPr lang="es-ES" kern="0" dirty="0" err="1">
                <a:solidFill>
                  <a:sysClr val="windowText" lastClr="000000"/>
                </a:solidFill>
              </a:rPr>
              <a:t>bayi</a:t>
            </a:r>
            <a:r>
              <a:rPr lang="es-ES" kern="0" dirty="0">
                <a:solidFill>
                  <a:sysClr val="windowText" lastClr="000000"/>
                </a:solidFill>
              </a:rPr>
              <a:t> dan </a:t>
            </a:r>
            <a:r>
              <a:rPr lang="es-ES" kern="0" dirty="0" err="1">
                <a:solidFill>
                  <a:sysClr val="windowText" lastClr="000000"/>
                </a:solidFill>
              </a:rPr>
              <a:t>anak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dibedakan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berdasarkan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saat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terjadinya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yaitu</a:t>
            </a:r>
            <a:r>
              <a:rPr lang="es-ES" kern="0" dirty="0">
                <a:solidFill>
                  <a:sysClr val="windowText" lastClr="000000"/>
                </a:solidFill>
              </a:rPr>
              <a:t>:</a:t>
            </a:r>
            <a:endParaRPr lang="en-US" kern="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kern="0" dirty="0">
                <a:solidFill>
                  <a:sysClr val="windowText" lastClr="000000"/>
                </a:solidFill>
              </a:rPr>
              <a:t>- </a:t>
            </a:r>
            <a:r>
              <a:rPr lang="es-ES" kern="0" dirty="0" err="1">
                <a:solidFill>
                  <a:sysClr val="windowText" lastClr="000000"/>
                </a:solidFill>
              </a:rPr>
              <a:t>MasaPrenatal</a:t>
            </a:r>
            <a:r>
              <a:rPr lang="id-ID" kern="0" dirty="0">
                <a:solidFill>
                  <a:sysClr val="windowText" lastClr="000000"/>
                </a:solidFill>
              </a:rPr>
              <a:t>: </a:t>
            </a:r>
            <a:r>
              <a:rPr lang="es-ES" kern="0" dirty="0" err="1">
                <a:solidFill>
                  <a:sysClr val="windowText" lastClr="000000"/>
                </a:solidFill>
              </a:rPr>
              <a:t>dibagi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menjadi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genetik</a:t>
            </a:r>
            <a:r>
              <a:rPr lang="es-ES" kern="0" dirty="0">
                <a:solidFill>
                  <a:sysClr val="windowText" lastClr="000000"/>
                </a:solidFill>
              </a:rPr>
              <a:t> dan </a:t>
            </a:r>
            <a:r>
              <a:rPr lang="es-ES" kern="0" dirty="0" err="1">
                <a:solidFill>
                  <a:sysClr val="windowText" lastClr="000000"/>
                </a:solidFill>
              </a:rPr>
              <a:t>nongenetik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seperti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gangguan</a:t>
            </a:r>
            <a:r>
              <a:rPr lang="es-ES" kern="0" dirty="0">
                <a:solidFill>
                  <a:sysClr val="windowText" lastClr="000000"/>
                </a:solidFill>
              </a:rPr>
              <a:t>/</a:t>
            </a:r>
            <a:r>
              <a:rPr lang="es-ES" kern="0" dirty="0" err="1">
                <a:solidFill>
                  <a:sysClr val="windowText" lastClr="000000"/>
                </a:solidFill>
              </a:rPr>
              <a:t>kelainan</a:t>
            </a:r>
            <a:r>
              <a:rPr lang="es-ES" kern="0" dirty="0">
                <a:solidFill>
                  <a:sysClr val="windowText" lastClr="000000"/>
                </a:solidFill>
              </a:rPr>
              <a:t> masa </a:t>
            </a:r>
            <a:r>
              <a:rPr lang="es-ES" kern="0" dirty="0" err="1">
                <a:solidFill>
                  <a:sysClr val="windowText" lastClr="000000"/>
                </a:solidFill>
              </a:rPr>
              <a:t>kehamilan</a:t>
            </a:r>
            <a:r>
              <a:rPr lang="es-ES" kern="0" dirty="0">
                <a:solidFill>
                  <a:sysClr val="windowText" lastClr="000000"/>
                </a:solidFill>
              </a:rPr>
              <a:t>, </a:t>
            </a:r>
            <a:r>
              <a:rPr lang="es-ES" kern="0" dirty="0" err="1">
                <a:solidFill>
                  <a:sysClr val="windowText" lastClr="000000"/>
                </a:solidFill>
              </a:rPr>
              <a:t>kelainan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struktur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anatomik</a:t>
            </a:r>
            <a:r>
              <a:rPr lang="es-ES" kern="0" dirty="0">
                <a:solidFill>
                  <a:sysClr val="windowText" lastClr="000000"/>
                </a:solidFill>
              </a:rPr>
              <a:t> (atresia </a:t>
            </a:r>
            <a:r>
              <a:rPr lang="es-ES" kern="0" dirty="0" err="1">
                <a:solidFill>
                  <a:sysClr val="windowText" lastClr="000000"/>
                </a:solidFill>
              </a:rPr>
              <a:t>liang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telinga</a:t>
            </a:r>
            <a:r>
              <a:rPr lang="es-ES" kern="0" dirty="0">
                <a:solidFill>
                  <a:sysClr val="windowText" lastClr="000000"/>
                </a:solidFill>
              </a:rPr>
              <a:t>, aplasia </a:t>
            </a:r>
            <a:r>
              <a:rPr lang="es-ES" kern="0" dirty="0" err="1">
                <a:solidFill>
                  <a:sysClr val="windowText" lastClr="000000"/>
                </a:solidFill>
              </a:rPr>
              <a:t>koklea</a:t>
            </a:r>
            <a:r>
              <a:rPr lang="es-ES" kern="0" dirty="0">
                <a:solidFill>
                  <a:sysClr val="windowText" lastClr="000000"/>
                </a:solidFill>
              </a:rPr>
              <a:t>), dan </a:t>
            </a:r>
            <a:r>
              <a:rPr lang="es-ES" kern="0" dirty="0" err="1">
                <a:solidFill>
                  <a:sysClr val="windowText" lastClr="000000"/>
                </a:solidFill>
              </a:rPr>
              <a:t>kekurangan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zat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gizi</a:t>
            </a:r>
            <a:r>
              <a:rPr lang="es-ES" kern="0" dirty="0">
                <a:solidFill>
                  <a:sysClr val="windowText" lastClr="000000"/>
                </a:solidFill>
              </a:rPr>
              <a:t> (mis. </a:t>
            </a:r>
            <a:r>
              <a:rPr lang="es-ES" kern="0" dirty="0" err="1">
                <a:solidFill>
                  <a:sysClr val="windowText" lastClr="000000"/>
                </a:solidFill>
              </a:rPr>
              <a:t>defisiensi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Jodium</a:t>
            </a:r>
            <a:r>
              <a:rPr lang="es-ES" kern="0" dirty="0">
                <a:solidFill>
                  <a:sysClr val="windowText" lastClr="000000"/>
                </a:solidFill>
              </a:rPr>
              <a:t>)</a:t>
            </a:r>
            <a:endParaRPr lang="en-US" kern="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kern="0" dirty="0" err="1">
                <a:solidFill>
                  <a:sysClr val="windowText" lastClr="000000"/>
                </a:solidFill>
              </a:rPr>
              <a:t>Paling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penting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adalah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trimester</a:t>
            </a:r>
            <a:r>
              <a:rPr lang="es-ES" kern="0" dirty="0">
                <a:solidFill>
                  <a:sysClr val="windowText" lastClr="000000"/>
                </a:solidFill>
              </a:rPr>
              <a:t> I </a:t>
            </a:r>
            <a:r>
              <a:rPr lang="es-ES" kern="0" dirty="0" err="1">
                <a:solidFill>
                  <a:sysClr val="windowText" lastClr="000000"/>
                </a:solidFill>
              </a:rPr>
              <a:t>kehamilan</a:t>
            </a:r>
            <a:r>
              <a:rPr lang="es-ES" kern="0" dirty="0">
                <a:solidFill>
                  <a:sysClr val="windowText" lastClr="000000"/>
                </a:solidFill>
              </a:rPr>
              <a:t>, </a:t>
            </a:r>
            <a:r>
              <a:rPr lang="es-ES" kern="0" dirty="0" err="1">
                <a:solidFill>
                  <a:sysClr val="windowText" lastClr="000000"/>
                </a:solidFill>
              </a:rPr>
              <a:t>misalnya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akibat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infeksi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bakteri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atau</a:t>
            </a:r>
            <a:r>
              <a:rPr lang="es-ES" kern="0" dirty="0">
                <a:solidFill>
                  <a:sysClr val="windowText" lastClr="000000"/>
                </a:solidFill>
              </a:rPr>
              <a:t> virus (TORCHS). Di </a:t>
            </a:r>
            <a:r>
              <a:rPr lang="es-ES" kern="0" dirty="0" err="1">
                <a:solidFill>
                  <a:sysClr val="windowText" lastClr="000000"/>
                </a:solidFill>
              </a:rPr>
              <a:t>samping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itu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beberapa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jenis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obat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ototoksik</a:t>
            </a:r>
            <a:r>
              <a:rPr lang="es-ES" kern="0" dirty="0">
                <a:solidFill>
                  <a:sysClr val="windowText" lastClr="000000"/>
                </a:solidFill>
              </a:rPr>
              <a:t> dan </a:t>
            </a:r>
            <a:r>
              <a:rPr lang="es-ES" kern="0" dirty="0" err="1">
                <a:solidFill>
                  <a:sysClr val="windowText" lastClr="000000"/>
                </a:solidFill>
              </a:rPr>
              <a:t>teratogenik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berpotensi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menyebabkan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gangguan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pendengaran</a:t>
            </a:r>
            <a:r>
              <a:rPr lang="es-ES" kern="0" dirty="0">
                <a:solidFill>
                  <a:sysClr val="windowText" lastClr="000000"/>
                </a:solidFill>
              </a:rPr>
              <a:t>.</a:t>
            </a:r>
            <a:endParaRPr lang="en-US" kern="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kern="0" dirty="0">
                <a:solidFill>
                  <a:sysClr val="windowText" lastClr="000000"/>
                </a:solidFill>
              </a:rPr>
              <a:t>- Masa Perinatal: </a:t>
            </a:r>
            <a:r>
              <a:rPr lang="es-ES" kern="0" dirty="0" err="1">
                <a:solidFill>
                  <a:sysClr val="windowText" lastClr="000000"/>
                </a:solidFill>
              </a:rPr>
              <a:t>prematur</a:t>
            </a:r>
            <a:r>
              <a:rPr lang="es-ES" kern="0" dirty="0">
                <a:solidFill>
                  <a:sysClr val="windowText" lastClr="000000"/>
                </a:solidFill>
              </a:rPr>
              <a:t>, </a:t>
            </a:r>
            <a:r>
              <a:rPr lang="es-ES" kern="0" dirty="0" err="1">
                <a:solidFill>
                  <a:sysClr val="windowText" lastClr="000000"/>
                </a:solidFill>
              </a:rPr>
              <a:t>berat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badan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lahir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rendah</a:t>
            </a:r>
            <a:r>
              <a:rPr lang="es-ES" kern="0" dirty="0">
                <a:solidFill>
                  <a:sysClr val="windowText" lastClr="000000"/>
                </a:solidFill>
              </a:rPr>
              <a:t> (&lt; 2500 </a:t>
            </a:r>
            <a:r>
              <a:rPr lang="es-ES" kern="0" dirty="0" err="1">
                <a:solidFill>
                  <a:sysClr val="windowText" lastClr="000000"/>
                </a:solidFill>
              </a:rPr>
              <a:t>gram</a:t>
            </a:r>
            <a:r>
              <a:rPr lang="es-ES" kern="0" dirty="0">
                <a:solidFill>
                  <a:sysClr val="windowText" lastClr="000000"/>
                </a:solidFill>
              </a:rPr>
              <a:t>), </a:t>
            </a:r>
            <a:r>
              <a:rPr lang="es-ES" kern="0" dirty="0" err="1">
                <a:solidFill>
                  <a:sysClr val="windowText" lastClr="000000"/>
                </a:solidFill>
              </a:rPr>
              <a:t>hiperbilirubinemi</a:t>
            </a:r>
            <a:r>
              <a:rPr lang="id-ID" kern="0" dirty="0">
                <a:solidFill>
                  <a:sysClr val="windowText" lastClr="000000"/>
                </a:solidFill>
              </a:rPr>
              <a:t>a, a</a:t>
            </a:r>
            <a:r>
              <a:rPr lang="es-ES" kern="0" dirty="0" err="1">
                <a:solidFill>
                  <a:sysClr val="windowText" lastClr="000000"/>
                </a:solidFill>
              </a:rPr>
              <a:t>sfiksia</a:t>
            </a:r>
            <a:r>
              <a:rPr lang="es-ES" kern="0" dirty="0">
                <a:solidFill>
                  <a:sysClr val="windowText" lastClr="000000"/>
                </a:solidFill>
              </a:rPr>
              <a:t>. </a:t>
            </a:r>
            <a:r>
              <a:rPr lang="es-ES" kern="0" dirty="0" err="1">
                <a:solidFill>
                  <a:sysClr val="windowText" lastClr="000000"/>
                </a:solidFill>
              </a:rPr>
              <a:t>Gangguanpendengaran</a:t>
            </a:r>
            <a:r>
              <a:rPr lang="es-ES" kern="0" dirty="0">
                <a:solidFill>
                  <a:sysClr val="windowText" lastClr="000000"/>
                </a:solidFill>
              </a:rPr>
              <a:t> pada </a:t>
            </a:r>
            <a:r>
              <a:rPr lang="es-ES" kern="0" dirty="0" err="1">
                <a:solidFill>
                  <a:sysClr val="windowText" lastClr="000000"/>
                </a:solidFill>
              </a:rPr>
              <a:t>kedua</a:t>
            </a:r>
            <a:r>
              <a:rPr lang="es-ES" kern="0" dirty="0">
                <a:solidFill>
                  <a:sysClr val="windowText" lastClr="000000"/>
                </a:solidFill>
              </a:rPr>
              <a:t> masa </a:t>
            </a:r>
            <a:r>
              <a:rPr lang="es-ES" kern="0" dirty="0" err="1">
                <a:solidFill>
                  <a:sysClr val="windowText" lastClr="000000"/>
                </a:solidFill>
              </a:rPr>
              <a:t>ini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biasanya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adalah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tuli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sensorineural</a:t>
            </a:r>
            <a:r>
              <a:rPr lang="es-ES" kern="0" dirty="0">
                <a:solidFill>
                  <a:sysClr val="windowText" lastClr="000000"/>
                </a:solidFill>
              </a:rPr>
              <a:t> bilateral </a:t>
            </a:r>
            <a:r>
              <a:rPr lang="es-ES" kern="0" dirty="0" err="1">
                <a:solidFill>
                  <a:sysClr val="windowText" lastClr="000000"/>
                </a:solidFill>
              </a:rPr>
              <a:t>derajat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berat</a:t>
            </a:r>
            <a:r>
              <a:rPr lang="es-ES" kern="0" dirty="0">
                <a:solidFill>
                  <a:sysClr val="windowText" lastClr="000000"/>
                </a:solidFill>
              </a:rPr>
              <a:t>/</a:t>
            </a:r>
            <a:r>
              <a:rPr lang="es-ES" kern="0" dirty="0" err="1">
                <a:solidFill>
                  <a:sysClr val="windowText" lastClr="000000"/>
                </a:solidFill>
              </a:rPr>
              <a:t>sangat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berat</a:t>
            </a:r>
            <a:r>
              <a:rPr lang="es-ES" kern="0" dirty="0">
                <a:solidFill>
                  <a:sysClr val="windowText" lastClr="000000"/>
                </a:solidFill>
              </a:rPr>
              <a:t>.</a:t>
            </a:r>
            <a:endParaRPr lang="en-US" kern="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kern="0" dirty="0">
                <a:solidFill>
                  <a:sysClr val="windowText" lastClr="000000"/>
                </a:solidFill>
              </a:rPr>
              <a:t>- Masa Postnatal: </a:t>
            </a:r>
            <a:r>
              <a:rPr lang="es-ES" kern="0" dirty="0" err="1">
                <a:solidFill>
                  <a:sysClr val="windowText" lastClr="000000"/>
                </a:solidFill>
              </a:rPr>
              <a:t>adanya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infeksi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bakteri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atau</a:t>
            </a:r>
            <a:r>
              <a:rPr lang="es-ES" kern="0" dirty="0">
                <a:solidFill>
                  <a:sysClr val="windowText" lastClr="000000"/>
                </a:solidFill>
              </a:rPr>
              <a:t> virus (</a:t>
            </a:r>
            <a:r>
              <a:rPr lang="es-ES" kern="0" dirty="0" err="1">
                <a:solidFill>
                  <a:sysClr val="windowText" lastClr="000000"/>
                </a:solidFill>
              </a:rPr>
              <a:t>rubela</a:t>
            </a:r>
            <a:r>
              <a:rPr lang="es-ES" kern="0" dirty="0">
                <a:solidFill>
                  <a:sysClr val="windowText" lastClr="000000"/>
                </a:solidFill>
              </a:rPr>
              <a:t>, </a:t>
            </a:r>
            <a:r>
              <a:rPr lang="es-ES" kern="0" dirty="0" err="1">
                <a:solidFill>
                  <a:sysClr val="windowText" lastClr="000000"/>
                </a:solidFill>
              </a:rPr>
              <a:t>campak</a:t>
            </a:r>
            <a:r>
              <a:rPr lang="es-ES" kern="0" dirty="0">
                <a:solidFill>
                  <a:sysClr val="windowText" lastClr="000000"/>
                </a:solidFill>
              </a:rPr>
              <a:t>, </a:t>
            </a:r>
            <a:r>
              <a:rPr lang="es-ES" kern="0" dirty="0" err="1">
                <a:solidFill>
                  <a:sysClr val="windowText" lastClr="000000"/>
                </a:solidFill>
              </a:rPr>
              <a:t>parotitis</a:t>
            </a:r>
            <a:r>
              <a:rPr lang="es-ES" kern="0" dirty="0">
                <a:solidFill>
                  <a:sysClr val="windowText" lastClr="000000"/>
                </a:solidFill>
              </a:rPr>
              <a:t>, </a:t>
            </a:r>
            <a:r>
              <a:rPr lang="es-ES" kern="0" dirty="0" err="1">
                <a:solidFill>
                  <a:sysClr val="windowText" lastClr="000000"/>
                </a:solidFill>
              </a:rPr>
              <a:t>infeksi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otak</a:t>
            </a:r>
            <a:r>
              <a:rPr lang="es-ES" kern="0" dirty="0">
                <a:solidFill>
                  <a:sysClr val="windowText" lastClr="000000"/>
                </a:solidFill>
              </a:rPr>
              <a:t>), </a:t>
            </a:r>
            <a:r>
              <a:rPr lang="es-ES" kern="0" dirty="0" err="1">
                <a:solidFill>
                  <a:sysClr val="windowText" lastClr="000000"/>
                </a:solidFill>
              </a:rPr>
              <a:t>perdarahan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telinga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tengah</a:t>
            </a:r>
            <a:r>
              <a:rPr lang="es-ES" kern="0" dirty="0">
                <a:solidFill>
                  <a:sysClr val="windowText" lastClr="000000"/>
                </a:solidFill>
              </a:rPr>
              <a:t>, trauma </a:t>
            </a:r>
            <a:r>
              <a:rPr lang="es-ES" kern="0" dirty="0" err="1">
                <a:solidFill>
                  <a:sysClr val="windowText" lastClr="000000"/>
                </a:solidFill>
              </a:rPr>
              <a:t>tulang</a:t>
            </a:r>
            <a:r>
              <a:rPr lang="id-ID" kern="0" dirty="0">
                <a:solidFill>
                  <a:sysClr val="windowText" lastClr="000000"/>
                </a:solidFill>
              </a:rPr>
              <a:t> t</a:t>
            </a:r>
            <a:r>
              <a:rPr lang="es-ES" kern="0" dirty="0" err="1">
                <a:solidFill>
                  <a:sysClr val="windowText" lastClr="000000"/>
                </a:solidFill>
              </a:rPr>
              <a:t>emporal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mengakibatkan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tuli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saraf</a:t>
            </a:r>
            <a:r>
              <a:rPr lang="id-ID" kern="0" dirty="0">
                <a:solidFill>
                  <a:sysClr val="windowText" lastClr="000000"/>
                </a:solidFill>
              </a:rPr>
              <a:t>  </a:t>
            </a:r>
            <a:r>
              <a:rPr lang="es-ES" kern="0" dirty="0" err="1">
                <a:solidFill>
                  <a:sysClr val="windowText" lastClr="000000"/>
                </a:solidFill>
              </a:rPr>
              <a:t>ataukonduktif</a:t>
            </a:r>
            <a:r>
              <a:rPr lang="es-ES" kern="0" dirty="0">
                <a:solidFill>
                  <a:sysClr val="windowText" lastClr="000000"/>
                </a:solidFill>
              </a:rPr>
              <a:t>.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0C6379-CCFC-4AEC-8D93-1D1938A409B9}"/>
              </a:ext>
            </a:extLst>
          </p:cNvPr>
          <p:cNvSpPr txBox="1">
            <a:spLocks/>
          </p:cNvSpPr>
          <p:nvPr/>
        </p:nvSpPr>
        <p:spPr>
          <a:xfrm>
            <a:off x="685800" y="601133"/>
            <a:ext cx="9601196" cy="1303867"/>
          </a:xfrm>
          <a:prstGeom prst="rect">
            <a:avLst/>
          </a:prstGeom>
        </p:spPr>
        <p:txBody>
          <a:bodyPr>
            <a:normAutofit fontScale="97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kern="0" dirty="0" err="1">
                <a:solidFill>
                  <a:sysClr val="windowText" lastClr="000000"/>
                </a:solidFill>
              </a:rPr>
              <a:t>Etiologi</a:t>
            </a:r>
            <a:r>
              <a:rPr lang="en-US" sz="2800" kern="0" dirty="0">
                <a:solidFill>
                  <a:sysClr val="windowText" lastClr="000000"/>
                </a:solidFill>
              </a:rPr>
              <a:t> dan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Faktor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Resiko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Gangguan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pendengaran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bayi</a:t>
            </a:r>
            <a:endParaRPr lang="en-US" sz="2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28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4C483AE-98AD-422C-92C8-66D0193D1752}"/>
              </a:ext>
            </a:extLst>
          </p:cNvPr>
          <p:cNvSpPr txBox="1">
            <a:spLocks/>
          </p:cNvSpPr>
          <p:nvPr/>
        </p:nvSpPr>
        <p:spPr>
          <a:xfrm>
            <a:off x="609600" y="1905000"/>
            <a:ext cx="8229600" cy="331893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kern="0">
                <a:solidFill>
                  <a:sysClr val="windowText" lastClr="000000"/>
                </a:solidFill>
              </a:rPr>
              <a:t>Deteksi dini gangguan pendengaran pada bayi ditetapkan melalui Program </a:t>
            </a:r>
            <a:r>
              <a:rPr lang="en-US" i="1" kern="0">
                <a:solidFill>
                  <a:sysClr val="windowText" lastClr="000000"/>
                </a:solidFill>
              </a:rPr>
              <a:t>Newborn Hearing</a:t>
            </a:r>
            <a:endParaRPr lang="en-US" kern="0">
              <a:solidFill>
                <a:sysClr val="windowText" lastClr="000000"/>
              </a:solidFill>
            </a:endParaRPr>
          </a:p>
          <a:p>
            <a:pPr algn="just"/>
            <a:r>
              <a:rPr lang="en-US" i="1" kern="0">
                <a:solidFill>
                  <a:sysClr val="windowText" lastClr="000000"/>
                </a:solidFill>
              </a:rPr>
              <a:t>Screening (NH</a:t>
            </a:r>
            <a:r>
              <a:rPr lang="id-ID" i="1" kern="0">
                <a:solidFill>
                  <a:sysClr val="windowText" lastClr="000000"/>
                </a:solidFill>
              </a:rPr>
              <a:t>S</a:t>
            </a:r>
            <a:r>
              <a:rPr lang="en-US" i="1" kern="0">
                <a:solidFill>
                  <a:sysClr val="windowText" lastClr="000000"/>
                </a:solidFill>
              </a:rPr>
              <a:t>) </a:t>
            </a:r>
            <a:r>
              <a:rPr lang="en-US" kern="0">
                <a:solidFill>
                  <a:sysClr val="windowText" lastClr="000000"/>
                </a:solidFill>
              </a:rPr>
              <a:t>yang dikenal ada 2 macam yaitu :</a:t>
            </a:r>
          </a:p>
          <a:p>
            <a:pPr marL="228600" indent="-228600" algn="just"/>
            <a:r>
              <a:rPr lang="en-US" kern="0">
                <a:solidFill>
                  <a:sysClr val="windowText" lastClr="000000"/>
                </a:solidFill>
              </a:rPr>
              <a:t>1</a:t>
            </a:r>
            <a:r>
              <a:rPr lang="en-US" i="1" kern="0">
                <a:solidFill>
                  <a:sysClr val="windowText" lastClr="000000"/>
                </a:solidFill>
              </a:rPr>
              <a:t>.	Universal Newborn Hearing Screening</a:t>
            </a:r>
            <a:r>
              <a:rPr lang="en-US" kern="0">
                <a:solidFill>
                  <a:sysClr val="windowText" lastClr="000000"/>
                </a:solidFill>
              </a:rPr>
              <a:t>: dilakukan pada semua bayiyang baru lahir. Upaya ini dapat dilakukan pada bayi usia 2 hari atau sebelum meninggalkan Rumah Sakit. Bila lahir pada fasilitas kesehatan yang tidak memiliki program ini maka paling lambat dilakukan skrining pada usia 1 bulan.</a:t>
            </a:r>
          </a:p>
          <a:p>
            <a:pPr marL="228600" indent="-228600" algn="just"/>
            <a:r>
              <a:rPr lang="en-US" kern="0">
                <a:solidFill>
                  <a:sysClr val="windowText" lastClr="000000"/>
                </a:solidFill>
              </a:rPr>
              <a:t>2.	</a:t>
            </a:r>
            <a:r>
              <a:rPr lang="en-US" i="1" kern="0">
                <a:solidFill>
                  <a:sysClr val="windowText" lastClr="000000"/>
                </a:solidFill>
              </a:rPr>
              <a:t>Targeted Newborn Hearing Screening </a:t>
            </a:r>
            <a:r>
              <a:rPr lang="en-US" kern="0">
                <a:solidFill>
                  <a:sysClr val="windowText" lastClr="000000"/>
                </a:solidFill>
              </a:rPr>
              <a:t>: skrining pendengaran hanya dilakukan pada bayi yang mempunyai faktor risiko.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24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6F1EEED-3138-4209-8500-BA2895712F30}"/>
              </a:ext>
            </a:extLst>
          </p:cNvPr>
          <p:cNvSpPr txBox="1">
            <a:spLocks/>
          </p:cNvSpPr>
          <p:nvPr/>
        </p:nvSpPr>
        <p:spPr>
          <a:xfrm>
            <a:off x="685800" y="2362200"/>
            <a:ext cx="7772399" cy="331893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 err="1">
                <a:solidFill>
                  <a:sysClr val="windowText" lastClr="000000"/>
                </a:solidFill>
              </a:rPr>
              <a:t>Saat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ini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baku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emas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untuk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skrining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pendengaran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digunakan</a:t>
            </a:r>
            <a:r>
              <a:rPr lang="en-US" sz="2000" kern="0" dirty="0">
                <a:solidFill>
                  <a:sysClr val="windowText" lastClr="000000"/>
                </a:solidFill>
              </a:rPr>
              <a:t> OAE (</a:t>
            </a:r>
            <a:r>
              <a:rPr lang="en-US" sz="2000" i="1" kern="0" dirty="0">
                <a:solidFill>
                  <a:sysClr val="windowText" lastClr="000000"/>
                </a:solidFill>
              </a:rPr>
              <a:t>Otoacoustic Emission</a:t>
            </a:r>
            <a:r>
              <a:rPr lang="en-US" sz="2000" kern="0" dirty="0">
                <a:solidFill>
                  <a:sysClr val="windowText" lastClr="000000"/>
                </a:solidFill>
              </a:rPr>
              <a:t>) dan AABR (</a:t>
            </a:r>
            <a:r>
              <a:rPr lang="en-US" sz="2000" i="1" kern="0" dirty="0">
                <a:solidFill>
                  <a:sysClr val="windowText" lastClr="000000"/>
                </a:solidFill>
              </a:rPr>
              <a:t>Automated Auditory Brainstem </a:t>
            </a:r>
            <a:r>
              <a:rPr lang="en-US" sz="2000" i="1" kern="0" dirty="0" err="1">
                <a:solidFill>
                  <a:sysClr val="windowText" lastClr="000000"/>
                </a:solidFill>
              </a:rPr>
              <a:t>Respons</a:t>
            </a:r>
            <a:r>
              <a:rPr lang="en-US" sz="2000" kern="0" dirty="0">
                <a:solidFill>
                  <a:sysClr val="windowText" lastClr="000000"/>
                </a:solidFill>
              </a:rPr>
              <a:t> )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sebagai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pemeriksaan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obyektif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C887DD-9B0D-4465-8027-00796EFFD36D}"/>
              </a:ext>
            </a:extLst>
          </p:cNvPr>
          <p:cNvSpPr txBox="1">
            <a:spLocks/>
          </p:cNvSpPr>
          <p:nvPr/>
        </p:nvSpPr>
        <p:spPr>
          <a:xfrm>
            <a:off x="665480" y="762000"/>
            <a:ext cx="9601196" cy="130386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kern="0" dirty="0" err="1">
                <a:solidFill>
                  <a:sysClr val="windowText" lastClr="000000"/>
                </a:solidFill>
              </a:rPr>
              <a:t>Pemeriksaan</a:t>
            </a:r>
            <a:endParaRPr lang="en-US" sz="3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05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489157F6-AE9B-4495-90BB-2D00C92F99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154838"/>
              </p:ext>
            </p:extLst>
          </p:nvPr>
        </p:nvGraphicFramePr>
        <p:xfrm>
          <a:off x="373429" y="1981200"/>
          <a:ext cx="8770571" cy="365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E362B1C2-2B77-4B03-9626-91FADDD897FC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ID" kern="0">
                <a:solidFill>
                  <a:sysClr val="windowText" lastClr="000000"/>
                </a:solidFill>
              </a:rPr>
              <a:t>PEMERIKSAAN PENUNJANG</a:t>
            </a:r>
            <a:endParaRPr lang="id-ID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92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37152-11E9-4438-9367-EFE45C5C9558}"/>
              </a:ext>
            </a:extLst>
          </p:cNvPr>
          <p:cNvSpPr txBox="1">
            <a:spLocks/>
          </p:cNvSpPr>
          <p:nvPr/>
        </p:nvSpPr>
        <p:spPr>
          <a:xfrm>
            <a:off x="762000" y="2285999"/>
            <a:ext cx="7315199" cy="331893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kern="0" dirty="0">
                <a:solidFill>
                  <a:sysClr val="windowText" lastClr="000000"/>
                </a:solidFill>
              </a:rPr>
              <a:t>Behavioral reflex audiometry</a:t>
            </a:r>
            <a:r>
              <a:rPr lang="en-ID" b="1" i="1" kern="0" dirty="0">
                <a:solidFill>
                  <a:sysClr val="windowText" lastClr="00000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 err="1">
                <a:solidFill>
                  <a:sysClr val="windowText" lastClr="000000"/>
                </a:solidFill>
              </a:rPr>
              <a:t>Respons</a:t>
            </a:r>
            <a:r>
              <a:rPr lang="en-US" kern="0" dirty="0">
                <a:solidFill>
                  <a:sysClr val="windowText" lastClr="000000"/>
                </a:solidFill>
              </a:rPr>
              <a:t> behavioral yang </a:t>
            </a:r>
            <a:r>
              <a:rPr lang="en-US" kern="0" dirty="0" err="1">
                <a:solidFill>
                  <a:sysClr val="windowText" lastClr="000000"/>
                </a:solidFill>
              </a:rPr>
              <a:t>dapat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diamati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antara</a:t>
            </a:r>
            <a:r>
              <a:rPr lang="en-US" kern="0" dirty="0">
                <a:solidFill>
                  <a:sysClr val="windowText" lastClr="000000"/>
                </a:solidFill>
              </a:rPr>
              <a:t> lain : </a:t>
            </a:r>
            <a:r>
              <a:rPr lang="en-US" kern="0" dirty="0" err="1">
                <a:solidFill>
                  <a:sysClr val="windowText" lastClr="000000"/>
                </a:solidFill>
              </a:rPr>
              <a:t>dapat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mengejapkan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mata</a:t>
            </a:r>
            <a:r>
              <a:rPr lang="en-US" kern="0" dirty="0">
                <a:solidFill>
                  <a:sysClr val="windowText" lastClr="000000"/>
                </a:solidFill>
              </a:rPr>
              <a:t>, </a:t>
            </a:r>
            <a:r>
              <a:rPr lang="en-US" kern="0" dirty="0" err="1">
                <a:solidFill>
                  <a:sysClr val="windowText" lastClr="000000"/>
                </a:solidFill>
              </a:rPr>
              <a:t>melebarkan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mata</a:t>
            </a:r>
            <a:r>
              <a:rPr lang="en-US" kern="0" dirty="0">
                <a:solidFill>
                  <a:sysClr val="windowText" lastClr="000000"/>
                </a:solidFill>
              </a:rPr>
              <a:t>, </a:t>
            </a:r>
            <a:r>
              <a:rPr lang="en-US" kern="0" dirty="0" err="1">
                <a:solidFill>
                  <a:sysClr val="windowText" lastClr="000000"/>
                </a:solidFill>
              </a:rPr>
              <a:t>mengerutkan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wajah</a:t>
            </a:r>
            <a:r>
              <a:rPr lang="en-US" kern="0" dirty="0">
                <a:solidFill>
                  <a:sysClr val="windowText" lastClr="000000"/>
                </a:solidFill>
              </a:rPr>
              <a:t>, </a:t>
            </a:r>
            <a:r>
              <a:rPr lang="en-US" kern="0" dirty="0" err="1">
                <a:solidFill>
                  <a:sysClr val="windowText" lastClr="000000"/>
                </a:solidFill>
              </a:rPr>
              <a:t>denyut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jantung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meningkat</a:t>
            </a:r>
            <a:r>
              <a:rPr lang="en-US" kern="0" dirty="0">
                <a:solidFill>
                  <a:sysClr val="windowText" lastClr="000000"/>
                </a:solidFill>
              </a:rPr>
              <a:t>, reflex </a:t>
            </a:r>
            <a:r>
              <a:rPr lang="en-US" kern="0" dirty="0" err="1">
                <a:solidFill>
                  <a:sysClr val="windowText" lastClr="000000"/>
                </a:solidFill>
              </a:rPr>
              <a:t>Maro</a:t>
            </a:r>
            <a:r>
              <a:rPr lang="en-US" kern="0" dirty="0">
                <a:solidFill>
                  <a:sysClr val="windowText" lastClr="000000"/>
                </a:solidFill>
              </a:rPr>
              <a:t> (paling </a:t>
            </a:r>
            <a:r>
              <a:rPr lang="en-US" kern="0" dirty="0" err="1">
                <a:solidFill>
                  <a:sysClr val="windowText" lastClr="000000"/>
                </a:solidFill>
              </a:rPr>
              <a:t>konsisten</a:t>
            </a:r>
            <a:r>
              <a:rPr lang="en-US" kern="0" dirty="0">
                <a:solidFill>
                  <a:sysClr val="windowText" lastClr="000000"/>
                </a:solidFill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kern="0" dirty="0">
                <a:solidFill>
                  <a:sysClr val="windowText" lastClr="000000"/>
                </a:solidFill>
              </a:rPr>
              <a:t>Behavioral Response Audiometry:</a:t>
            </a:r>
            <a:endParaRPr lang="id-ID" kern="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ysClr val="windowText" lastClr="000000"/>
                </a:solidFill>
              </a:rPr>
              <a:t>Teknik Behavioral Response Audiometry yang </a:t>
            </a:r>
            <a:r>
              <a:rPr lang="en-US" kern="0" dirty="0" err="1">
                <a:solidFill>
                  <a:sysClr val="windowText" lastClr="000000"/>
                </a:solidFill>
              </a:rPr>
              <a:t>sering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digunakan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adalah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tes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Distraksi</a:t>
            </a:r>
            <a:r>
              <a:rPr lang="en-US" kern="0" dirty="0">
                <a:solidFill>
                  <a:sysClr val="windowText" lastClr="000000"/>
                </a:solidFill>
              </a:rPr>
              <a:t> dan </a:t>
            </a:r>
            <a:r>
              <a:rPr lang="en-US" i="1" kern="0" dirty="0">
                <a:solidFill>
                  <a:sysClr val="windowText" lastClr="000000"/>
                </a:solidFill>
              </a:rPr>
              <a:t>Visual Reinforcement Audiometry </a:t>
            </a:r>
            <a:r>
              <a:rPr lang="en-US" kern="0" dirty="0">
                <a:solidFill>
                  <a:sysClr val="windowText" lastClr="000000"/>
                </a:solidFill>
              </a:rPr>
              <a:t>(VRA).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kern="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9E369D-3B50-4DDD-BAFB-2C121C951AEF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>
            <a:normAutofit fontScale="97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kern="0">
                <a:solidFill>
                  <a:sysClr val="windowText" lastClr="000000"/>
                </a:solidFill>
              </a:rPr>
              <a:t>Behavioral Observation Audiometry</a:t>
            </a:r>
            <a:br>
              <a:rPr lang="id-ID" sz="2400" kern="0">
                <a:solidFill>
                  <a:sysClr val="windowText" lastClr="000000"/>
                </a:solidFill>
              </a:rPr>
            </a:br>
            <a:endParaRPr lang="id-ID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63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931C5E2-7943-4BA3-9D4E-CA677B731E2B}"/>
              </a:ext>
            </a:extLst>
          </p:cNvPr>
          <p:cNvSpPr txBox="1">
            <a:spLocks/>
          </p:cNvSpPr>
          <p:nvPr/>
        </p:nvSpPr>
        <p:spPr>
          <a:xfrm>
            <a:off x="838200" y="2260599"/>
            <a:ext cx="7238999" cy="331893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 err="1">
                <a:solidFill>
                  <a:sysClr val="windowText" lastClr="000000"/>
                </a:solidFill>
              </a:rPr>
              <a:t>Pemeriksaan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ini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dilakukan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untuk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menilai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kondisi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telinga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tengah</a:t>
            </a:r>
            <a:r>
              <a:rPr lang="en-US" sz="2000" kern="0" dirty="0">
                <a:solidFill>
                  <a:sysClr val="windowText" lastClr="000000"/>
                </a:solidFill>
              </a:rPr>
              <a:t>.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Gambaran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timpanometri</a:t>
            </a:r>
            <a:r>
              <a:rPr lang="en-US" sz="2000" kern="0" dirty="0">
                <a:solidFill>
                  <a:sysClr val="windowText" lastClr="000000"/>
                </a:solidFill>
              </a:rPr>
              <a:t> yang abnormal (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adanya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cairan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atau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tekanan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negatif</a:t>
            </a:r>
            <a:r>
              <a:rPr lang="en-US" sz="2000" kern="0" dirty="0">
                <a:solidFill>
                  <a:sysClr val="windowText" lastClr="000000"/>
                </a:solidFill>
              </a:rPr>
              <a:t> di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telinga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tengah</a:t>
            </a:r>
            <a:r>
              <a:rPr lang="en-US" sz="2000" kern="0" dirty="0">
                <a:solidFill>
                  <a:sysClr val="windowText" lastClr="000000"/>
                </a:solidFill>
              </a:rPr>
              <a:t>)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merupakan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petunjuk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adanya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gangguan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pendengaran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konduktif</a:t>
            </a:r>
            <a:endParaRPr lang="id-ID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990051-FB8A-4B81-B107-34562AC12AB9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ID" sz="3200" kern="0" dirty="0" err="1">
                <a:solidFill>
                  <a:sysClr val="windowText" lastClr="000000"/>
                </a:solidFill>
              </a:rPr>
              <a:t>Timpanometri</a:t>
            </a:r>
            <a:endParaRPr lang="id-ID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54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42CD11B-CE41-47FA-B0D8-B243A07741F0}"/>
              </a:ext>
            </a:extLst>
          </p:cNvPr>
          <p:cNvSpPr txBox="1">
            <a:spLocks/>
          </p:cNvSpPr>
          <p:nvPr/>
        </p:nvSpPr>
        <p:spPr>
          <a:xfrm>
            <a:off x="685800" y="2209800"/>
            <a:ext cx="7467599" cy="331893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 err="1">
                <a:solidFill>
                  <a:sysClr val="windowText" lastClr="000000"/>
                </a:solidFill>
              </a:rPr>
              <a:t>Dilakukan</a:t>
            </a:r>
            <a:r>
              <a:rPr lang="en-US" kern="0" dirty="0">
                <a:solidFill>
                  <a:sysClr val="windowText" lastClr="000000"/>
                </a:solidFill>
              </a:rPr>
              <a:t> pada </a:t>
            </a:r>
            <a:r>
              <a:rPr lang="en-US" kern="0" dirty="0" err="1">
                <a:solidFill>
                  <a:sysClr val="windowText" lastClr="000000"/>
                </a:solidFill>
              </a:rPr>
              <a:t>anak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berusia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lebih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dari</a:t>
            </a:r>
            <a:r>
              <a:rPr lang="en-US" kern="0" dirty="0">
                <a:solidFill>
                  <a:sysClr val="windowText" lastClr="000000"/>
                </a:solidFill>
              </a:rPr>
              <a:t> 4 </a:t>
            </a:r>
            <a:r>
              <a:rPr lang="en-US" kern="0" dirty="0" err="1">
                <a:solidFill>
                  <a:sysClr val="windowText" lastClr="000000"/>
                </a:solidFill>
              </a:rPr>
              <a:t>tahun</a:t>
            </a:r>
            <a:r>
              <a:rPr lang="en-US" kern="0" dirty="0">
                <a:solidFill>
                  <a:sysClr val="windowText" lastClr="000000"/>
                </a:solidFill>
              </a:rPr>
              <a:t> yang </a:t>
            </a:r>
            <a:r>
              <a:rPr lang="en-US" kern="0" dirty="0" err="1">
                <a:solidFill>
                  <a:sysClr val="windowText" lastClr="000000"/>
                </a:solidFill>
              </a:rPr>
              <a:t>koperatif</a:t>
            </a:r>
            <a:r>
              <a:rPr lang="en-US" kern="0" dirty="0">
                <a:solidFill>
                  <a:sysClr val="windowText" lastClr="000000"/>
                </a:solidFill>
              </a:rPr>
              <a:t>. </a:t>
            </a:r>
          </a:p>
          <a:p>
            <a:r>
              <a:rPr lang="en-US" kern="0" dirty="0" err="1">
                <a:solidFill>
                  <a:sysClr val="windowText" lastClr="000000"/>
                </a:solidFill>
              </a:rPr>
              <a:t>Sebagai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sumber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suara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digunakan</a:t>
            </a:r>
            <a:r>
              <a:rPr lang="en-US" kern="0" dirty="0">
                <a:solidFill>
                  <a:sysClr val="windowText" lastClr="000000"/>
                </a:solidFill>
              </a:rPr>
              <a:t> nada </a:t>
            </a:r>
            <a:r>
              <a:rPr lang="en-US" kern="0" dirty="0" err="1">
                <a:solidFill>
                  <a:sysClr val="windowText" lastClr="000000"/>
                </a:solidFill>
              </a:rPr>
              <a:t>murni</a:t>
            </a:r>
            <a:r>
              <a:rPr lang="en-US" kern="0" dirty="0">
                <a:solidFill>
                  <a:sysClr val="windowText" lastClr="000000"/>
                </a:solidFill>
              </a:rPr>
              <a:t> (</a:t>
            </a:r>
            <a:r>
              <a:rPr lang="en-US" i="1" kern="0" dirty="0">
                <a:solidFill>
                  <a:sysClr val="windowText" lastClr="000000"/>
                </a:solidFill>
              </a:rPr>
              <a:t>pure tone</a:t>
            </a:r>
            <a:r>
              <a:rPr lang="en-US" kern="0" dirty="0">
                <a:solidFill>
                  <a:sysClr val="windowText" lastClr="000000"/>
                </a:solidFill>
              </a:rPr>
              <a:t>) </a:t>
            </a:r>
            <a:r>
              <a:rPr lang="en-US" kern="0" dirty="0" err="1">
                <a:solidFill>
                  <a:sysClr val="windowText" lastClr="000000"/>
                </a:solidFill>
              </a:rPr>
              <a:t>yaitu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bunyi</a:t>
            </a:r>
            <a:r>
              <a:rPr lang="en-US" kern="0" dirty="0">
                <a:solidFill>
                  <a:sysClr val="windowText" lastClr="000000"/>
                </a:solidFill>
              </a:rPr>
              <a:t> yang </a:t>
            </a:r>
            <a:r>
              <a:rPr lang="en-US" kern="0" dirty="0" err="1">
                <a:solidFill>
                  <a:sysClr val="windowText" lastClr="000000"/>
                </a:solidFill>
              </a:rPr>
              <a:t>hanya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terdiri</a:t>
            </a:r>
            <a:r>
              <a:rPr lang="en-US" kern="0" dirty="0">
                <a:solidFill>
                  <a:sysClr val="windowText" lastClr="000000"/>
                </a:solidFill>
              </a:rPr>
              <a:t> 1 </a:t>
            </a:r>
            <a:r>
              <a:rPr lang="en-US" kern="0" dirty="0" err="1">
                <a:solidFill>
                  <a:sysClr val="windowText" lastClr="000000"/>
                </a:solidFill>
              </a:rPr>
              <a:t>frekuensi</a:t>
            </a:r>
            <a:r>
              <a:rPr lang="en-US" kern="0" dirty="0">
                <a:solidFill>
                  <a:sysClr val="windowText" lastClr="000000"/>
                </a:solidFill>
              </a:rPr>
              <a:t>. </a:t>
            </a:r>
          </a:p>
          <a:p>
            <a:r>
              <a:rPr lang="en-US" kern="0" dirty="0" err="1">
                <a:solidFill>
                  <a:sysClr val="windowText" lastClr="000000"/>
                </a:solidFill>
              </a:rPr>
              <a:t>Pemeriksaan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dilakukan</a:t>
            </a:r>
            <a:r>
              <a:rPr lang="en-US" kern="0" dirty="0">
                <a:solidFill>
                  <a:sysClr val="windowText" lastClr="000000"/>
                </a:solidFill>
              </a:rPr>
              <a:t> pada </a:t>
            </a:r>
            <a:r>
              <a:rPr lang="en-US" kern="0" dirty="0" err="1">
                <a:solidFill>
                  <a:sysClr val="windowText" lastClr="000000"/>
                </a:solidFill>
              </a:rPr>
              <a:t>ruang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kedap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suara</a:t>
            </a:r>
            <a:r>
              <a:rPr lang="en-US" kern="0" dirty="0">
                <a:solidFill>
                  <a:sysClr val="windowText" lastClr="000000"/>
                </a:solidFill>
              </a:rPr>
              <a:t>, </a:t>
            </a:r>
            <a:r>
              <a:rPr lang="en-US" kern="0" dirty="0" err="1">
                <a:solidFill>
                  <a:sysClr val="windowText" lastClr="000000"/>
                </a:solidFill>
              </a:rPr>
              <a:t>dengan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menilai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hantaran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suara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melalui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udara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melalui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i="1" kern="0" dirty="0">
                <a:solidFill>
                  <a:sysClr val="windowText" lastClr="000000"/>
                </a:solidFill>
              </a:rPr>
              <a:t>headphone</a:t>
            </a:r>
            <a:r>
              <a:rPr lang="en-US" kern="0" dirty="0">
                <a:solidFill>
                  <a:sysClr val="windowText" lastClr="000000"/>
                </a:solidFill>
              </a:rPr>
              <a:t> pada </a:t>
            </a:r>
            <a:r>
              <a:rPr lang="en-US" kern="0" dirty="0" err="1">
                <a:solidFill>
                  <a:sysClr val="windowText" lastClr="000000"/>
                </a:solidFill>
              </a:rPr>
              <a:t>frekuensi</a:t>
            </a:r>
            <a:r>
              <a:rPr lang="en-US" kern="0" dirty="0">
                <a:solidFill>
                  <a:sysClr val="windowText" lastClr="000000"/>
                </a:solidFill>
              </a:rPr>
              <a:t> 125, 250, 5000, 1000, 2000, 4000 dan 8000 Hz</a:t>
            </a:r>
          </a:p>
          <a:p>
            <a:r>
              <a:rPr lang="en-US" kern="0" dirty="0" err="1">
                <a:solidFill>
                  <a:sysClr val="windowText" lastClr="000000"/>
                </a:solidFill>
              </a:rPr>
              <a:t>Suara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dengan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intensitas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terendah</a:t>
            </a:r>
            <a:r>
              <a:rPr lang="en-US" kern="0" dirty="0">
                <a:solidFill>
                  <a:sysClr val="windowText" lastClr="000000"/>
                </a:solidFill>
              </a:rPr>
              <a:t> yang </a:t>
            </a:r>
            <a:r>
              <a:rPr lang="en-US" kern="0" dirty="0" err="1">
                <a:solidFill>
                  <a:sysClr val="windowText" lastClr="000000"/>
                </a:solidFill>
              </a:rPr>
              <a:t>dapat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didengar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dicatat</a:t>
            </a:r>
            <a:r>
              <a:rPr lang="en-US" kern="0" dirty="0">
                <a:solidFill>
                  <a:sysClr val="windowText" lastClr="000000"/>
                </a:solidFill>
              </a:rPr>
              <a:t> pada audiogram </a:t>
            </a:r>
            <a:r>
              <a:rPr lang="en-US" kern="0" dirty="0" err="1">
                <a:solidFill>
                  <a:sysClr val="windowText" lastClr="000000"/>
                </a:solidFill>
              </a:rPr>
              <a:t>untuk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memperoleh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informasi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tentang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jenis</a:t>
            </a:r>
            <a:r>
              <a:rPr lang="en-US" kern="0" dirty="0">
                <a:solidFill>
                  <a:sysClr val="windowText" lastClr="000000"/>
                </a:solidFill>
              </a:rPr>
              <a:t> dan </a:t>
            </a:r>
            <a:r>
              <a:rPr lang="en-US" kern="0" dirty="0" err="1">
                <a:solidFill>
                  <a:sysClr val="windowText" lastClr="000000"/>
                </a:solidFill>
              </a:rPr>
              <a:t>derajat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ketulian</a:t>
            </a:r>
            <a:r>
              <a:rPr lang="en-US" kern="0" dirty="0">
                <a:solidFill>
                  <a:sysClr val="windowText" lastClr="000000"/>
                </a:solidFill>
              </a:rPr>
              <a:t>.</a:t>
            </a:r>
            <a:endParaRPr lang="id-ID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DCE3B5-446E-4D85-95F9-9DC017B000FF}"/>
              </a:ext>
            </a:extLst>
          </p:cNvPr>
          <p:cNvSpPr txBox="1">
            <a:spLocks/>
          </p:cNvSpPr>
          <p:nvPr/>
        </p:nvSpPr>
        <p:spPr>
          <a:xfrm>
            <a:off x="685800" y="905933"/>
            <a:ext cx="9601196" cy="130386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kern="0" dirty="0" err="1">
                <a:solidFill>
                  <a:sysClr val="windowText" lastClr="000000"/>
                </a:solidFill>
              </a:rPr>
              <a:t>Audiometri</a:t>
            </a:r>
            <a:r>
              <a:rPr lang="en-US" sz="2800" b="1" kern="0" dirty="0">
                <a:solidFill>
                  <a:sysClr val="windowText" lastClr="000000"/>
                </a:solidFill>
              </a:rPr>
              <a:t> Nada </a:t>
            </a:r>
            <a:r>
              <a:rPr lang="en-US" sz="2800" b="1" kern="0" dirty="0" err="1">
                <a:solidFill>
                  <a:sysClr val="windowText" lastClr="000000"/>
                </a:solidFill>
              </a:rPr>
              <a:t>Murni</a:t>
            </a:r>
            <a:endParaRPr lang="id-ID" sz="2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61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B123C4-F39A-4C70-8260-610670470CC2}"/>
              </a:ext>
            </a:extLst>
          </p:cNvPr>
          <p:cNvSpPr txBox="1">
            <a:spLocks/>
          </p:cNvSpPr>
          <p:nvPr/>
        </p:nvSpPr>
        <p:spPr>
          <a:xfrm>
            <a:off x="685800" y="2438400"/>
            <a:ext cx="7391399" cy="331893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 err="1">
                <a:solidFill>
                  <a:sysClr val="windowText" lastClr="000000"/>
                </a:solidFill>
              </a:rPr>
              <a:t>merupakan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pemeriksaan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elektrofisiologik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untuk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menilai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fungsi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koklea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objektif</a:t>
            </a:r>
            <a:r>
              <a:rPr lang="en-US" sz="2000" kern="0" dirty="0">
                <a:solidFill>
                  <a:sysClr val="windowText" lastClr="000000"/>
                </a:solidFill>
              </a:rPr>
              <a:t>,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otomatis</a:t>
            </a:r>
            <a:r>
              <a:rPr lang="en-US" sz="2000" kern="0" dirty="0">
                <a:solidFill>
                  <a:sysClr val="windowText" lastClr="000000"/>
                </a:solidFill>
              </a:rPr>
              <a:t> (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menggunakan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kriteria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i="1" kern="0" dirty="0">
                <a:solidFill>
                  <a:sysClr val="windowText" lastClr="000000"/>
                </a:solidFill>
              </a:rPr>
              <a:t>pass/</a:t>
            </a:r>
            <a:r>
              <a:rPr lang="en-US" sz="2000" kern="0" dirty="0">
                <a:solidFill>
                  <a:sysClr val="windowText" lastClr="000000"/>
                </a:solidFill>
              </a:rPr>
              <a:t>lulus dan </a:t>
            </a:r>
            <a:r>
              <a:rPr lang="en-US" sz="2000" i="1" kern="0" dirty="0">
                <a:solidFill>
                  <a:sysClr val="windowText" lastClr="000000"/>
                </a:solidFill>
              </a:rPr>
              <a:t>refer</a:t>
            </a:r>
            <a:r>
              <a:rPr lang="en-US" sz="2000" kern="0" dirty="0">
                <a:solidFill>
                  <a:sysClr val="windowText" lastClr="000000"/>
                </a:solidFill>
              </a:rPr>
              <a:t>/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tidak</a:t>
            </a:r>
            <a:r>
              <a:rPr lang="en-US" sz="2000" kern="0" dirty="0">
                <a:solidFill>
                  <a:sysClr val="windowText" lastClr="000000"/>
                </a:solidFill>
              </a:rPr>
              <a:t> lulus),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tidak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invasif</a:t>
            </a:r>
            <a:r>
              <a:rPr lang="en-US" sz="2000" kern="0" dirty="0">
                <a:solidFill>
                  <a:sysClr val="windowText" lastClr="000000"/>
                </a:solidFill>
              </a:rPr>
              <a:t>,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mudah</a:t>
            </a:r>
            <a:r>
              <a:rPr lang="en-US" sz="2000" kern="0" dirty="0">
                <a:solidFill>
                  <a:sysClr val="windowText" lastClr="000000"/>
                </a:solidFill>
              </a:rPr>
              <a:t>,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tidak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membutuhkan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waktu</a:t>
            </a:r>
            <a:r>
              <a:rPr lang="en-US" sz="2000" kern="0" dirty="0">
                <a:solidFill>
                  <a:sysClr val="windowText" lastClr="000000"/>
                </a:solidFill>
              </a:rPr>
              <a:t> lama dan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praktis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sehingga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sangat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efisien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untuk</a:t>
            </a:r>
            <a:r>
              <a:rPr lang="en-US" sz="2000" kern="0" dirty="0">
                <a:solidFill>
                  <a:sysClr val="windowText" lastClr="000000"/>
                </a:solidFill>
              </a:rPr>
              <a:t> program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skrining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pendengaran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bayi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baru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lahir</a:t>
            </a:r>
            <a:r>
              <a:rPr lang="en-US" sz="2000" kern="0" dirty="0">
                <a:solidFill>
                  <a:sysClr val="windowText" lastClr="000000"/>
                </a:solidFill>
              </a:rPr>
              <a:t>.</a:t>
            </a:r>
            <a:endParaRPr lang="id-ID" sz="2000" kern="0" dirty="0">
              <a:solidFill>
                <a:sysClr val="windowText" lastClr="000000"/>
              </a:solidFill>
            </a:endParaRPr>
          </a:p>
          <a:p>
            <a:endParaRPr lang="en-ID" sz="2000" kern="0" dirty="0">
              <a:solidFill>
                <a:sysClr val="windowText" lastClr="000000"/>
              </a:solidFill>
            </a:endParaRPr>
          </a:p>
          <a:p>
            <a:endParaRPr lang="id-ID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E32009-CF02-4099-91B6-6980BC19A93D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>
            <a:normAutofit fontScale="97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kern="0" dirty="0">
                <a:solidFill>
                  <a:sysClr val="windowText" lastClr="000000"/>
                </a:solidFill>
              </a:rPr>
              <a:t>Otoacoustic Emission (OAE)</a:t>
            </a:r>
            <a:br>
              <a:rPr lang="id-ID" sz="2400" kern="0" dirty="0">
                <a:solidFill>
                  <a:sysClr val="windowText" lastClr="000000"/>
                </a:solidFill>
              </a:rPr>
            </a:br>
            <a:endParaRPr lang="id-ID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4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FDC97D3-05F1-480B-B1DC-83A086D4F626}"/>
              </a:ext>
            </a:extLst>
          </p:cNvPr>
          <p:cNvSpPr txBox="1">
            <a:spLocks/>
          </p:cNvSpPr>
          <p:nvPr/>
        </p:nvSpPr>
        <p:spPr>
          <a:xfrm>
            <a:off x="723900" y="2556932"/>
            <a:ext cx="7696199" cy="331893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solidFill>
                  <a:sysClr val="windowText" lastClr="000000"/>
                </a:solidFill>
              </a:rPr>
              <a:t>BERA </a:t>
            </a:r>
            <a:r>
              <a:rPr lang="en-US" kern="0" dirty="0" err="1">
                <a:solidFill>
                  <a:sysClr val="windowText" lastClr="000000"/>
                </a:solidFill>
              </a:rPr>
              <a:t>merupakan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cara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mengukur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i="1" kern="0" dirty="0">
                <a:solidFill>
                  <a:sysClr val="windowText" lastClr="000000"/>
                </a:solidFill>
              </a:rPr>
              <a:t>evoked potential </a:t>
            </a:r>
            <a:r>
              <a:rPr lang="en-US" kern="0" dirty="0">
                <a:solidFill>
                  <a:sysClr val="windowText" lastClr="000000"/>
                </a:solidFill>
              </a:rPr>
              <a:t>(</a:t>
            </a:r>
            <a:r>
              <a:rPr lang="en-US" kern="0" dirty="0" err="1">
                <a:solidFill>
                  <a:sysClr val="windowText" lastClr="000000"/>
                </a:solidFill>
              </a:rPr>
              <a:t>aktifitas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listrik</a:t>
            </a:r>
            <a:r>
              <a:rPr lang="en-US" kern="0" dirty="0">
                <a:solidFill>
                  <a:sysClr val="windowText" lastClr="000000"/>
                </a:solidFill>
              </a:rPr>
              <a:t> yang </a:t>
            </a:r>
            <a:r>
              <a:rPr lang="en-US" kern="0" dirty="0" err="1">
                <a:solidFill>
                  <a:sysClr val="windowText" lastClr="000000"/>
                </a:solidFill>
              </a:rPr>
              <a:t>dihasilkan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nervus</a:t>
            </a:r>
            <a:r>
              <a:rPr lang="en-US" kern="0" dirty="0">
                <a:solidFill>
                  <a:sysClr val="windowText" lastClr="000000"/>
                </a:solidFill>
              </a:rPr>
              <a:t> VIII, </a:t>
            </a:r>
            <a:r>
              <a:rPr lang="en-US" kern="0" dirty="0" err="1">
                <a:solidFill>
                  <a:sysClr val="windowText" lastClr="000000"/>
                </a:solidFill>
              </a:rPr>
              <a:t>pusat-pusat</a:t>
            </a:r>
            <a:r>
              <a:rPr lang="en-US" kern="0" dirty="0">
                <a:solidFill>
                  <a:sysClr val="windowText" lastClr="000000"/>
                </a:solidFill>
              </a:rPr>
              <a:t> neural dan </a:t>
            </a:r>
            <a:r>
              <a:rPr lang="en-US" kern="0" dirty="0" err="1">
                <a:solidFill>
                  <a:sysClr val="windowText" lastClr="000000"/>
                </a:solidFill>
              </a:rPr>
              <a:t>traktus</a:t>
            </a:r>
            <a:r>
              <a:rPr lang="en-US" kern="0" dirty="0">
                <a:solidFill>
                  <a:sysClr val="windowText" lastClr="000000"/>
                </a:solidFill>
              </a:rPr>
              <a:t> di </a:t>
            </a:r>
            <a:r>
              <a:rPr lang="en-US" kern="0" dirty="0" err="1">
                <a:solidFill>
                  <a:sysClr val="windowText" lastClr="000000"/>
                </a:solidFill>
              </a:rPr>
              <a:t>dalam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batang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otak</a:t>
            </a:r>
            <a:r>
              <a:rPr lang="en-US" kern="0" dirty="0">
                <a:solidFill>
                  <a:sysClr val="windowText" lastClr="000000"/>
                </a:solidFill>
              </a:rPr>
              <a:t>) </a:t>
            </a:r>
            <a:r>
              <a:rPr lang="en-US" kern="0" dirty="0" err="1">
                <a:solidFill>
                  <a:sysClr val="windowText" lastClr="000000"/>
                </a:solidFill>
              </a:rPr>
              <a:t>sebagai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respons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terhadap</a:t>
            </a:r>
            <a:r>
              <a:rPr lang="en-US" kern="0" dirty="0">
                <a:solidFill>
                  <a:sysClr val="windowText" lastClr="000000"/>
                </a:solidFill>
              </a:rPr>
              <a:t> stimulus </a:t>
            </a:r>
            <a:r>
              <a:rPr lang="en-US" kern="0" dirty="0" err="1">
                <a:solidFill>
                  <a:sysClr val="windowText" lastClr="000000"/>
                </a:solidFill>
              </a:rPr>
              <a:t>auditorik</a:t>
            </a:r>
            <a:r>
              <a:rPr lang="en-US" kern="0" dirty="0">
                <a:solidFill>
                  <a:sysClr val="windowText" lastClr="000000"/>
                </a:solidFill>
              </a:rPr>
              <a:t>.</a:t>
            </a:r>
          </a:p>
          <a:p>
            <a:r>
              <a:rPr lang="en-US" kern="0" dirty="0">
                <a:solidFill>
                  <a:sysClr val="windowText" lastClr="000000"/>
                </a:solidFill>
              </a:rPr>
              <a:t>Stimulus </a:t>
            </a:r>
            <a:r>
              <a:rPr lang="en-US" kern="0" dirty="0" err="1">
                <a:solidFill>
                  <a:sysClr val="windowText" lastClr="000000"/>
                </a:solidFill>
              </a:rPr>
              <a:t>bunyi</a:t>
            </a:r>
            <a:r>
              <a:rPr lang="en-US" kern="0" dirty="0">
                <a:solidFill>
                  <a:sysClr val="windowText" lastClr="000000"/>
                </a:solidFill>
              </a:rPr>
              <a:t> yang </a:t>
            </a:r>
            <a:r>
              <a:rPr lang="en-US" kern="0" dirty="0" err="1">
                <a:solidFill>
                  <a:sysClr val="windowText" lastClr="000000"/>
                </a:solidFill>
              </a:rPr>
              <a:t>digunakan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berupa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bunyi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i="1" kern="0" dirty="0">
                <a:solidFill>
                  <a:sysClr val="windowText" lastClr="000000"/>
                </a:solidFill>
              </a:rPr>
              <a:t>click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atau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i="1" kern="0" dirty="0" err="1">
                <a:solidFill>
                  <a:sysClr val="windowText" lastClr="000000"/>
                </a:solidFill>
              </a:rPr>
              <a:t>toneburst</a:t>
            </a:r>
            <a:r>
              <a:rPr lang="en-US" kern="0" dirty="0">
                <a:solidFill>
                  <a:sysClr val="windowText" lastClr="000000"/>
                </a:solidFill>
              </a:rPr>
              <a:t> yang </a:t>
            </a:r>
            <a:r>
              <a:rPr lang="en-US" kern="0" dirty="0" err="1">
                <a:solidFill>
                  <a:sysClr val="windowText" lastClr="000000"/>
                </a:solidFill>
              </a:rPr>
              <a:t>diberikan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melalui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i="1" kern="0" dirty="0">
                <a:solidFill>
                  <a:sysClr val="windowText" lastClr="000000"/>
                </a:solidFill>
              </a:rPr>
              <a:t>headphone, insert probe, bone vibrator.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endParaRPr lang="id-ID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FD93D2-CCBE-4189-9934-A75F7EC99E14}"/>
              </a:ext>
            </a:extLst>
          </p:cNvPr>
          <p:cNvSpPr txBox="1">
            <a:spLocks/>
          </p:cNvSpPr>
          <p:nvPr/>
        </p:nvSpPr>
        <p:spPr>
          <a:xfrm>
            <a:off x="723900" y="948264"/>
            <a:ext cx="9601196" cy="1303867"/>
          </a:xfrm>
          <a:prstGeom prst="rect">
            <a:avLst/>
          </a:prstGeom>
        </p:spPr>
        <p:txBody>
          <a:bodyPr>
            <a:normAutofit fontScale="97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kern="0" dirty="0">
                <a:solidFill>
                  <a:sysClr val="windowText" lastClr="000000"/>
                </a:solidFill>
              </a:rPr>
              <a:t>Brainstem Evoked Response </a:t>
            </a:r>
            <a:r>
              <a:rPr lang="en-US" sz="2400" b="1" i="1" kern="0" dirty="0" err="1">
                <a:solidFill>
                  <a:sysClr val="windowText" lastClr="000000"/>
                </a:solidFill>
              </a:rPr>
              <a:t>Audiometri</a:t>
            </a:r>
            <a:r>
              <a:rPr lang="en-US" sz="2400" b="1" i="1" kern="0" dirty="0">
                <a:solidFill>
                  <a:sysClr val="windowText" lastClr="000000"/>
                </a:solidFill>
              </a:rPr>
              <a:t> (BERA)</a:t>
            </a:r>
            <a:endParaRPr lang="id-ID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20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74D4938-7C86-4A05-8B07-B197211991DA}"/>
              </a:ext>
            </a:extLst>
          </p:cNvPr>
          <p:cNvSpPr txBox="1">
            <a:spLocks/>
          </p:cNvSpPr>
          <p:nvPr/>
        </p:nvSpPr>
        <p:spPr>
          <a:xfrm>
            <a:off x="1066800" y="2133600"/>
            <a:ext cx="8305800" cy="51054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b="1" kern="0">
                <a:solidFill>
                  <a:sysClr val="windowText" lastClr="000000"/>
                </a:solidFill>
              </a:rPr>
              <a:t>Meliputi     :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en-US" kern="0">
                <a:solidFill>
                  <a:sysClr val="windowText" lastClr="000000"/>
                </a:solidFill>
              </a:rPr>
              <a:t>1.  Tuli konduktif/hantaran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en-US" kern="0">
                <a:solidFill>
                  <a:sysClr val="windowText" lastClr="000000"/>
                </a:solidFill>
              </a:rPr>
              <a:t>      Terjadi akibat kelainan telinga luar dan atau telinga tengah.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en-US" kern="0">
                <a:solidFill>
                  <a:sysClr val="windowText" lastClr="000000"/>
                </a:solidFill>
              </a:rPr>
              <a:t>2.  Tuli saraf/Persepsi/Sensorineural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en-US" kern="0">
                <a:solidFill>
                  <a:sysClr val="windowText" lastClr="000000"/>
                </a:solidFill>
              </a:rPr>
              <a:t>      Tuli akibat kelainan pada koklea, N VIII, atau pusat pendengaran</a:t>
            </a:r>
          </a:p>
          <a:p>
            <a:pPr marL="457200" indent="-457200">
              <a:buClr>
                <a:schemeClr val="accent3"/>
              </a:buClr>
              <a:defRPr/>
            </a:pPr>
            <a:r>
              <a:rPr lang="en-US" kern="0">
                <a:solidFill>
                  <a:sysClr val="windowText" lastClr="000000"/>
                </a:solidFill>
              </a:rPr>
              <a:t>3.  Tuli Campur</a:t>
            </a:r>
          </a:p>
          <a:p>
            <a:pPr marL="457200" indent="-457200">
              <a:buClr>
                <a:schemeClr val="accent3"/>
              </a:buCl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90EC7-129F-4C1B-A43D-A19B1A0B93D7}"/>
              </a:ext>
            </a:extLst>
          </p:cNvPr>
          <p:cNvSpPr txBox="1">
            <a:spLocks/>
          </p:cNvSpPr>
          <p:nvPr/>
        </p:nvSpPr>
        <p:spPr>
          <a:xfrm>
            <a:off x="1066800" y="685800"/>
            <a:ext cx="8382000" cy="10668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kern="0" dirty="0">
                <a:solidFill>
                  <a:srgbClr val="FF0000"/>
                </a:solidFill>
              </a:rPr>
              <a:t>GANGGUAN  PENDENGARAN</a:t>
            </a:r>
            <a:br>
              <a:rPr lang="en-US" sz="2800" b="1" i="1" kern="0" dirty="0">
                <a:solidFill>
                  <a:srgbClr val="002060"/>
                </a:solidFill>
              </a:rPr>
            </a:br>
            <a:r>
              <a:rPr lang="en-US" sz="2800" b="1" i="1" kern="0" dirty="0">
                <a:solidFill>
                  <a:srgbClr val="002060"/>
                </a:solidFill>
              </a:rPr>
              <a:t>TULI,   “HEARING  LOSS”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C2ABFA-830E-4E28-B92A-1A7D5729BDF2}"/>
              </a:ext>
            </a:extLst>
          </p:cNvPr>
          <p:cNvGrpSpPr/>
          <p:nvPr/>
        </p:nvGrpSpPr>
        <p:grpSpPr>
          <a:xfrm>
            <a:off x="2583942" y="1680805"/>
            <a:ext cx="3976116" cy="3496389"/>
            <a:chOff x="4129094" y="426667"/>
            <a:chExt cx="2770632" cy="303037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A3283BE-A3D0-46D0-9D0C-109B04D233EF}"/>
                </a:ext>
              </a:extLst>
            </p:cNvPr>
            <p:cNvSpPr/>
            <p:nvPr/>
          </p:nvSpPr>
          <p:spPr>
            <a:xfrm>
              <a:off x="4129094" y="426667"/>
              <a:ext cx="2770632" cy="3030378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DD843672-A2C8-4777-AC56-7AF0B0941517}"/>
                </a:ext>
              </a:extLst>
            </p:cNvPr>
            <p:cNvSpPr txBox="1"/>
            <p:nvPr/>
          </p:nvSpPr>
          <p:spPr>
            <a:xfrm>
              <a:off x="4264345" y="561918"/>
              <a:ext cx="2500130" cy="27598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i="1" kern="1200" dirty="0"/>
                <a:t>American Joint Committee on Infant Hearing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merekomendasikan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upaya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habilitasi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sudah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harus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dimulai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sebelum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usia</a:t>
              </a:r>
              <a:r>
                <a:rPr lang="en-US" sz="1600" kern="1200" dirty="0"/>
                <a:t> 6 </a:t>
              </a:r>
              <a:r>
                <a:rPr lang="en-US" sz="1600" kern="1200" dirty="0" err="1"/>
                <a:t>bulan</a:t>
              </a:r>
              <a:r>
                <a:rPr lang="en-US" sz="1600" kern="1200" dirty="0"/>
                <a:t>. </a:t>
              </a:r>
              <a:r>
                <a:rPr lang="en-US" sz="1600" kern="1200" dirty="0" err="1"/>
                <a:t>Habilitasi</a:t>
              </a:r>
              <a:r>
                <a:rPr lang="en-US" sz="1600" kern="1200" dirty="0"/>
                <a:t> yang optimal </a:t>
              </a:r>
              <a:r>
                <a:rPr lang="en-US" sz="1600" kern="1200" dirty="0" err="1"/>
                <a:t>sudah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dimulai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sebelum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usia</a:t>
              </a:r>
              <a:r>
                <a:rPr lang="en-US" sz="1600" kern="1200" dirty="0"/>
                <a:t> 6 </a:t>
              </a:r>
              <a:r>
                <a:rPr lang="en-US" sz="1600" kern="1200" dirty="0" err="1"/>
                <a:t>bulan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maka</a:t>
              </a:r>
              <a:r>
                <a:rPr lang="en-US" sz="1600" kern="1200" dirty="0"/>
                <a:t> pada </a:t>
              </a:r>
              <a:r>
                <a:rPr lang="en-US" sz="1600" kern="1200" dirty="0" err="1"/>
                <a:t>usia</a:t>
              </a:r>
              <a:r>
                <a:rPr lang="en-US" sz="1600" kern="1200" dirty="0"/>
                <a:t> 3 </a:t>
              </a:r>
              <a:r>
                <a:rPr lang="en-US" sz="1600" kern="1200" dirty="0" err="1"/>
                <a:t>tahun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perkembangan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wicara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anak</a:t>
              </a:r>
              <a:r>
                <a:rPr lang="en-US" sz="1600" kern="1200" dirty="0"/>
                <a:t> yang </a:t>
              </a:r>
              <a:r>
                <a:rPr lang="en-US" sz="1600" kern="1200" dirty="0" err="1"/>
                <a:t>mengalami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ketulian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dapat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mendekati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kemampuan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wicara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anak</a:t>
              </a:r>
              <a:r>
                <a:rPr lang="en-US" sz="1600" kern="1200" dirty="0"/>
                <a:t> normal.</a:t>
              </a:r>
              <a:endParaRPr lang="id-ID" sz="1600" kern="120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BD7316E-0EA5-4A3D-B764-C81BBC6523E6}"/>
              </a:ext>
            </a:extLst>
          </p:cNvPr>
          <p:cNvSpPr txBox="1">
            <a:spLocks/>
          </p:cNvSpPr>
          <p:nvPr/>
        </p:nvSpPr>
        <p:spPr>
          <a:xfrm>
            <a:off x="838200" y="609600"/>
            <a:ext cx="9601196" cy="130386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ID" sz="3200" kern="0" dirty="0">
                <a:solidFill>
                  <a:sysClr val="windowText" lastClr="000000"/>
                </a:solidFill>
              </a:rPr>
              <a:t>PENATALAKSANAAN</a:t>
            </a:r>
            <a:endParaRPr lang="id-ID" sz="3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658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27D5EDC-E01C-4685-9FD3-3FFB8438A72D}"/>
              </a:ext>
            </a:extLst>
          </p:cNvPr>
          <p:cNvSpPr txBox="1">
            <a:spLocks/>
          </p:cNvSpPr>
          <p:nvPr/>
        </p:nvSpPr>
        <p:spPr>
          <a:xfrm>
            <a:off x="838200" y="1667022"/>
            <a:ext cx="8153400" cy="4215618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kern="0" dirty="0" err="1">
                <a:solidFill>
                  <a:sysClr val="windowText" lastClr="000000"/>
                </a:solidFill>
              </a:rPr>
              <a:t>Alat</a:t>
            </a:r>
            <a:r>
              <a:rPr lang="en-US" b="1" kern="0" dirty="0">
                <a:solidFill>
                  <a:sysClr val="windowText" lastClr="000000"/>
                </a:solidFill>
              </a:rPr>
              <a:t> Bantu </a:t>
            </a:r>
            <a:r>
              <a:rPr lang="en-US" b="1" kern="0" dirty="0" err="1">
                <a:solidFill>
                  <a:sysClr val="windowText" lastClr="000000"/>
                </a:solidFill>
              </a:rPr>
              <a:t>Dengar</a:t>
            </a:r>
            <a:r>
              <a:rPr lang="en-US" b="1" kern="0" dirty="0">
                <a:solidFill>
                  <a:sysClr val="windowText" lastClr="000000"/>
                </a:solidFill>
              </a:rPr>
              <a:t> (ADB)</a:t>
            </a:r>
            <a:endParaRPr lang="id-ID" kern="0" dirty="0">
              <a:solidFill>
                <a:sysClr val="windowText" lastClr="000000"/>
              </a:solidFill>
            </a:endParaRPr>
          </a:p>
          <a:p>
            <a:r>
              <a:rPr lang="en-US" kern="0" dirty="0" err="1">
                <a:solidFill>
                  <a:sysClr val="windowText" lastClr="000000"/>
                </a:solidFill>
              </a:rPr>
              <a:t>Alat</a:t>
            </a:r>
            <a:r>
              <a:rPr lang="en-US" kern="0" dirty="0">
                <a:solidFill>
                  <a:sysClr val="windowText" lastClr="000000"/>
                </a:solidFill>
              </a:rPr>
              <a:t> bantu </a:t>
            </a:r>
            <a:r>
              <a:rPr lang="en-US" kern="0" dirty="0" err="1">
                <a:solidFill>
                  <a:sysClr val="windowText" lastClr="000000"/>
                </a:solidFill>
              </a:rPr>
              <a:t>dengar</a:t>
            </a:r>
            <a:r>
              <a:rPr lang="en-US" kern="0" dirty="0">
                <a:solidFill>
                  <a:sysClr val="windowText" lastClr="000000"/>
                </a:solidFill>
              </a:rPr>
              <a:t> (ADB) </a:t>
            </a:r>
            <a:r>
              <a:rPr lang="en-US" kern="0" dirty="0" err="1">
                <a:solidFill>
                  <a:sysClr val="windowText" lastClr="000000"/>
                </a:solidFill>
              </a:rPr>
              <a:t>adalah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suatu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perangkat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elektronik</a:t>
            </a:r>
            <a:r>
              <a:rPr lang="en-US" kern="0" dirty="0">
                <a:solidFill>
                  <a:sysClr val="windowText" lastClr="000000"/>
                </a:solidFill>
              </a:rPr>
              <a:t> yang </a:t>
            </a:r>
            <a:r>
              <a:rPr lang="en-US" kern="0" dirty="0" err="1">
                <a:solidFill>
                  <a:sysClr val="windowText" lastClr="000000"/>
                </a:solidFill>
              </a:rPr>
              <a:t>berguna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untuk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memperkeras</a:t>
            </a:r>
            <a:r>
              <a:rPr lang="en-US" kern="0" dirty="0">
                <a:solidFill>
                  <a:sysClr val="windowText" lastClr="000000"/>
                </a:solidFill>
              </a:rPr>
              <a:t> (</a:t>
            </a:r>
            <a:r>
              <a:rPr lang="en-US" kern="0" dirty="0" err="1">
                <a:solidFill>
                  <a:sysClr val="windowText" lastClr="000000"/>
                </a:solidFill>
              </a:rPr>
              <a:t>amplifikasi</a:t>
            </a:r>
            <a:r>
              <a:rPr lang="en-US" kern="0" dirty="0">
                <a:solidFill>
                  <a:sysClr val="windowText" lastClr="000000"/>
                </a:solidFill>
              </a:rPr>
              <a:t>) </a:t>
            </a:r>
            <a:r>
              <a:rPr lang="en-US" kern="0" dirty="0" err="1">
                <a:solidFill>
                  <a:sysClr val="windowText" lastClr="000000"/>
                </a:solidFill>
              </a:rPr>
              <a:t>suara</a:t>
            </a:r>
            <a:r>
              <a:rPr lang="en-US" kern="0" dirty="0">
                <a:solidFill>
                  <a:sysClr val="windowText" lastClr="000000"/>
                </a:solidFill>
              </a:rPr>
              <a:t> yang </a:t>
            </a:r>
            <a:r>
              <a:rPr lang="en-US" kern="0" dirty="0" err="1">
                <a:solidFill>
                  <a:sysClr val="windowText" lastClr="000000"/>
                </a:solidFill>
              </a:rPr>
              <a:t>masuk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ke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telinga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dalam</a:t>
            </a:r>
            <a:r>
              <a:rPr lang="en-US" kern="0" dirty="0">
                <a:solidFill>
                  <a:sysClr val="windowText" lastClr="000000"/>
                </a:solidFill>
              </a:rPr>
              <a:t>; </a:t>
            </a:r>
            <a:r>
              <a:rPr lang="en-US" kern="0" dirty="0" err="1">
                <a:solidFill>
                  <a:sysClr val="windowText" lastClr="000000"/>
                </a:solidFill>
              </a:rPr>
              <a:t>sehingga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si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pemakai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dapat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mendengar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lebih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jelas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suara</a:t>
            </a:r>
            <a:r>
              <a:rPr lang="en-US" kern="0" dirty="0">
                <a:solidFill>
                  <a:sysClr val="windowText" lastClr="000000"/>
                </a:solidFill>
              </a:rPr>
              <a:t> yang </a:t>
            </a:r>
            <a:r>
              <a:rPr lang="en-US" kern="0" dirty="0" err="1">
                <a:solidFill>
                  <a:sysClr val="windowText" lastClr="000000"/>
                </a:solidFill>
              </a:rPr>
              <a:t>ada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disekitarnya</a:t>
            </a:r>
            <a:r>
              <a:rPr lang="en-US" kern="0" dirty="0">
                <a:solidFill>
                  <a:sysClr val="windowText" lastClr="000000"/>
                </a:solidFill>
              </a:rPr>
              <a:t>.</a:t>
            </a:r>
          </a:p>
          <a:p>
            <a:r>
              <a:rPr lang="en-US" b="1" i="1" kern="0" dirty="0">
                <a:solidFill>
                  <a:sysClr val="windowText" lastClr="000000"/>
                </a:solidFill>
              </a:rPr>
              <a:t>Assistive Listening Device </a:t>
            </a:r>
            <a:r>
              <a:rPr lang="en-US" b="1" kern="0" dirty="0">
                <a:solidFill>
                  <a:sysClr val="windowText" lastClr="000000"/>
                </a:solidFill>
              </a:rPr>
              <a:t>(ALD)</a:t>
            </a:r>
            <a:endParaRPr lang="id-ID" kern="0" dirty="0">
              <a:solidFill>
                <a:sysClr val="windowText" lastClr="000000"/>
              </a:solidFill>
            </a:endParaRPr>
          </a:p>
          <a:p>
            <a:r>
              <a:rPr lang="en-US" kern="0" dirty="0">
                <a:solidFill>
                  <a:sysClr val="windowText" lastClr="000000"/>
                </a:solidFill>
              </a:rPr>
              <a:t>ALD </a:t>
            </a:r>
            <a:r>
              <a:rPr lang="en-US" kern="0" dirty="0" err="1">
                <a:solidFill>
                  <a:sysClr val="windowText" lastClr="000000"/>
                </a:solidFill>
              </a:rPr>
              <a:t>adalah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perangkat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elektronik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untuk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meningkatkan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kenyamanan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pendengar</a:t>
            </a:r>
            <a:r>
              <a:rPr lang="en-US" kern="0" dirty="0">
                <a:solidFill>
                  <a:sysClr val="windowText" lastClr="000000"/>
                </a:solidFill>
              </a:rPr>
              <a:t> pada </a:t>
            </a:r>
            <a:r>
              <a:rPr lang="en-US" kern="0" dirty="0" err="1">
                <a:solidFill>
                  <a:sysClr val="windowText" lastClr="000000"/>
                </a:solidFill>
              </a:rPr>
              <a:t>kondisi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lingkungan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pendengaran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tertentu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seperti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menonton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televisi</a:t>
            </a:r>
            <a:r>
              <a:rPr lang="en-US" kern="0" dirty="0">
                <a:solidFill>
                  <a:sysClr val="windowText" lastClr="000000"/>
                </a:solidFill>
              </a:rPr>
              <a:t>, </a:t>
            </a:r>
            <a:r>
              <a:rPr lang="en-US" kern="0" dirty="0" err="1">
                <a:solidFill>
                  <a:sysClr val="windowText" lastClr="000000"/>
                </a:solidFill>
              </a:rPr>
              <a:t>mendengarkan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telepon</a:t>
            </a:r>
            <a:r>
              <a:rPr lang="en-US" kern="0" dirty="0">
                <a:solidFill>
                  <a:sysClr val="windowText" lastClr="000000"/>
                </a:solidFill>
              </a:rPr>
              <a:t>, </a:t>
            </a:r>
            <a:r>
              <a:rPr lang="en-US" kern="0" dirty="0" err="1">
                <a:solidFill>
                  <a:sysClr val="windowText" lastClr="000000"/>
                </a:solidFill>
              </a:rPr>
              <a:t>mendengar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suara</a:t>
            </a:r>
            <a:r>
              <a:rPr lang="en-US" kern="0" dirty="0">
                <a:solidFill>
                  <a:sysClr val="windowText" lastClr="000000"/>
                </a:solidFill>
              </a:rPr>
              <a:t> bel </a:t>
            </a:r>
            <a:r>
              <a:rPr lang="en-US" kern="0" dirty="0" err="1">
                <a:solidFill>
                  <a:sysClr val="windowText" lastClr="000000"/>
                </a:solidFill>
              </a:rPr>
              <a:t>rumah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atau</a:t>
            </a:r>
            <a:r>
              <a:rPr lang="en-US" kern="0" dirty="0">
                <a:solidFill>
                  <a:sysClr val="windowText" lastClr="000000"/>
                </a:solidFill>
              </a:rPr>
              <a:t> pada </a:t>
            </a:r>
            <a:r>
              <a:rPr lang="en-US" kern="0" dirty="0" err="1">
                <a:solidFill>
                  <a:sysClr val="windowText" lastClr="000000"/>
                </a:solidFill>
              </a:rPr>
              <a:t>saat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berada</a:t>
            </a:r>
            <a:r>
              <a:rPr lang="en-US" kern="0" dirty="0">
                <a:solidFill>
                  <a:sysClr val="windowText" lastClr="000000"/>
                </a:solidFill>
              </a:rPr>
              <a:t> di </a:t>
            </a:r>
            <a:r>
              <a:rPr lang="en-US" kern="0" dirty="0" err="1">
                <a:solidFill>
                  <a:sysClr val="windowText" lastClr="000000"/>
                </a:solidFill>
              </a:rPr>
              <a:t>ruang</a:t>
            </a:r>
            <a:r>
              <a:rPr lang="en-US" kern="0" dirty="0">
                <a:solidFill>
                  <a:sysClr val="windowText" lastClr="000000"/>
                </a:solidFill>
              </a:rPr>
              <a:t> aula / auditorium. ALD </a:t>
            </a:r>
            <a:r>
              <a:rPr lang="en-US" kern="0" dirty="0" err="1">
                <a:solidFill>
                  <a:sysClr val="windowText" lastClr="000000"/>
                </a:solidFill>
              </a:rPr>
              <a:t>dapat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dipergunakan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tersendiri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atau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dipasang</a:t>
            </a:r>
            <a:r>
              <a:rPr lang="en-US" kern="0" dirty="0">
                <a:solidFill>
                  <a:sysClr val="windowText" lastClr="000000"/>
                </a:solidFill>
              </a:rPr>
              <a:t> pada ABD </a:t>
            </a:r>
            <a:r>
              <a:rPr lang="en-US" kern="0" dirty="0" err="1">
                <a:solidFill>
                  <a:sysClr val="windowText" lastClr="000000"/>
                </a:solidFill>
              </a:rPr>
              <a:t>dengan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maksud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mengoptimalkan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kerja</a:t>
            </a:r>
            <a:r>
              <a:rPr lang="en-US" kern="0" dirty="0">
                <a:solidFill>
                  <a:sysClr val="windowText" lastClr="000000"/>
                </a:solidFill>
              </a:rPr>
              <a:t> ABD.</a:t>
            </a:r>
          </a:p>
          <a:p>
            <a:r>
              <a:rPr lang="en-US" b="1" kern="0" dirty="0" err="1">
                <a:solidFill>
                  <a:sysClr val="windowText" lastClr="000000"/>
                </a:solidFill>
              </a:rPr>
              <a:t>Implan</a:t>
            </a:r>
            <a:r>
              <a:rPr lang="en-US" b="1" kern="0" dirty="0">
                <a:solidFill>
                  <a:sysClr val="windowText" lastClr="000000"/>
                </a:solidFill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</a:rPr>
              <a:t>Koklea</a:t>
            </a:r>
            <a:endParaRPr lang="en-US" b="1" kern="0" dirty="0">
              <a:solidFill>
                <a:sysClr val="windowText" lastClr="000000"/>
              </a:solidFill>
            </a:endParaRPr>
          </a:p>
          <a:p>
            <a:r>
              <a:rPr lang="en-US" kern="0" dirty="0" err="1">
                <a:solidFill>
                  <a:sysClr val="windowText" lastClr="000000"/>
                </a:solidFill>
              </a:rPr>
              <a:t>Implan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koklea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merupakan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elektronik</a:t>
            </a:r>
            <a:r>
              <a:rPr lang="en-US" kern="0" dirty="0">
                <a:solidFill>
                  <a:sysClr val="windowText" lastClr="000000"/>
                </a:solidFill>
              </a:rPr>
              <a:t> yang </a:t>
            </a:r>
            <a:r>
              <a:rPr lang="en-US" kern="0" dirty="0" err="1">
                <a:solidFill>
                  <a:sysClr val="windowText" lastClr="000000"/>
                </a:solidFill>
              </a:rPr>
              <a:t>mempunyai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kemampuan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mengganti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fungsi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koklea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untuk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meningkatkan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kemampuan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mendengar</a:t>
            </a:r>
            <a:r>
              <a:rPr lang="en-US" kern="0" dirty="0">
                <a:solidFill>
                  <a:sysClr val="windowText" lastClr="000000"/>
                </a:solidFill>
              </a:rPr>
              <a:t> dan </a:t>
            </a:r>
            <a:r>
              <a:rPr lang="en-US" kern="0" dirty="0" err="1">
                <a:solidFill>
                  <a:sysClr val="windowText" lastClr="000000"/>
                </a:solidFill>
              </a:rPr>
              <a:t>berkomunikasi</a:t>
            </a:r>
            <a:r>
              <a:rPr lang="en-US" kern="0" dirty="0">
                <a:solidFill>
                  <a:sysClr val="windowText" lastClr="000000"/>
                </a:solidFill>
              </a:rPr>
              <a:t> pada </a:t>
            </a:r>
            <a:r>
              <a:rPr lang="en-US" kern="0" dirty="0" err="1">
                <a:solidFill>
                  <a:sysClr val="windowText" lastClr="000000"/>
                </a:solidFill>
              </a:rPr>
              <a:t>pasien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tuli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saraf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berat</a:t>
            </a:r>
            <a:r>
              <a:rPr lang="en-US" kern="0" dirty="0">
                <a:solidFill>
                  <a:sysClr val="windowText" lastClr="000000"/>
                </a:solidFill>
              </a:rPr>
              <a:t> dan total bilateral. </a:t>
            </a:r>
            <a:r>
              <a:rPr lang="en-US" kern="0" dirty="0" err="1">
                <a:solidFill>
                  <a:sysClr val="windowText" lastClr="000000"/>
                </a:solidFill>
              </a:rPr>
              <a:t>Dengan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cara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insisi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retroaurekular</a:t>
            </a:r>
            <a:r>
              <a:rPr lang="en-US" kern="0" dirty="0">
                <a:solidFill>
                  <a:sysClr val="windowText" lastClr="000000"/>
                </a:solidFill>
              </a:rPr>
              <a:t>, </a:t>
            </a:r>
            <a:r>
              <a:rPr lang="en-US" kern="0" dirty="0" err="1">
                <a:solidFill>
                  <a:sysClr val="windowText" lastClr="000000"/>
                </a:solidFill>
              </a:rPr>
              <a:t>dilakukan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mastoidektomi</a:t>
            </a:r>
            <a:r>
              <a:rPr lang="en-US" kern="0" dirty="0">
                <a:solidFill>
                  <a:sysClr val="windowText" lastClr="000000"/>
                </a:solidFill>
              </a:rPr>
              <a:t>.</a:t>
            </a:r>
            <a:endParaRPr lang="id-ID" kern="0" dirty="0">
              <a:solidFill>
                <a:sysClr val="windowText" lastClr="000000"/>
              </a:solidFill>
            </a:endParaRPr>
          </a:p>
          <a:p>
            <a:endParaRPr lang="id-ID" kern="0" dirty="0">
              <a:solidFill>
                <a:sysClr val="windowText" lastClr="000000"/>
              </a:solidFill>
            </a:endParaRPr>
          </a:p>
          <a:p>
            <a:endParaRPr lang="id-ID" kern="0" dirty="0">
              <a:solidFill>
                <a:sysClr val="windowText" lastClr="000000"/>
              </a:solidFill>
            </a:endParaRPr>
          </a:p>
          <a:p>
            <a:endParaRPr lang="id-ID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5C29F3E-F2C5-4221-9CF8-47E38B6E53F6}"/>
              </a:ext>
            </a:extLst>
          </p:cNvPr>
          <p:cNvSpPr txBox="1">
            <a:spLocks/>
          </p:cNvSpPr>
          <p:nvPr/>
        </p:nvSpPr>
        <p:spPr>
          <a:xfrm>
            <a:off x="838200" y="533400"/>
            <a:ext cx="9601196" cy="1303867"/>
          </a:xfrm>
          <a:prstGeom prst="rect">
            <a:avLst/>
          </a:prstGeom>
        </p:spPr>
        <p:txBody>
          <a:bodyPr>
            <a:normAutofit fontScale="97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ID" sz="2800" kern="0" dirty="0">
                <a:solidFill>
                  <a:sysClr val="windowText" lastClr="000000"/>
                </a:solidFill>
              </a:rPr>
              <a:t>STRATEGI HABILITASI PENDENGARAN</a:t>
            </a:r>
            <a:endParaRPr lang="id-ID" sz="2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02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FED3B0-B906-4A7A-A27A-5A08949F3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48" t="28450" r="31075" b="23405"/>
          <a:stretch/>
        </p:blipFill>
        <p:spPr>
          <a:xfrm>
            <a:off x="838200" y="228600"/>
            <a:ext cx="7924800" cy="585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9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2612903-A72B-42F8-BA42-EBC8A12A4A40}"/>
              </a:ext>
            </a:extLst>
          </p:cNvPr>
          <p:cNvSpPr txBox="1">
            <a:spLocks/>
          </p:cNvSpPr>
          <p:nvPr/>
        </p:nvSpPr>
        <p:spPr>
          <a:xfrm>
            <a:off x="457200" y="2362200"/>
            <a:ext cx="9601196" cy="331893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Normal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telinga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dapat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mendengar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suara</a:t>
            </a:r>
            <a:r>
              <a:rPr lang="en-US" sz="2000" kern="0" dirty="0">
                <a:solidFill>
                  <a:sysClr val="windowText" lastClr="000000"/>
                </a:solidFill>
              </a:rPr>
              <a:t> pada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frekwensi</a:t>
            </a:r>
            <a:r>
              <a:rPr lang="en-US" sz="2000" kern="0" dirty="0">
                <a:solidFill>
                  <a:sysClr val="windowText" lastClr="000000"/>
                </a:solidFill>
              </a:rPr>
              <a:t> 16 Hz  -  20.000 Hz</a:t>
            </a:r>
          </a:p>
          <a:p>
            <a:pPr marL="457200" indent="-457200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Nada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Murni</a:t>
            </a:r>
            <a:r>
              <a:rPr lang="en-US" sz="2000" kern="0" dirty="0">
                <a:solidFill>
                  <a:sysClr val="windowText" lastClr="000000"/>
                </a:solidFill>
              </a:rPr>
              <a:t>        : 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suara</a:t>
            </a:r>
            <a:r>
              <a:rPr lang="en-US" sz="2000" kern="0" dirty="0">
                <a:solidFill>
                  <a:sysClr val="windowText" lastClr="000000"/>
                </a:solidFill>
              </a:rPr>
              <a:t> dg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satu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frekwensi</a:t>
            </a:r>
            <a:r>
              <a:rPr lang="en-US" sz="2000" kern="0" dirty="0">
                <a:solidFill>
                  <a:sysClr val="windowText" lastClr="000000"/>
                </a:solidFill>
              </a:rPr>
              <a:t> (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garpu</a:t>
            </a:r>
            <a:r>
              <a:rPr lang="en-US" sz="2000" kern="0" dirty="0">
                <a:solidFill>
                  <a:sysClr val="windowText" lastClr="000000"/>
                </a:solidFill>
              </a:rPr>
              <a:t> tala, piano)</a:t>
            </a:r>
          </a:p>
          <a:p>
            <a:pPr marL="457200" indent="-457200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000" kern="0" dirty="0" err="1">
                <a:solidFill>
                  <a:sysClr val="windowText" lastClr="000000"/>
                </a:solidFill>
              </a:rPr>
              <a:t>Bising</a:t>
            </a:r>
            <a:r>
              <a:rPr lang="en-US" sz="2000" kern="0" dirty="0">
                <a:solidFill>
                  <a:sysClr val="windowText" lastClr="000000"/>
                </a:solidFill>
              </a:rPr>
              <a:t> (Noise)     : 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suara</a:t>
            </a:r>
            <a:r>
              <a:rPr lang="en-US" sz="2000" kern="0" dirty="0">
                <a:solidFill>
                  <a:sysClr val="windowText" lastClr="000000"/>
                </a:solidFill>
              </a:rPr>
              <a:t> dg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banyak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frekwensi</a:t>
            </a:r>
            <a:endParaRPr lang="en-US" sz="20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BAA2197-6DD9-447F-9B58-32996576C88D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2362200"/>
            <a:ext cx="7848600" cy="33189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0">
                <a:solidFill>
                  <a:sysClr val="windowText" lastClr="000000"/>
                </a:solidFill>
              </a:rPr>
              <a:t>Tes Klinis Sederhana: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kern="0">
                <a:solidFill>
                  <a:sysClr val="windowText" lastClr="000000"/>
                </a:solidFill>
              </a:rPr>
              <a:t>Tes bisik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kern="0">
                <a:solidFill>
                  <a:sysClr val="windowText" lastClr="000000"/>
                </a:solidFill>
              </a:rPr>
              <a:t>Tes suara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kern="0">
                <a:solidFill>
                  <a:sysClr val="windowText" lastClr="000000"/>
                </a:solidFill>
              </a:rPr>
              <a:t>Tes Garpu Tala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0">
                <a:solidFill>
                  <a:sysClr val="windowText" lastClr="000000"/>
                </a:solidFill>
              </a:rPr>
              <a:t>Audiometri Subjektif: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kern="0">
                <a:solidFill>
                  <a:sysClr val="windowText" lastClr="000000"/>
                </a:solidFill>
              </a:rPr>
              <a:t>PTA, Play audiometry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kern="0">
                <a:solidFill>
                  <a:sysClr val="windowText" lastClr="000000"/>
                </a:solidFill>
              </a:rPr>
              <a:t>Speech Audiometry: SRT, SDS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kern="0">
                <a:solidFill>
                  <a:sysClr val="windowText" lastClr="000000"/>
                </a:solidFill>
              </a:rPr>
              <a:t>Suprathreshold audiometry: jarang dilakukan lagi </a:t>
            </a:r>
            <a:r>
              <a:rPr lang="en-US" altLang="en-US" sz="2000" ker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hasil meragukan (ABLB, SISI, Tone Decay, Bekesy, dll)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0">
                <a:solidFill>
                  <a:sysClr val="windowText" lastClr="000000"/>
                </a:solidFill>
              </a:rPr>
              <a:t>Audiometri Objektif: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kern="0">
                <a:solidFill>
                  <a:sysClr val="windowText" lastClr="000000"/>
                </a:solidFill>
              </a:rPr>
              <a:t>Pengukuran immitance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kern="0">
                <a:solidFill>
                  <a:sysClr val="windowText" lastClr="000000"/>
                </a:solidFill>
              </a:rPr>
              <a:t>Otoacoustic Emission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kern="0">
                <a:solidFill>
                  <a:sysClr val="windowText" lastClr="000000"/>
                </a:solidFill>
              </a:rPr>
              <a:t>ABR</a:t>
            </a:r>
            <a:endParaRPr lang="en-US" altLang="en-US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D04F04-5916-4ED3-896E-AD367B8BB97B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685800"/>
            <a:ext cx="9601196" cy="130386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kern="0">
                <a:solidFill>
                  <a:sysClr val="windowText" lastClr="000000"/>
                </a:solidFill>
              </a:rPr>
              <a:t>Macam-macam Tes Audiologi</a:t>
            </a:r>
            <a:endParaRPr lang="en-US" altLang="en-US" sz="32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B1A0DF-E496-43E8-92C9-949DE95C70D0}"/>
              </a:ext>
            </a:extLst>
          </p:cNvPr>
          <p:cNvSpPr txBox="1">
            <a:spLocks/>
          </p:cNvSpPr>
          <p:nvPr/>
        </p:nvSpPr>
        <p:spPr>
          <a:xfrm>
            <a:off x="685800" y="2362200"/>
            <a:ext cx="8305800" cy="5211763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0">
                <a:solidFill>
                  <a:sysClr val="windowText" lastClr="000000"/>
                </a:solidFill>
              </a:rPr>
              <a:t>Syarat    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>
                <a:solidFill>
                  <a:sysClr val="windowText" lastClr="000000"/>
                </a:solidFill>
              </a:rPr>
              <a:t>Ruangan tenang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>
                <a:solidFill>
                  <a:sysClr val="windowText" lastClr="000000"/>
                </a:solidFill>
              </a:rPr>
              <a:t>Panjang ruangan  6 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>
                <a:solidFill>
                  <a:sysClr val="windowText" lastClr="000000"/>
                </a:solidFill>
              </a:rPr>
              <a:t>Menggunakan kata-kata yg dikenal, terdiri dari 2 suku kata sebanyak 10 kata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>
                <a:solidFill>
                  <a:sysClr val="windowText" lastClr="000000"/>
                </a:solidFill>
              </a:rPr>
              <a:t>Bebisik pada akhir ekspirasi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>
                <a:solidFill>
                  <a:sysClr val="windowText" lastClr="000000"/>
                </a:solidFill>
              </a:rPr>
              <a:t>Mulai dari jarak 6 m  s/d  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>
                <a:solidFill>
                  <a:sysClr val="windowText" lastClr="000000"/>
                </a:solidFill>
              </a:rPr>
              <a:t>Telinga yg tidak diperiksa ditutup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>
                <a:solidFill>
                  <a:sysClr val="windowText" lastClr="000000"/>
                </a:solidFill>
              </a:rPr>
              <a:t>Orang yg diperiksa tidak boleh melihat pemeriksa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>
              <a:solidFill>
                <a:sysClr val="windowText" lastClr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0">
                <a:solidFill>
                  <a:sysClr val="windowText" lastClr="000000"/>
                </a:solidFill>
              </a:rPr>
              <a:t>Hasil      :</a:t>
            </a:r>
            <a:r>
              <a:rPr lang="en-US" kern="0">
                <a:solidFill>
                  <a:sysClr val="windowText" lastClr="000000"/>
                </a:solidFill>
              </a:rPr>
              <a:t>   Normal         </a:t>
            </a:r>
            <a:r>
              <a:rPr lang="en-US" ker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</a:t>
            </a:r>
            <a:r>
              <a:rPr lang="en-US" kern="0">
                <a:solidFill>
                  <a:sysClr val="windowText" lastClr="000000"/>
                </a:solidFill>
              </a:rPr>
              <a:t>          5/6   atau   6/6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4365C4D-3487-4398-8A76-67B42D0CACE9}"/>
              </a:ext>
            </a:extLst>
          </p:cNvPr>
          <p:cNvSpPr txBox="1">
            <a:spLocks/>
          </p:cNvSpPr>
          <p:nvPr/>
        </p:nvSpPr>
        <p:spPr>
          <a:xfrm>
            <a:off x="838200" y="990600"/>
            <a:ext cx="8305800" cy="6858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kern="0" dirty="0" err="1">
                <a:solidFill>
                  <a:srgbClr val="7030A0"/>
                </a:solidFill>
              </a:rPr>
              <a:t>Tes</a:t>
            </a:r>
            <a:r>
              <a:rPr lang="en-US" sz="3600" b="1" i="1" kern="0" dirty="0">
                <a:solidFill>
                  <a:srgbClr val="7030A0"/>
                </a:solidFill>
              </a:rPr>
              <a:t> </a:t>
            </a:r>
            <a:r>
              <a:rPr lang="en-US" sz="3600" b="1" i="1" kern="0" dirty="0" err="1">
                <a:solidFill>
                  <a:srgbClr val="7030A0"/>
                </a:solidFill>
              </a:rPr>
              <a:t>Berbisik</a:t>
            </a:r>
            <a:r>
              <a:rPr lang="en-US" sz="3600" b="1" i="1" kern="0" dirty="0">
                <a:solidFill>
                  <a:srgbClr val="7030A0"/>
                </a:solidFill>
              </a:rPr>
              <a:t>  (</a:t>
            </a:r>
            <a:r>
              <a:rPr lang="en-US" sz="3600" b="1" i="1" kern="0" dirty="0" err="1">
                <a:solidFill>
                  <a:srgbClr val="7030A0"/>
                </a:solidFill>
              </a:rPr>
              <a:t>kwalitatif</a:t>
            </a:r>
            <a:r>
              <a:rPr lang="en-US" sz="3600" b="1" i="1" kern="0" dirty="0">
                <a:solidFill>
                  <a:srgbClr val="7030A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02D66AC-8EA2-4B59-A423-DCADA3D58F1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362835"/>
            <a:ext cx="4572000" cy="4530725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kern="0" dirty="0" err="1">
                <a:solidFill>
                  <a:sysClr val="windowText" lastClr="000000"/>
                </a:solidFill>
              </a:rPr>
              <a:t>Dilakukan</a:t>
            </a:r>
            <a:r>
              <a:rPr lang="en-US" altLang="en-US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kern="0" dirty="0" err="1">
                <a:solidFill>
                  <a:sysClr val="windowText" lastClr="000000"/>
                </a:solidFill>
              </a:rPr>
              <a:t>untuk</a:t>
            </a:r>
            <a:r>
              <a:rPr lang="en-US" altLang="en-US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kern="0" dirty="0" err="1">
                <a:solidFill>
                  <a:sysClr val="windowText" lastClr="000000"/>
                </a:solidFill>
              </a:rPr>
              <a:t>skrining</a:t>
            </a:r>
            <a:r>
              <a:rPr lang="en-US" altLang="en-US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kern="0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sebelum</a:t>
            </a:r>
            <a:r>
              <a:rPr lang="en-US" altLang="en-US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kern="0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pemeriksaan</a:t>
            </a:r>
            <a:r>
              <a:rPr lang="en-US" altLang="en-US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kern="0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audiometri</a:t>
            </a:r>
            <a:endParaRPr lang="en-US" altLang="en-US" kern="0" dirty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Paling </a:t>
            </a:r>
            <a:r>
              <a:rPr lang="en-US" altLang="en-US" kern="0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baik</a:t>
            </a:r>
            <a:r>
              <a:rPr lang="en-US" altLang="en-US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kern="0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dengan</a:t>
            </a:r>
            <a:r>
              <a:rPr lang="en-US" altLang="en-US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kern="0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garpu</a:t>
            </a:r>
            <a:r>
              <a:rPr lang="en-US" altLang="en-US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tala 512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Rinne (-) </a:t>
            </a:r>
            <a:r>
              <a:rPr lang="en-US" altLang="en-US" kern="0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dgn</a:t>
            </a:r>
            <a:r>
              <a:rPr lang="en-US" altLang="en-US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512 Hz  CHL 25 -30 dB/</a:t>
            </a:r>
            <a:r>
              <a:rPr lang="en-US" altLang="en-US" kern="0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lebih</a:t>
            </a:r>
            <a:endParaRPr lang="en-US" altLang="en-US" kern="0" dirty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kern="0" dirty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kern="0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Garpu</a:t>
            </a:r>
            <a:r>
              <a:rPr lang="en-US" altLang="en-US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tala 256 Hz: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kern="0" dirty="0" err="1">
                <a:solidFill>
                  <a:sysClr val="windowText" lastClr="000000"/>
                </a:solidFill>
              </a:rPr>
              <a:t>Bukan</a:t>
            </a:r>
            <a:r>
              <a:rPr lang="en-US" altLang="en-US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kern="0" dirty="0" err="1">
                <a:solidFill>
                  <a:sysClr val="windowText" lastClr="000000"/>
                </a:solidFill>
              </a:rPr>
              <a:t>terdengar</a:t>
            </a:r>
            <a:r>
              <a:rPr lang="en-US" altLang="en-US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kern="0" dirty="0" err="1">
                <a:solidFill>
                  <a:sysClr val="windowText" lastClr="000000"/>
                </a:solidFill>
              </a:rPr>
              <a:t>tapi</a:t>
            </a:r>
            <a:r>
              <a:rPr lang="en-US" altLang="en-US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kern="0" dirty="0" err="1">
                <a:solidFill>
                  <a:sysClr val="windowText" lastClr="000000"/>
                </a:solidFill>
              </a:rPr>
              <a:t>terasa</a:t>
            </a:r>
            <a:endParaRPr lang="en-US" altLang="en-US" kern="0" dirty="0">
              <a:solidFill>
                <a:sysClr val="windowText" lastClr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ysClr val="windowText" lastClr="000000"/>
                </a:solidFill>
              </a:rPr>
              <a:t>Ambient noise &gt;&gt; pada </a:t>
            </a:r>
            <a:r>
              <a:rPr lang="en-US" altLang="en-US" kern="0" dirty="0" err="1">
                <a:solidFill>
                  <a:sysClr val="windowText" lastClr="000000"/>
                </a:solidFill>
              </a:rPr>
              <a:t>frekuensi</a:t>
            </a:r>
            <a:r>
              <a:rPr lang="en-US" altLang="en-US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kern="0" dirty="0" err="1">
                <a:solidFill>
                  <a:sysClr val="windowText" lastClr="000000"/>
                </a:solidFill>
              </a:rPr>
              <a:t>rendah</a:t>
            </a:r>
            <a:endParaRPr lang="en-US" altLang="en-US" kern="0" dirty="0">
              <a:solidFill>
                <a:sysClr val="windowText" lastClr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ysClr val="windowText" lastClr="000000"/>
                </a:solidFill>
              </a:rPr>
              <a:t>A-B gap </a:t>
            </a:r>
            <a:r>
              <a:rPr lang="en-US" altLang="en-US" kern="0" dirty="0" err="1">
                <a:solidFill>
                  <a:sysClr val="windowText" lastClr="000000"/>
                </a:solidFill>
              </a:rPr>
              <a:t>lebih</a:t>
            </a:r>
            <a:r>
              <a:rPr lang="en-US" altLang="en-US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kern="0" dirty="0" err="1">
                <a:solidFill>
                  <a:sysClr val="windowText" lastClr="000000"/>
                </a:solidFill>
              </a:rPr>
              <a:t>baik</a:t>
            </a:r>
            <a:endParaRPr lang="en-US" alt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7" descr="tuning%20forks%20small">
            <a:extLst>
              <a:ext uri="{FF2B5EF4-FFF2-40B4-BE49-F238E27FC236}">
                <a16:creationId xmlns:a16="http://schemas.microsoft.com/office/drawing/2014/main" id="{6C3E8447-3F45-49F2-8B5F-32B19A007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438400"/>
            <a:ext cx="3759200" cy="3162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BF5A0AC9-5F78-4EAE-8F5F-7BC727104C1C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0" y="990600"/>
            <a:ext cx="3200400" cy="1139825"/>
          </a:xfrm>
          <a:prstGeom prst="rect">
            <a:avLst/>
          </a:prstGeom>
          <a:noFill/>
          <a:ln/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kern="0" dirty="0" err="1">
                <a:solidFill>
                  <a:sysClr val="windowText" lastClr="000000"/>
                </a:solidFill>
                <a:latin typeface="VAGRounded BT" pitchFamily="34" charset="0"/>
              </a:rPr>
              <a:t>Tes</a:t>
            </a:r>
            <a:r>
              <a:rPr lang="en-US" altLang="en-US" sz="3600" kern="0" dirty="0">
                <a:solidFill>
                  <a:sysClr val="windowText" lastClr="000000"/>
                </a:solidFill>
                <a:latin typeface="VAGRounded BT" pitchFamily="34" charset="0"/>
              </a:rPr>
              <a:t> </a:t>
            </a:r>
            <a:r>
              <a:rPr lang="en-US" altLang="en-US" sz="3600" kern="0" dirty="0" err="1">
                <a:solidFill>
                  <a:sysClr val="windowText" lastClr="000000"/>
                </a:solidFill>
                <a:latin typeface="VAGRounded BT" pitchFamily="34" charset="0"/>
              </a:rPr>
              <a:t>Garpu</a:t>
            </a:r>
            <a:r>
              <a:rPr lang="en-US" altLang="en-US" sz="3600" kern="0" dirty="0">
                <a:solidFill>
                  <a:sysClr val="windowText" lastClr="000000"/>
                </a:solidFill>
                <a:latin typeface="VAGRounded BT" pitchFamily="34" charset="0"/>
              </a:rPr>
              <a:t> Tala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44">
            <a:extLst>
              <a:ext uri="{FF2B5EF4-FFF2-40B4-BE49-F238E27FC236}">
                <a16:creationId xmlns:a16="http://schemas.microsoft.com/office/drawing/2014/main" id="{98AA45E1-E732-4882-88ED-20EAC68EC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504596"/>
              </p:ext>
            </p:extLst>
          </p:nvPr>
        </p:nvGraphicFramePr>
        <p:xfrm>
          <a:off x="381000" y="2286000"/>
          <a:ext cx="8382000" cy="3201607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51038547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12066995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85507442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1927313198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340544294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153349717"/>
                    </a:ext>
                  </a:extLst>
                </a:gridCol>
              </a:tblGrid>
              <a:tr h="677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Test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Purpose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Placement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SNHL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9300797"/>
                  </a:ext>
                </a:extLst>
              </a:tr>
              <a:tr h="676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Weber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CHL/SNHL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midline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Tidak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ada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lateralisasi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Lateralisasi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ke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 yang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sakit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Lateralisasi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ke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 yang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sehat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228653"/>
                  </a:ext>
                </a:extLst>
              </a:tr>
              <a:tr h="677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Rinne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AC : BC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Mastoid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CAE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AC &gt; BC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AC &lt; BC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(-)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AC &gt; BC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305268"/>
                  </a:ext>
                </a:extLst>
              </a:tr>
              <a:tr h="677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Schwabach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BCpemeriksa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 :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BCdiperiksa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mastoid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Sama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dengan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pemeriksa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Memanjang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rPr>
                        <a:t>Memendek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612349"/>
                  </a:ext>
                </a:extLst>
              </a:tr>
            </a:tbl>
          </a:graphicData>
        </a:graphic>
      </p:graphicFrame>
      <p:sp>
        <p:nvSpPr>
          <p:cNvPr id="3" name="Rectangle 5">
            <a:extLst>
              <a:ext uri="{FF2B5EF4-FFF2-40B4-BE49-F238E27FC236}">
                <a16:creationId xmlns:a16="http://schemas.microsoft.com/office/drawing/2014/main" id="{CE733210-2629-4060-AC51-BAA3F4AC3454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0" y="990600"/>
            <a:ext cx="3200400" cy="1139825"/>
          </a:xfrm>
          <a:prstGeom prst="rect">
            <a:avLst/>
          </a:prstGeom>
          <a:noFill/>
          <a:ln/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kern="0" dirty="0" err="1">
                <a:solidFill>
                  <a:sysClr val="windowText" lastClr="000000"/>
                </a:solidFill>
                <a:latin typeface="VAGRounded BT" pitchFamily="34" charset="0"/>
              </a:rPr>
              <a:t>Tes</a:t>
            </a:r>
            <a:r>
              <a:rPr lang="en-US" altLang="en-US" sz="3600" kern="0" dirty="0">
                <a:solidFill>
                  <a:sysClr val="windowText" lastClr="000000"/>
                </a:solidFill>
                <a:latin typeface="VAGRounded BT" pitchFamily="34" charset="0"/>
              </a:rPr>
              <a:t> </a:t>
            </a:r>
            <a:r>
              <a:rPr lang="en-US" altLang="en-US" sz="3600" kern="0" dirty="0" err="1">
                <a:solidFill>
                  <a:sysClr val="windowText" lastClr="000000"/>
                </a:solidFill>
                <a:latin typeface="VAGRounded BT" pitchFamily="34" charset="0"/>
              </a:rPr>
              <a:t>Garpu</a:t>
            </a:r>
            <a:r>
              <a:rPr lang="en-US" altLang="en-US" sz="3600" kern="0" dirty="0">
                <a:solidFill>
                  <a:sysClr val="windowText" lastClr="000000"/>
                </a:solidFill>
                <a:latin typeface="VAGRounded BT" pitchFamily="34" charset="0"/>
              </a:rPr>
              <a:t> Tala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1886</Words>
  <Application>Microsoft Office PowerPoint</Application>
  <PresentationFormat>On-screen Show (4:3)</PresentationFormat>
  <Paragraphs>296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Freestyle Script</vt:lpstr>
      <vt:lpstr>VAGRounded BT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Studi Ilmu Keperawatan (PSIK)  Fakultas Kedokteran dan Ilmu Kesehatan  Universitas Muhammadiyah Yogyakarta</dc:title>
  <dc:creator>psik_01</dc:creator>
  <cp:lastModifiedBy>ajeng iya</cp:lastModifiedBy>
  <cp:revision>8</cp:revision>
  <dcterms:created xsi:type="dcterms:W3CDTF">2021-06-14T05:10:06Z</dcterms:created>
  <dcterms:modified xsi:type="dcterms:W3CDTF">2021-06-14T16:12:19Z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2021-06-14T00:00:00Z</vt:filetime>
  </property>
</Properties>
</file>