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5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92B93-FE7D-4F55-9D78-BE058AE9086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1861A-A3C2-4C94-A2F0-B6186D296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A8ED9-A90F-43A0-A471-4F79F54F87D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9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nyPPT.com" type="tx">
  <p:cSld name="tinyPPT.c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5215" y="6221732"/>
            <a:ext cx="197985" cy="26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59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1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4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F66C0-5AED-4F60-AB68-41172CFA69B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F682-F0C6-45E7-8DB9-043D3032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2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281034" y="2105775"/>
            <a:ext cx="4445000" cy="3333750"/>
            <a:chOff x="1384300" y="1057275"/>
            <a:chExt cx="4445000" cy="333375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1384300" y="1057275"/>
              <a:ext cx="4445000" cy="333375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400">
                <a:solidFill>
                  <a:schemeClr val="lt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92249" y="1154339"/>
              <a:ext cx="4232275" cy="3141435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6300" y="1844824"/>
            <a:ext cx="2497693" cy="4653136"/>
          </a:xfrm>
          <a:prstGeom prst="rect">
            <a:avLst/>
          </a:prstGeom>
          <a:effectLst>
            <a:outerShdw blurRad="50800" dist="127000" dir="36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760795" y="2585087"/>
            <a:ext cx="3331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Islam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Way of Life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493909" y="3429000"/>
            <a:ext cx="4019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D" sz="1600" dirty="0"/>
          </a:p>
          <a:p>
            <a:pPr algn="ctr"/>
            <a:r>
              <a:rPr lang="en-ID" sz="1600" dirty="0"/>
              <a:t>Mata </a:t>
            </a:r>
            <a:r>
              <a:rPr lang="en-ID" sz="1600" dirty="0" err="1"/>
              <a:t>Kuliah</a:t>
            </a:r>
            <a:r>
              <a:rPr lang="en-ID" sz="1600" dirty="0"/>
              <a:t> AIK I</a:t>
            </a:r>
          </a:p>
          <a:p>
            <a:pPr algn="ctr"/>
            <a:r>
              <a:rPr lang="en-ID" sz="1600" dirty="0" err="1"/>
              <a:t>Kemanusiaan</a:t>
            </a:r>
            <a:r>
              <a:rPr lang="en-ID" sz="1600" dirty="0"/>
              <a:t> dan </a:t>
            </a:r>
            <a:r>
              <a:rPr lang="en-ID" sz="1600" dirty="0" err="1"/>
              <a:t>Keimanan</a:t>
            </a:r>
            <a:endParaRPr lang="en-ID" sz="1600" dirty="0"/>
          </a:p>
          <a:p>
            <a:pPr algn="ctr"/>
            <a:r>
              <a:rPr lang="en-ID" sz="1600" dirty="0"/>
              <a:t>Universitas Muhammadiyah Yogyakarta</a:t>
            </a:r>
          </a:p>
          <a:p>
            <a:pPr algn="ctr"/>
            <a:endParaRPr lang="en-ID" sz="1600" dirty="0"/>
          </a:p>
          <a:p>
            <a:pPr algn="ctr"/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3772142743"/>
      </p:ext>
    </p:extLst>
  </p:cSld>
  <p:clrMapOvr>
    <a:masterClrMapping/>
  </p:clrMapOvr>
  <p:transition spd="slow" advClick="0" advTm="4200">
    <p:cut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4"/>
          <p:cNvGrpSpPr/>
          <p:nvPr/>
        </p:nvGrpSpPr>
        <p:grpSpPr>
          <a:xfrm>
            <a:off x="2051720" y="2969666"/>
            <a:ext cx="1596608" cy="2128626"/>
            <a:chOff x="-1" y="0"/>
            <a:chExt cx="2128809" cy="2128624"/>
          </a:xfrm>
        </p:grpSpPr>
        <p:sp>
          <p:nvSpPr>
            <p:cNvPr id="22" name="Google Shape;22;p4"/>
            <p:cNvSpPr/>
            <p:nvPr/>
          </p:nvSpPr>
          <p:spPr>
            <a:xfrm>
              <a:off x="120051" y="119793"/>
              <a:ext cx="1884245" cy="1884245"/>
            </a:xfrm>
            <a:prstGeom prst="ellipse">
              <a:avLst/>
            </a:prstGeom>
            <a:gradFill>
              <a:gsLst>
                <a:gs pos="0">
                  <a:srgbClr val="FEFCFF"/>
                </a:gs>
                <a:gs pos="28582">
                  <a:srgbClr val="FEFCFF"/>
                </a:gs>
                <a:gs pos="70671">
                  <a:srgbClr val="F0EFF0"/>
                </a:gs>
                <a:gs pos="100000">
                  <a:srgbClr val="E2E2E2"/>
                </a:gs>
              </a:gsLst>
              <a:lin ang="21597547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-1" y="0"/>
              <a:ext cx="2128809" cy="2128624"/>
            </a:xfrm>
            <a:custGeom>
              <a:avLst/>
              <a:gdLst/>
              <a:ahLst/>
              <a:cxnLst/>
              <a:rect l="l" t="t" r="r" b="b"/>
              <a:pathLst>
                <a:path w="19679" h="20595" extrusionOk="0">
                  <a:moveTo>
                    <a:pt x="9837" y="0"/>
                  </a:moveTo>
                  <a:cubicBezTo>
                    <a:pt x="7319" y="0"/>
                    <a:pt x="4802" y="1007"/>
                    <a:pt x="2881" y="3018"/>
                  </a:cubicBezTo>
                  <a:cubicBezTo>
                    <a:pt x="-961" y="7039"/>
                    <a:pt x="-961" y="13557"/>
                    <a:pt x="2881" y="17579"/>
                  </a:cubicBezTo>
                  <a:cubicBezTo>
                    <a:pt x="6723" y="21600"/>
                    <a:pt x="12955" y="21600"/>
                    <a:pt x="16797" y="17579"/>
                  </a:cubicBezTo>
                  <a:cubicBezTo>
                    <a:pt x="20639" y="13557"/>
                    <a:pt x="20639" y="7039"/>
                    <a:pt x="16797" y="3018"/>
                  </a:cubicBezTo>
                  <a:cubicBezTo>
                    <a:pt x="14876" y="1007"/>
                    <a:pt x="12355" y="0"/>
                    <a:pt x="9837" y="0"/>
                  </a:cubicBezTo>
                  <a:close/>
                  <a:moveTo>
                    <a:pt x="9837" y="1183"/>
                  </a:moveTo>
                  <a:cubicBezTo>
                    <a:pt x="12066" y="1183"/>
                    <a:pt x="14296" y="2071"/>
                    <a:pt x="15997" y="3851"/>
                  </a:cubicBezTo>
                  <a:cubicBezTo>
                    <a:pt x="19398" y="7411"/>
                    <a:pt x="19398" y="13186"/>
                    <a:pt x="15997" y="16745"/>
                  </a:cubicBezTo>
                  <a:cubicBezTo>
                    <a:pt x="12596" y="20305"/>
                    <a:pt x="7082" y="20305"/>
                    <a:pt x="3681" y="16745"/>
                  </a:cubicBezTo>
                  <a:cubicBezTo>
                    <a:pt x="280" y="13186"/>
                    <a:pt x="280" y="7411"/>
                    <a:pt x="3681" y="3851"/>
                  </a:cubicBezTo>
                  <a:cubicBezTo>
                    <a:pt x="5382" y="2071"/>
                    <a:pt x="7608" y="1183"/>
                    <a:pt x="9837" y="1183"/>
                  </a:cubicBezTo>
                  <a:close/>
                </a:path>
              </a:pathLst>
            </a:custGeom>
            <a:gradFill>
              <a:gsLst>
                <a:gs pos="0">
                  <a:srgbClr val="FDFCFF"/>
                </a:gs>
                <a:gs pos="58932">
                  <a:srgbClr val="F0EFF0"/>
                </a:gs>
                <a:gs pos="100000">
                  <a:srgbClr val="E2E2E2"/>
                </a:gs>
              </a:gsLst>
              <a:lin ang="10774140" scaled="0"/>
            </a:gra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4"/>
          <p:cNvGrpSpPr/>
          <p:nvPr/>
        </p:nvGrpSpPr>
        <p:grpSpPr>
          <a:xfrm>
            <a:off x="2876311" y="2355237"/>
            <a:ext cx="1259300" cy="3352696"/>
            <a:chOff x="0" y="0"/>
            <a:chExt cx="1679066" cy="3352694"/>
          </a:xfrm>
        </p:grpSpPr>
        <p:sp>
          <p:nvSpPr>
            <p:cNvPr id="25" name="Google Shape;25;p4"/>
            <p:cNvSpPr/>
            <p:nvPr/>
          </p:nvSpPr>
          <p:spPr>
            <a:xfrm>
              <a:off x="0" y="308062"/>
              <a:ext cx="1386349" cy="2736570"/>
            </a:xfrm>
            <a:custGeom>
              <a:avLst/>
              <a:gdLst/>
              <a:ahLst/>
              <a:cxnLst/>
              <a:rect l="l" t="t" r="r" b="b"/>
              <a:pathLst>
                <a:path w="19701" h="21565" extrusionOk="0">
                  <a:moveTo>
                    <a:pt x="254" y="0"/>
                  </a:moveTo>
                  <a:cubicBezTo>
                    <a:pt x="169" y="0"/>
                    <a:pt x="85" y="6"/>
                    <a:pt x="0" y="6"/>
                  </a:cubicBezTo>
                  <a:lnTo>
                    <a:pt x="0" y="944"/>
                  </a:lnTo>
                  <a:cubicBezTo>
                    <a:pt x="85" y="944"/>
                    <a:pt x="169" y="938"/>
                    <a:pt x="254" y="938"/>
                  </a:cubicBezTo>
                  <a:cubicBezTo>
                    <a:pt x="4798" y="938"/>
                    <a:pt x="9341" y="1899"/>
                    <a:pt x="12808" y="3822"/>
                  </a:cubicBezTo>
                  <a:cubicBezTo>
                    <a:pt x="19743" y="7667"/>
                    <a:pt x="19743" y="13903"/>
                    <a:pt x="12808" y="17748"/>
                  </a:cubicBezTo>
                  <a:cubicBezTo>
                    <a:pt x="9276" y="19707"/>
                    <a:pt x="4629" y="20662"/>
                    <a:pt x="0" y="20625"/>
                  </a:cubicBezTo>
                  <a:lnTo>
                    <a:pt x="0" y="21564"/>
                  </a:lnTo>
                  <a:cubicBezTo>
                    <a:pt x="5062" y="21600"/>
                    <a:pt x="10141" y="20553"/>
                    <a:pt x="14004" y="18411"/>
                  </a:cubicBezTo>
                  <a:cubicBezTo>
                    <a:pt x="21600" y="14199"/>
                    <a:pt x="21600" y="7371"/>
                    <a:pt x="14004" y="3159"/>
                  </a:cubicBezTo>
                  <a:cubicBezTo>
                    <a:pt x="10206" y="1053"/>
                    <a:pt x="5232" y="0"/>
                    <a:pt x="254" y="0"/>
                  </a:cubicBezTo>
                  <a:close/>
                </a:path>
              </a:pathLst>
            </a:custGeom>
            <a:solidFill>
              <a:srgbClr val="BFCACF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20064" y="0"/>
              <a:ext cx="1659002" cy="3352694"/>
            </a:xfrm>
            <a:custGeom>
              <a:avLst/>
              <a:gdLst/>
              <a:ahLst/>
              <a:cxnLst/>
              <a:rect l="l" t="t" r="r" b="b"/>
              <a:pathLst>
                <a:path w="21498" h="21600" extrusionOk="0">
                  <a:moveTo>
                    <a:pt x="0" y="0"/>
                  </a:moveTo>
                  <a:cubicBezTo>
                    <a:pt x="11833" y="56"/>
                    <a:pt x="21395" y="4814"/>
                    <a:pt x="21497" y="10697"/>
                  </a:cubicBezTo>
                  <a:cubicBezTo>
                    <a:pt x="21600" y="16652"/>
                    <a:pt x="11997" y="21527"/>
                    <a:pt x="20" y="21600"/>
                  </a:cubicBezTo>
                </a:path>
              </a:pathLst>
            </a:custGeom>
            <a:noFill/>
            <a:ln w="19050" cap="flat" cmpd="sng">
              <a:solidFill>
                <a:srgbClr val="A7A7A7"/>
              </a:solidFill>
              <a:prstDash val="dashDot"/>
              <a:miter lim="4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4"/>
          <p:cNvGrpSpPr/>
          <p:nvPr/>
        </p:nvGrpSpPr>
        <p:grpSpPr>
          <a:xfrm>
            <a:off x="3056073" y="2651403"/>
            <a:ext cx="166104" cy="221472"/>
            <a:chOff x="0" y="0"/>
            <a:chExt cx="221470" cy="221470"/>
          </a:xfrm>
        </p:grpSpPr>
        <p:sp>
          <p:nvSpPr>
            <p:cNvPr id="28" name="Google Shape;28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8000"/>
                </a:gs>
                <a:gs pos="100000">
                  <a:srgbClr val="FFFC4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4"/>
          <p:cNvSpPr/>
          <p:nvPr/>
        </p:nvSpPr>
        <p:spPr>
          <a:xfrm>
            <a:off x="3198005" y="2052457"/>
            <a:ext cx="414183" cy="541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3932288" y="1342880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/>
          <p:nvPr/>
        </p:nvSpPr>
        <p:spPr>
          <a:xfrm rot="-5400000">
            <a:off x="3468384" y="1458432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7718097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3716401" y="1552265"/>
            <a:ext cx="437500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/>
          </a:p>
        </p:txBody>
      </p:sp>
      <p:sp>
        <p:nvSpPr>
          <p:cNvPr id="40" name="Google Shape;40;p4"/>
          <p:cNvSpPr txBox="1"/>
          <p:nvPr/>
        </p:nvSpPr>
        <p:spPr>
          <a:xfrm>
            <a:off x="4363138" y="1581553"/>
            <a:ext cx="1172370" cy="404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Makna</a:t>
            </a:r>
            <a:r>
              <a:rPr lang="en-US" sz="1600" dirty="0"/>
              <a:t> Islam</a:t>
            </a:r>
          </a:p>
        </p:txBody>
      </p:sp>
      <p:grpSp>
        <p:nvGrpSpPr>
          <p:cNvPr id="41" name="Google Shape;41;p4"/>
          <p:cNvGrpSpPr/>
          <p:nvPr/>
        </p:nvGrpSpPr>
        <p:grpSpPr>
          <a:xfrm>
            <a:off x="3556556" y="3077652"/>
            <a:ext cx="166104" cy="221472"/>
            <a:chOff x="0" y="0"/>
            <a:chExt cx="221470" cy="221470"/>
          </a:xfrm>
        </p:grpSpPr>
        <p:sp>
          <p:nvSpPr>
            <p:cNvPr id="42" name="Google Shape;4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1000"/>
                </a:gs>
                <a:gs pos="1499">
                  <a:srgbClr val="FF1000"/>
                </a:gs>
                <a:gs pos="56776">
                  <a:srgbClr val="FF5B02"/>
                </a:gs>
                <a:gs pos="100000">
                  <a:srgbClr val="FFA5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p4"/>
          <p:cNvSpPr/>
          <p:nvPr/>
        </p:nvSpPr>
        <p:spPr>
          <a:xfrm>
            <a:off x="3768075" y="2918328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4482647" y="2442154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1000"/>
              </a:gs>
              <a:gs pos="1499">
                <a:srgbClr val="FF1000"/>
              </a:gs>
              <a:gs pos="56776">
                <a:srgbClr val="FF5B02"/>
              </a:gs>
              <a:gs pos="100000">
                <a:srgbClr val="FFA5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rot="-5400000">
            <a:off x="4018741" y="2557990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41D00"/>
              </a:gs>
              <a:gs pos="3622">
                <a:srgbClr val="F41D00"/>
              </a:gs>
              <a:gs pos="55712">
                <a:srgbClr val="FA6102"/>
              </a:gs>
              <a:gs pos="100000">
                <a:srgbClr val="FFA5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/>
        </p:nvSpPr>
        <p:spPr>
          <a:xfrm>
            <a:off x="4266759" y="2651403"/>
            <a:ext cx="488656" cy="51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/>
          </a:p>
        </p:txBody>
      </p:sp>
      <p:sp>
        <p:nvSpPr>
          <p:cNvPr id="50" name="Google Shape;50;p4"/>
          <p:cNvSpPr txBox="1"/>
          <p:nvPr/>
        </p:nvSpPr>
        <p:spPr>
          <a:xfrm>
            <a:off x="4860779" y="2663299"/>
            <a:ext cx="1576515" cy="465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Ruang</a:t>
            </a:r>
            <a:r>
              <a:rPr lang="en-US" sz="1600" dirty="0"/>
              <a:t> </a:t>
            </a:r>
            <a:r>
              <a:rPr lang="en-US" sz="1600" dirty="0" err="1"/>
              <a:t>lingkup</a:t>
            </a:r>
            <a:r>
              <a:rPr lang="en-US" sz="1600" dirty="0"/>
              <a:t>  agama Islam</a:t>
            </a:r>
          </a:p>
        </p:txBody>
      </p:sp>
      <p:grpSp>
        <p:nvGrpSpPr>
          <p:cNvPr id="51" name="Google Shape;51;p4"/>
          <p:cNvGrpSpPr/>
          <p:nvPr/>
        </p:nvGrpSpPr>
        <p:grpSpPr>
          <a:xfrm>
            <a:off x="3780026" y="3920848"/>
            <a:ext cx="166104" cy="221472"/>
            <a:chOff x="0" y="0"/>
            <a:chExt cx="221470" cy="221470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8F007E"/>
                </a:gs>
                <a:gs pos="2419">
                  <a:srgbClr val="8F007E"/>
                </a:gs>
                <a:gs pos="29316">
                  <a:srgbClr val="BC1C98"/>
                </a:gs>
                <a:gs pos="100000">
                  <a:srgbClr val="EA39B2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4" name="Google Shape;54;p4"/>
          <p:cNvCxnSpPr/>
          <p:nvPr/>
        </p:nvCxnSpPr>
        <p:spPr>
          <a:xfrm>
            <a:off x="4029869" y="4050017"/>
            <a:ext cx="396089" cy="1"/>
          </a:xfrm>
          <a:prstGeom prst="straightConnector1">
            <a:avLst/>
          </a:pr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</p:cxnSp>
      <p:sp>
        <p:nvSpPr>
          <p:cNvPr id="55" name="Google Shape;55;p4"/>
          <p:cNvSpPr/>
          <p:nvPr/>
        </p:nvSpPr>
        <p:spPr>
          <a:xfrm>
            <a:off x="4807502" y="3583845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/>
          <p:nvPr/>
        </p:nvSpPr>
        <p:spPr>
          <a:xfrm rot="-5400000">
            <a:off x="4343596" y="3699680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4588751" y="3783284"/>
            <a:ext cx="496321" cy="52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60" name="Google Shape;60;p4"/>
          <p:cNvSpPr txBox="1"/>
          <p:nvPr/>
        </p:nvSpPr>
        <p:spPr>
          <a:xfrm>
            <a:off x="5085073" y="3783283"/>
            <a:ext cx="1438380" cy="496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>
              <a:buClr>
                <a:srgbClr val="FFFFFF"/>
              </a:buClr>
              <a:buSzPts val="1200"/>
            </a:pPr>
            <a:r>
              <a:rPr lang="en-US" sz="1600" dirty="0" err="1"/>
              <a:t>Karakteristik</a:t>
            </a:r>
            <a:r>
              <a:rPr lang="en-US" sz="1600" dirty="0"/>
              <a:t> agama Islam</a:t>
            </a:r>
          </a:p>
        </p:txBody>
      </p:sp>
      <p:grpSp>
        <p:nvGrpSpPr>
          <p:cNvPr id="61" name="Google Shape;61;p4"/>
          <p:cNvGrpSpPr/>
          <p:nvPr/>
        </p:nvGrpSpPr>
        <p:grpSpPr>
          <a:xfrm>
            <a:off x="3564594" y="4731283"/>
            <a:ext cx="166104" cy="221472"/>
            <a:chOff x="0" y="0"/>
            <a:chExt cx="221470" cy="22147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337C7A"/>
                </a:gs>
                <a:gs pos="2419">
                  <a:srgbClr val="337C7A"/>
                </a:gs>
                <a:gs pos="29316">
                  <a:srgbClr val="19989A"/>
                </a:gs>
                <a:gs pos="100000">
                  <a:srgbClr val="00B4B9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" name="Google Shape;64;p4"/>
          <p:cNvSpPr/>
          <p:nvPr/>
        </p:nvSpPr>
        <p:spPr>
          <a:xfrm rot="10800000" flipH="1">
            <a:off x="3756756" y="4963414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4478285" y="4691136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"/>
          <p:cNvSpPr/>
          <p:nvPr/>
        </p:nvSpPr>
        <p:spPr>
          <a:xfrm rot="-5400000">
            <a:off x="4014379" y="4806972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 txBox="1"/>
          <p:nvPr/>
        </p:nvSpPr>
        <p:spPr>
          <a:xfrm>
            <a:off x="4262396" y="4842019"/>
            <a:ext cx="493019" cy="56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04</a:t>
            </a:r>
            <a:endParaRPr/>
          </a:p>
        </p:txBody>
      </p:sp>
      <p:sp>
        <p:nvSpPr>
          <p:cNvPr id="70" name="Google Shape;70;p4"/>
          <p:cNvSpPr txBox="1"/>
          <p:nvPr/>
        </p:nvSpPr>
        <p:spPr>
          <a:xfrm>
            <a:off x="4821428" y="4809750"/>
            <a:ext cx="1809762" cy="46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Keunggulan</a:t>
            </a:r>
            <a:r>
              <a:rPr lang="en-US" sz="1600" dirty="0"/>
              <a:t> Islam </a:t>
            </a:r>
          </a:p>
          <a:p>
            <a:pPr lvl="0"/>
            <a:r>
              <a:rPr lang="en-US" sz="1600" dirty="0"/>
              <a:t>di </a:t>
            </a:r>
            <a:r>
              <a:rPr lang="en-US" sz="1600" dirty="0" err="1"/>
              <a:t>atas</a:t>
            </a:r>
            <a:r>
              <a:rPr lang="en-US" sz="1600" dirty="0"/>
              <a:t> agama </a:t>
            </a:r>
            <a:r>
              <a:rPr lang="en-US" sz="1600" dirty="0" err="1"/>
              <a:t>lainnya</a:t>
            </a:r>
            <a:endParaRPr lang="en-US" sz="1600" dirty="0"/>
          </a:p>
        </p:txBody>
      </p:sp>
      <p:grpSp>
        <p:nvGrpSpPr>
          <p:cNvPr id="71" name="Google Shape;71;p4"/>
          <p:cNvGrpSpPr/>
          <p:nvPr/>
        </p:nvGrpSpPr>
        <p:grpSpPr>
          <a:xfrm>
            <a:off x="3056073" y="5166219"/>
            <a:ext cx="166104" cy="221472"/>
            <a:chOff x="0" y="0"/>
            <a:chExt cx="221470" cy="221470"/>
          </a:xfrm>
        </p:grpSpPr>
        <p:sp>
          <p:nvSpPr>
            <p:cNvPr id="72" name="Google Shape;7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0CB100"/>
                </a:gs>
                <a:gs pos="2419">
                  <a:srgbClr val="0CB100"/>
                </a:gs>
                <a:gs pos="29316">
                  <a:srgbClr val="85CE02"/>
                </a:gs>
                <a:gs pos="100000">
                  <a:srgbClr val="FFEA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4" name="Google Shape;74;p4"/>
          <p:cNvSpPr/>
          <p:nvPr/>
        </p:nvSpPr>
        <p:spPr>
          <a:xfrm rot="10800000" flipH="1">
            <a:off x="3197200" y="5466570"/>
            <a:ext cx="414184" cy="54119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4"/>
          <p:cNvSpPr/>
          <p:nvPr/>
        </p:nvSpPr>
        <p:spPr>
          <a:xfrm>
            <a:off x="3819428" y="5812178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0CB100"/>
              </a:gs>
              <a:gs pos="2419">
                <a:srgbClr val="0CB100"/>
              </a:gs>
              <a:gs pos="29316">
                <a:srgbClr val="85CE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4"/>
          <p:cNvSpPr/>
          <p:nvPr/>
        </p:nvSpPr>
        <p:spPr>
          <a:xfrm rot="-5400000">
            <a:off x="3355521" y="5928013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0CB100"/>
              </a:gs>
              <a:gs pos="2419">
                <a:srgbClr val="0CB100"/>
              </a:gs>
              <a:gs pos="43490">
                <a:srgbClr val="85CE02"/>
              </a:gs>
              <a:gs pos="100000">
                <a:srgbClr val="FFEA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4"/>
          <p:cNvSpPr txBox="1"/>
          <p:nvPr/>
        </p:nvSpPr>
        <p:spPr>
          <a:xfrm>
            <a:off x="3554944" y="5999428"/>
            <a:ext cx="567853" cy="720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05</a:t>
            </a:r>
            <a:endParaRPr dirty="0"/>
          </a:p>
        </p:txBody>
      </p:sp>
      <p:sp>
        <p:nvSpPr>
          <p:cNvPr id="80" name="Google Shape;80;p4"/>
          <p:cNvSpPr txBox="1"/>
          <p:nvPr/>
        </p:nvSpPr>
        <p:spPr>
          <a:xfrm>
            <a:off x="4156662" y="6025892"/>
            <a:ext cx="1301679" cy="20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 algn="ctr">
              <a:buClr>
                <a:srgbClr val="FFFFFF"/>
              </a:buClr>
              <a:buSzPts val="1200"/>
            </a:pPr>
            <a:r>
              <a:rPr lang="en-US" sz="1600" i="1" dirty="0"/>
              <a:t>Islam as the way of life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89221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5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5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5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5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8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50"/>
                            </p:stCondLst>
                            <p:childTnLst>
                              <p:par>
                                <p:cTn id="1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5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5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72CB9A-11DA-403F-8A2C-8ACABB9E55E3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7E87360-F24A-47BA-928F-2F0179FA8620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2DD698-41EA-44B3-A338-53428D7D5050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41C71E-E08E-4C35-AF33-12A46FFB4E28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AF54DAFC-72BF-4C18-B451-30110FC8EBCC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B54977-33F8-4105-824C-3D0C493D5B00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BADB8234-7655-4312-99D5-ACC91B4B894B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868629C6-9D56-44C4-A90C-D16F2E7AA94B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1E0E5245-3E9D-45CB-A2A2-78E37536928E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8353AA-1A28-4FAD-AF44-130B899BAAE4}"/>
              </a:ext>
            </a:extLst>
          </p:cNvPr>
          <p:cNvCxnSpPr>
            <a:cxnSpLocks/>
          </p:cNvCxnSpPr>
          <p:nvPr/>
        </p:nvCxnSpPr>
        <p:spPr>
          <a:xfrm flipV="1">
            <a:off x="1207634" y="434250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6B49B4F-63E8-4430-9059-553CBCA3AB43}"/>
              </a:ext>
            </a:extLst>
          </p:cNvPr>
          <p:cNvSpPr/>
          <p:nvPr/>
        </p:nvSpPr>
        <p:spPr>
          <a:xfrm>
            <a:off x="1161043" y="535075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59B938-7387-4E6C-B81C-CA1B61488588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7461" y="5451322"/>
            <a:ext cx="3347258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Kata “Islam”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masdar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infinitif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aslama-yuslimu-islâman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Akar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katanya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s-l-m.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Dari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akar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ini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diturunkan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lain,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Islâm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muslim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salâm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salâmah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dll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54B9C7B-4DA7-40E1-B723-68758EB971FE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3CB3-AA60-41C6-B92B-B84EC0A87E61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5AB77009-91CD-4089-A339-205E1FD860BA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EB4F978A-6973-4038-9D44-C992F6903D28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82AF7D-7FF0-494C-891D-C601C69FAD64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D26033AC-E99E-4309-BD9B-47A98BA0DEA7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153975" y="1819425"/>
            <a:ext cx="3849231" cy="738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Akar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s-l-m,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mempunyai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tiga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makna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dasar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Pertama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pembebasan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Kedua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kepatuhan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Ketiga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damai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2636062-43D3-463C-B6BD-741D547DE965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DCB9A2B-6699-4804-99AE-7A924FDA4340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3A6CDF07-EF0B-4379-8FBF-3718BD896047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FB3E2DCF-4068-4715-BD27-13370B541EAC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A49CDC4-E9AD-4789-BEA6-BFF07A73111B}"/>
              </a:ext>
            </a:extLst>
          </p:cNvPr>
          <p:cNvCxnSpPr>
            <a:cxnSpLocks/>
          </p:cNvCxnSpPr>
          <p:nvPr/>
        </p:nvCxnSpPr>
        <p:spPr>
          <a:xfrm flipV="1">
            <a:off x="4571956" y="4342507"/>
            <a:ext cx="4612" cy="747990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BE7D141-E60D-4B00-AA4B-1F588212DCAD}"/>
              </a:ext>
            </a:extLst>
          </p:cNvPr>
          <p:cNvSpPr txBox="1"/>
          <p:nvPr/>
        </p:nvSpPr>
        <p:spPr>
          <a:xfrm>
            <a:off x="4008297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F3078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5C5A36-EC92-462F-BB70-6A797D63B1DD}"/>
              </a:ext>
            </a:extLst>
          </p:cNvPr>
          <p:cNvSpPr txBox="1"/>
          <p:nvPr/>
        </p:nvSpPr>
        <p:spPr>
          <a:xfrm>
            <a:off x="3505083" y="5032991"/>
            <a:ext cx="4103055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Pertama</a:t>
            </a:r>
            <a:r>
              <a:rPr lang="en-US" sz="16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pembebasan</a:t>
            </a:r>
            <a:r>
              <a:rPr lang="en-US" sz="16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Kalimat</a:t>
            </a:r>
            <a:r>
              <a:rPr lang="en-US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salima</a:t>
            </a:r>
            <a:r>
              <a:rPr lang="en-US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min al-</a:t>
            </a:r>
            <a:r>
              <a:rPr lang="en-US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bal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â’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terbebas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/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selamat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mara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bahaya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).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Salima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min al-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maradh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bebas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/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sembuh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penyakit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).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Aslama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berarti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akhlasa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ad-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dîna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lillâh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memurnikan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kepatuhan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hanya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Allah/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bebas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perbuatan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menyekutukan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Allah.</a:t>
            </a:r>
            <a:endParaRPr lang="en-US" sz="16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E3730103-7F8D-4792-83EE-5FFC4A5D2274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694F26-80D5-467D-94C4-C9C860517F5F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ircle: Hollow 46">
            <a:extLst>
              <a:ext uri="{FF2B5EF4-FFF2-40B4-BE49-F238E27FC236}">
                <a16:creationId xmlns:a16="http://schemas.microsoft.com/office/drawing/2014/main" id="{B0789B4A-0620-4211-9109-6DBE9A07FE51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ircle: Hollow 47">
            <a:extLst>
              <a:ext uri="{FF2B5EF4-FFF2-40B4-BE49-F238E27FC236}">
                <a16:creationId xmlns:a16="http://schemas.microsoft.com/office/drawing/2014/main" id="{9C63B36C-028C-4461-9179-02E81EA9B830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5E6C7CE-0DCB-4A82-B08E-519AC3270B85}"/>
              </a:ext>
            </a:extLst>
          </p:cNvPr>
          <p:cNvCxnSpPr>
            <a:cxnSpLocks/>
          </p:cNvCxnSpPr>
          <p:nvPr/>
        </p:nvCxnSpPr>
        <p:spPr>
          <a:xfrm flipH="1" flipV="1">
            <a:off x="6274378" y="1631400"/>
            <a:ext cx="1" cy="2016736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4CFE38F3-7830-46D8-95EE-69DB62ED465D}"/>
              </a:ext>
            </a:extLst>
          </p:cNvPr>
          <p:cNvSpPr/>
          <p:nvPr/>
        </p:nvSpPr>
        <p:spPr>
          <a:xfrm>
            <a:off x="6227789" y="2568391"/>
            <a:ext cx="9318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5F62DC2-C651-4B22-B4CB-1846861868F6}"/>
              </a:ext>
            </a:extLst>
          </p:cNvPr>
          <p:cNvSpPr txBox="1"/>
          <p:nvPr/>
        </p:nvSpPr>
        <p:spPr>
          <a:xfrm>
            <a:off x="5706109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1C7CBB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337E62-7F21-4CD3-9B0D-507A64DF7728}"/>
              </a:ext>
            </a:extLst>
          </p:cNvPr>
          <p:cNvSpPr txBox="1"/>
          <p:nvPr/>
        </p:nvSpPr>
        <p:spPr>
          <a:xfrm>
            <a:off x="3761966" y="307961"/>
            <a:ext cx="4190857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Kedua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kepatuhan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/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ketundukan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Qur’an 2:112, 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man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aslama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wajhahu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tunduk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mematuhi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perintah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Allah). Imam At-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Thabari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Islâm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istislâm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tunduk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).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Dinamakan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Muslim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karena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ketundukan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perintah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SWT.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endParaRPr lang="en-US" sz="16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FC85B459-7BA2-4C61-9178-E1CE5EFAEC56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A6EEA54-5314-432F-B5DF-B223248AB8AA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ircle: Hollow 55">
            <a:extLst>
              <a:ext uri="{FF2B5EF4-FFF2-40B4-BE49-F238E27FC236}">
                <a16:creationId xmlns:a16="http://schemas.microsoft.com/office/drawing/2014/main" id="{0C983C23-7914-456E-AA37-90FEEBD851C0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ircle: Hollow 56">
            <a:extLst>
              <a:ext uri="{FF2B5EF4-FFF2-40B4-BE49-F238E27FC236}">
                <a16:creationId xmlns:a16="http://schemas.microsoft.com/office/drawing/2014/main" id="{CD810234-B3DF-4AE8-B7F5-9B91C3FEE8A3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17817C-AF36-4468-94FC-44DCFF825290}"/>
              </a:ext>
            </a:extLst>
          </p:cNvPr>
          <p:cNvSpPr txBox="1"/>
          <p:nvPr/>
        </p:nvSpPr>
        <p:spPr>
          <a:xfrm>
            <a:off x="-568387" y="196976"/>
            <a:ext cx="4498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ID" sz="2800" dirty="0" err="1">
                <a:solidFill>
                  <a:schemeClr val="tx2"/>
                </a:solidFill>
                <a:latin typeface="Avenir"/>
                <a:sym typeface="Avenir"/>
              </a:rPr>
              <a:t>Etimologi</a:t>
            </a:r>
            <a:r>
              <a:rPr lang="en-ID" sz="2800" dirty="0">
                <a:solidFill>
                  <a:schemeClr val="tx2"/>
                </a:solidFill>
                <a:latin typeface="Avenir"/>
                <a:sym typeface="Avenir"/>
              </a:rPr>
              <a:t> “Islam”</a:t>
            </a:r>
            <a:endParaRPr lang="en-US" sz="2800" dirty="0">
              <a:solidFill>
                <a:schemeClr val="tx2"/>
              </a:solidFill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347FCAE-CD51-47C1-A0E5-7FE287A79E42}"/>
              </a:ext>
            </a:extLst>
          </p:cNvPr>
          <p:cNvGrpSpPr/>
          <p:nvPr/>
        </p:nvGrpSpPr>
        <p:grpSpPr>
          <a:xfrm>
            <a:off x="510960" y="874431"/>
            <a:ext cx="1075867" cy="190500"/>
            <a:chOff x="4679586" y="878988"/>
            <a:chExt cx="1434489" cy="1905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6370586" y="2150742"/>
            <a:ext cx="2708886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Ketiga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damai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Sâlama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al-’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aduww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berdamai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dengan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musuh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).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As-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salâmu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‘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alaikum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wa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rahmatullahi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wa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barakâtuh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semoga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kamu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mendapat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kedamaian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rahmat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berkah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Allah).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2955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4" grpId="0" animBg="1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/>
      <p:bldP spid="26" grpId="0" animBg="1"/>
      <p:bldP spid="27" grpId="0" animBg="1"/>
      <p:bldP spid="29" grpId="0" animBg="1"/>
      <p:bldP spid="30" grpId="0" animBg="1"/>
      <p:bldP spid="31" grpId="0" animBg="1"/>
      <p:bldP spid="34" grpId="0"/>
      <p:bldP spid="35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332656"/>
            <a:ext cx="2664296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Wahyu</a:t>
            </a:r>
            <a:r>
              <a:rPr lang="en-ID" dirty="0"/>
              <a:t> yang </a:t>
            </a:r>
            <a:r>
              <a:rPr lang="en-ID" dirty="0" err="1"/>
              <a:t>diturunkan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Allah SWT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Rasul-Nya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segenap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; </a:t>
            </a:r>
            <a:r>
              <a:rPr lang="en-ID" dirty="0" err="1"/>
              <a:t>sepanjang</a:t>
            </a:r>
            <a:r>
              <a:rPr lang="en-ID" dirty="0"/>
              <a:t> </a:t>
            </a:r>
            <a:r>
              <a:rPr lang="en-ID" dirty="0" err="1"/>
              <a:t>masa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persada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97140" y="2978808"/>
            <a:ext cx="2664296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keyakinan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tata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Ilahi</a:t>
            </a:r>
            <a:r>
              <a:rPr lang="en-ID" dirty="0"/>
              <a:t> yang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peri-kehidupan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penghidupan</a:t>
            </a:r>
            <a:r>
              <a:rPr lang="en-ID" dirty="0"/>
              <a:t> </a:t>
            </a:r>
            <a:r>
              <a:rPr lang="en-ID" dirty="0" err="1"/>
              <a:t>asasi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: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,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sesama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ataupun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 (</a:t>
            </a:r>
            <a:r>
              <a:rPr lang="en-ID" dirty="0" err="1"/>
              <a:t>nabati</a:t>
            </a:r>
            <a:r>
              <a:rPr lang="en-ID" dirty="0"/>
              <a:t>, </a:t>
            </a:r>
            <a:r>
              <a:rPr lang="en-ID" dirty="0" err="1"/>
              <a:t>hewani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908720"/>
            <a:ext cx="2664296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Bertujuan</a:t>
            </a:r>
            <a:r>
              <a:rPr lang="en-ID" dirty="0"/>
              <a:t>: </a:t>
            </a:r>
            <a:r>
              <a:rPr lang="en-ID" dirty="0" err="1"/>
              <a:t>keridhaan</a:t>
            </a:r>
            <a:r>
              <a:rPr lang="en-ID" dirty="0"/>
              <a:t> Allah (</a:t>
            </a:r>
            <a:r>
              <a:rPr lang="en-ID" i="1" dirty="0" err="1"/>
              <a:t>mardhatillah</a:t>
            </a:r>
            <a:r>
              <a:rPr lang="en-ID" dirty="0"/>
              <a:t>), </a:t>
            </a:r>
            <a:r>
              <a:rPr lang="en-ID" dirty="0" err="1"/>
              <a:t>kebahagiaan</a:t>
            </a:r>
            <a:r>
              <a:rPr lang="en-ID" dirty="0"/>
              <a:t> </a:t>
            </a:r>
            <a:r>
              <a:rPr lang="en-ID" dirty="0" err="1"/>
              <a:t>dunia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akhirat</a:t>
            </a:r>
            <a:r>
              <a:rPr lang="en-ID" dirty="0"/>
              <a:t> (</a:t>
            </a:r>
            <a:r>
              <a:rPr lang="en-ID" i="1" dirty="0"/>
              <a:t>al-</a:t>
            </a:r>
            <a:r>
              <a:rPr lang="en-ID" i="1" dirty="0" err="1"/>
              <a:t>Falah</a:t>
            </a:r>
            <a:r>
              <a:rPr lang="en-ID" dirty="0"/>
              <a:t>), </a:t>
            </a:r>
            <a:r>
              <a:rPr lang="en-ID" dirty="0" err="1"/>
              <a:t>rahmat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segenap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(</a:t>
            </a:r>
            <a:r>
              <a:rPr lang="en-ID" i="1" dirty="0" err="1"/>
              <a:t>rahmatan</a:t>
            </a:r>
            <a:r>
              <a:rPr lang="en-ID" i="1" dirty="0"/>
              <a:t> </a:t>
            </a:r>
            <a:r>
              <a:rPr lang="en-ID" i="1" dirty="0" err="1"/>
              <a:t>lil’alamin</a:t>
            </a:r>
            <a:r>
              <a:rPr lang="en-ID" dirty="0"/>
              <a:t>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4924" y="3068960"/>
            <a:ext cx="26642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garis</a:t>
            </a:r>
            <a:r>
              <a:rPr lang="en-ID" dirty="0"/>
              <a:t> </a:t>
            </a:r>
            <a:r>
              <a:rPr lang="en-ID" dirty="0" err="1"/>
              <a:t>besarnya</a:t>
            </a:r>
            <a:r>
              <a:rPr lang="en-ID" dirty="0"/>
              <a:t>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, </a:t>
            </a:r>
            <a:r>
              <a:rPr lang="en-ID" dirty="0" err="1"/>
              <a:t>Syari’ah</a:t>
            </a:r>
            <a:r>
              <a:rPr lang="en-ID" dirty="0"/>
              <a:t> (</a:t>
            </a:r>
            <a:r>
              <a:rPr lang="en-ID" dirty="0" err="1"/>
              <a:t>Ibadah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Muammalah</a:t>
            </a:r>
            <a:r>
              <a:rPr lang="en-ID" dirty="0"/>
              <a:t>),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Akhlak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71602" y="4725144"/>
            <a:ext cx="2664296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Bersumberkan</a:t>
            </a:r>
            <a:r>
              <a:rPr lang="en-ID" dirty="0"/>
              <a:t> </a:t>
            </a:r>
            <a:r>
              <a:rPr lang="en-ID" dirty="0" err="1"/>
              <a:t>kitab</a:t>
            </a:r>
            <a:r>
              <a:rPr lang="en-ID" dirty="0"/>
              <a:t> </a:t>
            </a:r>
            <a:r>
              <a:rPr lang="en-ID" dirty="0" err="1"/>
              <a:t>suci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kodifikasi</a:t>
            </a:r>
            <a:r>
              <a:rPr lang="en-ID" dirty="0"/>
              <a:t> </a:t>
            </a:r>
            <a:r>
              <a:rPr lang="en-ID" dirty="0" err="1"/>
              <a:t>wahyu</a:t>
            </a:r>
            <a:r>
              <a:rPr lang="en-ID" dirty="0"/>
              <a:t> Allah SWT (Al-Qur’an) yang </a:t>
            </a:r>
            <a:r>
              <a:rPr lang="en-ID" dirty="0" err="1"/>
              <a:t>ditafsirkan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Sunnah</a:t>
            </a:r>
            <a:r>
              <a:rPr lang="en-ID" dirty="0"/>
              <a:t> </a:t>
            </a:r>
            <a:r>
              <a:rPr lang="en-ID" dirty="0" err="1"/>
              <a:t>Rasulullah</a:t>
            </a:r>
            <a:r>
              <a:rPr lang="en-ID" dirty="0"/>
              <a:t> SAW.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62770"/>
            <a:ext cx="201622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dirty="0" err="1"/>
              <a:t>Definisi</a:t>
            </a:r>
            <a:r>
              <a:rPr lang="en-ID" dirty="0"/>
              <a:t> Islam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Terminologi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639119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 err="1"/>
              <a:t>Sumber</a:t>
            </a:r>
            <a:r>
              <a:rPr lang="en-ID" sz="1200" dirty="0"/>
              <a:t>: </a:t>
            </a:r>
            <a:r>
              <a:rPr lang="en-ID" sz="1200" dirty="0" err="1"/>
              <a:t>Endang</a:t>
            </a:r>
            <a:r>
              <a:rPr lang="en-ID" sz="1200" dirty="0"/>
              <a:t> </a:t>
            </a:r>
            <a:r>
              <a:rPr lang="en-ID" sz="1200" dirty="0" err="1"/>
              <a:t>Saifuddin</a:t>
            </a:r>
            <a:r>
              <a:rPr lang="en-ID" sz="1200" dirty="0"/>
              <a:t> </a:t>
            </a:r>
            <a:r>
              <a:rPr lang="en-ID" sz="1200" dirty="0" err="1"/>
              <a:t>Anshari</a:t>
            </a:r>
            <a:r>
              <a:rPr lang="en-ID" sz="1200" dirty="0"/>
              <a:t>, (1978). </a:t>
            </a:r>
            <a:r>
              <a:rPr lang="en-ID" sz="1200" i="1" dirty="0" err="1"/>
              <a:t>Kuliah</a:t>
            </a:r>
            <a:r>
              <a:rPr lang="en-ID" sz="1200" i="1" dirty="0"/>
              <a:t> Al-Islam. </a:t>
            </a:r>
            <a:r>
              <a:rPr lang="en-ID" sz="1200" dirty="0"/>
              <a:t>Jakarta: </a:t>
            </a:r>
            <a:r>
              <a:rPr lang="en-ID" sz="1200" dirty="0" err="1"/>
              <a:t>Rajawali</a:t>
            </a:r>
            <a:r>
              <a:rPr lang="en-ID" sz="1200" dirty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165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8219989C-6534-4081-88F9-01A1845F375C}"/>
              </a:ext>
            </a:extLst>
          </p:cNvPr>
          <p:cNvGrpSpPr/>
          <p:nvPr/>
        </p:nvGrpSpPr>
        <p:grpSpPr>
          <a:xfrm>
            <a:off x="6738861" y="2532792"/>
            <a:ext cx="1354081" cy="1894017"/>
            <a:chOff x="8985148" y="2182683"/>
            <a:chExt cx="1805441" cy="1894017"/>
          </a:xfrm>
        </p:grpSpPr>
        <p:sp>
          <p:nvSpPr>
            <p:cNvPr id="23" name="Rectangle: Top Corners Rounded 22">
              <a:extLst>
                <a:ext uri="{FF2B5EF4-FFF2-40B4-BE49-F238E27FC236}">
                  <a16:creationId xmlns:a16="http://schemas.microsoft.com/office/drawing/2014/main" id="{303A4C65-5C87-4C63-A0E1-4DF161B02937}"/>
                </a:ext>
              </a:extLst>
            </p:cNvPr>
            <p:cNvSpPr/>
            <p:nvPr/>
          </p:nvSpPr>
          <p:spPr>
            <a:xfrm>
              <a:off x="909207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C447283-DB73-4C8A-99DE-552ACE3319FB}"/>
                </a:ext>
              </a:extLst>
            </p:cNvPr>
            <p:cNvSpPr txBox="1"/>
            <p:nvPr/>
          </p:nvSpPr>
          <p:spPr>
            <a:xfrm>
              <a:off x="944065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BEC5E5B-C4A7-4BE2-9DAD-E90FC41E4DCA}"/>
                </a:ext>
              </a:extLst>
            </p:cNvPr>
            <p:cNvSpPr txBox="1"/>
            <p:nvPr/>
          </p:nvSpPr>
          <p:spPr>
            <a:xfrm>
              <a:off x="898514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2198942-3878-4909-884B-7CA0E318DFD7}"/>
              </a:ext>
            </a:extLst>
          </p:cNvPr>
          <p:cNvGrpSpPr/>
          <p:nvPr/>
        </p:nvGrpSpPr>
        <p:grpSpPr>
          <a:xfrm>
            <a:off x="4786007" y="2532792"/>
            <a:ext cx="1354081" cy="1894017"/>
            <a:chOff x="6381342" y="2182683"/>
            <a:chExt cx="1805441" cy="1894017"/>
          </a:xfrm>
        </p:grpSpPr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4B2E4077-565B-48E9-A42E-57895BC5AA27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ABFDA63-D1BE-4B0B-A1BF-19B81E35575F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F047EE7-AD08-45DB-A65A-9FA74A775764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430A81F-25E0-4239-B494-46C9D4937700}"/>
              </a:ext>
            </a:extLst>
          </p:cNvPr>
          <p:cNvGrpSpPr/>
          <p:nvPr/>
        </p:nvGrpSpPr>
        <p:grpSpPr>
          <a:xfrm>
            <a:off x="2913349" y="2532792"/>
            <a:ext cx="1354081" cy="1894017"/>
            <a:chOff x="3884465" y="2182683"/>
            <a:chExt cx="1805441" cy="1894017"/>
          </a:xfrm>
        </p:grpSpPr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6C90D299-5340-438E-A62B-883CADA51767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4B84361-FFCA-4952-9762-BC2B8113DC6B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FA9CFCB-2E2A-4E69-B807-A8DE80F4F84C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DA1449-9BBE-4FB5-854D-B6D832CCD806}"/>
              </a:ext>
            </a:extLst>
          </p:cNvPr>
          <p:cNvGrpSpPr/>
          <p:nvPr/>
        </p:nvGrpSpPr>
        <p:grpSpPr>
          <a:xfrm>
            <a:off x="1040691" y="2532792"/>
            <a:ext cx="1354081" cy="1894017"/>
            <a:chOff x="1387588" y="2182683"/>
            <a:chExt cx="1805441" cy="1894017"/>
          </a:xfrm>
        </p:grpSpPr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E176DFE6-E6EE-4CBF-AB55-962516DAF6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F2352D7-E64D-4683-8555-4BBBFBED2197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CE8E3AC-C1DA-4857-8AA2-283A2C840A70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838154" y="1309924"/>
            <a:ext cx="54591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Islam </a:t>
            </a:r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Menurut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Al-Qur’an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29858" y="1952658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A10DECE-FB54-4F98-9472-6CE168F86075}"/>
              </a:ext>
            </a:extLst>
          </p:cNvPr>
          <p:cNvSpPr/>
          <p:nvPr/>
        </p:nvSpPr>
        <p:spPr>
          <a:xfrm flipV="1">
            <a:off x="1120888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D33F448-D5EA-4698-93DE-C12876411D16}"/>
              </a:ext>
            </a:extLst>
          </p:cNvPr>
          <p:cNvSpPr/>
          <p:nvPr/>
        </p:nvSpPr>
        <p:spPr>
          <a:xfrm flipV="1">
            <a:off x="2993546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2992BDF-F7C4-4374-886A-86270F68E5B1}"/>
              </a:ext>
            </a:extLst>
          </p:cNvPr>
          <p:cNvSpPr/>
          <p:nvPr/>
        </p:nvSpPr>
        <p:spPr>
          <a:xfrm flipV="1">
            <a:off x="4866204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066C7CC-77EF-41CA-B323-66B868940684}"/>
              </a:ext>
            </a:extLst>
          </p:cNvPr>
          <p:cNvSpPr/>
          <p:nvPr/>
        </p:nvSpPr>
        <p:spPr>
          <a:xfrm flipV="1">
            <a:off x="6819058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96EA5B9-609B-41D8-BAEB-1AB2F8B9359E}"/>
              </a:ext>
            </a:extLst>
          </p:cNvPr>
          <p:cNvSpPr txBox="1"/>
          <p:nvPr/>
        </p:nvSpPr>
        <p:spPr>
          <a:xfrm>
            <a:off x="1116637" y="4187550"/>
            <a:ext cx="1193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Islam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sebagai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lawan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dari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syirik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(Al-An’am:14)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F8B1AD-BE20-4D97-80BF-AC12A3B886DB}"/>
              </a:ext>
            </a:extLst>
          </p:cNvPr>
          <p:cNvSpPr txBox="1"/>
          <p:nvPr/>
        </p:nvSpPr>
        <p:spPr>
          <a:xfrm>
            <a:off x="2983255" y="4055403"/>
            <a:ext cx="1193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Islam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sebagai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lawan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dari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kufur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(Ali-Imran:80)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F85E69A-BADF-47FA-97F2-BF77348F278C}"/>
              </a:ext>
            </a:extLst>
          </p:cNvPr>
          <p:cNvSpPr txBox="1"/>
          <p:nvPr/>
        </p:nvSpPr>
        <p:spPr>
          <a:xfrm>
            <a:off x="4866204" y="4082802"/>
            <a:ext cx="11936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Islam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sama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artinya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dengan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Ikhlas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(An-Nisa’:125)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DFCA09-96C1-48B9-A4BF-FC3BC14E65FF}"/>
              </a:ext>
            </a:extLst>
          </p:cNvPr>
          <p:cNvSpPr txBox="1"/>
          <p:nvPr/>
        </p:nvSpPr>
        <p:spPr>
          <a:xfrm>
            <a:off x="6730992" y="4115339"/>
            <a:ext cx="13540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Islam </a:t>
            </a:r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bermakna</a:t>
            </a:r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tunduk</a:t>
            </a:r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dan</a:t>
            </a:r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patuh</a:t>
            </a:r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kepada</a:t>
            </a:r>
            <a:r>
              <a:rPr lang="en-US" b="1" dirty="0">
                <a:solidFill>
                  <a:srgbClr val="1C7CBB"/>
                </a:solidFill>
                <a:latin typeface="Tw Cen MT" panose="020B0602020104020603" pitchFamily="34" charset="0"/>
              </a:rPr>
              <a:t> Allah SWT (Az-Zumar:54)</a:t>
            </a:r>
          </a:p>
        </p:txBody>
      </p:sp>
    </p:spTree>
    <p:extLst>
      <p:ext uri="{BB962C8B-B14F-4D97-AF65-F5344CB8AC3E}">
        <p14:creationId xmlns:p14="http://schemas.microsoft.com/office/powerpoint/2010/main" val="806732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8219989C-6534-4081-88F9-01A1845F375C}"/>
              </a:ext>
            </a:extLst>
          </p:cNvPr>
          <p:cNvGrpSpPr/>
          <p:nvPr/>
        </p:nvGrpSpPr>
        <p:grpSpPr>
          <a:xfrm>
            <a:off x="6738861" y="2604800"/>
            <a:ext cx="1354081" cy="1894017"/>
            <a:chOff x="8985148" y="2182683"/>
            <a:chExt cx="1805441" cy="1894017"/>
          </a:xfrm>
        </p:grpSpPr>
        <p:sp>
          <p:nvSpPr>
            <p:cNvPr id="23" name="Rectangle: Top Corners Rounded 22">
              <a:extLst>
                <a:ext uri="{FF2B5EF4-FFF2-40B4-BE49-F238E27FC236}">
                  <a16:creationId xmlns:a16="http://schemas.microsoft.com/office/drawing/2014/main" id="{303A4C65-5C87-4C63-A0E1-4DF161B02937}"/>
                </a:ext>
              </a:extLst>
            </p:cNvPr>
            <p:cNvSpPr/>
            <p:nvPr/>
          </p:nvSpPr>
          <p:spPr>
            <a:xfrm>
              <a:off x="909207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C447283-DB73-4C8A-99DE-552ACE3319FB}"/>
                </a:ext>
              </a:extLst>
            </p:cNvPr>
            <p:cNvSpPr txBox="1"/>
            <p:nvPr/>
          </p:nvSpPr>
          <p:spPr>
            <a:xfrm>
              <a:off x="944065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BEC5E5B-C4A7-4BE2-9DAD-E90FC41E4DCA}"/>
                </a:ext>
              </a:extLst>
            </p:cNvPr>
            <p:cNvSpPr txBox="1"/>
            <p:nvPr/>
          </p:nvSpPr>
          <p:spPr>
            <a:xfrm>
              <a:off x="898514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2198942-3878-4909-884B-7CA0E318DFD7}"/>
              </a:ext>
            </a:extLst>
          </p:cNvPr>
          <p:cNvGrpSpPr/>
          <p:nvPr/>
        </p:nvGrpSpPr>
        <p:grpSpPr>
          <a:xfrm>
            <a:off x="4786007" y="2604800"/>
            <a:ext cx="1354081" cy="1894017"/>
            <a:chOff x="6381342" y="2182683"/>
            <a:chExt cx="1805441" cy="1894017"/>
          </a:xfrm>
        </p:grpSpPr>
        <p:sp>
          <p:nvSpPr>
            <p:cNvPr id="19" name="Rectangle: Top Corners Rounded 18">
              <a:extLst>
                <a:ext uri="{FF2B5EF4-FFF2-40B4-BE49-F238E27FC236}">
                  <a16:creationId xmlns:a16="http://schemas.microsoft.com/office/drawing/2014/main" id="{4B2E4077-565B-48E9-A42E-57895BC5AA27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ABFDA63-D1BE-4B0B-A1BF-19B81E35575F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F047EE7-AD08-45DB-A65A-9FA74A775764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430A81F-25E0-4239-B494-46C9D4937700}"/>
              </a:ext>
            </a:extLst>
          </p:cNvPr>
          <p:cNvGrpSpPr/>
          <p:nvPr/>
        </p:nvGrpSpPr>
        <p:grpSpPr>
          <a:xfrm>
            <a:off x="2913349" y="2604800"/>
            <a:ext cx="1354081" cy="1894017"/>
            <a:chOff x="3884465" y="2182683"/>
            <a:chExt cx="1805441" cy="1894017"/>
          </a:xfrm>
        </p:grpSpPr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6C90D299-5340-438E-A62B-883CADA51767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4B84361-FFCA-4952-9762-BC2B8113DC6B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FA9CFCB-2E2A-4E69-B807-A8DE80F4F84C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DA1449-9BBE-4FB5-854D-B6D832CCD806}"/>
              </a:ext>
            </a:extLst>
          </p:cNvPr>
          <p:cNvGrpSpPr/>
          <p:nvPr/>
        </p:nvGrpSpPr>
        <p:grpSpPr>
          <a:xfrm>
            <a:off x="1040691" y="2604800"/>
            <a:ext cx="1354081" cy="1894017"/>
            <a:chOff x="1387588" y="2182683"/>
            <a:chExt cx="1805441" cy="1894017"/>
          </a:xfrm>
        </p:grpSpPr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E176DFE6-E6EE-4CBF-AB55-962516DAF6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F2352D7-E64D-4683-8555-4BBBFBED2197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CE8E3AC-C1DA-4857-8AA2-283A2C840A70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921159" y="1278438"/>
            <a:ext cx="730159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Ruang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Lingkup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Agama Islam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34066" y="2067204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A10DECE-FB54-4F98-9472-6CE168F86075}"/>
              </a:ext>
            </a:extLst>
          </p:cNvPr>
          <p:cNvSpPr/>
          <p:nvPr/>
        </p:nvSpPr>
        <p:spPr>
          <a:xfrm flipV="1">
            <a:off x="1120888" y="3565366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D33F448-D5EA-4698-93DE-C12876411D16}"/>
              </a:ext>
            </a:extLst>
          </p:cNvPr>
          <p:cNvSpPr/>
          <p:nvPr/>
        </p:nvSpPr>
        <p:spPr>
          <a:xfrm flipV="1">
            <a:off x="2993546" y="3565366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2992BDF-F7C4-4374-886A-86270F68E5B1}"/>
              </a:ext>
            </a:extLst>
          </p:cNvPr>
          <p:cNvSpPr/>
          <p:nvPr/>
        </p:nvSpPr>
        <p:spPr>
          <a:xfrm flipV="1">
            <a:off x="4866204" y="3565366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066C7CC-77EF-41CA-B323-66B868940684}"/>
              </a:ext>
            </a:extLst>
          </p:cNvPr>
          <p:cNvSpPr/>
          <p:nvPr/>
        </p:nvSpPr>
        <p:spPr>
          <a:xfrm flipV="1">
            <a:off x="6819058" y="3565366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149AF21-2235-48F7-BCB5-97AAA5BB76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817" y="5327739"/>
            <a:ext cx="679326" cy="90576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E50AA9A-FAB8-4A36-BCFC-AE5A9E8105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977" y="5336791"/>
            <a:ext cx="675122" cy="90016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45F41EB-76B8-4D33-BDB3-4A3E0743A1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383" y="5336791"/>
            <a:ext cx="679328" cy="90576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82320AA8-1E5E-496F-9945-24C0399B8D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405" y="5463392"/>
            <a:ext cx="699090" cy="93212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96EA5B9-609B-41D8-BAEB-1AB2F8B9359E}"/>
              </a:ext>
            </a:extLst>
          </p:cNvPr>
          <p:cNvSpPr txBox="1"/>
          <p:nvPr/>
        </p:nvSpPr>
        <p:spPr>
          <a:xfrm>
            <a:off x="1116637" y="4259558"/>
            <a:ext cx="119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AQIDAH</a:t>
            </a:r>
            <a:endParaRPr lang="en-US" b="1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F8B1AD-BE20-4D97-80BF-AC12A3B886DB}"/>
              </a:ext>
            </a:extLst>
          </p:cNvPr>
          <p:cNvSpPr txBox="1"/>
          <p:nvPr/>
        </p:nvSpPr>
        <p:spPr>
          <a:xfrm>
            <a:off x="2983255" y="4259558"/>
            <a:ext cx="119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IBADAH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F85E69A-BADF-47FA-97F2-BF77348F278C}"/>
              </a:ext>
            </a:extLst>
          </p:cNvPr>
          <p:cNvSpPr txBox="1"/>
          <p:nvPr/>
        </p:nvSpPr>
        <p:spPr>
          <a:xfrm>
            <a:off x="4866204" y="4259558"/>
            <a:ext cx="119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AKHLAK</a:t>
            </a:r>
            <a:endParaRPr lang="en-US" b="1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DFCA09-96C1-48B9-A4BF-FC3BC14E65FF}"/>
              </a:ext>
            </a:extLst>
          </p:cNvPr>
          <p:cNvSpPr txBox="1"/>
          <p:nvPr/>
        </p:nvSpPr>
        <p:spPr>
          <a:xfrm>
            <a:off x="6447104" y="4259558"/>
            <a:ext cx="1937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1C7CBB"/>
                </a:solidFill>
                <a:latin typeface="Tw Cen MT" panose="020B0602020104020603" pitchFamily="34" charset="0"/>
              </a:rPr>
              <a:t>PERUNDANG-UNDANGAN</a:t>
            </a:r>
          </a:p>
        </p:txBody>
      </p:sp>
    </p:spTree>
    <p:extLst>
      <p:ext uri="{BB962C8B-B14F-4D97-AF65-F5344CB8AC3E}">
        <p14:creationId xmlns:p14="http://schemas.microsoft.com/office/powerpoint/2010/main" val="2072601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25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0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636AFC9-0881-4786-BD3B-E0BEBDE2F79D}"/>
              </a:ext>
            </a:extLst>
          </p:cNvPr>
          <p:cNvCxnSpPr>
            <a:cxnSpLocks/>
            <a:endCxn id="22" idx="3"/>
          </p:cNvCxnSpPr>
          <p:nvPr/>
        </p:nvCxnSpPr>
        <p:spPr>
          <a:xfrm flipH="1" flipV="1">
            <a:off x="8161674" y="3759948"/>
            <a:ext cx="972902" cy="527006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8A70E92-F264-47A6-8EB5-E1F743416AC4}"/>
              </a:ext>
            </a:extLst>
          </p:cNvPr>
          <p:cNvCxnSpPr>
            <a:cxnSpLocks/>
          </p:cNvCxnSpPr>
          <p:nvPr/>
        </p:nvCxnSpPr>
        <p:spPr>
          <a:xfrm flipH="1" flipV="1">
            <a:off x="1" y="4559320"/>
            <a:ext cx="1014412" cy="719005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B1D66C-A675-4E89-AF22-1BE0E407A08D}"/>
              </a:ext>
            </a:extLst>
          </p:cNvPr>
          <p:cNvCxnSpPr>
            <a:cxnSpLocks/>
          </p:cNvCxnSpPr>
          <p:nvPr/>
        </p:nvCxnSpPr>
        <p:spPr>
          <a:xfrm flipV="1">
            <a:off x="4025693" y="4061710"/>
            <a:ext cx="1182905" cy="1136471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AAD18D-A529-426E-944F-052FEF1F7315}"/>
              </a:ext>
            </a:extLst>
          </p:cNvPr>
          <p:cNvCxnSpPr>
            <a:cxnSpLocks/>
          </p:cNvCxnSpPr>
          <p:nvPr/>
        </p:nvCxnSpPr>
        <p:spPr>
          <a:xfrm flipH="1" flipV="1">
            <a:off x="5235498" y="3992713"/>
            <a:ext cx="1351231" cy="99137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210092-D838-4687-B1B3-0C0F54FFBBB7}"/>
              </a:ext>
            </a:extLst>
          </p:cNvPr>
          <p:cNvCxnSpPr>
            <a:cxnSpLocks/>
          </p:cNvCxnSpPr>
          <p:nvPr/>
        </p:nvCxnSpPr>
        <p:spPr>
          <a:xfrm flipV="1">
            <a:off x="6704455" y="3789896"/>
            <a:ext cx="1260377" cy="110174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D1B375-3CBB-4F31-BF6F-2530FCADC84D}"/>
              </a:ext>
            </a:extLst>
          </p:cNvPr>
          <p:cNvCxnSpPr>
            <a:cxnSpLocks/>
          </p:cNvCxnSpPr>
          <p:nvPr/>
        </p:nvCxnSpPr>
        <p:spPr>
          <a:xfrm flipH="1" flipV="1">
            <a:off x="2666383" y="4315879"/>
            <a:ext cx="1282369" cy="88230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F893E3-9E92-4678-BAE1-ABE84AFE8FA3}"/>
              </a:ext>
            </a:extLst>
          </p:cNvPr>
          <p:cNvCxnSpPr>
            <a:cxnSpLocks/>
          </p:cNvCxnSpPr>
          <p:nvPr/>
        </p:nvCxnSpPr>
        <p:spPr>
          <a:xfrm flipV="1">
            <a:off x="1116075" y="4236153"/>
            <a:ext cx="1334168" cy="96202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842319" y="1318066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Karakteristik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Agama Islam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34023" y="2048608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55FC8F4-43EE-43E4-BBBC-49434B3A520A}"/>
              </a:ext>
            </a:extLst>
          </p:cNvPr>
          <p:cNvSpPr/>
          <p:nvPr/>
        </p:nvSpPr>
        <p:spPr>
          <a:xfrm>
            <a:off x="841585" y="4930251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0B305-6275-48E1-8946-A32347CB376F}"/>
              </a:ext>
            </a:extLst>
          </p:cNvPr>
          <p:cNvSpPr txBox="1"/>
          <p:nvPr/>
        </p:nvSpPr>
        <p:spPr>
          <a:xfrm>
            <a:off x="918526" y="490132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4AD99A-076B-4B78-BBFD-38BC498DCCBC}"/>
              </a:ext>
            </a:extLst>
          </p:cNvPr>
          <p:cNvSpPr/>
          <p:nvPr/>
        </p:nvSpPr>
        <p:spPr>
          <a:xfrm>
            <a:off x="2286836" y="3941913"/>
            <a:ext cx="441360" cy="588480"/>
          </a:xfrm>
          <a:prstGeom prst="ellipse">
            <a:avLst/>
          </a:prstGeom>
          <a:solidFill>
            <a:srgbClr val="03A1A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6BC045-9DFF-42FD-8C36-FC34502A7320}"/>
              </a:ext>
            </a:extLst>
          </p:cNvPr>
          <p:cNvSpPr txBox="1"/>
          <p:nvPr/>
        </p:nvSpPr>
        <p:spPr>
          <a:xfrm>
            <a:off x="2363777" y="391298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32467DC-68B2-4A06-97DB-38EF79A869C1}"/>
              </a:ext>
            </a:extLst>
          </p:cNvPr>
          <p:cNvSpPr/>
          <p:nvPr/>
        </p:nvSpPr>
        <p:spPr>
          <a:xfrm>
            <a:off x="3751405" y="4891641"/>
            <a:ext cx="441360" cy="588480"/>
          </a:xfrm>
          <a:prstGeom prst="ellipse">
            <a:avLst/>
          </a:prstGeom>
          <a:solidFill>
            <a:srgbClr val="EE952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EAAEBB-9149-4D8C-85F9-C700A4FAC1A9}"/>
              </a:ext>
            </a:extLst>
          </p:cNvPr>
          <p:cNvSpPr txBox="1"/>
          <p:nvPr/>
        </p:nvSpPr>
        <p:spPr>
          <a:xfrm>
            <a:off x="3828346" y="486271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CACAA9-3503-46C8-A54E-799F4E9E55B9}"/>
              </a:ext>
            </a:extLst>
          </p:cNvPr>
          <p:cNvSpPr/>
          <p:nvPr/>
        </p:nvSpPr>
        <p:spPr>
          <a:xfrm>
            <a:off x="5031506" y="3698473"/>
            <a:ext cx="441360" cy="588480"/>
          </a:xfrm>
          <a:prstGeom prst="ellipse">
            <a:avLst/>
          </a:prstGeom>
          <a:solidFill>
            <a:srgbClr val="385723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7E7550-521F-446A-9A97-DDE94285DD11}"/>
              </a:ext>
            </a:extLst>
          </p:cNvPr>
          <p:cNvSpPr txBox="1"/>
          <p:nvPr/>
        </p:nvSpPr>
        <p:spPr>
          <a:xfrm>
            <a:off x="5108230" y="366954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0C0D5-51C5-4820-AB34-E16D404339B2}"/>
              </a:ext>
            </a:extLst>
          </p:cNvPr>
          <p:cNvSpPr/>
          <p:nvPr/>
        </p:nvSpPr>
        <p:spPr>
          <a:xfrm>
            <a:off x="6391501" y="4689844"/>
            <a:ext cx="441360" cy="58848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DCDBB-2F71-487A-93F9-6F048B528A22}"/>
              </a:ext>
            </a:extLst>
          </p:cNvPr>
          <p:cNvSpPr txBox="1"/>
          <p:nvPr/>
        </p:nvSpPr>
        <p:spPr>
          <a:xfrm>
            <a:off x="6468443" y="4660919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5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53423B-C8BF-4B5C-8334-7B79D6A36B28}"/>
              </a:ext>
            </a:extLst>
          </p:cNvPr>
          <p:cNvSpPr/>
          <p:nvPr/>
        </p:nvSpPr>
        <p:spPr>
          <a:xfrm>
            <a:off x="7797256" y="3465708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3E73AB-E79D-4B7E-849F-8FFE43DAB7A5}"/>
              </a:ext>
            </a:extLst>
          </p:cNvPr>
          <p:cNvSpPr txBox="1"/>
          <p:nvPr/>
        </p:nvSpPr>
        <p:spPr>
          <a:xfrm>
            <a:off x="7874197" y="3436783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701416C-01EF-4102-89B3-73D5308BF43E}"/>
              </a:ext>
            </a:extLst>
          </p:cNvPr>
          <p:cNvSpPr txBox="1"/>
          <p:nvPr/>
        </p:nvSpPr>
        <p:spPr>
          <a:xfrm>
            <a:off x="170396" y="4115824"/>
            <a:ext cx="1695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Rabbaniyyah</a:t>
            </a:r>
            <a:endParaRPr lang="en-US" sz="2000" b="1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049F1B1-6182-47AB-BECE-2A542878E26D}"/>
              </a:ext>
            </a:extLst>
          </p:cNvPr>
          <p:cNvSpPr txBox="1"/>
          <p:nvPr/>
        </p:nvSpPr>
        <p:spPr>
          <a:xfrm>
            <a:off x="1710075" y="3379948"/>
            <a:ext cx="1594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Insaniyyah</a:t>
            </a:r>
            <a:endParaRPr lang="en-US" sz="2000" b="1" dirty="0">
              <a:solidFill>
                <a:srgbClr val="03A1A4"/>
              </a:solidFill>
              <a:latin typeface="Tw Cen MT" panose="020B0602020104020603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9728CB8-974E-4196-8D1D-89BBEFF54DC9}"/>
              </a:ext>
            </a:extLst>
          </p:cNvPr>
          <p:cNvSpPr txBox="1"/>
          <p:nvPr/>
        </p:nvSpPr>
        <p:spPr>
          <a:xfrm>
            <a:off x="3184888" y="4116408"/>
            <a:ext cx="1594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Syumul</a:t>
            </a:r>
            <a:endParaRPr lang="en-US" sz="2000" b="1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7F5442-F4B4-4585-AA2E-C0438857AE3B}"/>
              </a:ext>
            </a:extLst>
          </p:cNvPr>
          <p:cNvSpPr txBox="1"/>
          <p:nvPr/>
        </p:nvSpPr>
        <p:spPr>
          <a:xfrm>
            <a:off x="4438058" y="2855104"/>
            <a:ext cx="1594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385723"/>
                </a:solidFill>
                <a:latin typeface="Tw Cen MT" panose="020B0602020104020603" pitchFamily="34" charset="0"/>
              </a:rPr>
              <a:t>Wasathiyyah</a:t>
            </a:r>
            <a:endParaRPr lang="en-US" sz="2000" b="1" dirty="0">
              <a:solidFill>
                <a:srgbClr val="385723"/>
              </a:solidFill>
              <a:latin typeface="Tw Cen MT" panose="020B0602020104020603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E5F379D-720A-4873-BF25-F62D2ED92709}"/>
              </a:ext>
            </a:extLst>
          </p:cNvPr>
          <p:cNvSpPr txBox="1"/>
          <p:nvPr/>
        </p:nvSpPr>
        <p:spPr>
          <a:xfrm>
            <a:off x="5789289" y="3338149"/>
            <a:ext cx="1594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B0F0"/>
                </a:solidFill>
                <a:latin typeface="Tw Cen MT" panose="020B0602020104020603" pitchFamily="34" charset="0"/>
              </a:rPr>
              <a:t>Ketetapan</a:t>
            </a:r>
            <a:r>
              <a:rPr lang="en-US" sz="2000" b="1" dirty="0">
                <a:solidFill>
                  <a:srgbClr val="00B0F0"/>
                </a:solidFill>
                <a:latin typeface="Tw Cen MT" panose="020B0602020104020603" pitchFamily="34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Tw Cen MT" panose="020B0602020104020603" pitchFamily="34" charset="0"/>
              </a:rPr>
              <a:t>Prinsip</a:t>
            </a:r>
            <a:r>
              <a:rPr lang="en-US" sz="2000" b="1" dirty="0">
                <a:solidFill>
                  <a:srgbClr val="00B0F0"/>
                </a:solidFill>
                <a:latin typeface="Tw Cen MT" panose="020B0602020104020603" pitchFamily="34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Tw Cen MT" panose="020B0602020104020603" pitchFamily="34" charset="0"/>
              </a:rPr>
              <a:t>dan</a:t>
            </a:r>
            <a:r>
              <a:rPr lang="en-US" sz="2000" b="1" dirty="0">
                <a:solidFill>
                  <a:srgbClr val="00B0F0"/>
                </a:solidFill>
                <a:latin typeface="Tw Cen MT" panose="020B0602020104020603" pitchFamily="34" charset="0"/>
              </a:rPr>
              <a:t> </a:t>
            </a:r>
            <a:r>
              <a:rPr lang="en-US" sz="2000" b="1" dirty="0" err="1">
                <a:solidFill>
                  <a:srgbClr val="00B0F0"/>
                </a:solidFill>
                <a:latin typeface="Tw Cen MT" panose="020B0602020104020603" pitchFamily="34" charset="0"/>
              </a:rPr>
              <a:t>Fleksibelitas</a:t>
            </a:r>
            <a:endParaRPr lang="en-US" sz="2000" b="1" dirty="0">
              <a:solidFill>
                <a:srgbClr val="00B0F0"/>
              </a:solidFill>
              <a:latin typeface="Tw Cen MT" panose="020B0602020104020603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1DAF0F2-B209-49E3-8710-C6751814FE90}"/>
              </a:ext>
            </a:extLst>
          </p:cNvPr>
          <p:cNvSpPr txBox="1"/>
          <p:nvPr/>
        </p:nvSpPr>
        <p:spPr>
          <a:xfrm>
            <a:off x="7220496" y="2855104"/>
            <a:ext cx="1594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Fikih</a:t>
            </a:r>
            <a:r>
              <a:rPr lang="en-ID" sz="2000" b="1" dirty="0">
                <a:solidFill>
                  <a:srgbClr val="EF3078"/>
                </a:solidFill>
                <a:latin typeface="Tw Cen MT" panose="020B0602020104020603" pitchFamily="34" charset="0"/>
              </a:rPr>
              <a:t> Islam</a:t>
            </a:r>
            <a:endParaRPr lang="en-US" sz="2000" b="1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1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478967" y="1147790"/>
            <a:ext cx="618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Keunggulan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Islam Di </a:t>
            </a:r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Atas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Agama </a:t>
            </a:r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Lainnya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34066" y="1790631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F92EF655-09B3-44B0-96AC-28F901114986}"/>
              </a:ext>
            </a:extLst>
          </p:cNvPr>
          <p:cNvGrpSpPr/>
          <p:nvPr/>
        </p:nvGrpSpPr>
        <p:grpSpPr>
          <a:xfrm>
            <a:off x="573543" y="1701380"/>
            <a:ext cx="2427087" cy="1754326"/>
            <a:chOff x="764723" y="1701380"/>
            <a:chExt cx="3236117" cy="1754326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A7992CA-A4D4-4C7A-A95D-4385DF3C0E27}"/>
                </a:ext>
              </a:extLst>
            </p:cNvPr>
            <p:cNvSpPr/>
            <p:nvPr/>
          </p:nvSpPr>
          <p:spPr>
            <a:xfrm>
              <a:off x="764723" y="2277144"/>
              <a:ext cx="662056" cy="662056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9B2B8A0-1E62-4040-9493-25C915F60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554" y="2408975"/>
              <a:ext cx="398394" cy="39839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0BEF5D4-B286-4C11-8773-787F7CE392CE}"/>
                </a:ext>
              </a:extLst>
            </p:cNvPr>
            <p:cNvSpPr txBox="1"/>
            <p:nvPr/>
          </p:nvSpPr>
          <p:spPr>
            <a:xfrm>
              <a:off x="1452274" y="1701380"/>
              <a:ext cx="254856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Islam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bukan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Muhammadanisme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(Al-Isra’:88; Hud:13-14; Yunus:38; Al-Baqarah:23-24)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5C0C215-ACF7-45C5-9DE8-97DDFB401056}"/>
              </a:ext>
            </a:extLst>
          </p:cNvPr>
          <p:cNvGrpSpPr/>
          <p:nvPr/>
        </p:nvGrpSpPr>
        <p:grpSpPr>
          <a:xfrm>
            <a:off x="573543" y="3516113"/>
            <a:ext cx="2414282" cy="1200329"/>
            <a:chOff x="764723" y="3516113"/>
            <a:chExt cx="3219043" cy="120032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2C00CE6-992C-4495-9B5D-53F702B91415}"/>
                </a:ext>
              </a:extLst>
            </p:cNvPr>
            <p:cNvSpPr/>
            <p:nvPr/>
          </p:nvSpPr>
          <p:spPr>
            <a:xfrm>
              <a:off x="764723" y="3555165"/>
              <a:ext cx="662056" cy="662056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7B30B13-2444-4D78-BE00-D81DD0C03A4D}"/>
                </a:ext>
              </a:extLst>
            </p:cNvPr>
            <p:cNvSpPr txBox="1"/>
            <p:nvPr/>
          </p:nvSpPr>
          <p:spPr>
            <a:xfrm>
              <a:off x="1435200" y="3516113"/>
              <a:ext cx="25485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Islam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sebagai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agama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samawi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terakhir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(AL-Maidah:3)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B78976A-7CF2-4443-B195-5CAA00627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748" y="3713190"/>
              <a:ext cx="346006" cy="346006"/>
            </a:xfrm>
            <a:prstGeom prst="rect">
              <a:avLst/>
            </a:prstGeom>
          </p:spPr>
        </p:pic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2F3F2F8-33FF-4102-862E-20DAD0C71447}"/>
              </a:ext>
            </a:extLst>
          </p:cNvPr>
          <p:cNvGrpSpPr/>
          <p:nvPr/>
        </p:nvGrpSpPr>
        <p:grpSpPr>
          <a:xfrm>
            <a:off x="573543" y="4743034"/>
            <a:ext cx="2630304" cy="1200329"/>
            <a:chOff x="764723" y="4743034"/>
            <a:chExt cx="3507072" cy="120032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CF3200F-183A-45CC-B5B7-D8308D13ACF8}"/>
                </a:ext>
              </a:extLst>
            </p:cNvPr>
            <p:cNvSpPr/>
            <p:nvPr/>
          </p:nvSpPr>
          <p:spPr>
            <a:xfrm>
              <a:off x="764723" y="4833186"/>
              <a:ext cx="662056" cy="662056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AB67DC-CB88-4E99-AD30-CE7DAEB362F9}"/>
                </a:ext>
              </a:extLst>
            </p:cNvPr>
            <p:cNvSpPr txBox="1"/>
            <p:nvPr/>
          </p:nvSpPr>
          <p:spPr>
            <a:xfrm>
              <a:off x="1435199" y="4743034"/>
              <a:ext cx="28365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Sifat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Islam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sebagai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agama </a:t>
              </a:r>
              <a:r>
                <a:rPr lang="en-US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rahmatan</a:t>
              </a:r>
              <a:r>
                <a:rPr lang="en-US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lil’alamiin</a:t>
              </a:r>
              <a:r>
                <a:rPr lang="en-US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(Al-Anbiya’:107)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A11449D-6E14-4A83-AB6C-68833A287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553" y="4977083"/>
              <a:ext cx="398396" cy="398396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2F6E9D7-0EA4-48A5-8A6E-DB9CA4C69AF6}"/>
              </a:ext>
            </a:extLst>
          </p:cNvPr>
          <p:cNvGrpSpPr/>
          <p:nvPr/>
        </p:nvGrpSpPr>
        <p:grpSpPr>
          <a:xfrm>
            <a:off x="3378472" y="2142394"/>
            <a:ext cx="2561680" cy="1200329"/>
            <a:chOff x="4504627" y="2142394"/>
            <a:chExt cx="3415573" cy="1200329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302E03A-C9B9-4D44-8C23-6AF41033A7CE}"/>
                </a:ext>
              </a:extLst>
            </p:cNvPr>
            <p:cNvSpPr/>
            <p:nvPr/>
          </p:nvSpPr>
          <p:spPr>
            <a:xfrm>
              <a:off x="4504627" y="2277144"/>
              <a:ext cx="662056" cy="662056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27367A5-7D6B-4AE6-B3B0-603F081EF5BF}"/>
                </a:ext>
              </a:extLst>
            </p:cNvPr>
            <p:cNvSpPr txBox="1"/>
            <p:nvPr/>
          </p:nvSpPr>
          <p:spPr>
            <a:xfrm>
              <a:off x="5175103" y="2142394"/>
              <a:ext cx="27450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Kitab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suci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(Al-Qur’an) yang 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otentik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/</a:t>
              </a:r>
              <a:r>
                <a:rPr lang="en-US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murni</a:t>
              </a: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w Cen MT" panose="020B0602020104020603" pitchFamily="34" charset="0"/>
                </a:rPr>
                <a:t> (Al-Hijr:9)</a:t>
              </a:r>
            </a:p>
          </p:txBody>
        </p:sp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EED512B6-1D25-4DB4-ACBB-D350235B87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7162" y="2447925"/>
              <a:ext cx="320494" cy="320494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576659" y="5143144"/>
            <a:ext cx="3707904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D" sz="1400" dirty="0"/>
              <a:t>Kristen </a:t>
            </a:r>
            <a:r>
              <a:rPr lang="en-ID" sz="1400" dirty="0" err="1"/>
              <a:t>mengambil</a:t>
            </a:r>
            <a:r>
              <a:rPr lang="en-ID" sz="1400" dirty="0"/>
              <a:t> </a:t>
            </a:r>
            <a:r>
              <a:rPr lang="en-ID" sz="1400" dirty="0" err="1"/>
              <a:t>nama</a:t>
            </a:r>
            <a:r>
              <a:rPr lang="en-ID" sz="1400" dirty="0"/>
              <a:t> </a:t>
            </a:r>
            <a:r>
              <a:rPr lang="en-ID" sz="1400" dirty="0" err="1"/>
              <a:t>panggilan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nama</a:t>
            </a:r>
            <a:r>
              <a:rPr lang="en-ID" sz="1400" dirty="0"/>
              <a:t> </a:t>
            </a:r>
            <a:r>
              <a:rPr lang="en-ID" sz="1400" dirty="0" err="1"/>
              <a:t>Nabinya</a:t>
            </a:r>
            <a:r>
              <a:rPr lang="en-ID" sz="1400" dirty="0"/>
              <a:t>, Jesus </a:t>
            </a:r>
            <a:r>
              <a:rPr lang="en-ID" sz="1400" dirty="0" err="1"/>
              <a:t>Kristus</a:t>
            </a:r>
            <a:r>
              <a:rPr lang="en-ID" sz="1400" dirty="0"/>
              <a:t>. </a:t>
            </a:r>
            <a:r>
              <a:rPr lang="en-ID" sz="1400" dirty="0" err="1"/>
              <a:t>Budhisme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nama</a:t>
            </a:r>
            <a:r>
              <a:rPr lang="en-ID" sz="1400" dirty="0"/>
              <a:t> </a:t>
            </a:r>
            <a:r>
              <a:rPr lang="en-ID" sz="1400" dirty="0" err="1"/>
              <a:t>pendirinya</a:t>
            </a:r>
            <a:r>
              <a:rPr lang="en-ID" sz="1400" dirty="0"/>
              <a:t> Gautama </a:t>
            </a:r>
            <a:r>
              <a:rPr lang="en-ID" sz="1400" dirty="0" err="1"/>
              <a:t>Budha</a:t>
            </a:r>
            <a:r>
              <a:rPr lang="en-ID" sz="1400" dirty="0"/>
              <a:t>. </a:t>
            </a:r>
            <a:r>
              <a:rPr lang="en-ID" sz="1400" dirty="0" err="1"/>
              <a:t>Zoroastrianisme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pendirinya</a:t>
            </a:r>
            <a:r>
              <a:rPr lang="en-ID" sz="1400" dirty="0"/>
              <a:t> Zoroaster (</a:t>
            </a:r>
            <a:r>
              <a:rPr lang="en-ID" sz="1400" dirty="0" err="1"/>
              <a:t>Zaratustra</a:t>
            </a:r>
            <a:r>
              <a:rPr lang="en-ID" sz="1400" dirty="0"/>
              <a:t>). </a:t>
            </a:r>
            <a:r>
              <a:rPr lang="en-ID" sz="1400" dirty="0" err="1"/>
              <a:t>Sedangkan</a:t>
            </a:r>
            <a:r>
              <a:rPr lang="en-ID" sz="1400" dirty="0"/>
              <a:t> </a:t>
            </a:r>
            <a:r>
              <a:rPr lang="en-ID" sz="1400" dirty="0" err="1"/>
              <a:t>Judaisme</a:t>
            </a:r>
            <a:r>
              <a:rPr lang="en-ID" sz="1400" dirty="0"/>
              <a:t> (</a:t>
            </a:r>
            <a:r>
              <a:rPr lang="en-ID" sz="1400" dirty="0" err="1"/>
              <a:t>Yahudi</a:t>
            </a:r>
            <a:r>
              <a:rPr lang="en-ID" sz="1400" dirty="0"/>
              <a:t>) </a:t>
            </a:r>
            <a:r>
              <a:rPr lang="en-ID" sz="1400" dirty="0" err="1"/>
              <a:t>dari</a:t>
            </a:r>
            <a:r>
              <a:rPr lang="en-ID" sz="1400" dirty="0"/>
              <a:t> </a:t>
            </a:r>
            <a:r>
              <a:rPr lang="en-ID" sz="1400" dirty="0" err="1"/>
              <a:t>nama</a:t>
            </a:r>
            <a:r>
              <a:rPr lang="en-ID" sz="1400" dirty="0"/>
              <a:t> </a:t>
            </a:r>
            <a:r>
              <a:rPr lang="en-ID" sz="1400" dirty="0" err="1"/>
              <a:t>suku</a:t>
            </a:r>
            <a:r>
              <a:rPr lang="en-ID" sz="1400" dirty="0"/>
              <a:t> </a:t>
            </a:r>
            <a:r>
              <a:rPr lang="en-ID" sz="1400" dirty="0" err="1"/>
              <a:t>bangsa</a:t>
            </a:r>
            <a:r>
              <a:rPr lang="en-ID" sz="1400" dirty="0"/>
              <a:t> </a:t>
            </a:r>
            <a:r>
              <a:rPr lang="en-ID" sz="1400" dirty="0" err="1"/>
              <a:t>Yudah</a:t>
            </a:r>
            <a:r>
              <a:rPr lang="en-ID" sz="1400" dirty="0"/>
              <a:t> (</a:t>
            </a:r>
            <a:r>
              <a:rPr lang="en-ID" sz="1400" dirty="0" err="1"/>
              <a:t>Yudea</a:t>
            </a:r>
            <a:r>
              <a:rPr lang="en-ID" sz="1400" dirty="0"/>
              <a:t>) </a:t>
            </a:r>
            <a:r>
              <a:rPr lang="en-ID" sz="1400" dirty="0" err="1"/>
              <a:t>tempat</a:t>
            </a:r>
            <a:r>
              <a:rPr lang="en-ID" sz="1400" dirty="0"/>
              <a:t> </a:t>
            </a:r>
            <a:r>
              <a:rPr lang="en-ID" sz="1400" dirty="0" err="1"/>
              <a:t>kelahirannya</a:t>
            </a:r>
            <a:r>
              <a:rPr lang="en-ID" sz="1400" dirty="0"/>
              <a:t>. </a:t>
            </a:r>
          </a:p>
          <a:p>
            <a:pPr algn="just"/>
            <a:r>
              <a:rPr lang="en-ID" sz="1400" dirty="0"/>
              <a:t>–Abdul </a:t>
            </a:r>
            <a:r>
              <a:rPr lang="en-ID" sz="1400" dirty="0" err="1"/>
              <a:t>A’la</a:t>
            </a:r>
            <a:r>
              <a:rPr lang="en-ID" sz="1400" dirty="0"/>
              <a:t> </a:t>
            </a:r>
            <a:r>
              <a:rPr lang="en-ID" sz="1400" dirty="0" err="1"/>
              <a:t>Maududi</a:t>
            </a:r>
            <a:r>
              <a:rPr lang="en-ID" sz="1400" dirty="0"/>
              <a:t>--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156176" y="2142394"/>
            <a:ext cx="2304256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ID" sz="1400" dirty="0"/>
              <a:t> </a:t>
            </a:r>
            <a:r>
              <a:rPr lang="en-ID" sz="1400" i="1" dirty="0" err="1"/>
              <a:t>I’jaz</a:t>
            </a:r>
            <a:r>
              <a:rPr lang="en-ID" sz="1400" i="1" dirty="0"/>
              <a:t> ‘</a:t>
            </a:r>
            <a:r>
              <a:rPr lang="en-ID" sz="1400" i="1" dirty="0" err="1"/>
              <a:t>Ilmi</a:t>
            </a:r>
            <a:r>
              <a:rPr lang="en-ID" sz="1400" i="1" dirty="0"/>
              <a:t>, </a:t>
            </a:r>
            <a:r>
              <a:rPr lang="en-ID" sz="1400" i="1" dirty="0" err="1"/>
              <a:t>I’jaz</a:t>
            </a:r>
            <a:r>
              <a:rPr lang="en-ID" sz="1400" i="1" dirty="0"/>
              <a:t> </a:t>
            </a:r>
            <a:r>
              <a:rPr lang="en-ID" sz="1400" i="1" dirty="0" err="1"/>
              <a:t>Bayani</a:t>
            </a:r>
            <a:r>
              <a:rPr lang="en-ID" sz="1400" i="1" dirty="0"/>
              <a:t>, </a:t>
            </a:r>
            <a:r>
              <a:rPr lang="en-ID" sz="1400" i="1" dirty="0" err="1"/>
              <a:t>I’jaz</a:t>
            </a:r>
            <a:r>
              <a:rPr lang="en-ID" sz="1400" i="1" dirty="0"/>
              <a:t> </a:t>
            </a:r>
            <a:r>
              <a:rPr lang="en-ID" sz="1400" i="1" dirty="0" err="1"/>
              <a:t>Tasyri’i</a:t>
            </a:r>
            <a:r>
              <a:rPr lang="en-ID" sz="1400" i="1" dirty="0"/>
              <a:t>, </a:t>
            </a:r>
            <a:r>
              <a:rPr lang="en-ID" sz="1400" i="1" dirty="0" err="1"/>
              <a:t>I’jaz</a:t>
            </a:r>
            <a:r>
              <a:rPr lang="en-ID" sz="1400" i="1" dirty="0"/>
              <a:t> al-</a:t>
            </a:r>
            <a:r>
              <a:rPr lang="en-ID" sz="1400" i="1" dirty="0" err="1"/>
              <a:t>Faniy</a:t>
            </a:r>
            <a:r>
              <a:rPr lang="en-ID" sz="1400" i="1" dirty="0"/>
              <a:t> at-</a:t>
            </a:r>
            <a:r>
              <a:rPr lang="en-ID" sz="1400" i="1" dirty="0" err="1"/>
              <a:t>Tashawwuri</a:t>
            </a:r>
            <a:endParaRPr lang="en-ID" sz="1400" i="1" dirty="0"/>
          </a:p>
          <a:p>
            <a:endParaRPr lang="en-US" sz="1400" dirty="0"/>
          </a:p>
        </p:txBody>
      </p:sp>
      <p:cxnSp>
        <p:nvCxnSpPr>
          <p:cNvPr id="15" name="Straight Arrow Connector 14"/>
          <p:cNvCxnSpPr>
            <a:endCxn id="3" idx="1"/>
          </p:cNvCxnSpPr>
          <p:nvPr/>
        </p:nvCxnSpPr>
        <p:spPr>
          <a:xfrm>
            <a:off x="5364088" y="26194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73344" y="3345867"/>
            <a:ext cx="4210341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dirty="0"/>
              <a:t>ٱلْيَوْمَ أَكْمَلْتُ لَكُمْ دِينَكُمْ وَأَتْمَمْتُ عَلَيْكُمْ نِعْمَتِى وَرَضِيتُ لَكُمُ ٱلْإِسْلَٰمَ دِينًا ۚ</a:t>
            </a:r>
            <a:endParaRPr lang="en-ID" dirty="0"/>
          </a:p>
          <a:p>
            <a:r>
              <a:rPr lang="en-US" sz="1600" i="1" dirty="0"/>
              <a:t>“</a:t>
            </a:r>
            <a:r>
              <a:rPr lang="en-US" sz="1600" i="1" dirty="0" err="1"/>
              <a:t>Pada</a:t>
            </a:r>
            <a:r>
              <a:rPr lang="en-US" sz="1600" i="1" dirty="0"/>
              <a:t> </a:t>
            </a:r>
            <a:r>
              <a:rPr lang="en-US" sz="1600" i="1" dirty="0" err="1"/>
              <a:t>hari</a:t>
            </a:r>
            <a:r>
              <a:rPr lang="en-US" sz="1600" i="1" dirty="0"/>
              <a:t> </a:t>
            </a:r>
            <a:r>
              <a:rPr lang="en-US" sz="1600" i="1" dirty="0" err="1"/>
              <a:t>ini</a:t>
            </a:r>
            <a:r>
              <a:rPr lang="en-US" sz="1600" i="1" dirty="0"/>
              <a:t> </a:t>
            </a:r>
            <a:r>
              <a:rPr lang="en-US" sz="1600" i="1" dirty="0" err="1"/>
              <a:t>telah</a:t>
            </a:r>
            <a:r>
              <a:rPr lang="en-US" sz="1600" i="1" dirty="0"/>
              <a:t> </a:t>
            </a:r>
            <a:r>
              <a:rPr lang="en-US" sz="1600" i="1" dirty="0" err="1"/>
              <a:t>Kusempurnakan</a:t>
            </a:r>
            <a:r>
              <a:rPr lang="en-US" sz="1600" i="1" dirty="0"/>
              <a:t> </a:t>
            </a:r>
            <a:r>
              <a:rPr lang="en-US" sz="1600" i="1" dirty="0" err="1"/>
              <a:t>untuk</a:t>
            </a:r>
            <a:r>
              <a:rPr lang="en-US" sz="1600" i="1" dirty="0"/>
              <a:t> </a:t>
            </a:r>
            <a:r>
              <a:rPr lang="en-US" sz="1600" i="1" dirty="0" err="1"/>
              <a:t>kamu</a:t>
            </a:r>
            <a:r>
              <a:rPr lang="en-US" sz="1600" i="1" dirty="0"/>
              <a:t> </a:t>
            </a:r>
            <a:r>
              <a:rPr lang="en-US" sz="1600" i="1" dirty="0" err="1"/>
              <a:t>agamamu</a:t>
            </a:r>
            <a:r>
              <a:rPr lang="en-US" sz="1600" i="1" dirty="0"/>
              <a:t>,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telah</a:t>
            </a:r>
            <a:r>
              <a:rPr lang="en-US" sz="1600" i="1" dirty="0"/>
              <a:t> Ku-</a:t>
            </a:r>
            <a:r>
              <a:rPr lang="en-US" sz="1600" i="1" dirty="0" err="1"/>
              <a:t>cukupkan</a:t>
            </a:r>
            <a:r>
              <a:rPr lang="en-US" sz="1600" i="1" dirty="0"/>
              <a:t> </a:t>
            </a:r>
            <a:r>
              <a:rPr lang="en-US" sz="1600" i="1" dirty="0" err="1"/>
              <a:t>kepadamu</a:t>
            </a:r>
            <a:r>
              <a:rPr lang="en-US" sz="1600" i="1" dirty="0"/>
              <a:t> </a:t>
            </a:r>
            <a:r>
              <a:rPr lang="en-US" sz="1600" i="1" dirty="0" err="1"/>
              <a:t>nikmat</a:t>
            </a:r>
            <a:r>
              <a:rPr lang="en-US" sz="1600" i="1" dirty="0"/>
              <a:t>-Ku,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telah</a:t>
            </a:r>
            <a:r>
              <a:rPr lang="en-US" sz="1600" i="1" dirty="0"/>
              <a:t> Ku-</a:t>
            </a:r>
            <a:r>
              <a:rPr lang="en-US" sz="1600" i="1" dirty="0" err="1"/>
              <a:t>ridhai</a:t>
            </a:r>
            <a:r>
              <a:rPr lang="en-US" sz="1600" i="1" dirty="0"/>
              <a:t> Islam </a:t>
            </a:r>
            <a:r>
              <a:rPr lang="en-US" sz="1600" i="1" dirty="0" err="1"/>
              <a:t>itu</a:t>
            </a:r>
            <a:r>
              <a:rPr lang="en-US" sz="1600" i="1" dirty="0"/>
              <a:t> </a:t>
            </a:r>
            <a:r>
              <a:rPr lang="en-US" sz="1600" i="1" dirty="0" err="1"/>
              <a:t>jadi</a:t>
            </a:r>
            <a:r>
              <a:rPr lang="en-US" sz="1600" i="1" dirty="0"/>
              <a:t> agama </a:t>
            </a:r>
            <a:r>
              <a:rPr lang="en-US" sz="1600" i="1" dirty="0" err="1"/>
              <a:t>bagimu</a:t>
            </a:r>
            <a:r>
              <a:rPr lang="en-US" sz="1600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437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slam Sebagai Sistem Hidup (Way of Life) | by D Ryandi | SyarQ — #1 Halal  Platfor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6" y="2132856"/>
            <a:ext cx="5083102" cy="380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945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615</Words>
  <Application>Microsoft Office PowerPoint</Application>
  <PresentationFormat>On-screen Show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</vt:lpstr>
      <vt:lpstr>Calibri</vt:lpstr>
      <vt:lpstr>Impact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Asep Setiawan</cp:lastModifiedBy>
  <cp:revision>25</cp:revision>
  <dcterms:created xsi:type="dcterms:W3CDTF">2021-10-13T00:37:26Z</dcterms:created>
  <dcterms:modified xsi:type="dcterms:W3CDTF">2023-09-12T03:34:32Z</dcterms:modified>
</cp:coreProperties>
</file>