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sldIdLst>
    <p:sldId id="256" r:id="rId2"/>
    <p:sldId id="257" r:id="rId3"/>
    <p:sldId id="258" r:id="rId4"/>
    <p:sldId id="259" r:id="rId5"/>
    <p:sldId id="283" r:id="rId6"/>
    <p:sldId id="260" r:id="rId7"/>
    <p:sldId id="264" r:id="rId8"/>
    <p:sldId id="262" r:id="rId9"/>
    <p:sldId id="272" r:id="rId10"/>
    <p:sldId id="271" r:id="rId11"/>
    <p:sldId id="273" r:id="rId12"/>
    <p:sldId id="282" r:id="rId13"/>
    <p:sldId id="284" r:id="rId14"/>
    <p:sldId id="285"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p:restoredTop sz="94664"/>
  </p:normalViewPr>
  <p:slideViewPr>
    <p:cSldViewPr>
      <p:cViewPr varScale="1">
        <p:scale>
          <a:sx n="94" d="100"/>
          <a:sy n="94" d="100"/>
        </p:scale>
        <p:origin x="58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195AB-2E68-4687-8450-97E56D4937FF}" type="datetimeFigureOut">
              <a:rPr lang="id-ID" smtClean="0"/>
              <a:pPr/>
              <a:t>19/04/20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8701A3-0BA7-42C0-9D47-799228AD1D44}" type="slidenum">
              <a:rPr lang="id-ID" smtClean="0"/>
              <a:pPr/>
              <a:t>‹#›</a:t>
            </a:fld>
            <a:endParaRPr lang="id-ID"/>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195AB-2E68-4687-8450-97E56D4937FF}" type="datetimeFigureOut">
              <a:rPr lang="id-ID" smtClean="0"/>
              <a:pPr/>
              <a:t>19/04/20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195AB-2E68-4687-8450-97E56D4937FF}" type="datetimeFigureOut">
              <a:rPr lang="id-ID" smtClean="0"/>
              <a:pPr/>
              <a:t>19/04/20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195AB-2E68-4687-8450-97E56D4937FF}" type="datetimeFigureOut">
              <a:rPr lang="id-ID" smtClean="0"/>
              <a:pPr/>
              <a:t>19/04/20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D195AB-2E68-4687-8450-97E56D4937FF}" type="datetimeFigureOut">
              <a:rPr lang="id-ID" smtClean="0"/>
              <a:pPr/>
              <a:t>19/04/20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8701A3-0BA7-42C0-9D47-799228AD1D44}" type="slidenum">
              <a:rPr lang="id-ID" smtClean="0"/>
              <a:pPr/>
              <a:t>‹#›</a:t>
            </a:fld>
            <a:endParaRPr lang="id-ID"/>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D195AB-2E68-4687-8450-97E56D4937FF}" type="datetimeFigureOut">
              <a:rPr lang="id-ID" smtClean="0"/>
              <a:pPr/>
              <a:t>19/04/20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D195AB-2E68-4687-8450-97E56D4937FF}" type="datetimeFigureOut">
              <a:rPr lang="id-ID" smtClean="0"/>
              <a:pPr/>
              <a:t>19/04/20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A8701A3-0BA7-42C0-9D47-799228AD1D44}" type="slidenum">
              <a:rPr lang="id-ID" smtClean="0"/>
              <a:pPr/>
              <a:t>‹#›</a:t>
            </a:fld>
            <a:endParaRPr lang="id-ID"/>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D195AB-2E68-4687-8450-97E56D4937FF}" type="datetimeFigureOut">
              <a:rPr lang="id-ID" smtClean="0"/>
              <a:pPr/>
              <a:t>19/04/20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195AB-2E68-4687-8450-97E56D4937FF}" type="datetimeFigureOut">
              <a:rPr lang="id-ID" smtClean="0"/>
              <a:pPr/>
              <a:t>19/04/20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D195AB-2E68-4687-8450-97E56D4937FF}" type="datetimeFigureOut">
              <a:rPr lang="id-ID" smtClean="0"/>
              <a:pPr/>
              <a:t>19/04/20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8701A3-0BA7-42C0-9D47-799228AD1D44}" type="slidenum">
              <a:rPr lang="id-ID" smtClean="0"/>
              <a:pPr/>
              <a:t>‹#›</a:t>
            </a:fld>
            <a:endParaRPr lang="id-ID"/>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D195AB-2E68-4687-8450-97E56D4937FF}" type="datetimeFigureOut">
              <a:rPr lang="id-ID" smtClean="0"/>
              <a:pPr/>
              <a:t>19/04/20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8701A3-0BA7-42C0-9D47-799228AD1D4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AD195AB-2E68-4687-8450-97E56D4937FF}" type="datetimeFigureOut">
              <a:rPr lang="id-ID" smtClean="0"/>
              <a:pPr/>
              <a:t>19/04/20</a:t>
            </a:fld>
            <a:endParaRPr lang="id-ID"/>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A8701A3-0BA7-42C0-9D47-799228AD1D4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uhammad_khotibuddin@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848600" cy="2246089"/>
          </a:xfrm>
        </p:spPr>
        <p:txBody>
          <a:bodyPr>
            <a:normAutofit fontScale="90000"/>
          </a:bodyPr>
          <a:lstStyle/>
          <a:p>
            <a:r>
              <a:rPr lang="id-ID" dirty="0"/>
              <a:t>INTRODUCTION BLOK</a:t>
            </a:r>
            <a:br>
              <a:rPr lang="id-ID" dirty="0"/>
            </a:br>
            <a:r>
              <a:rPr lang="id-ID" dirty="0"/>
              <a:t>ELEKTIF PBKM DARING 2020</a:t>
            </a:r>
          </a:p>
        </p:txBody>
      </p:sp>
      <p:sp>
        <p:nvSpPr>
          <p:cNvPr id="3" name="Subtitle 2"/>
          <p:cNvSpPr>
            <a:spLocks noGrp="1"/>
          </p:cNvSpPr>
          <p:nvPr>
            <p:ph type="subTitle" idx="1"/>
          </p:nvPr>
        </p:nvSpPr>
        <p:spPr/>
        <p:txBody>
          <a:bodyPr>
            <a:normAutofit fontScale="92500" lnSpcReduction="20000"/>
          </a:bodyPr>
          <a:lstStyle/>
          <a:p>
            <a:r>
              <a:rPr lang="id-ID" b="1" dirty="0"/>
              <a:t>dr. Muhammad Khotibuddin, MPH</a:t>
            </a:r>
          </a:p>
          <a:p>
            <a:r>
              <a:rPr lang="id-ID" dirty="0"/>
              <a:t>WA: 081227938890</a:t>
            </a:r>
          </a:p>
          <a:p>
            <a:endParaRPr lang="id-ID" dirty="0"/>
          </a:p>
          <a:p>
            <a:r>
              <a:rPr lang="id-ID" dirty="0"/>
              <a:t>Email: </a:t>
            </a:r>
            <a:r>
              <a:rPr lang="id-ID" dirty="0">
                <a:hlinkClick r:id="rId2"/>
              </a:rPr>
              <a:t>muhammad_khotibuddin@yahoo.com</a:t>
            </a:r>
            <a:endParaRPr lang="id-ID" dirty="0"/>
          </a:p>
          <a:p>
            <a:r>
              <a:rPr lang="id-ID"/>
              <a:t>Fb/IG/Twitter</a:t>
            </a:r>
            <a:r>
              <a:rPr lang="id-ID" dirty="0"/>
              <a:t>: @dokterkobu</a:t>
            </a:r>
            <a:endParaRPr lang="id-ID" i="1" dirty="0"/>
          </a:p>
          <a:p>
            <a:endParaRPr lang="id-ID" dirty="0"/>
          </a:p>
        </p:txBody>
      </p:sp>
      <p:pic>
        <p:nvPicPr>
          <p:cNvPr id="5" name="Picture 4" descr="umy ijo.png"/>
          <p:cNvPicPr>
            <a:picLocks noChangeAspect="1"/>
          </p:cNvPicPr>
          <p:nvPr/>
        </p:nvPicPr>
        <p:blipFill>
          <a:blip r:embed="rId3" cstate="print"/>
          <a:stretch>
            <a:fillRect/>
          </a:stretch>
        </p:blipFill>
        <p:spPr>
          <a:xfrm>
            <a:off x="6876256" y="3427925"/>
            <a:ext cx="1876829" cy="1907150"/>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Video Edukasi</a:t>
            </a:r>
          </a:p>
        </p:txBody>
      </p:sp>
      <p:sp>
        <p:nvSpPr>
          <p:cNvPr id="3" name="Content Placeholder 2"/>
          <p:cNvSpPr>
            <a:spLocks noGrp="1"/>
          </p:cNvSpPr>
          <p:nvPr>
            <p:ph idx="1"/>
          </p:nvPr>
        </p:nvSpPr>
        <p:spPr/>
        <p:txBody>
          <a:bodyPr/>
          <a:lstStyle/>
          <a:p>
            <a:r>
              <a:rPr lang="id-ID" dirty="0"/>
              <a:t>Durasi 1-2 menit, maksimal 5 menit</a:t>
            </a:r>
          </a:p>
          <a:p>
            <a:r>
              <a:rPr lang="id-ID" dirty="0"/>
              <a:t>Verifikasi sebelum </a:t>
            </a:r>
            <a:r>
              <a:rPr lang="id-ID" dirty="0" err="1"/>
              <a:t>upload</a:t>
            </a:r>
            <a:endParaRPr lang="id-ID" dirty="0"/>
          </a:p>
          <a:p>
            <a:r>
              <a:rPr lang="id-ID" dirty="0" err="1"/>
              <a:t>Attach</a:t>
            </a:r>
            <a:r>
              <a:rPr lang="id-ID" dirty="0"/>
              <a:t> logo FKIK dan MCCC</a:t>
            </a:r>
          </a:p>
          <a:p>
            <a:r>
              <a:rPr lang="id-ID" dirty="0" err="1"/>
              <a:t>Upload</a:t>
            </a:r>
            <a:r>
              <a:rPr lang="id-ID" dirty="0"/>
              <a:t> di </a:t>
            </a:r>
            <a:r>
              <a:rPr lang="id-ID" dirty="0" err="1"/>
              <a:t>Instagram</a:t>
            </a:r>
            <a:r>
              <a:rPr lang="id-ID" dirty="0"/>
              <a:t> (1-2), Facebook (1-5), </a:t>
            </a:r>
            <a:r>
              <a:rPr lang="id-ID" dirty="0" err="1"/>
              <a:t>Twitter</a:t>
            </a:r>
            <a:r>
              <a:rPr lang="id-ID" dirty="0"/>
              <a:t> (1-2) dan/atau Youtube (1-5)</a:t>
            </a:r>
          </a:p>
          <a:p>
            <a:pPr lvl="1"/>
            <a:r>
              <a:rPr lang="id-ID" dirty="0"/>
              <a:t>Kita tentukan </a:t>
            </a:r>
            <a:r>
              <a:rPr lang="id-ID" dirty="0" err="1"/>
              <a:t>hastag</a:t>
            </a:r>
            <a:r>
              <a:rPr lang="id-ID" dirty="0"/>
              <a:t> #PBKMCOVID #</a:t>
            </a:r>
            <a:r>
              <a:rPr lang="id-ID" dirty="0" err="1"/>
              <a:t>Mitigasifkikumy</a:t>
            </a:r>
            <a:r>
              <a:rPr lang="id-ID" dirty="0"/>
              <a:t> #mccc #</a:t>
            </a:r>
            <a:r>
              <a:rPr lang="id-ID" dirty="0" err="1"/>
              <a:t>covidfkikumy</a:t>
            </a:r>
            <a:r>
              <a:rPr lang="id-ID" dirty="0"/>
              <a:t> </a:t>
            </a:r>
          </a:p>
          <a:p>
            <a:r>
              <a:rPr lang="id-ID" dirty="0"/>
              <a:t>Topik</a:t>
            </a:r>
          </a:p>
          <a:p>
            <a:pPr lvl="1"/>
            <a:r>
              <a:rPr lang="id-ID" dirty="0" err="1"/>
              <a:t>Covid</a:t>
            </a:r>
            <a:r>
              <a:rPr lang="id-ID" dirty="0"/>
              <a:t> 19 dari berbagai macam aspek</a:t>
            </a:r>
          </a:p>
          <a:p>
            <a:pPr lvl="1"/>
            <a:r>
              <a:rPr lang="id-ID" dirty="0"/>
              <a:t>Teknik animasi diperbolehkan</a:t>
            </a:r>
          </a:p>
          <a:p>
            <a:r>
              <a:rPr lang="id-ID" dirty="0" err="1"/>
              <a:t>Home</a:t>
            </a:r>
            <a:r>
              <a:rPr lang="id-ID" dirty="0"/>
              <a:t> </a:t>
            </a:r>
            <a:r>
              <a:rPr lang="id-ID" dirty="0" err="1"/>
              <a:t>production</a:t>
            </a:r>
            <a:endParaRPr lang="id-ID" dirty="0"/>
          </a:p>
          <a:p>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Verifikasi VIDEO dan Dampak </a:t>
            </a:r>
            <a:r>
              <a:rPr lang="id-ID" dirty="0" err="1"/>
              <a:t>Social</a:t>
            </a:r>
            <a:endParaRPr lang="id-ID" dirty="0"/>
          </a:p>
        </p:txBody>
      </p:sp>
      <p:sp>
        <p:nvSpPr>
          <p:cNvPr id="3" name="Content Placeholder 2"/>
          <p:cNvSpPr>
            <a:spLocks noGrp="1"/>
          </p:cNvSpPr>
          <p:nvPr>
            <p:ph idx="1"/>
          </p:nvPr>
        </p:nvSpPr>
        <p:spPr/>
        <p:txBody>
          <a:bodyPr>
            <a:normAutofit/>
          </a:bodyPr>
          <a:lstStyle/>
          <a:p>
            <a:r>
              <a:rPr lang="id-ID" dirty="0"/>
              <a:t>Verifikasi Video </a:t>
            </a:r>
            <a:r>
              <a:rPr lang="id-ID" dirty="0">
                <a:sym typeface="Wingdings" pitchFamily="2" charset="2"/>
              </a:rPr>
              <a:t> penilaian kualitas sebelum </a:t>
            </a:r>
            <a:r>
              <a:rPr lang="id-ID" dirty="0" err="1">
                <a:sym typeface="Wingdings" pitchFamily="2" charset="2"/>
              </a:rPr>
              <a:t>upload</a:t>
            </a:r>
            <a:endParaRPr lang="id-ID" dirty="0"/>
          </a:p>
          <a:p>
            <a:pPr lvl="1"/>
            <a:r>
              <a:rPr lang="id-ID" dirty="0"/>
              <a:t>Penilaian silang oleh dosen pendamping</a:t>
            </a:r>
          </a:p>
          <a:p>
            <a:r>
              <a:rPr lang="id-ID" dirty="0"/>
              <a:t>Penilaian Dampak </a:t>
            </a:r>
            <a:r>
              <a:rPr lang="id-ID" dirty="0" err="1"/>
              <a:t>Social</a:t>
            </a:r>
            <a:r>
              <a:rPr lang="id-ID" dirty="0"/>
              <a:t> </a:t>
            </a:r>
            <a:r>
              <a:rPr lang="id-ID" dirty="0">
                <a:sym typeface="Wingdings" pitchFamily="2" charset="2"/>
              </a:rPr>
              <a:t> butuh 1-2 hari setelah </a:t>
            </a:r>
            <a:r>
              <a:rPr lang="id-ID" dirty="0" err="1">
                <a:sym typeface="Wingdings" pitchFamily="2" charset="2"/>
              </a:rPr>
              <a:t>Upload</a:t>
            </a:r>
            <a:endParaRPr lang="id-ID" dirty="0"/>
          </a:p>
          <a:p>
            <a:pPr lvl="1"/>
            <a:r>
              <a:rPr lang="id-ID" dirty="0"/>
              <a:t>Penilaian: Jumlah </a:t>
            </a:r>
            <a:r>
              <a:rPr lang="id-ID" dirty="0" err="1"/>
              <a:t>view</a:t>
            </a:r>
            <a:r>
              <a:rPr lang="id-ID" dirty="0"/>
              <a:t>, </a:t>
            </a:r>
            <a:r>
              <a:rPr lang="id-ID" dirty="0" err="1"/>
              <a:t>share</a:t>
            </a:r>
            <a:r>
              <a:rPr lang="id-ID" dirty="0"/>
              <a:t>, </a:t>
            </a:r>
            <a:r>
              <a:rPr lang="id-ID" dirty="0" err="1"/>
              <a:t>like</a:t>
            </a:r>
            <a:r>
              <a:rPr lang="id-ID" dirty="0"/>
              <a:t>/</a:t>
            </a:r>
            <a:r>
              <a:rPr lang="id-ID" dirty="0" err="1"/>
              <a:t>dislike</a:t>
            </a:r>
            <a:r>
              <a:rPr lang="id-ID" dirty="0"/>
              <a:t> </a:t>
            </a:r>
            <a:r>
              <a:rPr lang="id-ID" dirty="0" err="1"/>
              <a:t>and</a:t>
            </a:r>
            <a:r>
              <a:rPr lang="id-ID" dirty="0"/>
              <a:t> </a:t>
            </a:r>
            <a:r>
              <a:rPr lang="id-ID" dirty="0" err="1"/>
              <a:t>comment</a:t>
            </a:r>
            <a:endParaRPr lang="id-ID" dirty="0"/>
          </a:p>
          <a:p>
            <a:pPr lvl="1"/>
            <a:r>
              <a:rPr lang="id-ID" dirty="0"/>
              <a:t>Konversinya: minimal 200 </a:t>
            </a:r>
            <a:r>
              <a:rPr lang="id-ID" dirty="0" err="1"/>
              <a:t>view</a:t>
            </a:r>
            <a:endParaRPr lang="id-ID"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6" t="45418" r="15666" b="12902"/>
          <a:stretch/>
        </p:blipFill>
        <p:spPr bwMode="auto">
          <a:xfrm>
            <a:off x="182986" y="4005064"/>
            <a:ext cx="8930640" cy="28663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id-ID" dirty="0"/>
              <a:t>JADWAL</a:t>
            </a:r>
          </a:p>
        </p:txBody>
      </p:sp>
      <p:pic>
        <p:nvPicPr>
          <p:cNvPr id="11" name="Gambar 10" descr="Sebuah gambar berisi cuplikan layar&#10;&#10;Deskripsi dibuat secara otomatis">
            <a:extLst>
              <a:ext uri="{FF2B5EF4-FFF2-40B4-BE49-F238E27FC236}">
                <a16:creationId xmlns:a16="http://schemas.microsoft.com/office/drawing/2014/main" id="{A2037508-1212-6D48-BA0C-FA36C8636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2590"/>
            <a:ext cx="8229600" cy="4732020"/>
          </a:xfrm>
          <a:prstGeom prst="rect">
            <a:avLst/>
          </a:prstGeom>
          <a:noFill/>
        </p:spPr>
      </p:pic>
    </p:spTree>
    <p:extLst>
      <p:ext uri="{BB962C8B-B14F-4D97-AF65-F5344CB8AC3E}">
        <p14:creationId xmlns:p14="http://schemas.microsoft.com/office/powerpoint/2010/main" val="6595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572898E-3089-144B-83D0-F1963AC386B9}"/>
              </a:ext>
            </a:extLst>
          </p:cNvPr>
          <p:cNvSpPr>
            <a:spLocks noGrp="1"/>
          </p:cNvSpPr>
          <p:nvPr>
            <p:ph type="title"/>
          </p:nvPr>
        </p:nvSpPr>
        <p:spPr/>
        <p:txBody>
          <a:bodyPr/>
          <a:lstStyle/>
          <a:p>
            <a:r>
              <a:rPr lang="id-ID" dirty="0"/>
              <a:t>Dosen Pendamping Film (8 orang)</a:t>
            </a:r>
          </a:p>
        </p:txBody>
      </p:sp>
      <p:sp>
        <p:nvSpPr>
          <p:cNvPr id="3" name="Tampungan Konten 2">
            <a:extLst>
              <a:ext uri="{FF2B5EF4-FFF2-40B4-BE49-F238E27FC236}">
                <a16:creationId xmlns:a16="http://schemas.microsoft.com/office/drawing/2014/main" id="{437605EE-81E9-AD44-8213-4832D852A075}"/>
              </a:ext>
            </a:extLst>
          </p:cNvPr>
          <p:cNvSpPr>
            <a:spLocks noGrp="1"/>
          </p:cNvSpPr>
          <p:nvPr>
            <p:ph idx="1"/>
          </p:nvPr>
        </p:nvSpPr>
        <p:spPr/>
        <p:txBody>
          <a:bodyPr/>
          <a:lstStyle/>
          <a:p>
            <a:pPr marL="457200" indent="-457200">
              <a:buFont typeface="+mj-lt"/>
              <a:buAutoNum type="arabicPeriod"/>
            </a:pPr>
            <a:r>
              <a:rPr lang="id-ID" dirty="0"/>
              <a:t>dr. M. </a:t>
            </a:r>
            <a:r>
              <a:rPr lang="id-ID" dirty="0" err="1"/>
              <a:t>Khotibuddin</a:t>
            </a:r>
            <a:endParaRPr lang="id-ID" dirty="0"/>
          </a:p>
          <a:p>
            <a:pPr marL="457200" indent="-457200">
              <a:buFont typeface="+mj-lt"/>
              <a:buAutoNum type="arabicPeriod"/>
            </a:pPr>
            <a:r>
              <a:rPr lang="id-ID" dirty="0"/>
              <a:t>dr. </a:t>
            </a:r>
            <a:r>
              <a:rPr lang="id-ID" dirty="0" err="1"/>
              <a:t>Oryzati</a:t>
            </a:r>
            <a:r>
              <a:rPr lang="id-ID" dirty="0"/>
              <a:t> Hilman</a:t>
            </a:r>
          </a:p>
          <a:p>
            <a:pPr marL="457200" indent="-457200">
              <a:buFont typeface="+mj-lt"/>
              <a:buAutoNum type="arabicPeriod"/>
            </a:pPr>
            <a:r>
              <a:rPr lang="id-ID" dirty="0"/>
              <a:t>dr. </a:t>
            </a:r>
            <a:r>
              <a:rPr lang="id-ID" dirty="0" err="1"/>
              <a:t>Titiek</a:t>
            </a:r>
            <a:r>
              <a:rPr lang="id-ID" dirty="0"/>
              <a:t> </a:t>
            </a:r>
            <a:r>
              <a:rPr lang="id-ID" dirty="0" err="1"/>
              <a:t>H</a:t>
            </a:r>
            <a:endParaRPr lang="id-ID" dirty="0"/>
          </a:p>
          <a:p>
            <a:pPr marL="457200" indent="-457200">
              <a:buFont typeface="+mj-lt"/>
              <a:buAutoNum type="arabicPeriod"/>
            </a:pPr>
            <a:r>
              <a:rPr lang="id-ID" dirty="0" err="1"/>
              <a:t>dr</a:t>
            </a:r>
            <a:r>
              <a:rPr lang="id-ID" dirty="0"/>
              <a:t> Denny AP</a:t>
            </a:r>
          </a:p>
          <a:p>
            <a:pPr marL="457200" indent="-457200">
              <a:buFont typeface="+mj-lt"/>
              <a:buAutoNum type="arabicPeriod"/>
            </a:pPr>
            <a:r>
              <a:rPr lang="id-ID" dirty="0"/>
              <a:t>dr. </a:t>
            </a:r>
            <a:r>
              <a:rPr lang="id-ID" dirty="0" err="1"/>
              <a:t>Ekorini</a:t>
            </a:r>
            <a:endParaRPr lang="id-ID" dirty="0"/>
          </a:p>
          <a:p>
            <a:pPr marL="457200" indent="-457200">
              <a:buFont typeface="+mj-lt"/>
              <a:buAutoNum type="arabicPeriod"/>
            </a:pPr>
            <a:r>
              <a:rPr lang="id-ID" dirty="0"/>
              <a:t>dr. Iman</a:t>
            </a:r>
          </a:p>
          <a:p>
            <a:pPr marL="457200" indent="-457200">
              <a:buFont typeface="+mj-lt"/>
              <a:buAutoNum type="arabicPeriod"/>
            </a:pPr>
            <a:r>
              <a:rPr lang="id-ID" dirty="0"/>
              <a:t>dr. </a:t>
            </a:r>
            <a:r>
              <a:rPr lang="id-ID" dirty="0" err="1"/>
              <a:t>Kusbaryanto</a:t>
            </a:r>
            <a:r>
              <a:rPr lang="id-ID" dirty="0"/>
              <a:t> </a:t>
            </a:r>
          </a:p>
          <a:p>
            <a:pPr marL="457200" indent="-457200">
              <a:buFont typeface="+mj-lt"/>
              <a:buAutoNum type="arabicPeriod"/>
            </a:pPr>
            <a:r>
              <a:rPr lang="id-ID" dirty="0"/>
              <a:t>dr. Ivanna</a:t>
            </a:r>
          </a:p>
        </p:txBody>
      </p:sp>
    </p:spTree>
    <p:extLst>
      <p:ext uri="{BB962C8B-B14F-4D97-AF65-F5344CB8AC3E}">
        <p14:creationId xmlns:p14="http://schemas.microsoft.com/office/powerpoint/2010/main" val="411114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448B912-B6E7-B246-A222-877976F3FB17}"/>
              </a:ext>
            </a:extLst>
          </p:cNvPr>
          <p:cNvSpPr>
            <a:spLocks noGrp="1"/>
          </p:cNvSpPr>
          <p:nvPr>
            <p:ph type="title"/>
          </p:nvPr>
        </p:nvSpPr>
        <p:spPr/>
        <p:txBody>
          <a:bodyPr/>
          <a:lstStyle/>
          <a:p>
            <a:r>
              <a:rPr lang="id-ID" dirty="0"/>
              <a:t>TOPIK</a:t>
            </a:r>
          </a:p>
        </p:txBody>
      </p:sp>
      <p:sp>
        <p:nvSpPr>
          <p:cNvPr id="3" name="Tampungan Konten 2">
            <a:extLst>
              <a:ext uri="{FF2B5EF4-FFF2-40B4-BE49-F238E27FC236}">
                <a16:creationId xmlns:a16="http://schemas.microsoft.com/office/drawing/2014/main" id="{A2D898C8-F278-8E49-9D98-67553A44D552}"/>
              </a:ext>
            </a:extLst>
          </p:cNvPr>
          <p:cNvSpPr>
            <a:spLocks noGrp="1"/>
          </p:cNvSpPr>
          <p:nvPr>
            <p:ph idx="1"/>
          </p:nvPr>
        </p:nvSpPr>
        <p:spPr/>
        <p:txBody>
          <a:bodyPr/>
          <a:lstStyle/>
          <a:p>
            <a:r>
              <a:rPr lang="id-ID" dirty="0"/>
              <a:t>COVID</a:t>
            </a:r>
          </a:p>
          <a:p>
            <a:r>
              <a:rPr lang="id-ID" dirty="0"/>
              <a:t>Penyakit lain di era </a:t>
            </a:r>
            <a:r>
              <a:rPr lang="id-ID" dirty="0" err="1"/>
              <a:t>covid</a:t>
            </a:r>
            <a:endParaRPr lang="id-ID" dirty="0"/>
          </a:p>
        </p:txBody>
      </p:sp>
    </p:spTree>
    <p:extLst>
      <p:ext uri="{BB962C8B-B14F-4D97-AF65-F5344CB8AC3E}">
        <p14:creationId xmlns:p14="http://schemas.microsoft.com/office/powerpoint/2010/main" val="413789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Competencies Goals</a:t>
            </a:r>
          </a:p>
        </p:txBody>
      </p:sp>
      <p:sp>
        <p:nvSpPr>
          <p:cNvPr id="3" name="Content Placeholder 2"/>
          <p:cNvSpPr>
            <a:spLocks noGrp="1"/>
          </p:cNvSpPr>
          <p:nvPr>
            <p:ph idx="1"/>
          </p:nvPr>
        </p:nvSpPr>
        <p:spPr/>
        <p:txBody>
          <a:bodyPr>
            <a:normAutofit/>
          </a:bodyPr>
          <a:lstStyle/>
          <a:p>
            <a:pPr lvl="0"/>
            <a:r>
              <a:rPr lang="en-US" dirty="0"/>
              <a:t>Area 1 : Effective Communication</a:t>
            </a:r>
            <a:endParaRPr lang="id-ID" dirty="0"/>
          </a:p>
          <a:p>
            <a:pPr lvl="1"/>
            <a:r>
              <a:rPr lang="en-US" dirty="0"/>
              <a:t>In communicating with  the community</a:t>
            </a:r>
            <a:endParaRPr lang="id-ID" dirty="0"/>
          </a:p>
          <a:p>
            <a:pPr lvl="1"/>
            <a:r>
              <a:rPr lang="id-ID" dirty="0"/>
              <a:t>E</a:t>
            </a:r>
            <a:r>
              <a:rPr lang="en-US" dirty="0"/>
              <a:t>licit the community’s felt health needs </a:t>
            </a:r>
            <a:endParaRPr lang="id-ID" dirty="0"/>
          </a:p>
          <a:p>
            <a:pPr lvl="1"/>
            <a:r>
              <a:rPr lang="id-ID" dirty="0"/>
              <a:t>U</a:t>
            </a:r>
            <a:r>
              <a:rPr lang="en-US" dirty="0"/>
              <a:t>se media and public event effectively (media social)</a:t>
            </a:r>
            <a:endParaRPr lang="id-ID" dirty="0"/>
          </a:p>
          <a:p>
            <a:pPr lvl="0"/>
            <a:r>
              <a:rPr lang="en-US" dirty="0"/>
              <a:t>Area 4 : Management of health problems</a:t>
            </a:r>
            <a:endParaRPr lang="id-ID" dirty="0"/>
          </a:p>
          <a:p>
            <a:pPr lvl="1"/>
            <a:r>
              <a:rPr lang="id-ID" dirty="0"/>
              <a:t>Diagnose health </a:t>
            </a:r>
            <a:r>
              <a:rPr lang="en-US" dirty="0"/>
              <a:t>problems</a:t>
            </a:r>
            <a:endParaRPr lang="id-ID" dirty="0"/>
          </a:p>
          <a:p>
            <a:pPr lvl="1"/>
            <a:r>
              <a:rPr lang="en-US" dirty="0"/>
              <a:t>Manage problems as a community.</a:t>
            </a:r>
            <a:endParaRPr lang="id-ID" dirty="0"/>
          </a:p>
          <a:p>
            <a:pPr lvl="1"/>
            <a:r>
              <a:rPr lang="en-US" dirty="0"/>
              <a:t>Preventing diseases and illnesses</a:t>
            </a:r>
            <a:endParaRPr lang="id-ID" dirty="0"/>
          </a:p>
          <a:p>
            <a:pPr lvl="1"/>
            <a:r>
              <a:rPr lang="id-ID" dirty="0"/>
              <a:t>Conducting health education for health promotion and disease prevention</a:t>
            </a:r>
          </a:p>
          <a:p>
            <a:pPr lvl="1"/>
            <a:r>
              <a:rPr lang="en-US" dirty="0"/>
              <a:t>Mobilizing community and empowering community to improve inadequate health conditions </a:t>
            </a:r>
            <a:endParaRPr lang="id-ID" dirty="0"/>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86454"/>
            <a:ext cx="9144000" cy="1071546"/>
          </a:xfrm>
          <a:prstGeom prst="rect">
            <a:avLst/>
          </a:prstGeom>
          <a:solidFill>
            <a:schemeClr val="accent3">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6" name="Rectangle 5"/>
          <p:cNvSpPr/>
          <p:nvPr/>
        </p:nvSpPr>
        <p:spPr>
          <a:xfrm>
            <a:off x="0" y="5500702"/>
            <a:ext cx="9144000" cy="285752"/>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5" name="Rectangle 4"/>
          <p:cNvSpPr/>
          <p:nvPr/>
        </p:nvSpPr>
        <p:spPr>
          <a:xfrm>
            <a:off x="0" y="3643314"/>
            <a:ext cx="9144000" cy="1857388"/>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4" name="Rectangle 3"/>
          <p:cNvSpPr/>
          <p:nvPr/>
        </p:nvSpPr>
        <p:spPr>
          <a:xfrm>
            <a:off x="0" y="1500174"/>
            <a:ext cx="9144000" cy="2143140"/>
          </a:xfrm>
          <a:prstGeom prst="rect">
            <a:avLst/>
          </a:prstGeom>
          <a:solidFill>
            <a:schemeClr val="accent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2" name="Title 1"/>
          <p:cNvSpPr>
            <a:spLocks noGrp="1"/>
          </p:cNvSpPr>
          <p:nvPr>
            <p:ph type="title"/>
          </p:nvPr>
        </p:nvSpPr>
        <p:spPr/>
        <p:txBody>
          <a:bodyPr/>
          <a:lstStyle/>
          <a:p>
            <a:r>
              <a:rPr lang="id-ID" dirty="0"/>
              <a:t>Learning Objective</a:t>
            </a:r>
          </a:p>
        </p:txBody>
      </p:sp>
      <p:sp>
        <p:nvSpPr>
          <p:cNvPr id="3" name="Content Placeholder 2"/>
          <p:cNvSpPr>
            <a:spLocks noGrp="1"/>
          </p:cNvSpPr>
          <p:nvPr>
            <p:ph idx="1"/>
          </p:nvPr>
        </p:nvSpPr>
        <p:spPr>
          <a:xfrm>
            <a:off x="457200" y="1775191"/>
            <a:ext cx="7186634" cy="4625609"/>
          </a:xfrm>
        </p:spPr>
        <p:txBody>
          <a:bodyPr>
            <a:normAutofit/>
          </a:bodyPr>
          <a:lstStyle/>
          <a:p>
            <a:r>
              <a:rPr lang="en-US" dirty="0"/>
              <a:t>Explain the empowerment and participation of society in health programs</a:t>
            </a:r>
            <a:endParaRPr lang="id-ID" dirty="0"/>
          </a:p>
          <a:p>
            <a:r>
              <a:rPr lang="en-US" dirty="0"/>
              <a:t>Explain the role of audiovisual in communication and society health improvement</a:t>
            </a:r>
            <a:endParaRPr lang="id-ID" dirty="0"/>
          </a:p>
          <a:p>
            <a:pPr lvl="0"/>
            <a:r>
              <a:rPr lang="en-US" dirty="0"/>
              <a:t>Explain the consequence due to cigarette, addiction, and passive smoker</a:t>
            </a:r>
            <a:endParaRPr lang="id-ID" dirty="0"/>
          </a:p>
          <a:p>
            <a:pPr lvl="0"/>
            <a:r>
              <a:rPr lang="en-US" b="1" dirty="0">
                <a:solidFill>
                  <a:srgbClr val="FF0000"/>
                </a:solidFill>
              </a:rPr>
              <a:t>Make a</a:t>
            </a:r>
            <a:r>
              <a:rPr lang="id-ID" b="1" dirty="0">
                <a:solidFill>
                  <a:srgbClr val="FF0000"/>
                </a:solidFill>
              </a:rPr>
              <a:t> film as</a:t>
            </a:r>
            <a:r>
              <a:rPr lang="en-US" b="1" dirty="0">
                <a:solidFill>
                  <a:srgbClr val="FF0000"/>
                </a:solidFill>
              </a:rPr>
              <a:t> health promotion media</a:t>
            </a:r>
            <a:endParaRPr lang="id-ID" b="1" dirty="0">
              <a:solidFill>
                <a:srgbClr val="FF0000"/>
              </a:solidFill>
            </a:endParaRPr>
          </a:p>
          <a:p>
            <a:pPr lvl="0"/>
            <a:r>
              <a:rPr lang="en-US" dirty="0"/>
              <a:t>Do a health </a:t>
            </a:r>
            <a:r>
              <a:rPr lang="en-US" dirty="0" err="1"/>
              <a:t>promotive</a:t>
            </a:r>
            <a:r>
              <a:rPr lang="en-US" dirty="0"/>
              <a:t> effort by using a film</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Profesional Attitude</a:t>
            </a:r>
          </a:p>
        </p:txBody>
      </p:sp>
      <p:sp>
        <p:nvSpPr>
          <p:cNvPr id="3" name="Content Placeholder 2"/>
          <p:cNvSpPr>
            <a:spLocks noGrp="1"/>
          </p:cNvSpPr>
          <p:nvPr>
            <p:ph idx="1"/>
          </p:nvPr>
        </p:nvSpPr>
        <p:spPr/>
        <p:txBody>
          <a:bodyPr/>
          <a:lstStyle/>
          <a:p>
            <a:r>
              <a:rPr lang="id-ID" dirty="0"/>
              <a:t>Disiplin (tepat waktu)</a:t>
            </a:r>
          </a:p>
          <a:p>
            <a:r>
              <a:rPr lang="id-ID" dirty="0"/>
              <a:t>Tanggung jawab (mengerjakan tugas)</a:t>
            </a:r>
          </a:p>
          <a:p>
            <a:r>
              <a:rPr lang="id-ID" dirty="0"/>
              <a:t>Team work, team priority</a:t>
            </a:r>
          </a:p>
          <a:p>
            <a:r>
              <a:rPr lang="id-ID" dirty="0"/>
              <a:t>Menghargai dan menghormati perbedaan </a:t>
            </a:r>
          </a:p>
          <a:p>
            <a:r>
              <a:rPr lang="id-ID" dirty="0"/>
              <a:t>Saling menolong dalam kebaikan</a:t>
            </a:r>
          </a:p>
          <a:p>
            <a:r>
              <a:rPr lang="id-ID" dirty="0"/>
              <a:t>Penampilan rapi dan sopan</a:t>
            </a:r>
          </a:p>
          <a:p>
            <a:r>
              <a:rPr lang="id-ID" dirty="0"/>
              <a:t>Perilaku sopan santun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6633739" cy="69083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5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Activities &amp; Assessment</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7359327"/>
              </p:ext>
            </p:extLst>
          </p:nvPr>
        </p:nvGraphicFramePr>
        <p:xfrm>
          <a:off x="457200" y="1600200"/>
          <a:ext cx="8435281" cy="4673600"/>
        </p:xfrm>
        <a:graphic>
          <a:graphicData uri="http://schemas.openxmlformats.org/drawingml/2006/table">
            <a:tbl>
              <a:tblPr firstRow="1" bandRow="1">
                <a:tableStyleId>{5C22544A-7EE6-4342-B048-85BDC9FD1C3A}</a:tableStyleId>
              </a:tblPr>
              <a:tblGrid>
                <a:gridCol w="1713960">
                  <a:extLst>
                    <a:ext uri="{9D8B030D-6E8A-4147-A177-3AD203B41FA5}">
                      <a16:colId xmlns:a16="http://schemas.microsoft.com/office/drawing/2014/main" val="20000"/>
                    </a:ext>
                  </a:extLst>
                </a:gridCol>
                <a:gridCol w="1713960">
                  <a:extLst>
                    <a:ext uri="{9D8B030D-6E8A-4147-A177-3AD203B41FA5}">
                      <a16:colId xmlns:a16="http://schemas.microsoft.com/office/drawing/2014/main" val="2844849236"/>
                    </a:ext>
                  </a:extLst>
                </a:gridCol>
                <a:gridCol w="2521879">
                  <a:extLst>
                    <a:ext uri="{9D8B030D-6E8A-4147-A177-3AD203B41FA5}">
                      <a16:colId xmlns:a16="http://schemas.microsoft.com/office/drawing/2014/main" val="20001"/>
                    </a:ext>
                  </a:extLst>
                </a:gridCol>
                <a:gridCol w="1333353">
                  <a:extLst>
                    <a:ext uri="{9D8B030D-6E8A-4147-A177-3AD203B41FA5}">
                      <a16:colId xmlns:a16="http://schemas.microsoft.com/office/drawing/2014/main" val="20002"/>
                    </a:ext>
                  </a:extLst>
                </a:gridCol>
                <a:gridCol w="1152129">
                  <a:extLst>
                    <a:ext uri="{9D8B030D-6E8A-4147-A177-3AD203B41FA5}">
                      <a16:colId xmlns:a16="http://schemas.microsoft.com/office/drawing/2014/main" val="20004"/>
                    </a:ext>
                  </a:extLst>
                </a:gridCol>
              </a:tblGrid>
              <a:tr h="370840">
                <a:tc>
                  <a:txBody>
                    <a:bodyPr/>
                    <a:lstStyle/>
                    <a:p>
                      <a:r>
                        <a:rPr lang="id-ID" sz="2400" b="1" dirty="0"/>
                        <a:t>Activity</a:t>
                      </a:r>
                    </a:p>
                  </a:txBody>
                  <a:tcPr/>
                </a:tc>
                <a:tc>
                  <a:txBody>
                    <a:bodyPr/>
                    <a:lstStyle/>
                    <a:p>
                      <a:r>
                        <a:rPr lang="id-ID" sz="2400" b="1" dirty="0" err="1"/>
                        <a:t>Method</a:t>
                      </a:r>
                      <a:endParaRPr lang="id-ID" sz="2400" b="1" dirty="0"/>
                    </a:p>
                  </a:txBody>
                  <a:tcPr/>
                </a:tc>
                <a:tc gridSpan="2">
                  <a:txBody>
                    <a:bodyPr/>
                    <a:lstStyle/>
                    <a:p>
                      <a:r>
                        <a:rPr lang="id-ID" sz="2400" b="1" dirty="0" err="1"/>
                        <a:t>Assessment</a:t>
                      </a:r>
                      <a:endParaRPr lang="id-ID" sz="2400" b="1" dirty="0"/>
                    </a:p>
                  </a:txBody>
                  <a:tcPr/>
                </a:tc>
                <a:tc hMerge="1">
                  <a:txBody>
                    <a:bodyPr/>
                    <a:lstStyle/>
                    <a:p>
                      <a:endParaRPr lang="id-ID" sz="2600"/>
                    </a:p>
                  </a:txBody>
                  <a:tcPr/>
                </a:tc>
                <a:tc>
                  <a:txBody>
                    <a:bodyPr/>
                    <a:lstStyle/>
                    <a:p>
                      <a:r>
                        <a:rPr lang="id-ID" sz="2400" b="1" dirty="0"/>
                        <a:t>100%</a:t>
                      </a:r>
                    </a:p>
                  </a:txBody>
                  <a:tcPr/>
                </a:tc>
                <a:extLst>
                  <a:ext uri="{0D108BD9-81ED-4DB2-BD59-A6C34878D82A}">
                    <a16:rowId xmlns:a16="http://schemas.microsoft.com/office/drawing/2014/main" val="10000"/>
                  </a:ext>
                </a:extLst>
              </a:tr>
              <a:tr h="370840">
                <a:tc>
                  <a:txBody>
                    <a:bodyPr/>
                    <a:lstStyle/>
                    <a:p>
                      <a:r>
                        <a:rPr lang="id-ID" sz="2400" dirty="0"/>
                        <a:t>Kuliah </a:t>
                      </a:r>
                    </a:p>
                  </a:txBody>
                  <a:tcPr/>
                </a:tc>
                <a:tc>
                  <a:txBody>
                    <a:bodyPr/>
                    <a:lstStyle/>
                    <a:p>
                      <a:r>
                        <a:rPr lang="id-ID" sz="2400" dirty="0"/>
                        <a:t>MS </a:t>
                      </a:r>
                      <a:r>
                        <a:rPr lang="id-ID" sz="2400" dirty="0" err="1"/>
                        <a:t>Teams</a:t>
                      </a:r>
                      <a:endParaRPr lang="id-ID" sz="2400" dirty="0"/>
                    </a:p>
                  </a:txBody>
                  <a:tcPr/>
                </a:tc>
                <a:tc gridSpan="2">
                  <a:txBody>
                    <a:bodyPr/>
                    <a:lstStyle/>
                    <a:p>
                      <a:r>
                        <a:rPr lang="id-ID" sz="2400" dirty="0"/>
                        <a:t>MCQ (kuliah 75%) </a:t>
                      </a:r>
                    </a:p>
                  </a:txBody>
                  <a:tcPr/>
                </a:tc>
                <a:tc hMerge="1">
                  <a:txBody>
                    <a:bodyPr/>
                    <a:lstStyle/>
                    <a:p>
                      <a:endParaRPr lang="id-ID" sz="2600" dirty="0"/>
                    </a:p>
                  </a:txBody>
                  <a:tcPr/>
                </a:tc>
                <a:tc>
                  <a:txBody>
                    <a:bodyPr/>
                    <a:lstStyle/>
                    <a:p>
                      <a:pPr algn="ctr"/>
                      <a:r>
                        <a:rPr lang="id-ID" sz="2400" dirty="0"/>
                        <a:t>50</a:t>
                      </a:r>
                      <a:r>
                        <a:rPr lang="id-ID" sz="2400" baseline="0" dirty="0"/>
                        <a:t> %</a:t>
                      </a:r>
                      <a:endParaRPr lang="id-ID" sz="2400" dirty="0"/>
                    </a:p>
                  </a:txBody>
                  <a:tcPr anchor="ctr"/>
                </a:tc>
                <a:extLst>
                  <a:ext uri="{0D108BD9-81ED-4DB2-BD59-A6C34878D82A}">
                    <a16:rowId xmlns:a16="http://schemas.microsoft.com/office/drawing/2014/main" val="10001"/>
                  </a:ext>
                </a:extLst>
              </a:tr>
              <a:tr h="370840">
                <a:tc rowSpan="2">
                  <a:txBody>
                    <a:bodyPr/>
                    <a:lstStyle/>
                    <a:p>
                      <a:r>
                        <a:rPr lang="id-ID" sz="2400" dirty="0"/>
                        <a:t>Tutorial</a:t>
                      </a:r>
                    </a:p>
                  </a:txBody>
                  <a:tcPr/>
                </a:tc>
                <a:tc rowSpan="2">
                  <a:txBody>
                    <a:bodyPr/>
                    <a:lstStyle/>
                    <a:p>
                      <a:r>
                        <a:rPr lang="id-ID" sz="2400" dirty="0"/>
                        <a:t>Ms </a:t>
                      </a:r>
                      <a:r>
                        <a:rPr lang="id-ID" sz="2400" dirty="0" err="1"/>
                        <a:t>Teams</a:t>
                      </a:r>
                      <a:endParaRPr lang="id-ID" sz="2400" dirty="0"/>
                    </a:p>
                  </a:txBody>
                  <a:tcPr/>
                </a:tc>
                <a:tc>
                  <a:txBody>
                    <a:bodyPr/>
                    <a:lstStyle/>
                    <a:p>
                      <a:r>
                        <a:rPr lang="id-ID" sz="2400" dirty="0"/>
                        <a:t>Nilai</a:t>
                      </a:r>
                      <a:r>
                        <a:rPr lang="id-ID" sz="2400" baseline="0" dirty="0"/>
                        <a:t> Harian</a:t>
                      </a:r>
                    </a:p>
                  </a:txBody>
                  <a:tcPr/>
                </a:tc>
                <a:tc>
                  <a:txBody>
                    <a:bodyPr/>
                    <a:lstStyle/>
                    <a:p>
                      <a:pPr algn="ctr"/>
                      <a:r>
                        <a:rPr lang="id-ID" sz="2400" dirty="0"/>
                        <a:t>50 %</a:t>
                      </a:r>
                    </a:p>
                  </a:txBody>
                  <a:tcPr anchor="ctr"/>
                </a:tc>
                <a:tc rowSpan="2">
                  <a:txBody>
                    <a:bodyPr/>
                    <a:lstStyle/>
                    <a:p>
                      <a:pPr algn="ctr"/>
                      <a:r>
                        <a:rPr lang="id-ID" sz="2400" dirty="0"/>
                        <a:t>20%</a:t>
                      </a:r>
                    </a:p>
                  </a:txBody>
                  <a:tcPr anchor="ctr"/>
                </a:tc>
                <a:extLst>
                  <a:ext uri="{0D108BD9-81ED-4DB2-BD59-A6C34878D82A}">
                    <a16:rowId xmlns:a16="http://schemas.microsoft.com/office/drawing/2014/main" val="10002"/>
                  </a:ext>
                </a:extLst>
              </a:tr>
              <a:tr h="370840">
                <a:tc vMerge="1">
                  <a:txBody>
                    <a:bodyPr/>
                    <a:lstStyle/>
                    <a:p>
                      <a:endParaRPr lang="id-ID" dirty="0"/>
                    </a:p>
                  </a:txBody>
                  <a:tcPr/>
                </a:tc>
                <a:tc vMerge="1">
                  <a:txBody>
                    <a:bodyPr/>
                    <a:lstStyle/>
                    <a:p>
                      <a:endParaRPr lang="id-ID"/>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a:t>Minikuis</a:t>
                      </a:r>
                    </a:p>
                  </a:txBody>
                  <a:tcPr/>
                </a:tc>
                <a:tc>
                  <a:txBody>
                    <a:bodyPr/>
                    <a:lstStyle/>
                    <a:p>
                      <a:pPr algn="ctr"/>
                      <a:r>
                        <a:rPr lang="id-ID" sz="2400" dirty="0"/>
                        <a:t>50 %</a:t>
                      </a:r>
                    </a:p>
                  </a:txBody>
                  <a:tcPr anchor="ctr"/>
                </a:tc>
                <a:tc vMerge="1">
                  <a:txBody>
                    <a:bodyPr/>
                    <a:lstStyle/>
                    <a:p>
                      <a:endParaRPr lang="id-ID" dirty="0"/>
                    </a:p>
                  </a:txBody>
                  <a:tcPr/>
                </a:tc>
                <a:extLst>
                  <a:ext uri="{0D108BD9-81ED-4DB2-BD59-A6C34878D82A}">
                    <a16:rowId xmlns:a16="http://schemas.microsoft.com/office/drawing/2014/main" val="10003"/>
                  </a:ext>
                </a:extLst>
              </a:tr>
              <a:tr h="370840">
                <a:tc>
                  <a:txBody>
                    <a:bodyPr/>
                    <a:lstStyle/>
                    <a:p>
                      <a:r>
                        <a:rPr lang="id-ID" sz="2400" dirty="0"/>
                        <a:t>Praktikum</a:t>
                      </a:r>
                    </a:p>
                  </a:txBody>
                  <a:tcPr/>
                </a:tc>
                <a:tc>
                  <a:txBody>
                    <a:bodyPr/>
                    <a:lstStyle/>
                    <a:p>
                      <a:r>
                        <a:rPr lang="id-ID" sz="2400" dirty="0"/>
                        <a:t>Zoom</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a:t>Kegiatan + Responsi  (Video)</a:t>
                      </a:r>
                    </a:p>
                  </a:txBody>
                  <a:tcPr/>
                </a:tc>
                <a:tc hMerge="1">
                  <a:txBody>
                    <a:bodyPr/>
                    <a:lstStyle/>
                    <a:p>
                      <a:endParaRPr lang="id-ID" sz="2600" dirty="0"/>
                    </a:p>
                  </a:txBody>
                  <a:tcPr/>
                </a:tc>
                <a:tc>
                  <a:txBody>
                    <a:bodyPr/>
                    <a:lstStyle/>
                    <a:p>
                      <a:pPr algn="ctr"/>
                      <a:r>
                        <a:rPr lang="id-ID" sz="2400" dirty="0"/>
                        <a:t>10%</a:t>
                      </a: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err="1"/>
                        <a:t>Skills</a:t>
                      </a:r>
                      <a:endParaRPr lang="id-ID"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a:t>Ms </a:t>
                      </a:r>
                      <a:r>
                        <a:rPr lang="id-ID" sz="2400" dirty="0" err="1"/>
                        <a:t>Teams</a:t>
                      </a:r>
                      <a:endParaRPr lang="id-ID" sz="24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err="1"/>
                        <a:t>Skills</a:t>
                      </a:r>
                      <a:r>
                        <a:rPr lang="id-ID" sz="2400" dirty="0"/>
                        <a:t> + OSCE (Video)</a:t>
                      </a:r>
                    </a:p>
                  </a:txBody>
                  <a:tcPr/>
                </a:tc>
                <a:tc hMerge="1">
                  <a:txBody>
                    <a:bodyPr/>
                    <a:lstStyle/>
                    <a:p>
                      <a:endParaRPr lang="id-ID"/>
                    </a:p>
                  </a:txBody>
                  <a:tcPr/>
                </a:tc>
                <a:tc>
                  <a:txBody>
                    <a:bodyPr/>
                    <a:lstStyle/>
                    <a:p>
                      <a:pPr algn="ctr"/>
                      <a:r>
                        <a:rPr lang="id-ID" sz="2400" dirty="0"/>
                        <a:t>10%</a:t>
                      </a:r>
                    </a:p>
                  </a:txBody>
                  <a:tcPr anchor="ctr"/>
                </a:tc>
                <a:extLst>
                  <a:ext uri="{0D108BD9-81ED-4DB2-BD59-A6C34878D82A}">
                    <a16:rowId xmlns:a16="http://schemas.microsoft.com/office/drawing/2014/main" val="10005"/>
                  </a:ext>
                </a:extLst>
              </a:tr>
              <a:tr h="741680">
                <a:tc>
                  <a:txBody>
                    <a:bodyPr/>
                    <a:lstStyle/>
                    <a:p>
                      <a:r>
                        <a:rPr lang="id-ID" sz="2400" dirty="0" err="1"/>
                        <a:t>Social</a:t>
                      </a:r>
                      <a:r>
                        <a:rPr lang="id-ID" sz="2400" dirty="0"/>
                        <a:t> Media </a:t>
                      </a:r>
                    </a:p>
                  </a:txBody>
                  <a:tcPr/>
                </a:tc>
                <a:tc>
                  <a:txBody>
                    <a:bodyPr/>
                    <a:lstStyle/>
                    <a:p>
                      <a:r>
                        <a:rPr lang="id-ID" sz="2400" dirty="0"/>
                        <a:t>IG/</a:t>
                      </a:r>
                      <a:r>
                        <a:rPr lang="id-ID" sz="2400" dirty="0" err="1"/>
                        <a:t>Fb</a:t>
                      </a:r>
                      <a:r>
                        <a:rPr lang="id-ID" sz="2400" dirty="0"/>
                        <a:t>/</a:t>
                      </a:r>
                      <a:r>
                        <a:rPr lang="id-ID" sz="2400" dirty="0" err="1"/>
                        <a:t>Twt</a:t>
                      </a:r>
                      <a:r>
                        <a:rPr lang="id-ID" sz="2400" dirty="0"/>
                        <a:t> </a:t>
                      </a:r>
                    </a:p>
                    <a:p>
                      <a:r>
                        <a:rPr lang="id-ID" sz="2400" dirty="0"/>
                        <a:t>Youtube</a:t>
                      </a:r>
                    </a:p>
                  </a:txBody>
                  <a:tcPr/>
                </a:tc>
                <a:tc gridSpan="2">
                  <a:txBody>
                    <a:bodyPr/>
                    <a:lstStyle/>
                    <a:p>
                      <a:r>
                        <a:rPr lang="id-ID" sz="2400" dirty="0"/>
                        <a:t>Kualitas </a:t>
                      </a:r>
                      <a:r>
                        <a:rPr lang="id-ID" sz="2400" dirty="0" err="1"/>
                        <a:t>Video+Respon</a:t>
                      </a:r>
                      <a:r>
                        <a:rPr lang="id-ID" sz="2400" dirty="0"/>
                        <a:t> </a:t>
                      </a:r>
                      <a:r>
                        <a:rPr lang="id-ID" sz="2400" dirty="0" err="1"/>
                        <a:t>medsos</a:t>
                      </a:r>
                      <a:r>
                        <a:rPr lang="id-ID" sz="2400" dirty="0"/>
                        <a:t> </a:t>
                      </a:r>
                      <a:r>
                        <a:rPr lang="id-ID" sz="2400" dirty="0" err="1"/>
                        <a:t>thd</a:t>
                      </a:r>
                      <a:r>
                        <a:rPr lang="id-ID" sz="2400" dirty="0"/>
                        <a:t> Video</a:t>
                      </a:r>
                    </a:p>
                  </a:txBody>
                  <a:tcPr/>
                </a:tc>
                <a:tc hMerge="1">
                  <a:txBody>
                    <a:bodyPr/>
                    <a:lstStyle/>
                    <a:p>
                      <a:pPr algn="ctr"/>
                      <a:endParaRPr lang="id-ID" sz="2400" dirty="0"/>
                    </a:p>
                  </a:txBody>
                  <a:tcPr anchor="ctr"/>
                </a:tc>
                <a:tc>
                  <a:txBody>
                    <a:bodyPr/>
                    <a:lstStyle/>
                    <a:p>
                      <a:pPr algn="ctr"/>
                      <a:r>
                        <a:rPr lang="id-ID" sz="2400" dirty="0"/>
                        <a:t>10%</a:t>
                      </a:r>
                    </a:p>
                  </a:txBody>
                  <a:tcPr anchor="ctr"/>
                </a:tc>
                <a:extLst>
                  <a:ext uri="{0D108BD9-81ED-4DB2-BD59-A6C34878D82A}">
                    <a16:rowId xmlns:a16="http://schemas.microsoft.com/office/drawing/2014/main" val="10006"/>
                  </a:ext>
                </a:extLst>
              </a:tr>
              <a:tr h="741680">
                <a:tc gridSpan="5">
                  <a:txBody>
                    <a:bodyPr/>
                    <a:lstStyle/>
                    <a:p>
                      <a:r>
                        <a:rPr lang="id-ID" sz="2400" dirty="0"/>
                        <a:t>Jumlah mahasiswa 87 / 11 = 8 kelompok tutorial (11-12)</a:t>
                      </a:r>
                    </a:p>
                  </a:txBody>
                  <a:tcPr/>
                </a:tc>
                <a:tc hMerge="1">
                  <a:txBody>
                    <a:bodyPr/>
                    <a:lstStyle/>
                    <a:p>
                      <a:endParaRPr lang="id-ID" sz="2400" dirty="0"/>
                    </a:p>
                  </a:txBody>
                  <a:tcPr/>
                </a:tc>
                <a:tc hMerge="1">
                  <a:txBody>
                    <a:bodyPr/>
                    <a:lstStyle/>
                    <a:p>
                      <a:endParaRPr lang="id-ID" sz="2400" dirty="0"/>
                    </a:p>
                  </a:txBody>
                  <a:tcPr/>
                </a:tc>
                <a:tc hMerge="1">
                  <a:txBody>
                    <a:bodyPr/>
                    <a:lstStyle/>
                    <a:p>
                      <a:endParaRPr lang="id-ID"/>
                    </a:p>
                  </a:txBody>
                  <a:tcPr/>
                </a:tc>
                <a:tc hMerge="1">
                  <a:txBody>
                    <a:bodyPr/>
                    <a:lstStyle/>
                    <a:p>
                      <a:pPr algn="ctr"/>
                      <a:endParaRPr lang="id-ID" sz="2400" dirty="0"/>
                    </a:p>
                  </a:txBody>
                  <a:tcPr anchor="ctr"/>
                </a:tc>
                <a:extLst>
                  <a:ext uri="{0D108BD9-81ED-4DB2-BD59-A6C34878D82A}">
                    <a16:rowId xmlns:a16="http://schemas.microsoft.com/office/drawing/2014/main" val="125698192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id-ID" dirty="0"/>
              <a:t>KULIAH DARING (MS TEAMS)</a:t>
            </a:r>
          </a:p>
        </p:txBody>
      </p:sp>
      <p:pic>
        <p:nvPicPr>
          <p:cNvPr id="8" name="Gambar 7" descr="Sebuah gambar berisi cuplikan layar&#10;&#10;Deskripsi dibuat secara otomatis">
            <a:extLst>
              <a:ext uri="{FF2B5EF4-FFF2-40B4-BE49-F238E27FC236}">
                <a16:creationId xmlns:a16="http://schemas.microsoft.com/office/drawing/2014/main" id="{4083B645-6B67-BA4A-B33E-618468347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24000"/>
            <a:ext cx="8712968" cy="5145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Tutorial – Skenario 1</a:t>
            </a:r>
          </a:p>
        </p:txBody>
      </p:sp>
      <p:sp>
        <p:nvSpPr>
          <p:cNvPr id="3" name="Content Placeholder 2"/>
          <p:cNvSpPr>
            <a:spLocks noGrp="1"/>
          </p:cNvSpPr>
          <p:nvPr>
            <p:ph idx="1"/>
          </p:nvPr>
        </p:nvSpPr>
        <p:spPr/>
        <p:txBody>
          <a:bodyPr>
            <a:normAutofit fontScale="92500"/>
          </a:bodyPr>
          <a:lstStyle/>
          <a:p>
            <a:r>
              <a:rPr lang="id-ID" dirty="0"/>
              <a:t>Seorang dokter ditunjuk oleh dinas kesehatan Bantul untuk mensukseskan program GERMAS (Gerakan Masyarakat Hidup Sehat) dan PIS PK (Program Indonesia Sehat dengan Pendekatan Keluarga) di sebuah pedukuhan. Indikator Keluarga Sehat (IKS) dusun tersebut adalah 0,450 (dusun tidak sehat). Tugas dokter tersebut adalah meningkatkan IKS dari 0,450 menjadi 0,500-0,800 dengan GERMAS. Informasi sebelumnya dari rapat evaluasi menunjukkan bahwa partisipasi masyarakat sangat rendah dan dukungan kepala dusun dan tokoh masyarakat sangat lemah. Dokter tersebut disarankan untuk menggunakan teknik lobi dan advokasi supaya berhasil mendekati masyarakat dan melakukan organisasi masyarakat. Teknik tersebut bertujuan untuk mengoptimalkan hasil pemberdayaan masyarakat dalam GERMAS dan PIS PK.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91000" cy="990600"/>
          </a:xfrm>
        </p:spPr>
        <p:txBody>
          <a:bodyPr/>
          <a:lstStyle/>
          <a:p>
            <a:r>
              <a:rPr lang="id-ID" dirty="0"/>
              <a:t>PRAKTIKUM</a:t>
            </a:r>
          </a:p>
        </p:txBody>
      </p:sp>
      <p:sp>
        <p:nvSpPr>
          <p:cNvPr id="3" name="Content Placeholder 2"/>
          <p:cNvSpPr>
            <a:spLocks noGrp="1"/>
          </p:cNvSpPr>
          <p:nvPr>
            <p:ph sz="half" idx="1"/>
          </p:nvPr>
        </p:nvSpPr>
        <p:spPr/>
        <p:txBody>
          <a:bodyPr>
            <a:normAutofit fontScale="92500" lnSpcReduction="10000"/>
          </a:bodyPr>
          <a:lstStyle/>
          <a:p>
            <a:r>
              <a:rPr lang="id-ID" dirty="0"/>
              <a:t>2 kali</a:t>
            </a:r>
          </a:p>
          <a:p>
            <a:r>
              <a:rPr lang="id-ID" dirty="0"/>
              <a:t>Praktikum </a:t>
            </a:r>
            <a:r>
              <a:rPr lang="id-ID" dirty="0" err="1"/>
              <a:t>online</a:t>
            </a:r>
            <a:r>
              <a:rPr lang="id-ID" dirty="0"/>
              <a:t> (Zoom)</a:t>
            </a:r>
          </a:p>
          <a:p>
            <a:r>
              <a:rPr lang="id-ID" dirty="0"/>
              <a:t>Dipandu </a:t>
            </a:r>
            <a:r>
              <a:rPr lang="id-ID" dirty="0" err="1"/>
              <a:t>online</a:t>
            </a:r>
            <a:r>
              <a:rPr lang="id-ID" dirty="0"/>
              <a:t> oleh tim Pak Fajar Junaidi</a:t>
            </a:r>
          </a:p>
          <a:p>
            <a:r>
              <a:rPr lang="id-ID" dirty="0"/>
              <a:t>Kerja mandiri</a:t>
            </a:r>
          </a:p>
          <a:p>
            <a:pPr lvl="1"/>
            <a:r>
              <a:rPr lang="id-ID" dirty="0"/>
              <a:t>Individu</a:t>
            </a:r>
          </a:p>
          <a:p>
            <a:pPr lvl="1"/>
            <a:r>
              <a:rPr lang="id-ID" dirty="0"/>
              <a:t>laptop</a:t>
            </a:r>
          </a:p>
          <a:p>
            <a:pPr lvl="1"/>
            <a:r>
              <a:rPr lang="id-ID" dirty="0" err="1"/>
              <a:t>Handycam</a:t>
            </a:r>
            <a:r>
              <a:rPr lang="id-ID" dirty="0"/>
              <a:t> / </a:t>
            </a:r>
            <a:r>
              <a:rPr lang="id-ID" dirty="0" err="1"/>
              <a:t>handphone</a:t>
            </a:r>
            <a:endParaRPr lang="id-ID" dirty="0"/>
          </a:p>
          <a:p>
            <a:pPr lvl="1"/>
            <a:endParaRPr lang="id-ID" dirty="0"/>
          </a:p>
        </p:txBody>
      </p:sp>
      <p:sp>
        <p:nvSpPr>
          <p:cNvPr id="4" name="Tampungan Konten 3">
            <a:extLst>
              <a:ext uri="{FF2B5EF4-FFF2-40B4-BE49-F238E27FC236}">
                <a16:creationId xmlns:a16="http://schemas.microsoft.com/office/drawing/2014/main" id="{AEB9C827-E1C0-274A-BB0E-BC1CC1553216}"/>
              </a:ext>
            </a:extLst>
          </p:cNvPr>
          <p:cNvSpPr>
            <a:spLocks noGrp="1"/>
          </p:cNvSpPr>
          <p:nvPr>
            <p:ph sz="half" idx="2"/>
          </p:nvPr>
        </p:nvSpPr>
        <p:spPr/>
        <p:txBody>
          <a:bodyPr>
            <a:normAutofit fontScale="92500" lnSpcReduction="10000"/>
          </a:bodyPr>
          <a:lstStyle/>
          <a:p>
            <a:r>
              <a:rPr lang="id-ID" dirty="0"/>
              <a:t>Pertemuan I : </a:t>
            </a:r>
          </a:p>
          <a:p>
            <a:pPr lvl="1"/>
            <a:r>
              <a:rPr lang="id-ID" dirty="0"/>
              <a:t>pembahasan ide cerita, </a:t>
            </a:r>
            <a:r>
              <a:rPr lang="id-ID" dirty="0" err="1"/>
              <a:t>plotting</a:t>
            </a:r>
            <a:r>
              <a:rPr lang="id-ID" dirty="0"/>
              <a:t>, alur, gaya, dll.</a:t>
            </a:r>
          </a:p>
          <a:p>
            <a:pPr lvl="1"/>
            <a:r>
              <a:rPr lang="id-ID" dirty="0"/>
              <a:t>Pembuatan narasi video edukasi</a:t>
            </a:r>
          </a:p>
          <a:p>
            <a:r>
              <a:rPr lang="id-ID" dirty="0"/>
              <a:t>Pertemuan II: </a:t>
            </a:r>
          </a:p>
          <a:p>
            <a:pPr lvl="1"/>
            <a:r>
              <a:rPr lang="id-ID" dirty="0"/>
              <a:t>pembahasan materi, </a:t>
            </a:r>
            <a:r>
              <a:rPr lang="id-ID" dirty="0" err="1"/>
              <a:t>editing</a:t>
            </a:r>
            <a:r>
              <a:rPr lang="id-ID" dirty="0"/>
              <a:t> narasi video edukasi</a:t>
            </a:r>
          </a:p>
          <a:p>
            <a:pPr lvl="1"/>
            <a:r>
              <a:rPr lang="id-ID" dirty="0"/>
              <a:t>Penyempurnaan materi setelah mendapatkan data-data tambahan</a:t>
            </a:r>
          </a:p>
          <a:p>
            <a:r>
              <a:rPr lang="id-ID" dirty="0"/>
              <a:t>Nilai pendampingan</a:t>
            </a:r>
          </a:p>
        </p:txBody>
      </p:sp>
      <p:sp>
        <p:nvSpPr>
          <p:cNvPr id="5" name="Title 1">
            <a:extLst>
              <a:ext uri="{FF2B5EF4-FFF2-40B4-BE49-F238E27FC236}">
                <a16:creationId xmlns:a16="http://schemas.microsoft.com/office/drawing/2014/main" id="{9200BB8E-0DAB-674E-B945-A0C4B393E630}"/>
              </a:ext>
            </a:extLst>
          </p:cNvPr>
          <p:cNvSpPr txBox="1">
            <a:spLocks/>
          </p:cNvSpPr>
          <p:nvPr/>
        </p:nvSpPr>
        <p:spPr>
          <a:xfrm>
            <a:off x="4572000" y="533400"/>
            <a:ext cx="41910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id-ID" dirty="0"/>
              <a:t>PENDAMPINGAN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596</Words>
  <Application>Microsoft Macintosh PowerPoint</Application>
  <PresentationFormat>Tampilan Layar (4:3)</PresentationFormat>
  <Paragraphs>109</Paragraphs>
  <Slides>14</Slides>
  <Notes>0</Notes>
  <HiddenSlides>0</HiddenSlides>
  <MMClips>0</MMClips>
  <ScaleCrop>false</ScaleCrop>
  <HeadingPairs>
    <vt:vector size="6" baseType="variant">
      <vt:variant>
        <vt:lpstr>Font Dipakai</vt:lpstr>
      </vt:variant>
      <vt:variant>
        <vt:i4>1</vt:i4>
      </vt:variant>
      <vt:variant>
        <vt:lpstr>Tema</vt:lpstr>
      </vt:variant>
      <vt:variant>
        <vt:i4>1</vt:i4>
      </vt:variant>
      <vt:variant>
        <vt:lpstr>Judul Slide</vt:lpstr>
      </vt:variant>
      <vt:variant>
        <vt:i4>14</vt:i4>
      </vt:variant>
    </vt:vector>
  </HeadingPairs>
  <TitlesOfParts>
    <vt:vector size="16" baseType="lpstr">
      <vt:lpstr>Arial</vt:lpstr>
      <vt:lpstr>Clarity</vt:lpstr>
      <vt:lpstr>INTRODUCTION BLOK ELEKTIF PBKM DARING 2020</vt:lpstr>
      <vt:lpstr>Competencies Goals</vt:lpstr>
      <vt:lpstr>Learning Objective</vt:lpstr>
      <vt:lpstr>Profesional Attitude</vt:lpstr>
      <vt:lpstr>Presentasi PowerPoint</vt:lpstr>
      <vt:lpstr>Activities &amp; Assessment</vt:lpstr>
      <vt:lpstr>KULIAH DARING (MS TEAMS)</vt:lpstr>
      <vt:lpstr>Tutorial – Skenario 1</vt:lpstr>
      <vt:lpstr>PRAKTIKUM</vt:lpstr>
      <vt:lpstr>Video Edukasi</vt:lpstr>
      <vt:lpstr>Verifikasi VIDEO dan Dampak Social</vt:lpstr>
      <vt:lpstr>JADWAL</vt:lpstr>
      <vt:lpstr>Dosen Pendamping Film (8 orang)</vt:lpstr>
      <vt:lpstr>TOPIK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 PERSIAPAN BLOK ELEKTIF PBKM DARING 2020</dc:title>
  <dc:creator>muhammad khotibuddin</dc:creator>
  <cp:lastModifiedBy>muhammad khotibuddin</cp:lastModifiedBy>
  <cp:revision>5</cp:revision>
  <dcterms:created xsi:type="dcterms:W3CDTF">2020-04-15T01:48:37Z</dcterms:created>
  <dcterms:modified xsi:type="dcterms:W3CDTF">2020-04-20T02:02:53Z</dcterms:modified>
</cp:coreProperties>
</file>