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12192000" cy="6858000"/>
  <p:embeddedFontLst>
    <p:embeddedFont>
      <p:font typeface="ESMHQR+Wingdings3"/>
      <p:regular r:id="rId27"/>
    </p:embeddedFont>
    <p:embeddedFont>
      <p:font typeface="RSFQCR+ArialMT"/>
      <p:regular r:id="rId28"/>
    </p:embeddedFont>
    <p:embeddedFont>
      <p:font typeface="DJUFPN+TrebuchetMS-Bold"/>
      <p:regular r:id="rId29"/>
    </p:embeddedFont>
    <p:embeddedFont>
      <p:font typeface="HUCNFE+Wingdings-Regular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VANOBI+TrebuchetMS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-1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6950" y="1787399"/>
            <a:ext cx="6168661" cy="1507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0942" marR="0">
              <a:lnSpc>
                <a:spcPts val="5689"/>
              </a:lnSpc>
              <a:spcBef>
                <a:spcPts val="0"/>
              </a:spcBef>
              <a:spcAft>
                <a:spcPts val="0"/>
              </a:spcAft>
            </a:pPr>
            <a:r>
              <a:rPr sz="4900" dirty="0">
                <a:solidFill>
                  <a:srgbClr val="90C226"/>
                </a:solidFill>
                <a:latin typeface="VANOBI+TrebuchetMS"/>
                <a:cs typeface="VANOBI+TrebuchetMS"/>
              </a:rPr>
              <a:t>DIGESTIVE SYSTEM</a:t>
            </a:r>
          </a:p>
          <a:p>
            <a:pPr marL="0" marR="0">
              <a:lnSpc>
                <a:spcPts val="5689"/>
              </a:lnSpc>
              <a:spcBef>
                <a:spcPts val="190"/>
              </a:spcBef>
              <a:spcAft>
                <a:spcPts val="0"/>
              </a:spcAft>
            </a:pPr>
            <a:r>
              <a:rPr sz="4900" dirty="0">
                <a:solidFill>
                  <a:srgbClr val="90C226"/>
                </a:solidFill>
                <a:latin typeface="VANOBI+TrebuchetMS"/>
                <a:cs typeface="VANOBI+TrebuchetMS"/>
              </a:rPr>
              <a:t>(Part 1) : Cavitas Oris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38005" y="4388673"/>
            <a:ext cx="5126187" cy="1196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0706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808080"/>
                </a:solidFill>
                <a:latin typeface="VANOBI+TrebuchetMS"/>
                <a:cs typeface="VANOBI+TrebuchetMS"/>
              </a:rPr>
              <a:t>HISTOLOGY DEPARTMENT</a:t>
            </a:r>
          </a:p>
          <a:p>
            <a:pPr marL="206200" marR="0">
              <a:lnSpc>
                <a:spcPts val="2322"/>
              </a:lnSpc>
              <a:spcBef>
                <a:spcPts val="1077"/>
              </a:spcBef>
              <a:spcAft>
                <a:spcPts val="0"/>
              </a:spcAft>
            </a:pPr>
            <a:r>
              <a:rPr sz="2000" dirty="0">
                <a:solidFill>
                  <a:srgbClr val="808080"/>
                </a:solidFill>
                <a:latin typeface="VANOBI+TrebuchetMS"/>
                <a:cs typeface="VANOBI+TrebuchetMS"/>
              </a:rPr>
              <a:t>FACULTY of MEDICAL &amp; HEALTH SCIENCES</a:t>
            </a:r>
          </a:p>
          <a:p>
            <a:pPr marL="0" marR="0">
              <a:lnSpc>
                <a:spcPts val="2322"/>
              </a:lnSpc>
              <a:spcBef>
                <a:spcPts val="1077"/>
              </a:spcBef>
              <a:spcAft>
                <a:spcPts val="0"/>
              </a:spcAft>
            </a:pPr>
            <a:r>
              <a:rPr sz="2000" dirty="0">
                <a:solidFill>
                  <a:srgbClr val="808080"/>
                </a:solidFill>
                <a:latin typeface="VANOBI+TrebuchetMS"/>
                <a:cs typeface="VANOBI+TrebuchetMS"/>
              </a:rPr>
              <a:t>UNIVERSITAS MUHAMMADIYAH YOGYAKARTA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1857" y="2046270"/>
            <a:ext cx="8127206" cy="2697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8812" marR="0">
              <a:lnSpc>
                <a:spcPts val="11146"/>
              </a:lnSpc>
              <a:spcBef>
                <a:spcPts val="0"/>
              </a:spcBef>
              <a:spcAft>
                <a:spcPts val="0"/>
              </a:spcAft>
            </a:pPr>
            <a:r>
              <a:rPr sz="9600" spc="-52" dirty="0">
                <a:solidFill>
                  <a:srgbClr val="FFFFFF"/>
                </a:solidFill>
                <a:latin typeface="VANOBI+TrebuchetMS"/>
                <a:cs typeface="VANOBI+TrebuchetMS"/>
              </a:rPr>
              <a:t>LINGUA</a:t>
            </a:r>
          </a:p>
          <a:p>
            <a:pPr marL="0" marR="0">
              <a:lnSpc>
                <a:spcPts val="9792"/>
              </a:lnSpc>
              <a:spcBef>
                <a:spcPts val="0"/>
              </a:spcBef>
              <a:spcAft>
                <a:spcPts val="0"/>
              </a:spcAft>
            </a:pPr>
            <a:r>
              <a:rPr sz="9600" spc="-54" dirty="0">
                <a:solidFill>
                  <a:srgbClr val="FFFFFF"/>
                </a:solidFill>
                <a:latin typeface="VANOBI+TrebuchetMS"/>
                <a:cs typeface="VANOBI+TrebuchetMS"/>
              </a:rPr>
              <a:t>(tongue/lidah)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28174" y="631989"/>
            <a:ext cx="3470739" cy="450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51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90C226"/>
                </a:solidFill>
                <a:latin typeface="DJUFPN+TrebuchetMS-Bold"/>
                <a:cs typeface="DJUFPN+TrebuchetMS-Bold"/>
              </a:rPr>
              <a:t>4+1 Taste Primaries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01003" y="2187978"/>
            <a:ext cx="988516" cy="362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0C226"/>
                </a:solidFill>
                <a:latin typeface="ESMHQR+Wingdings3"/>
                <a:cs typeface="ESMHQR+Wingdings3"/>
              </a:rPr>
              <a:t></a:t>
            </a:r>
            <a:r>
              <a:rPr sz="2200" b="1" dirty="0">
                <a:solidFill>
                  <a:srgbClr val="404040"/>
                </a:solidFill>
                <a:latin typeface="DJUFPN+TrebuchetMS-Bold"/>
                <a:cs typeface="DJUFPN+TrebuchetMS-Bold"/>
              </a:rPr>
              <a:t>Salty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01003" y="3045481"/>
            <a:ext cx="939949" cy="362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0C226"/>
                </a:solidFill>
                <a:latin typeface="ESMHQR+Wingdings3"/>
                <a:cs typeface="ESMHQR+Wingdings3"/>
              </a:rPr>
              <a:t></a:t>
            </a:r>
            <a:r>
              <a:rPr sz="2200" b="1" dirty="0">
                <a:solidFill>
                  <a:srgbClr val="404040"/>
                </a:solidFill>
                <a:latin typeface="DJUFPN+TrebuchetMS-Bold"/>
                <a:cs typeface="DJUFPN+TrebuchetMS-Bold"/>
              </a:rPr>
              <a:t>Sour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01003" y="3902985"/>
            <a:ext cx="1148271" cy="362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0C226"/>
                </a:solidFill>
                <a:latin typeface="ESMHQR+Wingdings3"/>
                <a:cs typeface="ESMHQR+Wingdings3"/>
              </a:rPr>
              <a:t></a:t>
            </a:r>
            <a:r>
              <a:rPr sz="2200" b="1" dirty="0">
                <a:solidFill>
                  <a:srgbClr val="404040"/>
                </a:solidFill>
                <a:latin typeface="DJUFPN+TrebuchetMS-Bold"/>
                <a:cs typeface="DJUFPN+TrebuchetMS-Bold"/>
              </a:rPr>
              <a:t>Sweet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01003" y="4760489"/>
            <a:ext cx="1105706" cy="362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0C226"/>
                </a:solidFill>
                <a:latin typeface="ESMHQR+Wingdings3"/>
                <a:cs typeface="ESMHQR+Wingdings3"/>
              </a:rPr>
              <a:t></a:t>
            </a:r>
            <a:r>
              <a:rPr sz="2200" b="1" dirty="0">
                <a:solidFill>
                  <a:srgbClr val="404040"/>
                </a:solidFill>
                <a:latin typeface="DJUFPN+TrebuchetMS-Bold"/>
                <a:cs typeface="DJUFPN+TrebuchetMS-Bold"/>
              </a:rPr>
              <a:t>Bitter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01003" y="5189241"/>
            <a:ext cx="1483060" cy="791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0C226"/>
                </a:solidFill>
                <a:latin typeface="ESMHQR+Wingdings3"/>
                <a:cs typeface="ESMHQR+Wingdings3"/>
              </a:rPr>
              <a:t></a:t>
            </a:r>
            <a:r>
              <a:rPr sz="2200" b="1" dirty="0">
                <a:solidFill>
                  <a:srgbClr val="404040"/>
                </a:solidFill>
                <a:latin typeface="DJUFPN+TrebuchetMS-Bold"/>
                <a:cs typeface="DJUFPN+TrebuchetMS-Bold"/>
              </a:rPr>
              <a:t>-----------</a:t>
            </a:r>
          </a:p>
          <a:p>
            <a:pPr marL="0" marR="0">
              <a:lnSpc>
                <a:spcPts val="2554"/>
              </a:lnSpc>
              <a:spcBef>
                <a:spcPts val="771"/>
              </a:spcBef>
              <a:spcAft>
                <a:spcPts val="0"/>
              </a:spcAft>
            </a:pPr>
            <a:r>
              <a:rPr sz="1800" dirty="0">
                <a:solidFill>
                  <a:srgbClr val="90C226"/>
                </a:solidFill>
                <a:latin typeface="ESMHQR+Wingdings3"/>
                <a:cs typeface="ESMHQR+Wingdings3"/>
              </a:rPr>
              <a:t></a:t>
            </a:r>
            <a:r>
              <a:rPr sz="2200" b="1" dirty="0">
                <a:solidFill>
                  <a:srgbClr val="404040"/>
                </a:solidFill>
                <a:latin typeface="DJUFPN+TrebuchetMS-Bold"/>
                <a:cs typeface="DJUFPN+TrebuchetMS-Bold"/>
              </a:rPr>
              <a:t>Umami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63583" y="2620410"/>
            <a:ext cx="840432" cy="56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00"/>
                </a:solidFill>
                <a:latin typeface="VANOBI+TrebuchetMS"/>
                <a:cs typeface="VANOBI+TrebuchetMS"/>
              </a:rPr>
              <a:t>3D-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9309" y="3169050"/>
            <a:ext cx="3052762" cy="111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00"/>
                </a:solidFill>
                <a:latin typeface="VANOBI+TrebuchetMS"/>
                <a:cs typeface="VANOBI+TrebuchetMS"/>
              </a:rPr>
              <a:t>ILLUSTRATION</a:t>
            </a:r>
          </a:p>
          <a:p>
            <a:pPr marL="240431" marR="0">
              <a:lnSpc>
                <a:spcPts val="4180"/>
              </a:lnSpc>
              <a:spcBef>
                <a:spcPts val="139"/>
              </a:spcBef>
              <a:spcAft>
                <a:spcPts val="0"/>
              </a:spcAft>
            </a:pPr>
            <a:r>
              <a:rPr sz="3600" dirty="0">
                <a:solidFill>
                  <a:srgbClr val="FFFF00"/>
                </a:solidFill>
                <a:latin typeface="VANOBI+TrebuchetMS"/>
                <a:cs typeface="VANOBI+TrebuchetMS"/>
              </a:rPr>
              <a:t>OF TONGUE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87739" y="1120276"/>
            <a:ext cx="5657791" cy="891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83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FFFFFF"/>
                </a:solidFill>
                <a:latin typeface="VANOBI+TrebuchetMS"/>
                <a:cs typeface="VANOBI+TrebuchetMS"/>
              </a:rPr>
              <a:t>Papila fungiformis</a:t>
            </a:r>
            <a:r>
              <a:rPr sz="3000" spc="-141" dirty="0">
                <a:solidFill>
                  <a:srgbClr val="FFFFFF"/>
                </a:solidFill>
                <a:latin typeface="VANOBI+TrebuchetMS"/>
                <a:cs typeface="VANOBI+TrebuchetMS"/>
              </a:rPr>
              <a:t> </a:t>
            </a:r>
            <a:r>
              <a:rPr sz="3000" dirty="0">
                <a:solidFill>
                  <a:srgbClr val="FFFFFF"/>
                </a:solidFill>
                <a:latin typeface="HUCNFE+Wingdings-Regular"/>
                <a:cs typeface="HUCNFE+Wingdings-Regular"/>
              </a:rPr>
              <a:t></a:t>
            </a:r>
            <a:r>
              <a:rPr sz="3000" spc="1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VANOBI+TrebuchetMS"/>
                <a:cs typeface="VANOBI+TrebuchetMS"/>
              </a:rPr>
              <a:t>2/3 bagian</a:t>
            </a:r>
          </a:p>
          <a:p>
            <a:pPr marL="0" marR="0">
              <a:lnSpc>
                <a:spcPts val="3239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FFFFFF"/>
                </a:solidFill>
                <a:latin typeface="VANOBI+TrebuchetMS"/>
                <a:cs typeface="VANOBI+TrebuchetMS"/>
              </a:rPr>
              <a:t>depan lidah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87739" y="2372009"/>
            <a:ext cx="5914965" cy="480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83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FFFFFF"/>
                </a:solidFill>
                <a:latin typeface="VANOBI+TrebuchetMS"/>
                <a:cs typeface="VANOBI+TrebuchetMS"/>
              </a:rPr>
              <a:t>Papila sirkumvalate</a:t>
            </a:r>
            <a:r>
              <a:rPr sz="3000" spc="-132" dirty="0">
                <a:solidFill>
                  <a:srgbClr val="FFFFFF"/>
                </a:solidFill>
                <a:latin typeface="VANOBI+TrebuchetMS"/>
                <a:cs typeface="VANOBI+TrebuchetMS"/>
              </a:rPr>
              <a:t> </a:t>
            </a:r>
            <a:r>
              <a:rPr sz="3000" dirty="0">
                <a:solidFill>
                  <a:srgbClr val="FFFFFF"/>
                </a:solidFill>
                <a:latin typeface="HUCNFE+Wingdings-Regular"/>
                <a:cs typeface="HUCNFE+Wingdings-Regular"/>
              </a:rPr>
              <a:t></a:t>
            </a:r>
            <a:r>
              <a:rPr sz="3000" spc="1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VANOBI+TrebuchetMS"/>
                <a:cs typeface="VANOBI+TrebuchetMS"/>
              </a:rPr>
              <a:t>1/3 bagian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3921" y="2776003"/>
            <a:ext cx="1866180" cy="135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08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90C226"/>
                </a:solidFill>
                <a:latin typeface="DJUFPN+TrebuchetMS-Bold"/>
                <a:cs typeface="DJUFPN+TrebuchetMS-Bold"/>
              </a:rPr>
              <a:t>Papila</a:t>
            </a:r>
          </a:p>
          <a:p>
            <a:pPr marL="0" marR="0">
              <a:lnSpc>
                <a:spcPts val="5108"/>
              </a:lnSpc>
              <a:spcBef>
                <a:spcPts val="171"/>
              </a:spcBef>
              <a:spcAft>
                <a:spcPts val="0"/>
              </a:spcAft>
            </a:pPr>
            <a:r>
              <a:rPr sz="4400" b="1" dirty="0">
                <a:solidFill>
                  <a:srgbClr val="90C226"/>
                </a:solidFill>
                <a:latin typeface="DJUFPN+TrebuchetMS-Bold"/>
                <a:cs typeface="DJUFPN+TrebuchetMS-Bold"/>
              </a:rPr>
              <a:t>Lingua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87739" y="2783489"/>
            <a:ext cx="5720862" cy="480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83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FFFFFF"/>
                </a:solidFill>
                <a:latin typeface="VANOBI+TrebuchetMS"/>
                <a:cs typeface="VANOBI+TrebuchetMS"/>
              </a:rPr>
              <a:t>belakang lidah, di bagian tengah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87739" y="3623743"/>
            <a:ext cx="6375332" cy="891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83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FFFFFF"/>
                </a:solidFill>
                <a:latin typeface="VANOBI+TrebuchetMS"/>
                <a:cs typeface="VANOBI+TrebuchetMS"/>
              </a:rPr>
              <a:t>Papila foliata</a:t>
            </a:r>
            <a:r>
              <a:rPr sz="3000" spc="-128" dirty="0">
                <a:solidFill>
                  <a:srgbClr val="FFFFFF"/>
                </a:solidFill>
                <a:latin typeface="VANOBI+TrebuchetMS"/>
                <a:cs typeface="VANOBI+TrebuchetMS"/>
              </a:rPr>
              <a:t> </a:t>
            </a:r>
            <a:r>
              <a:rPr sz="3000" dirty="0">
                <a:solidFill>
                  <a:srgbClr val="FFFFFF"/>
                </a:solidFill>
                <a:latin typeface="HUCNFE+Wingdings-Regular"/>
                <a:cs typeface="HUCNFE+Wingdings-Regular"/>
              </a:rPr>
              <a:t></a:t>
            </a:r>
            <a:r>
              <a:rPr sz="3000" spc="1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VANOBI+TrebuchetMS"/>
                <a:cs typeface="VANOBI+TrebuchetMS"/>
              </a:rPr>
              <a:t>1/3 bagian</a:t>
            </a:r>
          </a:p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FFFFFF"/>
                </a:solidFill>
                <a:latin typeface="VANOBI+TrebuchetMS"/>
                <a:cs typeface="VANOBI+TrebuchetMS"/>
              </a:rPr>
              <a:t>belakang lidah, di sisi kanan dan kiri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87739" y="4875476"/>
            <a:ext cx="4302386" cy="891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83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FFFFFF"/>
                </a:solidFill>
                <a:latin typeface="VANOBI+TrebuchetMS"/>
                <a:cs typeface="VANOBI+TrebuchetMS"/>
              </a:rPr>
              <a:t>Papila filiformis</a:t>
            </a:r>
            <a:r>
              <a:rPr sz="3000" spc="-137" dirty="0">
                <a:solidFill>
                  <a:srgbClr val="FFFFFF"/>
                </a:solidFill>
                <a:latin typeface="VANOBI+TrebuchetMS"/>
                <a:cs typeface="VANOBI+TrebuchetMS"/>
              </a:rPr>
              <a:t> </a:t>
            </a:r>
            <a:r>
              <a:rPr sz="3000" dirty="0">
                <a:solidFill>
                  <a:srgbClr val="FFFFFF"/>
                </a:solidFill>
                <a:latin typeface="HUCNFE+Wingdings-Regular"/>
                <a:cs typeface="HUCNFE+Wingdings-Regular"/>
              </a:rPr>
              <a:t></a:t>
            </a:r>
            <a:r>
              <a:rPr sz="3000" spc="1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VANOBI+TrebuchetMS"/>
                <a:cs typeface="VANOBI+TrebuchetMS"/>
              </a:rPr>
              <a:t>tidak</a:t>
            </a:r>
          </a:p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FFFFFF"/>
                </a:solidFill>
                <a:latin typeface="VANOBI+TrebuchetMS"/>
                <a:cs typeface="VANOBI+TrebuchetMS"/>
              </a:rPr>
              <a:t>mengandung taste buds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3050" y="72065"/>
            <a:ext cx="11551111" cy="1011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63"/>
              </a:lnSpc>
              <a:spcBef>
                <a:spcPts val="0"/>
              </a:spcBef>
              <a:spcAft>
                <a:spcPts val="0"/>
              </a:spcAft>
            </a:pPr>
            <a:r>
              <a:rPr sz="6600" dirty="0">
                <a:solidFill>
                  <a:srgbClr val="212D32"/>
                </a:solidFill>
                <a:latin typeface="VANOBI+TrebuchetMS"/>
                <a:cs typeface="VANOBI+TrebuchetMS"/>
              </a:rPr>
              <a:t>PAPILA LINGUA</a:t>
            </a:r>
            <a:r>
              <a:rPr sz="4400" dirty="0">
                <a:solidFill>
                  <a:srgbClr val="212D32"/>
                </a:solidFill>
                <a:latin typeface="VANOBI+TrebuchetMS"/>
                <a:cs typeface="VANOBI+TrebuchetMS"/>
              </a:rPr>
              <a:t>(4X10 MAGNIFICATION)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6207" y="72064"/>
            <a:ext cx="11843922" cy="1011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63"/>
              </a:lnSpc>
              <a:spcBef>
                <a:spcPts val="0"/>
              </a:spcBef>
              <a:spcAft>
                <a:spcPts val="0"/>
              </a:spcAft>
            </a:pPr>
            <a:r>
              <a:rPr sz="6600" dirty="0">
                <a:solidFill>
                  <a:srgbClr val="212D32"/>
                </a:solidFill>
                <a:latin typeface="VANOBI+TrebuchetMS"/>
                <a:cs typeface="VANOBI+TrebuchetMS"/>
              </a:rPr>
              <a:t>PAPILA LINGUA</a:t>
            </a:r>
            <a:r>
              <a:rPr sz="4400" dirty="0">
                <a:solidFill>
                  <a:srgbClr val="212D32"/>
                </a:solidFill>
                <a:latin typeface="VANOBI+TrebuchetMS"/>
                <a:cs typeface="VANOBI+TrebuchetMS"/>
              </a:rPr>
              <a:t>(10X10 MAGNIFICATION)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4805" y="72065"/>
            <a:ext cx="9152973" cy="1011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63"/>
              </a:lnSpc>
              <a:spcBef>
                <a:spcPts val="0"/>
              </a:spcBef>
              <a:spcAft>
                <a:spcPts val="0"/>
              </a:spcAft>
            </a:pPr>
            <a:r>
              <a:rPr sz="6600" dirty="0">
                <a:solidFill>
                  <a:srgbClr val="000000"/>
                </a:solidFill>
                <a:latin typeface="VANOBI+TrebuchetMS"/>
                <a:cs typeface="VANOBI+TrebuchetMS"/>
              </a:rPr>
              <a:t>LINGUA</a:t>
            </a:r>
            <a:r>
              <a:rPr sz="6600" spc="-367" dirty="0">
                <a:solidFill>
                  <a:srgbClr val="000000"/>
                </a:solidFill>
                <a:latin typeface="VANOBI+TrebuchetMS"/>
                <a:cs typeface="VANOBI+TrebuchetMS"/>
              </a:rPr>
              <a:t> </a:t>
            </a:r>
            <a:r>
              <a:rPr sz="4400" dirty="0">
                <a:solidFill>
                  <a:srgbClr val="000000"/>
                </a:solidFill>
                <a:latin typeface="VANOBI+TrebuchetMS"/>
                <a:cs typeface="VANOBI+TrebuchetMS"/>
              </a:rPr>
              <a:t>(40X10 MAGNIFICATION)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38451" y="1226222"/>
            <a:ext cx="4415104" cy="270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547"/>
              </a:lnSpc>
              <a:spcBef>
                <a:spcPts val="0"/>
              </a:spcBef>
              <a:spcAft>
                <a:spcPts val="0"/>
              </a:spcAft>
            </a:pPr>
            <a:r>
              <a:rPr sz="6500" dirty="0">
                <a:solidFill>
                  <a:srgbClr val="FFFFFF"/>
                </a:solidFill>
                <a:latin typeface="VANOBI+TrebuchetMS"/>
                <a:cs typeface="VANOBI+TrebuchetMS"/>
              </a:rPr>
              <a:t>Labium oris</a:t>
            </a:r>
          </a:p>
          <a:p>
            <a:pPr marL="0" marR="0">
              <a:lnSpc>
                <a:spcPts val="7547"/>
              </a:lnSpc>
              <a:spcBef>
                <a:spcPts val="5953"/>
              </a:spcBef>
              <a:spcAft>
                <a:spcPts val="0"/>
              </a:spcAft>
            </a:pPr>
            <a:r>
              <a:rPr sz="6500" dirty="0">
                <a:solidFill>
                  <a:srgbClr val="FFFFFF"/>
                </a:solidFill>
                <a:latin typeface="VANOBI+TrebuchetMS"/>
                <a:cs typeface="VANOBI+TrebuchetMS"/>
              </a:rPr>
              <a:t>Lingua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3921" y="3111283"/>
            <a:ext cx="3514116" cy="686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0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90C226"/>
                </a:solidFill>
                <a:latin typeface="VANOBI+TrebuchetMS"/>
                <a:cs typeface="VANOBI+TrebuchetMS"/>
              </a:rPr>
              <a:t>CAVITAS ORIS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38451" y="4642622"/>
            <a:ext cx="2884853" cy="996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547"/>
              </a:lnSpc>
              <a:spcBef>
                <a:spcPts val="0"/>
              </a:spcBef>
              <a:spcAft>
                <a:spcPts val="0"/>
              </a:spcAft>
            </a:pPr>
            <a:r>
              <a:rPr sz="6500" dirty="0">
                <a:solidFill>
                  <a:srgbClr val="FFFFFF"/>
                </a:solidFill>
                <a:latin typeface="VANOBI+TrebuchetMS"/>
                <a:cs typeface="VANOBI+TrebuchetMS"/>
              </a:rPr>
              <a:t>Gingiva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6492" y="2533760"/>
            <a:ext cx="3446671" cy="1845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51" marR="0">
              <a:lnSpc>
                <a:spcPts val="5573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C0E474"/>
                </a:solidFill>
                <a:latin typeface="VANOBI+TrebuchetMS"/>
                <a:cs typeface="VANOBI+TrebuchetMS"/>
              </a:rPr>
              <a:t>GUSTATORY</a:t>
            </a:r>
          </a:p>
          <a:p>
            <a:pPr marL="760685" marR="0">
              <a:lnSpc>
                <a:spcPts val="5573"/>
              </a:lnSpc>
              <a:spcBef>
                <a:spcPts val="136"/>
              </a:spcBef>
              <a:spcAft>
                <a:spcPts val="0"/>
              </a:spcAft>
            </a:pPr>
            <a:r>
              <a:rPr sz="4800" dirty="0">
                <a:solidFill>
                  <a:srgbClr val="C0E474"/>
                </a:solidFill>
                <a:latin typeface="VANOBI+TrebuchetMS"/>
                <a:cs typeface="VANOBI+TrebuchetMS"/>
              </a:rPr>
              <a:t>CELLS</a:t>
            </a:r>
          </a:p>
          <a:p>
            <a:pPr marL="0" marR="0">
              <a:lnSpc>
                <a:spcPts val="2786"/>
              </a:lnSpc>
              <a:spcBef>
                <a:spcPts val="111"/>
              </a:spcBef>
              <a:spcAft>
                <a:spcPts val="0"/>
              </a:spcAft>
            </a:pPr>
            <a:r>
              <a:rPr sz="2400" dirty="0">
                <a:solidFill>
                  <a:srgbClr val="C0E474"/>
                </a:solidFill>
                <a:latin typeface="VANOBI+TrebuchetMS"/>
                <a:cs typeface="VANOBI+TrebuchetMS"/>
              </a:rPr>
              <a:t>(HIGH MAGNIFICATION)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10310" y="2668062"/>
            <a:ext cx="4693443" cy="14537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46"/>
              </a:lnSpc>
              <a:spcBef>
                <a:spcPts val="0"/>
              </a:spcBef>
              <a:spcAft>
                <a:spcPts val="0"/>
              </a:spcAft>
            </a:pPr>
            <a:r>
              <a:rPr sz="9600" spc="-52" dirty="0">
                <a:solidFill>
                  <a:srgbClr val="404040"/>
                </a:solidFill>
                <a:latin typeface="VANOBI+TrebuchetMS"/>
                <a:cs typeface="VANOBI+TrebuchetMS"/>
              </a:rPr>
              <a:t>GINGIVA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1385" y="1190307"/>
            <a:ext cx="1365944" cy="56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VANOBI+TrebuchetMS"/>
                <a:cs typeface="VANOBI+TrebuchetMS"/>
              </a:rPr>
              <a:t>10X10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8774" y="668093"/>
            <a:ext cx="1497607" cy="509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1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90C226"/>
                </a:solidFill>
                <a:latin typeface="VANOBI+TrebuchetMS"/>
                <a:cs typeface="VANOBI+TrebuchetMS"/>
              </a:rPr>
              <a:t>Gingiva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35520" y="1233860"/>
            <a:ext cx="1949010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90C226"/>
                </a:solidFill>
                <a:latin typeface="ESMHQR+Wingdings3"/>
                <a:cs typeface="ESMHQR+Wingdings3"/>
              </a:rPr>
              <a:t></a:t>
            </a:r>
            <a:r>
              <a:rPr sz="1950" spc="498" dirty="0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VANOBI+TrebuchetMS"/>
                <a:cs typeface="VANOBI+TrebuchetMS"/>
              </a:rPr>
              <a:t>Pars libera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35520" y="1726620"/>
            <a:ext cx="4036208" cy="1123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90C226"/>
                </a:solidFill>
                <a:latin typeface="ESMHQR+Wingdings3"/>
                <a:cs typeface="ESMHQR+Wingdings3"/>
              </a:rPr>
              <a:t></a:t>
            </a:r>
            <a:r>
              <a:rPr sz="1950" spc="498" dirty="0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VANOBI+TrebuchetMS"/>
                <a:cs typeface="VANOBI+TrebuchetMS"/>
              </a:rPr>
              <a:t>Pars fixa : epithelium</a:t>
            </a:r>
          </a:p>
          <a:p>
            <a:pPr marL="342900" marR="0">
              <a:lnSpc>
                <a:spcPts val="2786"/>
              </a:lnSpc>
              <a:spcBef>
                <a:spcPts val="93"/>
              </a:spcBef>
              <a:spcAft>
                <a:spcPts val="0"/>
              </a:spcAft>
            </a:pPr>
            <a:r>
              <a:rPr sz="2400" dirty="0">
                <a:solidFill>
                  <a:srgbClr val="404040"/>
                </a:solidFill>
                <a:latin typeface="VANOBI+TrebuchetMS"/>
                <a:cs typeface="VANOBI+TrebuchetMS"/>
              </a:rPr>
              <a:t>melekat di enamelum gigi</a:t>
            </a:r>
          </a:p>
          <a:p>
            <a:pPr marL="342900" marR="0">
              <a:lnSpc>
                <a:spcPts val="2786"/>
              </a:lnSpc>
              <a:spcBef>
                <a:spcPts val="43"/>
              </a:spcBef>
              <a:spcAft>
                <a:spcPts val="0"/>
              </a:spcAft>
            </a:pPr>
            <a:r>
              <a:rPr sz="2400" dirty="0">
                <a:solidFill>
                  <a:srgbClr val="404040"/>
                </a:solidFill>
                <a:latin typeface="HUCNFE+Wingdings-Regular"/>
                <a:cs typeface="HUCNFE+Wingdings-Regular"/>
              </a:rPr>
              <a:t></a:t>
            </a:r>
            <a:r>
              <a:rPr sz="2400" spc="12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VANOBI+TrebuchetMS"/>
                <a:cs typeface="VANOBI+TrebuchetMS"/>
              </a:rPr>
              <a:t>terdapat kutikula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78420" y="2823900"/>
            <a:ext cx="3732941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404040"/>
                </a:solidFill>
                <a:latin typeface="VANOBI+TrebuchetMS"/>
                <a:cs typeface="VANOBI+TrebuchetMS"/>
              </a:rPr>
              <a:t>(melalui hemidesmosome)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35520" y="3316660"/>
            <a:ext cx="3835931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90C226"/>
                </a:solidFill>
                <a:latin typeface="ESMHQR+Wingdings3"/>
                <a:cs typeface="ESMHQR+Wingdings3"/>
              </a:rPr>
              <a:t></a:t>
            </a:r>
            <a:r>
              <a:rPr sz="1950" spc="498" dirty="0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VANOBI+TrebuchetMS"/>
                <a:cs typeface="VANOBI+TrebuchetMS"/>
              </a:rPr>
              <a:t>Epithelium stratificatum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78420" y="3682420"/>
            <a:ext cx="1731764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404040"/>
                </a:solidFill>
                <a:latin typeface="VANOBI+TrebuchetMS"/>
                <a:cs typeface="VANOBI+TrebuchetMS"/>
              </a:rPr>
              <a:t>squamosum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35520" y="4175180"/>
            <a:ext cx="3712306" cy="757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90C226"/>
                </a:solidFill>
                <a:latin typeface="ESMHQR+Wingdings3"/>
                <a:cs typeface="ESMHQR+Wingdings3"/>
              </a:rPr>
              <a:t></a:t>
            </a:r>
            <a:r>
              <a:rPr sz="1950" spc="498" dirty="0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VANOBI+TrebuchetMS"/>
                <a:cs typeface="VANOBI+TrebuchetMS"/>
              </a:rPr>
              <a:t>Tunica mucosa melekat</a:t>
            </a:r>
          </a:p>
          <a:p>
            <a:pPr marL="342900" marR="0">
              <a:lnSpc>
                <a:spcPts val="2786"/>
              </a:lnSpc>
              <a:spcBef>
                <a:spcPts val="93"/>
              </a:spcBef>
              <a:spcAft>
                <a:spcPts val="0"/>
              </a:spcAft>
            </a:pPr>
            <a:r>
              <a:rPr sz="2400" dirty="0">
                <a:solidFill>
                  <a:srgbClr val="404040"/>
                </a:solidFill>
                <a:latin typeface="VANOBI+TrebuchetMS"/>
                <a:cs typeface="VANOBI+TrebuchetMS"/>
              </a:rPr>
              <a:t>erat pada periosteum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78420" y="4906700"/>
            <a:ext cx="3435457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404040"/>
                </a:solidFill>
                <a:latin typeface="VANOBI+TrebuchetMS"/>
                <a:cs typeface="VANOBI+TrebuchetMS"/>
              </a:rPr>
              <a:t>tulang alveolar (rahang)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70642" y="1514816"/>
            <a:ext cx="4359325" cy="834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70"/>
              </a:lnSpc>
              <a:spcBef>
                <a:spcPts val="0"/>
              </a:spcBef>
              <a:spcAft>
                <a:spcPts val="0"/>
              </a:spcAft>
            </a:pPr>
            <a:r>
              <a:rPr sz="5400" b="1" dirty="0">
                <a:solidFill>
                  <a:srgbClr val="B08C13"/>
                </a:solidFill>
                <a:latin typeface="DJUFPN+TrebuchetMS-Bold"/>
                <a:cs typeface="DJUFPN+TrebuchetMS-Bold"/>
              </a:rPr>
              <a:t>Matur nuwun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70714" y="3055824"/>
            <a:ext cx="6103662" cy="834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70"/>
              </a:lnSpc>
              <a:spcBef>
                <a:spcPts val="0"/>
              </a:spcBef>
              <a:spcAft>
                <a:spcPts val="0"/>
              </a:spcAft>
            </a:pPr>
            <a:r>
              <a:rPr sz="5400" b="1" dirty="0">
                <a:solidFill>
                  <a:srgbClr val="90C226"/>
                </a:solidFill>
                <a:latin typeface="DJUFPN+TrebuchetMS-Bold"/>
                <a:cs typeface="DJUFPN+TrebuchetMS-Bold"/>
              </a:rPr>
              <a:t>SELAMAT BELAJAR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47975" y="2516053"/>
            <a:ext cx="6643027" cy="2709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175" marR="0">
              <a:lnSpc>
                <a:spcPts val="9289"/>
              </a:lnSpc>
              <a:spcBef>
                <a:spcPts val="0"/>
              </a:spcBef>
              <a:spcAft>
                <a:spcPts val="0"/>
              </a:spcAft>
            </a:pPr>
            <a:r>
              <a:rPr sz="8000" b="1" dirty="0">
                <a:solidFill>
                  <a:srgbClr val="FFFFFF"/>
                </a:solidFill>
                <a:latin typeface="DJUFPN+TrebuchetMS-Bold"/>
                <a:cs typeface="DJUFPN+TrebuchetMS-Bold"/>
              </a:rPr>
              <a:t>LABIUM ORIS</a:t>
            </a:r>
          </a:p>
          <a:p>
            <a:pPr marL="0" marR="0">
              <a:lnSpc>
                <a:spcPts val="11346"/>
              </a:lnSpc>
              <a:spcBef>
                <a:spcPts val="367"/>
              </a:spcBef>
              <a:spcAft>
                <a:spcPts val="0"/>
              </a:spcAft>
            </a:pPr>
            <a:r>
              <a:rPr sz="9800" dirty="0">
                <a:solidFill>
                  <a:srgbClr val="FFFFFF"/>
                </a:solidFill>
                <a:latin typeface="VANOBI+TrebuchetMS"/>
                <a:cs typeface="VANOBI+TrebuchetMS"/>
              </a:rPr>
              <a:t>LIPS | BIBIR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91380" y="669690"/>
            <a:ext cx="2717272" cy="56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90C226"/>
                </a:solidFill>
                <a:latin typeface="VANOBI+TrebuchetMS"/>
                <a:cs typeface="VANOBI+TrebuchetMS"/>
              </a:rPr>
              <a:t>LABIUM ORIS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18468" y="2373376"/>
            <a:ext cx="1616116" cy="450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5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VANOBI+TrebuchetMS"/>
                <a:cs typeface="VANOBI+TrebuchetMS"/>
              </a:rPr>
              <a:t>TERDIRI 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01030" y="2800096"/>
            <a:ext cx="3307045" cy="1731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51"/>
              </a:lnSpc>
              <a:spcBef>
                <a:spcPts val="0"/>
              </a:spcBef>
              <a:spcAft>
                <a:spcPts val="0"/>
              </a:spcAft>
            </a:pPr>
            <a:r>
              <a:rPr sz="2850" dirty="0">
                <a:solidFill>
                  <a:srgbClr val="FFFFFF"/>
                </a:solidFill>
                <a:latin typeface="RSFQCR+ArialMT"/>
                <a:cs typeface="RSFQCR+ArialMT"/>
              </a:rPr>
              <a:t>•</a:t>
            </a:r>
            <a:r>
              <a:rPr sz="2850" spc="13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VANOBI+TrebuchetMS"/>
                <a:cs typeface="VANOBI+TrebuchetMS"/>
              </a:rPr>
              <a:t>PARS CUTANEA,</a:t>
            </a:r>
          </a:p>
          <a:p>
            <a:pPr marL="0" marR="0">
              <a:lnSpc>
                <a:spcPts val="3251"/>
              </a:lnSpc>
              <a:spcBef>
                <a:spcPts val="58"/>
              </a:spcBef>
              <a:spcAft>
                <a:spcPts val="0"/>
              </a:spcAft>
            </a:pPr>
            <a:r>
              <a:rPr sz="2850" dirty="0">
                <a:solidFill>
                  <a:srgbClr val="FFFFFF"/>
                </a:solidFill>
                <a:latin typeface="RSFQCR+ArialMT"/>
                <a:cs typeface="RSFQCR+ArialMT"/>
              </a:rPr>
              <a:t>•</a:t>
            </a:r>
            <a:r>
              <a:rPr sz="2850" spc="13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VANOBI+TrebuchetMS"/>
                <a:cs typeface="VANOBI+TrebuchetMS"/>
              </a:rPr>
              <a:t>PARS INTERMEDIA,</a:t>
            </a:r>
          </a:p>
          <a:p>
            <a:pPr marL="0" marR="0">
              <a:lnSpc>
                <a:spcPts val="3251"/>
              </a:lnSpc>
              <a:spcBef>
                <a:spcPts val="108"/>
              </a:spcBef>
              <a:spcAft>
                <a:spcPts val="0"/>
              </a:spcAft>
            </a:pPr>
            <a:r>
              <a:rPr sz="2850" dirty="0">
                <a:solidFill>
                  <a:srgbClr val="FFFFFF"/>
                </a:solidFill>
                <a:latin typeface="RSFQCR+ArialMT"/>
                <a:cs typeface="RSFQCR+ArialMT"/>
              </a:rPr>
              <a:t>•</a:t>
            </a:r>
            <a:r>
              <a:rPr sz="2850" spc="13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VANOBI+TrebuchetMS"/>
                <a:cs typeface="VANOBI+TrebuchetMS"/>
              </a:rPr>
              <a:t>PARS RUBRA &amp;</a:t>
            </a:r>
          </a:p>
          <a:p>
            <a:pPr marL="0" marR="0">
              <a:lnSpc>
                <a:spcPts val="3251"/>
              </a:lnSpc>
              <a:spcBef>
                <a:spcPts val="58"/>
              </a:spcBef>
              <a:spcAft>
                <a:spcPts val="0"/>
              </a:spcAft>
            </a:pPr>
            <a:r>
              <a:rPr sz="2850" dirty="0">
                <a:solidFill>
                  <a:srgbClr val="FFFFFF"/>
                </a:solidFill>
                <a:latin typeface="RSFQCR+ArialMT"/>
                <a:cs typeface="RSFQCR+ArialMT"/>
              </a:rPr>
              <a:t>•</a:t>
            </a:r>
            <a:r>
              <a:rPr sz="2850" spc="13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VANOBI+TrebuchetMS"/>
                <a:cs typeface="VANOBI+TrebuchetMS"/>
              </a:rPr>
              <a:t>PARS MUCOSA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97400" y="344930"/>
            <a:ext cx="2717272" cy="56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90C226"/>
                </a:solidFill>
                <a:latin typeface="VANOBI+TrebuchetMS"/>
                <a:cs typeface="VANOBI+TrebuchetMS"/>
              </a:rPr>
              <a:t>LABIUM ORIS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8328" y="1348625"/>
            <a:ext cx="1893003" cy="303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VANOBI+TrebuchetMS"/>
                <a:cs typeface="VANOBI+TrebuchetMS"/>
              </a:rPr>
              <a:t>ꢀa. pars cutanea,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2371" y="1749945"/>
            <a:ext cx="4671225" cy="110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VANOBI+TrebuchetMS"/>
                <a:cs typeface="VANOBI+TrebuchetMS"/>
              </a:rPr>
              <a:t>Serupa kulit, lapis luar berupa epithelium</a:t>
            </a:r>
          </a:p>
          <a:p>
            <a:pPr marL="0" marR="0">
              <a:lnSpc>
                <a:spcPts val="2090"/>
              </a:lnSpc>
              <a:spcBef>
                <a:spcPts val="1069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VANOBI+TrebuchetMS"/>
                <a:cs typeface="VANOBI+TrebuchetMS"/>
              </a:rPr>
              <a:t>squamosum stratificatum cornificatum dngn</a:t>
            </a:r>
          </a:p>
          <a:p>
            <a:pPr marL="0" marR="0">
              <a:lnSpc>
                <a:spcPts val="2090"/>
              </a:lnSpc>
              <a:spcBef>
                <a:spcPts val="1019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VANOBI+TrebuchetMS"/>
                <a:cs typeface="VANOBI+TrebuchetMS"/>
              </a:rPr>
              <a:t>glandula sudorifera dan glandula sebacea.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8328" y="2953905"/>
            <a:ext cx="3880451" cy="577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VANOBI+TrebuchetMS"/>
                <a:cs typeface="VANOBI+TrebuchetMS"/>
              </a:rPr>
              <a:t>ꢀb. pars intermedia, lapisan transisi.</a:t>
            </a:r>
          </a:p>
          <a:p>
            <a:pPr marL="342900" marR="0">
              <a:lnSpc>
                <a:spcPts val="2090"/>
              </a:lnSpc>
              <a:spcBef>
                <a:spcPts val="69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VANOBI+TrebuchetMS"/>
                <a:cs typeface="VANOBI+TrebuchetMS"/>
              </a:rPr>
              <a:t>ꢀꢀꢀꢀꢀꢀꢀꢀ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8328" y="3629545"/>
            <a:ext cx="4129671" cy="303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VANOBI+TrebuchetMS"/>
                <a:cs typeface="VANOBI+TrebuchetMS"/>
              </a:rPr>
              <a:t>ꢀc. pars rubra, berwarna merah karena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3562" y="4030865"/>
            <a:ext cx="4811357" cy="303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VANOBI+TrebuchetMS"/>
                <a:cs typeface="VANOBI+TrebuchetMS"/>
              </a:rPr>
              <a:t>ꢀ- banyak kapiler darah yang berwarna merah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3562" y="4432185"/>
            <a:ext cx="7158990" cy="852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VANOBI+TrebuchetMS"/>
                <a:cs typeface="VANOBI+TrebuchetMS"/>
              </a:rPr>
              <a:t>ꢀ- papila corii tinggi, kapiler darah terletak dekat permukaan</a:t>
            </a:r>
          </a:p>
          <a:p>
            <a:pPr marL="67665" marR="0">
              <a:lnSpc>
                <a:spcPts val="2090"/>
              </a:lnSpc>
              <a:spcBef>
                <a:spcPts val="69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VANOBI+TrebuchetMS"/>
                <a:cs typeface="VANOBI+TrebuchetMS"/>
              </a:rPr>
              <a:t>ꢀꢀmukosa. Sel lapisan mukosa mengandung eleidin</a:t>
            </a:r>
            <a:r>
              <a:rPr sz="1800" spc="46" dirty="0">
                <a:solidFill>
                  <a:srgbClr val="404040"/>
                </a:solidFill>
                <a:latin typeface="VANOBI+TrebuchetMS"/>
                <a:cs typeface="VANOBI+TrebuchetMS"/>
              </a:rPr>
              <a:t> </a:t>
            </a:r>
            <a:r>
              <a:rPr sz="1800" dirty="0">
                <a:solidFill>
                  <a:srgbClr val="404040"/>
                </a:solidFill>
                <a:latin typeface="HUCNFE+Wingdings-Regular"/>
                <a:cs typeface="HUCNFE+Wingdings-Regular"/>
              </a:rPr>
              <a:t></a:t>
            </a:r>
            <a:r>
              <a:rPr sz="1800" spc="8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VANOBI+TrebuchetMS"/>
                <a:cs typeface="VANOBI+TrebuchetMS"/>
              </a:rPr>
              <a:t>tunica mucosa</a:t>
            </a:r>
          </a:p>
          <a:p>
            <a:pPr marL="67665" marR="0">
              <a:lnSpc>
                <a:spcPts val="2090"/>
              </a:lnSpc>
              <a:spcBef>
                <a:spcPts val="19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VANOBI+TrebuchetMS"/>
                <a:cs typeface="VANOBI+TrebuchetMS"/>
              </a:rPr>
              <a:t>transparan</a:t>
            </a:r>
            <a:r>
              <a:rPr sz="1800" spc="18" dirty="0">
                <a:solidFill>
                  <a:srgbClr val="404040"/>
                </a:solidFill>
                <a:latin typeface="VANOBI+TrebuchetMS"/>
                <a:cs typeface="VANOBI+TrebuchetMS"/>
              </a:rPr>
              <a:t> </a:t>
            </a:r>
            <a:r>
              <a:rPr sz="1800" dirty="0">
                <a:solidFill>
                  <a:srgbClr val="404040"/>
                </a:solidFill>
                <a:latin typeface="HUCNFE+Wingdings-Regular"/>
                <a:cs typeface="HUCNFE+Wingdings-Regular"/>
              </a:rPr>
              <a:t></a:t>
            </a:r>
            <a:r>
              <a:rPr sz="1800" spc="9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VANOBI+TrebuchetMS"/>
                <a:cs typeface="VANOBI+TrebuchetMS"/>
              </a:rPr>
              <a:t>bibir merah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8328" y="5382144"/>
            <a:ext cx="6326218" cy="704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VANOBI+TrebuchetMS"/>
                <a:cs typeface="VANOBI+TrebuchetMS"/>
              </a:rPr>
              <a:t>d. pars mucosa dengan epithelium squamosum stratificatum</a:t>
            </a:r>
          </a:p>
          <a:p>
            <a:pPr marL="275234" marR="0">
              <a:lnSpc>
                <a:spcPts val="2090"/>
              </a:lnSpc>
              <a:spcBef>
                <a:spcPts val="1069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VANOBI+TrebuchetMS"/>
                <a:cs typeface="VANOBI+TrebuchetMS"/>
              </a:rPr>
              <a:t>non- cornificatum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262</Words>
  <Application>Microsoft Office PowerPoint</Application>
  <PresentationFormat>Custom</PresentationFormat>
  <Paragraphs>74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Times New Roman</vt:lpstr>
      <vt:lpstr>ESMHQR+Wingdings3</vt:lpstr>
      <vt:lpstr>RSFQCR+ArialMT</vt:lpstr>
      <vt:lpstr>DJUFPN+TrebuchetMS-Bold</vt:lpstr>
      <vt:lpstr>HUCNFE+Wingdings-Regular</vt:lpstr>
      <vt:lpstr>Calibri</vt:lpstr>
      <vt:lpstr>VANOBI+TrebuchetMS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umy</dc:creator>
  <cp:lastModifiedBy>umy</cp:lastModifiedBy>
  <cp:revision>2</cp:revision>
  <dcterms:modified xsi:type="dcterms:W3CDTF">2021-03-16T04:04:08Z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2007095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