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1"/>
  </p:handoutMasterIdLst>
  <p:sldIdLst>
    <p:sldId id="256" r:id="rId2"/>
    <p:sldId id="257" r:id="rId3"/>
    <p:sldId id="264" r:id="rId4"/>
    <p:sldId id="258" r:id="rId5"/>
    <p:sldId id="276" r:id="rId6"/>
    <p:sldId id="259" r:id="rId7"/>
    <p:sldId id="260" r:id="rId8"/>
    <p:sldId id="261" r:id="rId9"/>
    <p:sldId id="262" r:id="rId10"/>
    <p:sldId id="263" r:id="rId11"/>
    <p:sldId id="271" r:id="rId12"/>
    <p:sldId id="265" r:id="rId13"/>
    <p:sldId id="266" r:id="rId14"/>
    <p:sldId id="267" r:id="rId15"/>
    <p:sldId id="268" r:id="rId16"/>
    <p:sldId id="269" r:id="rId17"/>
    <p:sldId id="270" r:id="rId18"/>
    <p:sldId id="275" r:id="rId19"/>
    <p:sldId id="274" r:id="rId20"/>
  </p:sldIdLst>
  <p:sldSz cx="9144000" cy="6858000" type="screen4x3"/>
  <p:notesSz cx="6761163" cy="9942513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E67F3-D708-4405-86A7-0E8A8F268276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D1B1C-A016-46E5-B9B2-4B8A4AF7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885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EEEE-C78D-4E10-96F3-A4A37DDF3D97}" type="datetimeFigureOut">
              <a:rPr lang="id-ID" smtClean="0"/>
              <a:t>24/11/2020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88BFEF7-4BF2-4A13-9661-DE35996B9D28}" type="slidenum">
              <a:rPr lang="id-ID" smtClean="0"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EEEE-C78D-4E10-96F3-A4A37DDF3D97}" type="datetimeFigureOut">
              <a:rPr lang="id-ID" smtClean="0"/>
              <a:t>24/11/2020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BFEF7-4BF2-4A13-9661-DE35996B9D2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EEEE-C78D-4E10-96F3-A4A37DDF3D97}" type="datetimeFigureOut">
              <a:rPr lang="id-ID" smtClean="0"/>
              <a:t>24/11/2020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BFEF7-4BF2-4A13-9661-DE35996B9D2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EEEE-C78D-4E10-96F3-A4A37DDF3D97}" type="datetimeFigureOut">
              <a:rPr lang="id-ID" smtClean="0"/>
              <a:t>24/11/2020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BFEF7-4BF2-4A13-9661-DE35996B9D28}" type="slidenum">
              <a:rPr lang="id-ID" smtClean="0"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EEEE-C78D-4E10-96F3-A4A37DDF3D97}" type="datetimeFigureOut">
              <a:rPr lang="id-ID" smtClean="0"/>
              <a:t>24/11/2020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88BFEF7-4BF2-4A13-9661-DE35996B9D28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EEEE-C78D-4E10-96F3-A4A37DDF3D97}" type="datetimeFigureOut">
              <a:rPr lang="id-ID" smtClean="0"/>
              <a:t>24/11/2020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BFEF7-4BF2-4A13-9661-DE35996B9D28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EEEE-C78D-4E10-96F3-A4A37DDF3D97}" type="datetimeFigureOut">
              <a:rPr lang="id-ID" smtClean="0"/>
              <a:t>24/11/2020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BFEF7-4BF2-4A13-9661-DE35996B9D28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EEEE-C78D-4E10-96F3-A4A37DDF3D97}" type="datetimeFigureOut">
              <a:rPr lang="id-ID" smtClean="0"/>
              <a:t>24/11/2020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BFEF7-4BF2-4A13-9661-DE35996B9D2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EEEE-C78D-4E10-96F3-A4A37DDF3D97}" type="datetimeFigureOut">
              <a:rPr lang="id-ID" smtClean="0"/>
              <a:t>24/11/2020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BFEF7-4BF2-4A13-9661-DE35996B9D2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EEEE-C78D-4E10-96F3-A4A37DDF3D97}" type="datetimeFigureOut">
              <a:rPr lang="id-ID" smtClean="0"/>
              <a:t>24/11/2020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BFEF7-4BF2-4A13-9661-DE35996B9D28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EEEE-C78D-4E10-96F3-A4A37DDF3D97}" type="datetimeFigureOut">
              <a:rPr lang="id-ID" smtClean="0"/>
              <a:t>24/11/2020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88BFEF7-4BF2-4A13-9661-DE35996B9D28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E64EEEE-C78D-4E10-96F3-A4A37DDF3D97}" type="datetimeFigureOut">
              <a:rPr lang="id-ID" smtClean="0"/>
              <a:t>24/11/2020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88BFEF7-4BF2-4A13-9661-DE35996B9D28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400800" cy="16002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r>
              <a:rPr lang="en-ID" dirty="0" smtClean="0"/>
              <a:t>DEPARTEMEN BIOKIMIA</a:t>
            </a:r>
          </a:p>
          <a:p>
            <a:r>
              <a:rPr lang="en-ID" dirty="0" smtClean="0"/>
              <a:t>FAKULTAS KEDOKTERAN DAN ILMU KESEHATAN </a:t>
            </a:r>
          </a:p>
          <a:p>
            <a:r>
              <a:rPr lang="en-ID" dirty="0" smtClean="0"/>
              <a:t>UNIVERSITAS MUHAMMADIYAH YOGYAKARTA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D" b="1" dirty="0" smtClean="0"/>
              <a:t>PRAKTIKUM BIOKIMIA</a:t>
            </a:r>
            <a:br>
              <a:rPr lang="en-ID" b="1" dirty="0" smtClean="0"/>
            </a:br>
            <a:r>
              <a:rPr lang="id-ID" b="1" dirty="0" smtClean="0"/>
              <a:t>ANALISIS </a:t>
            </a:r>
            <a:r>
              <a:rPr lang="id-ID" b="1" dirty="0"/>
              <a:t>SALIVA</a:t>
            </a:r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id-ID" b="1" dirty="0"/>
              <a:t>Uji Molish</a:t>
            </a:r>
            <a:r>
              <a:rPr lang="id-ID" dirty="0"/>
              <a:t> 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algn="just"/>
            <a:r>
              <a:rPr lang="id-ID" dirty="0"/>
              <a:t>uji kimia yang digunakan untuk menunjukkan adanya karbohidrat. Semua jenis karbohidrat mulai dari monosakarida, disakarida, oligosakarida, dan polisakarida</a:t>
            </a:r>
          </a:p>
          <a:p>
            <a:pPr algn="just">
              <a:buNone/>
            </a:pPr>
            <a:endParaRPr lang="id-ID" dirty="0"/>
          </a:p>
          <a:p>
            <a:pPr algn="just"/>
            <a:r>
              <a:rPr lang="id-ID" dirty="0"/>
              <a:t>Siapkan tabung sampel dan di isi: 2 ml larutan salivambil + 2 tetes reagen molish </a:t>
            </a:r>
            <a:r>
              <a:rPr lang="id-ID" dirty="0">
                <a:sym typeface="Wingdings" pitchFamily="2" charset="2"/>
              </a:rPr>
              <a:t> </a:t>
            </a:r>
            <a:r>
              <a:rPr lang="id-ID" dirty="0"/>
              <a:t>miringkan tabung reaksi</a:t>
            </a:r>
            <a:r>
              <a:rPr lang="id-ID" dirty="0">
                <a:sym typeface="Wingdings" pitchFamily="2" charset="2"/>
              </a:rPr>
              <a:t> </a:t>
            </a:r>
            <a:r>
              <a:rPr lang="id-ID" dirty="0"/>
              <a:t>alirkan 4 mL Asam Sulfat pekat melewati dinding tabung reaksi.</a:t>
            </a:r>
          </a:p>
          <a:p>
            <a:pPr algn="just"/>
            <a:endParaRPr lang="id-ID" dirty="0"/>
          </a:p>
          <a:p>
            <a:pPr algn="just"/>
            <a:r>
              <a:rPr lang="id-ID" dirty="0"/>
              <a:t>Lakukan langkah yg sama utk blanko</a:t>
            </a:r>
          </a:p>
          <a:p>
            <a:pPr algn="just">
              <a:buNone/>
            </a:pPr>
            <a:endParaRPr lang="id-ID" dirty="0"/>
          </a:p>
          <a:p>
            <a:pPr algn="just"/>
            <a:r>
              <a:rPr lang="id-ID" dirty="0"/>
              <a:t>Reaksi positif ditunjukkan dengan munculnya cincin warna ungu pada batas kedua cairan. Asam sulfat akan mendehidrasi karbohidarat membentuk furfural, alfa-naftol bereaksi dengan furfural membentuk senyawa berwarna ungu</a:t>
            </a:r>
          </a:p>
          <a:p>
            <a:pPr algn="just"/>
            <a:endParaRPr lang="id-ID" dirty="0"/>
          </a:p>
          <a:p>
            <a:pPr algn="just"/>
            <a:endParaRPr lang="id-ID" dirty="0"/>
          </a:p>
          <a:p>
            <a:pPr algn="just"/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id-ID" dirty="0"/>
              <a:t>Uji Molish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 cstate="print"/>
          <a:srcRect l="14633" t="57556" r="73323" b="17277"/>
          <a:stretch/>
        </p:blipFill>
        <p:spPr bwMode="auto">
          <a:xfrm>
            <a:off x="2267744" y="1844824"/>
            <a:ext cx="4392488" cy="453650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d-ID" b="1" u="sng" dirty="0" smtClean="0"/>
              <a:t>P</a:t>
            </a:r>
            <a:r>
              <a:rPr lang="en-ID" b="1" u="sng" dirty="0" err="1" smtClean="0"/>
              <a:t>raktikum</a:t>
            </a:r>
            <a:r>
              <a:rPr lang="id-ID" b="1" u="sng" dirty="0" smtClean="0"/>
              <a:t> </a:t>
            </a:r>
            <a:r>
              <a:rPr lang="id-ID" b="1" u="sng" dirty="0"/>
              <a:t>2. Thiocyanat (</a:t>
            </a:r>
            <a:r>
              <a:rPr lang="id-ID" u="sng" dirty="0"/>
              <a:t>SCN-) </a:t>
            </a:r>
            <a:r>
              <a:rPr lang="id-ID" b="1" u="sng" dirty="0"/>
              <a:t>:</a:t>
            </a:r>
            <a:endParaRPr lang="id-ID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algn="just"/>
            <a:r>
              <a:rPr lang="id-ID" dirty="0"/>
              <a:t>Siapkan tabung sampel dan di isi: 5 ml saliva + 5 tetes FeCl3 0,1 M + 1 tetes HCl pekat. Akan terbentuk warna merah dari senyawa ferri phosphat. Kemudian tambahkan 5 tetes HgCl2 1%. Akan terbentuk senyawa merkuri thiocyanate yang tidak berwarna. </a:t>
            </a:r>
          </a:p>
          <a:p>
            <a:pPr algn="just"/>
            <a:endParaRPr lang="id-ID" dirty="0"/>
          </a:p>
          <a:p>
            <a:pPr algn="just"/>
            <a:r>
              <a:rPr lang="id-ID" dirty="0"/>
              <a:t>Buatlah blanko dengan sampel aquadest.</a:t>
            </a:r>
          </a:p>
          <a:p>
            <a:pPr algn="just">
              <a:buNone/>
            </a:pPr>
            <a:endParaRPr lang="id-ID" dirty="0"/>
          </a:p>
          <a:p>
            <a:pPr algn="just"/>
            <a:r>
              <a:rPr lang="id-ID" dirty="0"/>
              <a:t>FeCl3 berfungsi utk mengikat SCN-, sedangkan HCl </a:t>
            </a:r>
            <a:r>
              <a:rPr lang="id-ID" dirty="0" smtClean="0"/>
              <a:t>berf</a:t>
            </a:r>
            <a:r>
              <a:rPr lang="en-ID" dirty="0" smtClean="0"/>
              <a:t>u</a:t>
            </a:r>
            <a:r>
              <a:rPr lang="id-ID" dirty="0" smtClean="0"/>
              <a:t>ngsi </a:t>
            </a:r>
            <a:r>
              <a:rPr lang="id-ID" dirty="0"/>
              <a:t>sbg katalis</a:t>
            </a:r>
          </a:p>
          <a:p>
            <a:pPr algn="just">
              <a:buNone/>
            </a:pPr>
            <a:r>
              <a:rPr lang="id-ID" dirty="0"/>
              <a:t>		3SCN- + Fe3+ HCl Fe(SCN)3</a:t>
            </a:r>
          </a:p>
          <a:p>
            <a:pPr algn="just"/>
            <a:r>
              <a:rPr lang="id-ID" dirty="0"/>
              <a:t>Tes positif bila berwarna jingga</a:t>
            </a:r>
          </a:p>
          <a:p>
            <a:pPr algn="just"/>
            <a:endParaRPr lang="id-ID" dirty="0"/>
          </a:p>
          <a:p>
            <a:pPr algn="just"/>
            <a:endParaRPr lang="id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d-ID" sz="3200" b="1" u="sng" dirty="0" smtClean="0"/>
              <a:t>P</a:t>
            </a:r>
            <a:r>
              <a:rPr lang="en-ID" sz="3200" b="1" u="sng" dirty="0" err="1" smtClean="0"/>
              <a:t>raktikum</a:t>
            </a:r>
            <a:r>
              <a:rPr lang="en-ID" sz="3200" b="1" u="sng" dirty="0" smtClean="0"/>
              <a:t> </a:t>
            </a:r>
            <a:r>
              <a:rPr lang="id-ID" sz="3200" b="1" u="sng" dirty="0" smtClean="0"/>
              <a:t>3</a:t>
            </a:r>
            <a:r>
              <a:rPr lang="id-ID" sz="3200" b="1" u="sng" dirty="0"/>
              <a:t>. </a:t>
            </a:r>
            <a:r>
              <a:rPr lang="en-ID" sz="3200" b="1" u="sng" dirty="0"/>
              <a:t>I</a:t>
            </a:r>
            <a:r>
              <a:rPr lang="id-ID" sz="3200" b="1" u="sng" dirty="0" smtClean="0"/>
              <a:t>norganik </a:t>
            </a:r>
            <a:r>
              <a:rPr lang="id-ID" sz="3200" b="1" u="sng" dirty="0"/>
              <a:t>Saliva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d-ID" dirty="0"/>
              <a:t>Ke dalam tabung berisi 15 ml saliva ditambahkan asam asetat 2N tetes demi tetes sampai tercapai turbiditas maksimum atau sampai terbentuk endapan</a:t>
            </a:r>
            <a:r>
              <a:rPr lang="id-ID" dirty="0">
                <a:sym typeface="Wingdings" pitchFamily="2" charset="2"/>
              </a:rPr>
              <a:t> </a:t>
            </a:r>
            <a:r>
              <a:rPr lang="id-ID" dirty="0"/>
              <a:t>Panaskan sampai mendidih </a:t>
            </a:r>
            <a:r>
              <a:rPr lang="id-ID" dirty="0">
                <a:sym typeface="Wingdings" pitchFamily="2" charset="2"/>
              </a:rPr>
              <a:t> </a:t>
            </a:r>
            <a:r>
              <a:rPr lang="id-ID" dirty="0"/>
              <a:t>saring </a:t>
            </a:r>
            <a:r>
              <a:rPr lang="id-ID" dirty="0">
                <a:sym typeface="Wingdings" pitchFamily="2" charset="2"/>
              </a:rPr>
              <a:t> menghasilkan </a:t>
            </a:r>
            <a:r>
              <a:rPr lang="id-ID" dirty="0"/>
              <a:t>filtrat.</a:t>
            </a:r>
          </a:p>
          <a:p>
            <a:pPr algn="just">
              <a:buNone/>
            </a:pPr>
            <a:endParaRPr lang="id-ID" dirty="0"/>
          </a:p>
          <a:p>
            <a:pPr algn="just"/>
            <a:r>
              <a:rPr lang="id-ID" dirty="0"/>
              <a:t>Filtrat (hasil saringan) digunakan untuk uji ion clorida, phosphate, sulfat dan kalsium.</a:t>
            </a:r>
          </a:p>
          <a:p>
            <a:pPr lvl="0" algn="just"/>
            <a:endParaRPr lang="id-ID" dirty="0"/>
          </a:p>
          <a:p>
            <a:pPr algn="just"/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/>
            <a:r>
              <a:rPr lang="id-ID" dirty="0"/>
              <a:t>Uji ion </a:t>
            </a:r>
            <a:r>
              <a:rPr lang="id-ID" dirty="0" smtClean="0"/>
              <a:t>c</a:t>
            </a:r>
            <a:r>
              <a:rPr lang="en-ID" dirty="0" smtClean="0"/>
              <a:t>h</a:t>
            </a:r>
            <a:r>
              <a:rPr lang="id-ID" dirty="0" smtClean="0"/>
              <a:t>lorida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just"/>
            <a:r>
              <a:rPr lang="id-ID" dirty="0"/>
              <a:t>3 ml filtrat diasamkan dengan asam nitrat dan tambahkan beberapa tetes 0,5 M AgNO3</a:t>
            </a:r>
          </a:p>
          <a:p>
            <a:pPr algn="just">
              <a:buNone/>
            </a:pPr>
            <a:endParaRPr lang="id-ID" dirty="0"/>
          </a:p>
          <a:p>
            <a:pPr algn="just"/>
            <a:r>
              <a:rPr lang="id-ID" dirty="0"/>
              <a:t>Positif jika terbentuk endapan putih AgCl</a:t>
            </a:r>
          </a:p>
          <a:p>
            <a:pPr algn="just"/>
            <a:endParaRPr lang="id-ID" dirty="0"/>
          </a:p>
          <a:p>
            <a:pPr algn="just"/>
            <a:r>
              <a:rPr lang="id-ID" dirty="0"/>
              <a:t>Cl berasal dari kandungan saliva</a:t>
            </a:r>
          </a:p>
          <a:p>
            <a:pPr algn="just"/>
            <a:endParaRPr lang="id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/>
            <a:r>
              <a:rPr lang="id-ID" dirty="0"/>
              <a:t>Uji phosphate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id-ID" dirty="0"/>
              <a:t>3 ml filtrat diasamkan dengan asam nitrat dan tambahkan 1 mL reagen molibdat, panaskan, berbentuk warna kuning jeruk.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/>
            <a:r>
              <a:rPr lang="id-ID" dirty="0"/>
              <a:t>Uji ion sulfat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id-ID" dirty="0"/>
              <a:t>3 ml filtrat diasamkan dengan asam nitrat dan tambahkan 1 mL BaCl2 5% akan berbentuk endapan BaSO4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/>
            <a:r>
              <a:rPr lang="id-ID" dirty="0"/>
              <a:t>Ion calsium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id-ID" dirty="0"/>
              <a:t>3 ml filtrat tambahkan 1 mL ammonium oksalat 4%. Akan terbentuk endapan putih CaOksalat.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d-ID" u="sng" dirty="0" smtClean="0"/>
              <a:t>P</a:t>
            </a:r>
            <a:r>
              <a:rPr lang="en-ID" u="sng" dirty="0" err="1" smtClean="0"/>
              <a:t>raktikum</a:t>
            </a:r>
            <a:r>
              <a:rPr lang="id-ID" u="sng" dirty="0" smtClean="0"/>
              <a:t> </a:t>
            </a:r>
            <a:r>
              <a:rPr lang="id-ID" u="sng" dirty="0"/>
              <a:t>4. Produksi Asam Dari Glukosa Oleh Bakteri Saliva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d-ID" dirty="0"/>
              <a:t>Siapkan dua tabung reaksi</a:t>
            </a:r>
          </a:p>
          <a:p>
            <a:pPr algn="just"/>
            <a:r>
              <a:rPr lang="id-ID" dirty="0"/>
              <a:t>Tabung A </a:t>
            </a:r>
            <a:r>
              <a:rPr lang="id-ID" dirty="0">
                <a:sym typeface="Wingdings" panose="05000000000000000000" pitchFamily="2" charset="2"/>
              </a:rPr>
              <a:t> </a:t>
            </a:r>
            <a:r>
              <a:rPr lang="id-ID" dirty="0"/>
              <a:t>3 mL saliva tanpa stimulan +0,4 mL glukosa 1%</a:t>
            </a:r>
            <a:endParaRPr lang="id-ID" dirty="0">
              <a:sym typeface="Wingdings" panose="05000000000000000000" pitchFamily="2" charset="2"/>
            </a:endParaRPr>
          </a:p>
          <a:p>
            <a:pPr algn="just"/>
            <a:r>
              <a:rPr lang="id-ID" dirty="0">
                <a:sym typeface="Wingdings" panose="05000000000000000000" pitchFamily="2" charset="2"/>
              </a:rPr>
              <a:t>Tabung B  </a:t>
            </a:r>
            <a:r>
              <a:rPr lang="id-ID" dirty="0"/>
              <a:t>3 mL saliva tanpa stimulan +0,4 mL air</a:t>
            </a:r>
          </a:p>
          <a:p>
            <a:pPr algn="just"/>
            <a:r>
              <a:rPr lang="id-ID" dirty="0"/>
              <a:t>Kemudian masukkan kedua tabung tsb (tabung A dan tabung B) ke dalam Waterbath suhu 37C selama 1 jam.</a:t>
            </a:r>
          </a:p>
          <a:p>
            <a:pPr algn="just"/>
            <a:r>
              <a:rPr lang="id-ID" dirty="0"/>
              <a:t>Setelah 1 jam: ambil dan pindahkan ke dalam tabung baru masing-masing sebanyak 2 mL +3 tetes indikator phenoptalin 1% </a:t>
            </a:r>
            <a:r>
              <a:rPr lang="id-ID" dirty="0">
                <a:sym typeface="Wingdings" panose="05000000000000000000" pitchFamily="2" charset="2"/>
              </a:rPr>
              <a:t> kmdn dititrasi menggunakan NaOH 0,01N hingga terbentuk warna merah muda yg stabil selaa 30 detik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917228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1196752"/>
            <a:ext cx="7772400" cy="45720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endParaRPr lang="id-ID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id-ID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id-ID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d-ID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WASSALAM’UALAIKUM WR.WB.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id-ID" dirty="0"/>
              <a:t>SALIVA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 algn="just"/>
            <a:r>
              <a:rPr lang="id-ID" dirty="0"/>
              <a:t>Saliva (air liur): suatu cairan oral yang kompleks dan tidak berwarna </a:t>
            </a:r>
            <a:r>
              <a:rPr lang="id-ID" dirty="0" smtClean="0"/>
              <a:t>terdiri </a:t>
            </a:r>
            <a:r>
              <a:rPr lang="id-ID" dirty="0"/>
              <a:t>dari campuran sekresi dan kelenjar ludah </a:t>
            </a:r>
            <a:r>
              <a:rPr lang="en-ID" dirty="0" smtClean="0"/>
              <a:t>mayor </a:t>
            </a:r>
            <a:r>
              <a:rPr lang="id-ID" dirty="0" smtClean="0"/>
              <a:t>dan </a:t>
            </a:r>
            <a:r>
              <a:rPr lang="en-ID" dirty="0" smtClean="0"/>
              <a:t>minor </a:t>
            </a:r>
            <a:r>
              <a:rPr lang="id-ID" dirty="0" smtClean="0"/>
              <a:t>pada </a:t>
            </a:r>
            <a:r>
              <a:rPr lang="id-ID" dirty="0"/>
              <a:t>mukosa oral.</a:t>
            </a:r>
          </a:p>
          <a:p>
            <a:pPr algn="just">
              <a:buNone/>
            </a:pPr>
            <a:endParaRPr lang="id-ID" dirty="0"/>
          </a:p>
          <a:p>
            <a:pPr algn="just"/>
            <a:r>
              <a:rPr lang="id-ID" dirty="0"/>
              <a:t>Saliva dihasilkan oleh kelenjar parotid, sublingual, submaksilar, buccal, membran mucosa mulut, tenggorokan dan oesophagus. </a:t>
            </a:r>
          </a:p>
          <a:p>
            <a:pPr algn="just"/>
            <a:endParaRPr lang="id-ID" dirty="0"/>
          </a:p>
          <a:p>
            <a:pPr algn="just"/>
            <a:r>
              <a:rPr lang="en-ID" dirty="0" err="1" smtClean="0"/>
              <a:t>Komposisi</a:t>
            </a:r>
            <a:r>
              <a:rPr lang="en-ID" dirty="0" smtClean="0"/>
              <a:t> saliva</a:t>
            </a:r>
            <a:r>
              <a:rPr lang="id-ID" dirty="0" smtClean="0"/>
              <a:t>:</a:t>
            </a:r>
            <a:endParaRPr lang="id-ID" dirty="0"/>
          </a:p>
          <a:p>
            <a:pPr algn="just">
              <a:buFont typeface="Wingdings" pitchFamily="2" charset="2"/>
              <a:buChar char="q"/>
            </a:pPr>
            <a:r>
              <a:rPr lang="id-ID" dirty="0"/>
              <a:t> 99,5 % air. </a:t>
            </a:r>
          </a:p>
          <a:p>
            <a:pPr algn="just">
              <a:buFont typeface="Wingdings" pitchFamily="2" charset="2"/>
              <a:buChar char="q"/>
            </a:pPr>
            <a:r>
              <a:rPr lang="id-ID" dirty="0"/>
              <a:t>Material </a:t>
            </a:r>
            <a:r>
              <a:rPr lang="id-ID" dirty="0" smtClean="0"/>
              <a:t>padat: </a:t>
            </a:r>
            <a:r>
              <a:rPr lang="id-ID" dirty="0"/>
              <a:t>ptyalin (amylase salivaris</a:t>
            </a:r>
            <a:r>
              <a:rPr lang="id-ID" dirty="0" smtClean="0"/>
              <a:t>)</a:t>
            </a:r>
            <a:endParaRPr lang="id-ID" dirty="0"/>
          </a:p>
          <a:p>
            <a:pPr algn="just">
              <a:buFont typeface="Wingdings" pitchFamily="2" charset="2"/>
              <a:buChar char="q"/>
            </a:pPr>
            <a:r>
              <a:rPr lang="id-ID" dirty="0" smtClean="0"/>
              <a:t>Protein</a:t>
            </a:r>
            <a:r>
              <a:rPr lang="en-ID" dirty="0" smtClean="0"/>
              <a:t>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d-ID" dirty="0" smtClean="0"/>
              <a:t>(mucin: glikoprotein</a:t>
            </a:r>
            <a:r>
              <a:rPr lang="en-ID" dirty="0" smtClean="0"/>
              <a:t>)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d-ID" dirty="0" smtClean="0"/>
              <a:t>senyawa dalam </a:t>
            </a:r>
            <a:r>
              <a:rPr lang="id-ID" dirty="0"/>
              <a:t>darah dan urine </a:t>
            </a:r>
            <a:r>
              <a:rPr lang="id-ID" dirty="0" smtClean="0"/>
              <a:t>(amonia</a:t>
            </a:r>
            <a:r>
              <a:rPr lang="id-ID" dirty="0"/>
              <a:t>, asam amino, urea, asam urat, cholesterol, calcium, sodium, potassium, magnesium, phosphate, chloride dan bikarbonat ).</a:t>
            </a:r>
          </a:p>
          <a:p>
            <a:pPr algn="just"/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id-ID" dirty="0"/>
              <a:t>Fungsi Saliva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ID" dirty="0"/>
              <a:t>S</a:t>
            </a:r>
            <a:r>
              <a:rPr lang="id-ID" dirty="0" smtClean="0"/>
              <a:t>ebagai </a:t>
            </a:r>
            <a:r>
              <a:rPr lang="id-ID" dirty="0"/>
              <a:t>pelumas</a:t>
            </a:r>
          </a:p>
          <a:p>
            <a:r>
              <a:rPr lang="id-ID" dirty="0"/>
              <a:t>Membantu proses pengunyahan</a:t>
            </a:r>
          </a:p>
          <a:p>
            <a:r>
              <a:rPr lang="id-ID" dirty="0"/>
              <a:t>Membantu proses penelanan makanan</a:t>
            </a:r>
          </a:p>
          <a:p>
            <a:r>
              <a:rPr lang="en-ID" dirty="0" err="1" smtClean="0"/>
              <a:t>Sebagai</a:t>
            </a:r>
            <a:r>
              <a:rPr lang="en-ID" dirty="0" smtClean="0"/>
              <a:t> </a:t>
            </a:r>
            <a:r>
              <a:rPr lang="id-ID" dirty="0" smtClean="0"/>
              <a:t>aksi </a:t>
            </a:r>
            <a:r>
              <a:rPr lang="id-ID" dirty="0"/>
              <a:t>pembersihan dan perlindungan dari karies  gigi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id-ID" dirty="0"/>
              <a:t>TUJUAN PRAKTIKUM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id-ID" dirty="0"/>
              <a:t>Mahasiswa mengetahui dan mampu menjelaskan zat-zat yang terdapat dalam saliva</a:t>
            </a:r>
          </a:p>
          <a:p>
            <a:r>
              <a:rPr lang="id-ID" dirty="0"/>
              <a:t>Mahasiswa dapat membuktikan zat-zat/senyawa yang terdapat dalam saliva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55576" y="2204864"/>
            <a:ext cx="7772400" cy="11430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id-ID" dirty="0"/>
              <a:t>CARA KERJA PRAKTIKUM</a:t>
            </a:r>
          </a:p>
        </p:txBody>
      </p:sp>
    </p:spTree>
    <p:extLst>
      <p:ext uri="{BB962C8B-B14F-4D97-AF65-F5344CB8AC3E}">
        <p14:creationId xmlns:p14="http://schemas.microsoft.com/office/powerpoint/2010/main" val="610200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d-ID" dirty="0"/>
              <a:t>CARA </a:t>
            </a:r>
            <a:r>
              <a:rPr lang="en-ID" dirty="0" smtClean="0"/>
              <a:t>KOLEKSI/PENGUMPULAN SALIVA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d-ID" b="1" dirty="0"/>
              <a:t>Pengumpulan saliva dengan stimulan (Karet</a:t>
            </a:r>
            <a:r>
              <a:rPr lang="id-ID" b="1" dirty="0" smtClean="0"/>
              <a:t>):</a:t>
            </a:r>
            <a:r>
              <a:rPr lang="en-ID" b="1" dirty="0"/>
              <a:t> </a:t>
            </a:r>
            <a:r>
              <a:rPr lang="id-ID" b="1" dirty="0" smtClean="0"/>
              <a:t>Untuk </a:t>
            </a:r>
            <a:r>
              <a:rPr lang="en-ID" b="1" dirty="0" err="1" smtClean="0"/>
              <a:t>praktikum</a:t>
            </a:r>
            <a:r>
              <a:rPr lang="id-ID" b="1" dirty="0" smtClean="0"/>
              <a:t> </a:t>
            </a:r>
            <a:r>
              <a:rPr lang="id-ID" b="1" dirty="0"/>
              <a:t>1, 2, 3</a:t>
            </a:r>
          </a:p>
          <a:p>
            <a:pPr marL="0" indent="0" algn="just">
              <a:buNone/>
            </a:pPr>
            <a:r>
              <a:rPr lang="id-ID" dirty="0"/>
              <a:t>sesudah </a:t>
            </a:r>
            <a:r>
              <a:rPr lang="id-ID" dirty="0" smtClean="0"/>
              <a:t>memberi</a:t>
            </a:r>
            <a:r>
              <a:rPr lang="en-ID" dirty="0" err="1" smtClean="0"/>
              <a:t>sih</a:t>
            </a:r>
            <a:r>
              <a:rPr lang="id-ID" dirty="0" smtClean="0"/>
              <a:t>kan </a:t>
            </a:r>
            <a:r>
              <a:rPr lang="id-ID" dirty="0"/>
              <a:t>mulut dengan air (dengan cara berkumur), kunyahlah sedikit karet (wax parafin) untuk memicu aliran saliva, pindahkan saliva yang terkumpul </a:t>
            </a:r>
            <a:r>
              <a:rPr lang="id-ID" dirty="0" smtClean="0"/>
              <a:t>digelas beke</a:t>
            </a:r>
            <a:r>
              <a:rPr lang="en-ID" dirty="0" smtClean="0"/>
              <a:t>r.</a:t>
            </a:r>
            <a:endParaRPr lang="id-ID" dirty="0"/>
          </a:p>
          <a:p>
            <a:pPr marL="0" indent="0" algn="just">
              <a:buNone/>
            </a:pPr>
            <a:endParaRPr lang="id-ID" dirty="0"/>
          </a:p>
          <a:p>
            <a:pPr algn="just"/>
            <a:r>
              <a:rPr lang="id-ID" sz="2400" b="1" dirty="0"/>
              <a:t>Pengumpulan </a:t>
            </a:r>
            <a:r>
              <a:rPr lang="en-ID" sz="2400" b="1" dirty="0" smtClean="0"/>
              <a:t>S</a:t>
            </a:r>
            <a:r>
              <a:rPr lang="id-ID" sz="2400" b="1" dirty="0" smtClean="0"/>
              <a:t>aliva </a:t>
            </a:r>
            <a:r>
              <a:rPr lang="id-ID" sz="2400" b="1" dirty="0"/>
              <a:t>Tanpa </a:t>
            </a:r>
            <a:r>
              <a:rPr lang="id-ID" sz="2400" b="1" dirty="0" smtClean="0"/>
              <a:t>stimulant</a:t>
            </a:r>
            <a:r>
              <a:rPr lang="en-ID" sz="2400" b="1" dirty="0" smtClean="0"/>
              <a:t>: </a:t>
            </a:r>
            <a:r>
              <a:rPr lang="id-ID" sz="2400" b="1" dirty="0" smtClean="0"/>
              <a:t>untuk </a:t>
            </a:r>
            <a:r>
              <a:rPr lang="en-ID" sz="2400" b="1" dirty="0" err="1" smtClean="0"/>
              <a:t>praktikum</a:t>
            </a:r>
            <a:r>
              <a:rPr lang="id-ID" sz="2400" b="1" dirty="0" smtClean="0"/>
              <a:t> 4</a:t>
            </a:r>
            <a:endParaRPr lang="id-ID" sz="2400" b="1" dirty="0"/>
          </a:p>
          <a:p>
            <a:pPr marL="0" indent="0" algn="just">
              <a:buNone/>
            </a:pPr>
            <a:r>
              <a:rPr lang="id-ID" dirty="0"/>
              <a:t>Kumpulkam 6 mL Saliva tidak terstimulasi (saliva yg dikumpulkan dng gerakan minimum dr lidah, bibir, dagu) ke dalam tabung reaksi.</a:t>
            </a:r>
          </a:p>
          <a:p>
            <a:pPr algn="just">
              <a:buNone/>
            </a:pPr>
            <a:endParaRPr lang="id-ID" dirty="0"/>
          </a:p>
          <a:p>
            <a:pPr algn="just"/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d-ID" dirty="0"/>
              <a:t> </a:t>
            </a:r>
            <a:br>
              <a:rPr lang="id-ID" dirty="0"/>
            </a:br>
            <a:r>
              <a:rPr lang="id-ID" b="1" u="sng" dirty="0" smtClean="0"/>
              <a:t>P</a:t>
            </a:r>
            <a:r>
              <a:rPr lang="en-ID" b="1" u="sng" dirty="0" err="1" smtClean="0"/>
              <a:t>raktikum</a:t>
            </a:r>
            <a:r>
              <a:rPr lang="id-ID" b="1" u="sng" dirty="0" smtClean="0"/>
              <a:t> </a:t>
            </a:r>
            <a:r>
              <a:rPr lang="id-ID" b="1" u="sng" dirty="0"/>
              <a:t>1. Mucin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algn="just"/>
            <a:r>
              <a:rPr lang="id-ID" dirty="0"/>
              <a:t>Siapkan dua tabung reaksi: satu sebagai sampel dan satu sebagai kontrol.</a:t>
            </a:r>
          </a:p>
          <a:p>
            <a:pPr algn="just"/>
            <a:r>
              <a:rPr lang="id-ID" dirty="0"/>
              <a:t>Tabung sampel berisi: 5 mL saliva dan 2 tetes 0,1 M asam asetat. </a:t>
            </a:r>
          </a:p>
          <a:p>
            <a:pPr algn="just"/>
            <a:r>
              <a:rPr lang="id-ID" dirty="0"/>
              <a:t>Tabung kontrol berisi: 5 mL aquadest dan 2 tetes 0,1 M asam asetat. </a:t>
            </a:r>
          </a:p>
          <a:p>
            <a:pPr algn="just"/>
            <a:r>
              <a:rPr lang="id-ID" dirty="0"/>
              <a:t>Saring masing-masing cairan di kedua tabung tersebut dng menggunakan kertas saring</a:t>
            </a:r>
          </a:p>
          <a:p>
            <a:pPr algn="just"/>
            <a:r>
              <a:rPr lang="id-ID" dirty="0"/>
              <a:t>Pisahkan presipitat (yg di kertas saring) kmdn lakukan uji millon dan benedict.</a:t>
            </a:r>
          </a:p>
          <a:p>
            <a:pPr algn="just"/>
            <a:r>
              <a:rPr lang="id-ID" dirty="0"/>
              <a:t>Lakukan </a:t>
            </a:r>
            <a:r>
              <a:rPr lang="id-ID" dirty="0" smtClean="0"/>
              <a:t>uji</a:t>
            </a:r>
            <a:r>
              <a:rPr lang="en-ID" dirty="0" smtClean="0"/>
              <a:t> </a:t>
            </a:r>
            <a:r>
              <a:rPr lang="en-ID" dirty="0" err="1" smtClean="0"/>
              <a:t>Millon</a:t>
            </a:r>
            <a:r>
              <a:rPr lang="en-ID" dirty="0" smtClean="0"/>
              <a:t>, Benedict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/>
              <a:t>M</a:t>
            </a:r>
            <a:r>
              <a:rPr lang="id-ID" dirty="0" smtClean="0"/>
              <a:t>olish </a:t>
            </a:r>
            <a:r>
              <a:rPr lang="id-ID" dirty="0"/>
              <a:t>pada cairan saliva (filtrat).</a:t>
            </a:r>
          </a:p>
          <a:p>
            <a:pPr algn="just"/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id-ID" b="1" dirty="0"/>
              <a:t>Uji Millon</a:t>
            </a:r>
            <a:r>
              <a:rPr lang="id-ID" dirty="0"/>
              <a:t> 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just"/>
            <a:r>
              <a:rPr lang="id-ID" dirty="0"/>
              <a:t>Siapkan tabung reaksi sampel dan di isi : sedikit presipitat dan 1 mL reagent merkuri sulfat (HgSO4 1% dilarutkan dalam H2SO4 10%). </a:t>
            </a:r>
          </a:p>
          <a:p>
            <a:pPr algn="just"/>
            <a:r>
              <a:rPr lang="id-ID" dirty="0"/>
              <a:t>Panaskan  larutan dalam tabung tersebut dengan lampu spiritus </a:t>
            </a:r>
            <a:r>
              <a:rPr lang="id-ID" dirty="0">
                <a:sym typeface="Wingdings" pitchFamily="2" charset="2"/>
              </a:rPr>
              <a:t> </a:t>
            </a:r>
            <a:r>
              <a:rPr lang="id-ID" dirty="0"/>
              <a:t>terjadi endapan kuning. </a:t>
            </a:r>
          </a:p>
          <a:p>
            <a:pPr algn="just"/>
            <a:r>
              <a:rPr lang="id-ID" dirty="0"/>
              <a:t>Dinginkan tabung dibawah air ledeng, tambahkan setetes 1 % larutan NaNO2, panaskan lagi, terdapat endapan atau larutan warna merah, menunjukkan adanya tirosin.</a:t>
            </a:r>
          </a:p>
          <a:p>
            <a:pPr algn="just"/>
            <a:endParaRPr lang="id-ID" dirty="0"/>
          </a:p>
          <a:p>
            <a:pPr algn="just"/>
            <a:r>
              <a:rPr lang="id-ID" dirty="0"/>
              <a:t>Lakukan langkah yg sama utk tabung blanko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id-ID" b="1" dirty="0"/>
              <a:t>Uji Benedict</a:t>
            </a:r>
            <a:r>
              <a:rPr lang="id-ID" dirty="0"/>
              <a:t> 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id-ID" dirty="0"/>
              <a:t>Uji Benedict: mengetahui adanya gula pereduksi dalam saliva.</a:t>
            </a:r>
          </a:p>
          <a:p>
            <a:pPr>
              <a:buNone/>
            </a:pPr>
            <a:endParaRPr lang="id-ID" dirty="0"/>
          </a:p>
          <a:p>
            <a:r>
              <a:rPr lang="id-ID" dirty="0"/>
              <a:t>Siapkan tabung sampel dan di isi: 5ml reagen benedict dan sedikit presipitat </a:t>
            </a:r>
            <a:r>
              <a:rPr lang="id-ID" dirty="0">
                <a:sym typeface="Wingdings" pitchFamily="2" charset="2"/>
              </a:rPr>
              <a:t> </a:t>
            </a:r>
            <a:r>
              <a:rPr lang="id-ID" dirty="0"/>
              <a:t>panaskan. </a:t>
            </a:r>
          </a:p>
          <a:p>
            <a:endParaRPr lang="id-ID" dirty="0"/>
          </a:p>
          <a:p>
            <a:r>
              <a:rPr lang="id-ID" dirty="0"/>
              <a:t>Lakukan langkah yg sama utk tabung blanko dengan cara: 5ml reagen benedict dan sedikit presipitat dari blanko</a:t>
            </a:r>
          </a:p>
          <a:p>
            <a:endParaRPr lang="id-ID" dirty="0"/>
          </a:p>
          <a:p>
            <a:r>
              <a:rPr lang="id-ID" dirty="0"/>
              <a:t>Positif bila dijumpai endapan warna merah bata</a:t>
            </a:r>
          </a:p>
          <a:p>
            <a:r>
              <a:rPr lang="id-ID" dirty="0"/>
              <a:t>Negatif : tidak berwarna</a:t>
            </a:r>
          </a:p>
          <a:p>
            <a:endParaRPr lang="id-ID" dirty="0"/>
          </a:p>
          <a:p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355</TotalTime>
  <Words>877</Words>
  <Application>Microsoft Office PowerPoint</Application>
  <PresentationFormat>On-screen Show (4:3)</PresentationFormat>
  <Paragraphs>97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Calibri</vt:lpstr>
      <vt:lpstr>Franklin Gothic Book</vt:lpstr>
      <vt:lpstr>Perpetua</vt:lpstr>
      <vt:lpstr>Wingdings</vt:lpstr>
      <vt:lpstr>Wingdings 2</vt:lpstr>
      <vt:lpstr>Equity</vt:lpstr>
      <vt:lpstr>PRAKTIKUM BIOKIMIA ANALISIS SALIVA</vt:lpstr>
      <vt:lpstr>SALIVA</vt:lpstr>
      <vt:lpstr>Fungsi Saliva</vt:lpstr>
      <vt:lpstr>TUJUAN PRAKTIKUM </vt:lpstr>
      <vt:lpstr>CARA KERJA PRAKTIKUM</vt:lpstr>
      <vt:lpstr>CARA KOLEKSI/PENGUMPULAN SALIVA</vt:lpstr>
      <vt:lpstr>  Praktikum 1. Mucin</vt:lpstr>
      <vt:lpstr>Uji Millon : </vt:lpstr>
      <vt:lpstr>Uji Benedict : </vt:lpstr>
      <vt:lpstr>Uji Molish : </vt:lpstr>
      <vt:lpstr>Uji Molish</vt:lpstr>
      <vt:lpstr>Praktikum 2. Thiocyanat (SCN-) :</vt:lpstr>
      <vt:lpstr>Praktikum 3. Inorganik Saliva</vt:lpstr>
      <vt:lpstr>Uji ion chlorida</vt:lpstr>
      <vt:lpstr>Uji phosphate </vt:lpstr>
      <vt:lpstr>Uji ion sulfat</vt:lpstr>
      <vt:lpstr>Ion calsium</vt:lpstr>
      <vt:lpstr>Praktikum 4. Produksi Asam Dari Glukosa Oleh Bakteri Saliva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ANALISIS SALIVA</dc:title>
  <dc:creator>asus</dc:creator>
  <cp:lastModifiedBy>umy</cp:lastModifiedBy>
  <cp:revision>20</cp:revision>
  <cp:lastPrinted>2020-11-24T05:49:28Z</cp:lastPrinted>
  <dcterms:created xsi:type="dcterms:W3CDTF">2017-03-01T22:12:34Z</dcterms:created>
  <dcterms:modified xsi:type="dcterms:W3CDTF">2020-11-24T05:49:40Z</dcterms:modified>
</cp:coreProperties>
</file>