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97"/>
  </p:notesMasterIdLst>
  <p:sldIdLst>
    <p:sldId id="256" r:id="rId2"/>
    <p:sldId id="467" r:id="rId3"/>
    <p:sldId id="469" r:id="rId4"/>
    <p:sldId id="470" r:id="rId5"/>
    <p:sldId id="471" r:id="rId6"/>
    <p:sldId id="257" r:id="rId7"/>
    <p:sldId id="412" r:id="rId8"/>
    <p:sldId id="414" r:id="rId9"/>
    <p:sldId id="428" r:id="rId10"/>
    <p:sldId id="429" r:id="rId11"/>
    <p:sldId id="417" r:id="rId12"/>
    <p:sldId id="416" r:id="rId13"/>
    <p:sldId id="418" r:id="rId14"/>
    <p:sldId id="424" r:id="rId15"/>
    <p:sldId id="442" r:id="rId16"/>
    <p:sldId id="419" r:id="rId17"/>
    <p:sldId id="413" r:id="rId18"/>
    <p:sldId id="425" r:id="rId19"/>
    <p:sldId id="420" r:id="rId20"/>
    <p:sldId id="258" r:id="rId21"/>
    <p:sldId id="259" r:id="rId22"/>
    <p:sldId id="261" r:id="rId23"/>
    <p:sldId id="263" r:id="rId24"/>
    <p:sldId id="266" r:id="rId25"/>
    <p:sldId id="267" r:id="rId26"/>
    <p:sldId id="269" r:id="rId27"/>
    <p:sldId id="270" r:id="rId28"/>
    <p:sldId id="271" r:id="rId29"/>
    <p:sldId id="272" r:id="rId30"/>
    <p:sldId id="319" r:id="rId31"/>
    <p:sldId id="320" r:id="rId32"/>
    <p:sldId id="408" r:id="rId33"/>
    <p:sldId id="415" r:id="rId34"/>
    <p:sldId id="273" r:id="rId35"/>
    <p:sldId id="411" r:id="rId36"/>
    <p:sldId id="275" r:id="rId37"/>
    <p:sldId id="276" r:id="rId38"/>
    <p:sldId id="277" r:id="rId39"/>
    <p:sldId id="278" r:id="rId40"/>
    <p:sldId id="279" r:id="rId41"/>
    <p:sldId id="280" r:id="rId42"/>
    <p:sldId id="393" r:id="rId43"/>
    <p:sldId id="282" r:id="rId44"/>
    <p:sldId id="284" r:id="rId45"/>
    <p:sldId id="285" r:id="rId46"/>
    <p:sldId id="405" r:id="rId47"/>
    <p:sldId id="363" r:id="rId48"/>
    <p:sldId id="289" r:id="rId49"/>
    <p:sldId id="290" r:id="rId50"/>
    <p:sldId id="294" r:id="rId51"/>
    <p:sldId id="295" r:id="rId52"/>
    <p:sldId id="296" r:id="rId53"/>
    <p:sldId id="297" r:id="rId54"/>
    <p:sldId id="298" r:id="rId55"/>
    <p:sldId id="300" r:id="rId56"/>
    <p:sldId id="301" r:id="rId57"/>
    <p:sldId id="302" r:id="rId58"/>
    <p:sldId id="299" r:id="rId59"/>
    <p:sldId id="304" r:id="rId60"/>
    <p:sldId id="305" r:id="rId61"/>
    <p:sldId id="306" r:id="rId62"/>
    <p:sldId id="308" r:id="rId63"/>
    <p:sldId id="309" r:id="rId64"/>
    <p:sldId id="432" r:id="rId65"/>
    <p:sldId id="303" r:id="rId66"/>
    <p:sldId id="310" r:id="rId67"/>
    <p:sldId id="312" r:id="rId68"/>
    <p:sldId id="313" r:id="rId69"/>
    <p:sldId id="314" r:id="rId70"/>
    <p:sldId id="316" r:id="rId71"/>
    <p:sldId id="318" r:id="rId72"/>
    <p:sldId id="433" r:id="rId73"/>
    <p:sldId id="317" r:id="rId74"/>
    <p:sldId id="446" r:id="rId75"/>
    <p:sldId id="447" r:id="rId76"/>
    <p:sldId id="453" r:id="rId77"/>
    <p:sldId id="454" r:id="rId78"/>
    <p:sldId id="455" r:id="rId79"/>
    <p:sldId id="465" r:id="rId80"/>
    <p:sldId id="456" r:id="rId81"/>
    <p:sldId id="444" r:id="rId82"/>
    <p:sldId id="460" r:id="rId83"/>
    <p:sldId id="443" r:id="rId84"/>
    <p:sldId id="459" r:id="rId85"/>
    <p:sldId id="458" r:id="rId86"/>
    <p:sldId id="461" r:id="rId87"/>
    <p:sldId id="463" r:id="rId88"/>
    <p:sldId id="445" r:id="rId89"/>
    <p:sldId id="464" r:id="rId90"/>
    <p:sldId id="466" r:id="rId91"/>
    <p:sldId id="448" r:id="rId92"/>
    <p:sldId id="449" r:id="rId93"/>
    <p:sldId id="450" r:id="rId94"/>
    <p:sldId id="451" r:id="rId95"/>
    <p:sldId id="468" r:id="rId9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5AB"/>
    <a:srgbClr val="F76A57"/>
    <a:srgbClr val="77DB98"/>
    <a:srgbClr val="88E4FA"/>
    <a:srgbClr val="83F5DD"/>
    <a:srgbClr val="FAA2FC"/>
    <a:srgbClr val="D67EFE"/>
    <a:srgbClr val="3BCD92"/>
    <a:srgbClr val="FEBAA8"/>
    <a:srgbClr val="FEB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24"/>
      </p:cViewPr>
      <p:guideLst>
        <p:guide orient="horz" pos="2160"/>
        <p:guide pos="28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798024-A590-452A-9681-9ECDD36D49AC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A71895-0178-4377-8423-33B5ED2CE0D9}">
      <dgm:prSet phldrT="[Text]"/>
      <dgm:spPr/>
      <dgm:t>
        <a:bodyPr/>
        <a:lstStyle/>
        <a:p>
          <a:r>
            <a:rPr lang="en-ID" dirty="0" err="1" smtClean="0"/>
            <a:t>Intensitas</a:t>
          </a:r>
          <a:r>
            <a:rPr lang="en-ID" dirty="0" smtClean="0"/>
            <a:t> </a:t>
          </a:r>
          <a:r>
            <a:rPr lang="en-ID" dirty="0" err="1" smtClean="0"/>
            <a:t>Olahraga</a:t>
          </a:r>
          <a:r>
            <a:rPr lang="en-ID" dirty="0" smtClean="0"/>
            <a:t> </a:t>
          </a:r>
          <a:endParaRPr lang="en-US" dirty="0"/>
        </a:p>
      </dgm:t>
    </dgm:pt>
    <dgm:pt modelId="{7DE0B5C4-1E3A-47C7-9417-DCC11A0C5CC0}" type="parTrans" cxnId="{A96BD4B0-D95C-40EB-B1A7-991EE6E3F7B3}">
      <dgm:prSet/>
      <dgm:spPr/>
      <dgm:t>
        <a:bodyPr/>
        <a:lstStyle/>
        <a:p>
          <a:endParaRPr lang="en-US"/>
        </a:p>
      </dgm:t>
    </dgm:pt>
    <dgm:pt modelId="{CB010CEF-F718-438A-A847-AC88B57A8152}" type="sibTrans" cxnId="{A96BD4B0-D95C-40EB-B1A7-991EE6E3F7B3}">
      <dgm:prSet/>
      <dgm:spPr/>
      <dgm:t>
        <a:bodyPr/>
        <a:lstStyle/>
        <a:p>
          <a:endParaRPr lang="en-US"/>
        </a:p>
      </dgm:t>
    </dgm:pt>
    <dgm:pt modelId="{7BCD751D-FDD9-4A47-8E13-9105C13ECEC9}">
      <dgm:prSet phldrT="[Text]"/>
      <dgm:spPr/>
      <dgm:t>
        <a:bodyPr/>
        <a:lstStyle/>
        <a:p>
          <a:r>
            <a:rPr lang="en-ID" dirty="0" err="1" smtClean="0"/>
            <a:t>Kebugaran</a:t>
          </a:r>
          <a:r>
            <a:rPr lang="en-ID" dirty="0" smtClean="0"/>
            <a:t> </a:t>
          </a:r>
          <a:r>
            <a:rPr lang="en-ID" dirty="0" err="1" smtClean="0"/>
            <a:t>jasmani</a:t>
          </a:r>
          <a:endParaRPr lang="en-US" dirty="0"/>
        </a:p>
      </dgm:t>
    </dgm:pt>
    <dgm:pt modelId="{ACD8F810-2294-4FD4-8D41-05C6CFAD2647}" type="parTrans" cxnId="{B812843B-6958-4D0E-AC20-E7FEFF2363A6}">
      <dgm:prSet/>
      <dgm:spPr/>
      <dgm:t>
        <a:bodyPr/>
        <a:lstStyle/>
        <a:p>
          <a:endParaRPr lang="en-US"/>
        </a:p>
      </dgm:t>
    </dgm:pt>
    <dgm:pt modelId="{D0F8EBDC-AF66-48AC-97E2-9EB8B13E4688}" type="sibTrans" cxnId="{B812843B-6958-4D0E-AC20-E7FEFF2363A6}">
      <dgm:prSet/>
      <dgm:spPr/>
      <dgm:t>
        <a:bodyPr/>
        <a:lstStyle/>
        <a:p>
          <a:endParaRPr lang="en-US"/>
        </a:p>
      </dgm:t>
    </dgm:pt>
    <dgm:pt modelId="{73A72182-D785-46A0-A0DB-962608C760E5}">
      <dgm:prSet phldrT="[Text]"/>
      <dgm:spPr/>
      <dgm:t>
        <a:bodyPr/>
        <a:lstStyle/>
        <a:p>
          <a:r>
            <a:rPr lang="en-ID" dirty="0" err="1" smtClean="0"/>
            <a:t>Suhu</a:t>
          </a:r>
          <a:r>
            <a:rPr lang="en-ID" dirty="0" smtClean="0"/>
            <a:t> </a:t>
          </a:r>
          <a:r>
            <a:rPr lang="en-ID" dirty="0" err="1" smtClean="0"/>
            <a:t>lingkungan</a:t>
          </a:r>
          <a:r>
            <a:rPr lang="en-ID" dirty="0" smtClean="0"/>
            <a:t> </a:t>
          </a:r>
          <a:endParaRPr lang="en-US" dirty="0"/>
        </a:p>
      </dgm:t>
    </dgm:pt>
    <dgm:pt modelId="{9196750F-947B-4400-94AE-2F4C60C6D38D}" type="parTrans" cxnId="{B08D10B1-7AC5-4D71-B034-102DE6A1E8B3}">
      <dgm:prSet/>
      <dgm:spPr/>
      <dgm:t>
        <a:bodyPr/>
        <a:lstStyle/>
        <a:p>
          <a:endParaRPr lang="en-US"/>
        </a:p>
      </dgm:t>
    </dgm:pt>
    <dgm:pt modelId="{22F177B1-D167-4851-A2A7-2558632226BB}" type="sibTrans" cxnId="{B08D10B1-7AC5-4D71-B034-102DE6A1E8B3}">
      <dgm:prSet/>
      <dgm:spPr/>
      <dgm:t>
        <a:bodyPr/>
        <a:lstStyle/>
        <a:p>
          <a:endParaRPr lang="en-US"/>
        </a:p>
      </dgm:t>
    </dgm:pt>
    <dgm:pt modelId="{A2C0ABEA-F066-4713-873D-C7C3937C173E}">
      <dgm:prSet/>
      <dgm:spPr/>
      <dgm:t>
        <a:bodyPr/>
        <a:lstStyle/>
        <a:p>
          <a:r>
            <a:rPr lang="en-ID" dirty="0" err="1" smtClean="0"/>
            <a:t>Kelembaban</a:t>
          </a:r>
          <a:r>
            <a:rPr lang="en-ID" dirty="0" smtClean="0"/>
            <a:t> </a:t>
          </a:r>
          <a:endParaRPr lang="en-US" dirty="0"/>
        </a:p>
      </dgm:t>
    </dgm:pt>
    <dgm:pt modelId="{65162CE9-14C6-4F94-9323-44BD5C3D4B15}" type="parTrans" cxnId="{FF6CFA52-7F0D-4A23-A8D0-48C129FEB81F}">
      <dgm:prSet/>
      <dgm:spPr/>
      <dgm:t>
        <a:bodyPr/>
        <a:lstStyle/>
        <a:p>
          <a:endParaRPr lang="en-US"/>
        </a:p>
      </dgm:t>
    </dgm:pt>
    <dgm:pt modelId="{52591442-8808-4074-AC22-0B78F39BB2D3}" type="sibTrans" cxnId="{FF6CFA52-7F0D-4A23-A8D0-48C129FEB81F}">
      <dgm:prSet/>
      <dgm:spPr/>
      <dgm:t>
        <a:bodyPr/>
        <a:lstStyle/>
        <a:p>
          <a:endParaRPr lang="en-US"/>
        </a:p>
      </dgm:t>
    </dgm:pt>
    <dgm:pt modelId="{C522E1B3-E0E4-4F7F-8525-B6DD9274C87E}">
      <dgm:prSet/>
      <dgm:spPr/>
      <dgm:t>
        <a:bodyPr/>
        <a:lstStyle/>
        <a:p>
          <a:r>
            <a:rPr lang="en-ID" dirty="0" err="1" smtClean="0"/>
            <a:t>Durasi</a:t>
          </a:r>
          <a:r>
            <a:rPr lang="en-ID" dirty="0" smtClean="0"/>
            <a:t> </a:t>
          </a:r>
          <a:r>
            <a:rPr lang="en-ID" dirty="0" err="1" smtClean="0"/>
            <a:t>Olahraga</a:t>
          </a:r>
          <a:r>
            <a:rPr lang="en-ID" dirty="0" smtClean="0"/>
            <a:t> </a:t>
          </a:r>
          <a:endParaRPr lang="en-US" dirty="0"/>
        </a:p>
      </dgm:t>
    </dgm:pt>
    <dgm:pt modelId="{F7B487E5-AAC9-490D-841F-EF5F737B2161}" type="parTrans" cxnId="{BA408EC2-A69E-4A78-A5CD-823559B63B84}">
      <dgm:prSet/>
      <dgm:spPr/>
      <dgm:t>
        <a:bodyPr/>
        <a:lstStyle/>
        <a:p>
          <a:endParaRPr lang="en-US"/>
        </a:p>
      </dgm:t>
    </dgm:pt>
    <dgm:pt modelId="{8B18101C-BC49-4B5E-9511-C81053807AC2}" type="sibTrans" cxnId="{BA408EC2-A69E-4A78-A5CD-823559B63B84}">
      <dgm:prSet/>
      <dgm:spPr/>
      <dgm:t>
        <a:bodyPr/>
        <a:lstStyle/>
        <a:p>
          <a:endParaRPr lang="en-US"/>
        </a:p>
      </dgm:t>
    </dgm:pt>
    <dgm:pt modelId="{39F5CE5B-D78C-406E-B8F1-DF3359169807}" type="pres">
      <dgm:prSet presAssocID="{A4798024-A590-452A-9681-9ECDD36D49AC}" presName="linear" presStyleCnt="0">
        <dgm:presLayoutVars>
          <dgm:dir/>
          <dgm:animLvl val="lvl"/>
          <dgm:resizeHandles val="exact"/>
        </dgm:presLayoutVars>
      </dgm:prSet>
      <dgm:spPr/>
    </dgm:pt>
    <dgm:pt modelId="{14502298-8E53-4CA2-ABD8-BA74BE6C8710}" type="pres">
      <dgm:prSet presAssocID="{DAA71895-0178-4377-8423-33B5ED2CE0D9}" presName="parentLin" presStyleCnt="0"/>
      <dgm:spPr/>
    </dgm:pt>
    <dgm:pt modelId="{C17F6D92-B2F3-47A7-8683-3A758CE0E6C9}" type="pres">
      <dgm:prSet presAssocID="{DAA71895-0178-4377-8423-33B5ED2CE0D9}" presName="parentLeftMargin" presStyleLbl="node1" presStyleIdx="0" presStyleCnt="5"/>
      <dgm:spPr/>
    </dgm:pt>
    <dgm:pt modelId="{C610021D-4602-43E6-A7C0-8D72E003A029}" type="pres">
      <dgm:prSet presAssocID="{DAA71895-0178-4377-8423-33B5ED2CE0D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4090E3B-DB2B-4261-A843-B9FC28E44742}" type="pres">
      <dgm:prSet presAssocID="{DAA71895-0178-4377-8423-33B5ED2CE0D9}" presName="negativeSpace" presStyleCnt="0"/>
      <dgm:spPr/>
    </dgm:pt>
    <dgm:pt modelId="{2D1821E8-96D8-4492-B627-0C2AF442FD70}" type="pres">
      <dgm:prSet presAssocID="{DAA71895-0178-4377-8423-33B5ED2CE0D9}" presName="childText" presStyleLbl="conFgAcc1" presStyleIdx="0" presStyleCnt="5">
        <dgm:presLayoutVars>
          <dgm:bulletEnabled val="1"/>
        </dgm:presLayoutVars>
      </dgm:prSet>
      <dgm:spPr/>
    </dgm:pt>
    <dgm:pt modelId="{830AC0F3-3C3E-40F6-960C-AF28F97336CA}" type="pres">
      <dgm:prSet presAssocID="{CB010CEF-F718-438A-A847-AC88B57A8152}" presName="spaceBetweenRectangles" presStyleCnt="0"/>
      <dgm:spPr/>
    </dgm:pt>
    <dgm:pt modelId="{731F8567-D855-423E-BA48-487E24E371E2}" type="pres">
      <dgm:prSet presAssocID="{C522E1B3-E0E4-4F7F-8525-B6DD9274C87E}" presName="parentLin" presStyleCnt="0"/>
      <dgm:spPr/>
    </dgm:pt>
    <dgm:pt modelId="{55471859-E7A1-4EFF-8A16-F6F8806663AF}" type="pres">
      <dgm:prSet presAssocID="{C522E1B3-E0E4-4F7F-8525-B6DD9274C87E}" presName="parentLeftMargin" presStyleLbl="node1" presStyleIdx="0" presStyleCnt="5"/>
      <dgm:spPr/>
    </dgm:pt>
    <dgm:pt modelId="{00EBCC0B-055D-4BC6-B709-83B871BA7BF5}" type="pres">
      <dgm:prSet presAssocID="{C522E1B3-E0E4-4F7F-8525-B6DD9274C87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02EC3B5-BEEA-4ED1-85EB-5AD9474C1BE4}" type="pres">
      <dgm:prSet presAssocID="{C522E1B3-E0E4-4F7F-8525-B6DD9274C87E}" presName="negativeSpace" presStyleCnt="0"/>
      <dgm:spPr/>
    </dgm:pt>
    <dgm:pt modelId="{14E85401-3298-4567-A880-5109AA0C7798}" type="pres">
      <dgm:prSet presAssocID="{C522E1B3-E0E4-4F7F-8525-B6DD9274C87E}" presName="childText" presStyleLbl="conFgAcc1" presStyleIdx="1" presStyleCnt="5">
        <dgm:presLayoutVars>
          <dgm:bulletEnabled val="1"/>
        </dgm:presLayoutVars>
      </dgm:prSet>
      <dgm:spPr/>
    </dgm:pt>
    <dgm:pt modelId="{E41D15CD-1146-436F-AF57-DAB7B91EABB7}" type="pres">
      <dgm:prSet presAssocID="{8B18101C-BC49-4B5E-9511-C81053807AC2}" presName="spaceBetweenRectangles" presStyleCnt="0"/>
      <dgm:spPr/>
    </dgm:pt>
    <dgm:pt modelId="{463133E7-5EA8-4AD0-8691-8D808D69BF75}" type="pres">
      <dgm:prSet presAssocID="{7BCD751D-FDD9-4A47-8E13-9105C13ECEC9}" presName="parentLin" presStyleCnt="0"/>
      <dgm:spPr/>
    </dgm:pt>
    <dgm:pt modelId="{E107793B-48F0-4D0A-8AB3-1C84F12ACDA8}" type="pres">
      <dgm:prSet presAssocID="{7BCD751D-FDD9-4A47-8E13-9105C13ECEC9}" presName="parentLeftMargin" presStyleLbl="node1" presStyleIdx="1" presStyleCnt="5"/>
      <dgm:spPr/>
    </dgm:pt>
    <dgm:pt modelId="{FC6812F9-D327-4435-B22E-C3877DB37D11}" type="pres">
      <dgm:prSet presAssocID="{7BCD751D-FDD9-4A47-8E13-9105C13ECEC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130CDF-0684-40BD-B316-4E9613F1587B}" type="pres">
      <dgm:prSet presAssocID="{7BCD751D-FDD9-4A47-8E13-9105C13ECEC9}" presName="negativeSpace" presStyleCnt="0"/>
      <dgm:spPr/>
    </dgm:pt>
    <dgm:pt modelId="{F8BDEE7B-D8B9-45E1-A6AA-3403D6DB8007}" type="pres">
      <dgm:prSet presAssocID="{7BCD751D-FDD9-4A47-8E13-9105C13ECEC9}" presName="childText" presStyleLbl="conFgAcc1" presStyleIdx="2" presStyleCnt="5">
        <dgm:presLayoutVars>
          <dgm:bulletEnabled val="1"/>
        </dgm:presLayoutVars>
      </dgm:prSet>
      <dgm:spPr/>
    </dgm:pt>
    <dgm:pt modelId="{C210DEA3-002B-44FC-9BBC-531E52F650A4}" type="pres">
      <dgm:prSet presAssocID="{D0F8EBDC-AF66-48AC-97E2-9EB8B13E4688}" presName="spaceBetweenRectangles" presStyleCnt="0"/>
      <dgm:spPr/>
    </dgm:pt>
    <dgm:pt modelId="{775BDF98-5735-46A0-A6D5-77777915AA6B}" type="pres">
      <dgm:prSet presAssocID="{73A72182-D785-46A0-A0DB-962608C760E5}" presName="parentLin" presStyleCnt="0"/>
      <dgm:spPr/>
    </dgm:pt>
    <dgm:pt modelId="{BF0BF0C0-49B7-424E-B4B8-A18DA06C15A5}" type="pres">
      <dgm:prSet presAssocID="{73A72182-D785-46A0-A0DB-962608C760E5}" presName="parentLeftMargin" presStyleLbl="node1" presStyleIdx="2" presStyleCnt="5"/>
      <dgm:spPr/>
    </dgm:pt>
    <dgm:pt modelId="{3ACC7935-F43D-4385-97B1-E162E395ADD8}" type="pres">
      <dgm:prSet presAssocID="{73A72182-D785-46A0-A0DB-962608C760E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FDA69D7-104F-47A5-A4BB-61A560DD2765}" type="pres">
      <dgm:prSet presAssocID="{73A72182-D785-46A0-A0DB-962608C760E5}" presName="negativeSpace" presStyleCnt="0"/>
      <dgm:spPr/>
    </dgm:pt>
    <dgm:pt modelId="{D2280F09-5ABA-4C73-AB57-B5158B03A3A4}" type="pres">
      <dgm:prSet presAssocID="{73A72182-D785-46A0-A0DB-962608C760E5}" presName="childText" presStyleLbl="conFgAcc1" presStyleIdx="3" presStyleCnt="5">
        <dgm:presLayoutVars>
          <dgm:bulletEnabled val="1"/>
        </dgm:presLayoutVars>
      </dgm:prSet>
      <dgm:spPr/>
    </dgm:pt>
    <dgm:pt modelId="{FF1208C9-8FE6-464A-9D90-9D6AB9048A48}" type="pres">
      <dgm:prSet presAssocID="{22F177B1-D167-4851-A2A7-2558632226BB}" presName="spaceBetweenRectangles" presStyleCnt="0"/>
      <dgm:spPr/>
    </dgm:pt>
    <dgm:pt modelId="{9E6DEF16-D8F5-47E2-B61F-05D972606E24}" type="pres">
      <dgm:prSet presAssocID="{A2C0ABEA-F066-4713-873D-C7C3937C173E}" presName="parentLin" presStyleCnt="0"/>
      <dgm:spPr/>
    </dgm:pt>
    <dgm:pt modelId="{90AFDCEA-2400-4439-89D0-7404EBE1F97E}" type="pres">
      <dgm:prSet presAssocID="{A2C0ABEA-F066-4713-873D-C7C3937C173E}" presName="parentLeftMargin" presStyleLbl="node1" presStyleIdx="3" presStyleCnt="5"/>
      <dgm:spPr/>
    </dgm:pt>
    <dgm:pt modelId="{C0D42B7B-54A3-4D46-B102-EFF799FC5D64}" type="pres">
      <dgm:prSet presAssocID="{A2C0ABEA-F066-4713-873D-C7C3937C173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362312-C8CC-44EF-BDF5-D076868CF91D}" type="pres">
      <dgm:prSet presAssocID="{A2C0ABEA-F066-4713-873D-C7C3937C173E}" presName="negativeSpace" presStyleCnt="0"/>
      <dgm:spPr/>
    </dgm:pt>
    <dgm:pt modelId="{ABA127E0-AD39-42A2-9690-CEB8EED9EE1D}" type="pres">
      <dgm:prSet presAssocID="{A2C0ABEA-F066-4713-873D-C7C3937C173E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EC7C33E-BF0D-4DAE-B615-B0272EA82530}" type="presOf" srcId="{73A72182-D785-46A0-A0DB-962608C760E5}" destId="{3ACC7935-F43D-4385-97B1-E162E395ADD8}" srcOrd="1" destOrd="0" presId="urn:microsoft.com/office/officeart/2005/8/layout/list1"/>
    <dgm:cxn modelId="{14B41DA9-94AD-43E6-9C05-CD368B08B47B}" type="presOf" srcId="{7BCD751D-FDD9-4A47-8E13-9105C13ECEC9}" destId="{FC6812F9-D327-4435-B22E-C3877DB37D11}" srcOrd="1" destOrd="0" presId="urn:microsoft.com/office/officeart/2005/8/layout/list1"/>
    <dgm:cxn modelId="{BA408EC2-A69E-4A78-A5CD-823559B63B84}" srcId="{A4798024-A590-452A-9681-9ECDD36D49AC}" destId="{C522E1B3-E0E4-4F7F-8525-B6DD9274C87E}" srcOrd="1" destOrd="0" parTransId="{F7B487E5-AAC9-490D-841F-EF5F737B2161}" sibTransId="{8B18101C-BC49-4B5E-9511-C81053807AC2}"/>
    <dgm:cxn modelId="{B812843B-6958-4D0E-AC20-E7FEFF2363A6}" srcId="{A4798024-A590-452A-9681-9ECDD36D49AC}" destId="{7BCD751D-FDD9-4A47-8E13-9105C13ECEC9}" srcOrd="2" destOrd="0" parTransId="{ACD8F810-2294-4FD4-8D41-05C6CFAD2647}" sibTransId="{D0F8EBDC-AF66-48AC-97E2-9EB8B13E4688}"/>
    <dgm:cxn modelId="{B08D10B1-7AC5-4D71-B034-102DE6A1E8B3}" srcId="{A4798024-A590-452A-9681-9ECDD36D49AC}" destId="{73A72182-D785-46A0-A0DB-962608C760E5}" srcOrd="3" destOrd="0" parTransId="{9196750F-947B-4400-94AE-2F4C60C6D38D}" sibTransId="{22F177B1-D167-4851-A2A7-2558632226BB}"/>
    <dgm:cxn modelId="{A96BD4B0-D95C-40EB-B1A7-991EE6E3F7B3}" srcId="{A4798024-A590-452A-9681-9ECDD36D49AC}" destId="{DAA71895-0178-4377-8423-33B5ED2CE0D9}" srcOrd="0" destOrd="0" parTransId="{7DE0B5C4-1E3A-47C7-9417-DCC11A0C5CC0}" sibTransId="{CB010CEF-F718-438A-A847-AC88B57A8152}"/>
    <dgm:cxn modelId="{FF6CFA52-7F0D-4A23-A8D0-48C129FEB81F}" srcId="{A4798024-A590-452A-9681-9ECDD36D49AC}" destId="{A2C0ABEA-F066-4713-873D-C7C3937C173E}" srcOrd="4" destOrd="0" parTransId="{65162CE9-14C6-4F94-9323-44BD5C3D4B15}" sibTransId="{52591442-8808-4074-AC22-0B78F39BB2D3}"/>
    <dgm:cxn modelId="{897E7F28-C831-4828-AE49-C93710EE286B}" type="presOf" srcId="{A2C0ABEA-F066-4713-873D-C7C3937C173E}" destId="{90AFDCEA-2400-4439-89D0-7404EBE1F97E}" srcOrd="0" destOrd="0" presId="urn:microsoft.com/office/officeart/2005/8/layout/list1"/>
    <dgm:cxn modelId="{65C31D1F-C2A7-4386-89BF-D2E1CA6AB3EB}" type="presOf" srcId="{A4798024-A590-452A-9681-9ECDD36D49AC}" destId="{39F5CE5B-D78C-406E-B8F1-DF3359169807}" srcOrd="0" destOrd="0" presId="urn:microsoft.com/office/officeart/2005/8/layout/list1"/>
    <dgm:cxn modelId="{A4923D3E-2A66-4D7B-902F-4F935EA80239}" type="presOf" srcId="{C522E1B3-E0E4-4F7F-8525-B6DD9274C87E}" destId="{00EBCC0B-055D-4BC6-B709-83B871BA7BF5}" srcOrd="1" destOrd="0" presId="urn:microsoft.com/office/officeart/2005/8/layout/list1"/>
    <dgm:cxn modelId="{FAF0A6B6-40B8-43F1-A7B6-0E889AB45CB3}" type="presOf" srcId="{DAA71895-0178-4377-8423-33B5ED2CE0D9}" destId="{C610021D-4602-43E6-A7C0-8D72E003A029}" srcOrd="1" destOrd="0" presId="urn:microsoft.com/office/officeart/2005/8/layout/list1"/>
    <dgm:cxn modelId="{E3447EE4-55DF-4938-853E-B686FB0DB3E7}" type="presOf" srcId="{A2C0ABEA-F066-4713-873D-C7C3937C173E}" destId="{C0D42B7B-54A3-4D46-B102-EFF799FC5D64}" srcOrd="1" destOrd="0" presId="urn:microsoft.com/office/officeart/2005/8/layout/list1"/>
    <dgm:cxn modelId="{7879C4E6-ABC7-48AD-AE8B-74FD866266F8}" type="presOf" srcId="{7BCD751D-FDD9-4A47-8E13-9105C13ECEC9}" destId="{E107793B-48F0-4D0A-8AB3-1C84F12ACDA8}" srcOrd="0" destOrd="0" presId="urn:microsoft.com/office/officeart/2005/8/layout/list1"/>
    <dgm:cxn modelId="{8D5979A0-72D0-41C2-A975-65FFED4A3DEA}" type="presOf" srcId="{C522E1B3-E0E4-4F7F-8525-B6DD9274C87E}" destId="{55471859-E7A1-4EFF-8A16-F6F8806663AF}" srcOrd="0" destOrd="0" presId="urn:microsoft.com/office/officeart/2005/8/layout/list1"/>
    <dgm:cxn modelId="{32DE9396-BC60-457C-991B-0A8608FFC550}" type="presOf" srcId="{73A72182-D785-46A0-A0DB-962608C760E5}" destId="{BF0BF0C0-49B7-424E-B4B8-A18DA06C15A5}" srcOrd="0" destOrd="0" presId="urn:microsoft.com/office/officeart/2005/8/layout/list1"/>
    <dgm:cxn modelId="{1C616EFD-E036-4AE1-A1DB-44F22053CD99}" type="presOf" srcId="{DAA71895-0178-4377-8423-33B5ED2CE0D9}" destId="{C17F6D92-B2F3-47A7-8683-3A758CE0E6C9}" srcOrd="0" destOrd="0" presId="urn:microsoft.com/office/officeart/2005/8/layout/list1"/>
    <dgm:cxn modelId="{72F94205-D114-4EA9-A03D-6B6541A27BEC}" type="presParOf" srcId="{39F5CE5B-D78C-406E-B8F1-DF3359169807}" destId="{14502298-8E53-4CA2-ABD8-BA74BE6C8710}" srcOrd="0" destOrd="0" presId="urn:microsoft.com/office/officeart/2005/8/layout/list1"/>
    <dgm:cxn modelId="{974AA5B6-CFB7-4DFE-8BD4-C1AE8B48FD5A}" type="presParOf" srcId="{14502298-8E53-4CA2-ABD8-BA74BE6C8710}" destId="{C17F6D92-B2F3-47A7-8683-3A758CE0E6C9}" srcOrd="0" destOrd="0" presId="urn:microsoft.com/office/officeart/2005/8/layout/list1"/>
    <dgm:cxn modelId="{C295BACE-5292-4967-B583-DAC9362BF5EE}" type="presParOf" srcId="{14502298-8E53-4CA2-ABD8-BA74BE6C8710}" destId="{C610021D-4602-43E6-A7C0-8D72E003A029}" srcOrd="1" destOrd="0" presId="urn:microsoft.com/office/officeart/2005/8/layout/list1"/>
    <dgm:cxn modelId="{63F1B4C2-5C46-4B93-B4FA-D59B4E2357FF}" type="presParOf" srcId="{39F5CE5B-D78C-406E-B8F1-DF3359169807}" destId="{44090E3B-DB2B-4261-A843-B9FC28E44742}" srcOrd="1" destOrd="0" presId="urn:microsoft.com/office/officeart/2005/8/layout/list1"/>
    <dgm:cxn modelId="{9D57FC04-87B9-4115-99AA-A9C42953C7CE}" type="presParOf" srcId="{39F5CE5B-D78C-406E-B8F1-DF3359169807}" destId="{2D1821E8-96D8-4492-B627-0C2AF442FD70}" srcOrd="2" destOrd="0" presId="urn:microsoft.com/office/officeart/2005/8/layout/list1"/>
    <dgm:cxn modelId="{6675B963-B0FC-48DE-AB13-ABDEBC397964}" type="presParOf" srcId="{39F5CE5B-D78C-406E-B8F1-DF3359169807}" destId="{830AC0F3-3C3E-40F6-960C-AF28F97336CA}" srcOrd="3" destOrd="0" presId="urn:microsoft.com/office/officeart/2005/8/layout/list1"/>
    <dgm:cxn modelId="{08BF9AB3-44A3-4CBC-B4F5-05369737AE76}" type="presParOf" srcId="{39F5CE5B-D78C-406E-B8F1-DF3359169807}" destId="{731F8567-D855-423E-BA48-487E24E371E2}" srcOrd="4" destOrd="0" presId="urn:microsoft.com/office/officeart/2005/8/layout/list1"/>
    <dgm:cxn modelId="{17BF333A-091C-4CE4-8ABA-E89F2B370C3D}" type="presParOf" srcId="{731F8567-D855-423E-BA48-487E24E371E2}" destId="{55471859-E7A1-4EFF-8A16-F6F8806663AF}" srcOrd="0" destOrd="0" presId="urn:microsoft.com/office/officeart/2005/8/layout/list1"/>
    <dgm:cxn modelId="{C61A6E65-6281-4D75-A63A-9F3045C59E44}" type="presParOf" srcId="{731F8567-D855-423E-BA48-487E24E371E2}" destId="{00EBCC0B-055D-4BC6-B709-83B871BA7BF5}" srcOrd="1" destOrd="0" presId="urn:microsoft.com/office/officeart/2005/8/layout/list1"/>
    <dgm:cxn modelId="{586C11EB-9324-4393-9CA0-FA6B7DC7972D}" type="presParOf" srcId="{39F5CE5B-D78C-406E-B8F1-DF3359169807}" destId="{F02EC3B5-BEEA-4ED1-85EB-5AD9474C1BE4}" srcOrd="5" destOrd="0" presId="urn:microsoft.com/office/officeart/2005/8/layout/list1"/>
    <dgm:cxn modelId="{0BDCDA1B-1553-4930-B79A-27B07E3D1957}" type="presParOf" srcId="{39F5CE5B-D78C-406E-B8F1-DF3359169807}" destId="{14E85401-3298-4567-A880-5109AA0C7798}" srcOrd="6" destOrd="0" presId="urn:microsoft.com/office/officeart/2005/8/layout/list1"/>
    <dgm:cxn modelId="{CE3FAAD5-0D3A-40E3-AB08-C7D1D542A80D}" type="presParOf" srcId="{39F5CE5B-D78C-406E-B8F1-DF3359169807}" destId="{E41D15CD-1146-436F-AF57-DAB7B91EABB7}" srcOrd="7" destOrd="0" presId="urn:microsoft.com/office/officeart/2005/8/layout/list1"/>
    <dgm:cxn modelId="{419A124C-54AC-423C-8B16-4B82E2184625}" type="presParOf" srcId="{39F5CE5B-D78C-406E-B8F1-DF3359169807}" destId="{463133E7-5EA8-4AD0-8691-8D808D69BF75}" srcOrd="8" destOrd="0" presId="urn:microsoft.com/office/officeart/2005/8/layout/list1"/>
    <dgm:cxn modelId="{32A5BC2B-4CA9-406F-9865-2BEBDA34EFDA}" type="presParOf" srcId="{463133E7-5EA8-4AD0-8691-8D808D69BF75}" destId="{E107793B-48F0-4D0A-8AB3-1C84F12ACDA8}" srcOrd="0" destOrd="0" presId="urn:microsoft.com/office/officeart/2005/8/layout/list1"/>
    <dgm:cxn modelId="{3280768A-220C-4DC4-ABE2-0DE14FC8CB29}" type="presParOf" srcId="{463133E7-5EA8-4AD0-8691-8D808D69BF75}" destId="{FC6812F9-D327-4435-B22E-C3877DB37D11}" srcOrd="1" destOrd="0" presId="urn:microsoft.com/office/officeart/2005/8/layout/list1"/>
    <dgm:cxn modelId="{06874D6D-52EB-462E-BEF2-7F07966AF54A}" type="presParOf" srcId="{39F5CE5B-D78C-406E-B8F1-DF3359169807}" destId="{39130CDF-0684-40BD-B316-4E9613F1587B}" srcOrd="9" destOrd="0" presId="urn:microsoft.com/office/officeart/2005/8/layout/list1"/>
    <dgm:cxn modelId="{6585C7D2-9F65-4577-B033-B8877AEE363F}" type="presParOf" srcId="{39F5CE5B-D78C-406E-B8F1-DF3359169807}" destId="{F8BDEE7B-D8B9-45E1-A6AA-3403D6DB8007}" srcOrd="10" destOrd="0" presId="urn:microsoft.com/office/officeart/2005/8/layout/list1"/>
    <dgm:cxn modelId="{D4C9AC1E-A170-4D19-B530-4AD13E490BE5}" type="presParOf" srcId="{39F5CE5B-D78C-406E-B8F1-DF3359169807}" destId="{C210DEA3-002B-44FC-9BBC-531E52F650A4}" srcOrd="11" destOrd="0" presId="urn:microsoft.com/office/officeart/2005/8/layout/list1"/>
    <dgm:cxn modelId="{62F3A5FD-DA8A-494F-9EF4-C75E8922C0DB}" type="presParOf" srcId="{39F5CE5B-D78C-406E-B8F1-DF3359169807}" destId="{775BDF98-5735-46A0-A6D5-77777915AA6B}" srcOrd="12" destOrd="0" presId="urn:microsoft.com/office/officeart/2005/8/layout/list1"/>
    <dgm:cxn modelId="{F0135F8F-28F7-40AA-824E-07259066AAE1}" type="presParOf" srcId="{775BDF98-5735-46A0-A6D5-77777915AA6B}" destId="{BF0BF0C0-49B7-424E-B4B8-A18DA06C15A5}" srcOrd="0" destOrd="0" presId="urn:microsoft.com/office/officeart/2005/8/layout/list1"/>
    <dgm:cxn modelId="{635C8374-8041-4AE5-87B2-7933C9F41C7D}" type="presParOf" srcId="{775BDF98-5735-46A0-A6D5-77777915AA6B}" destId="{3ACC7935-F43D-4385-97B1-E162E395ADD8}" srcOrd="1" destOrd="0" presId="urn:microsoft.com/office/officeart/2005/8/layout/list1"/>
    <dgm:cxn modelId="{89E50377-30CA-471F-98A4-645929B64A7C}" type="presParOf" srcId="{39F5CE5B-D78C-406E-B8F1-DF3359169807}" destId="{2FDA69D7-104F-47A5-A4BB-61A560DD2765}" srcOrd="13" destOrd="0" presId="urn:microsoft.com/office/officeart/2005/8/layout/list1"/>
    <dgm:cxn modelId="{7EAA5340-8273-4B05-BEC5-DE5501666AD4}" type="presParOf" srcId="{39F5CE5B-D78C-406E-B8F1-DF3359169807}" destId="{D2280F09-5ABA-4C73-AB57-B5158B03A3A4}" srcOrd="14" destOrd="0" presId="urn:microsoft.com/office/officeart/2005/8/layout/list1"/>
    <dgm:cxn modelId="{5D215D73-F15B-499E-990F-3089F0F119C5}" type="presParOf" srcId="{39F5CE5B-D78C-406E-B8F1-DF3359169807}" destId="{FF1208C9-8FE6-464A-9D90-9D6AB9048A48}" srcOrd="15" destOrd="0" presId="urn:microsoft.com/office/officeart/2005/8/layout/list1"/>
    <dgm:cxn modelId="{52B44DE1-BFDD-4D42-85D3-DB9853D3FADE}" type="presParOf" srcId="{39F5CE5B-D78C-406E-B8F1-DF3359169807}" destId="{9E6DEF16-D8F5-47E2-B61F-05D972606E24}" srcOrd="16" destOrd="0" presId="urn:microsoft.com/office/officeart/2005/8/layout/list1"/>
    <dgm:cxn modelId="{328F6BDC-72E8-418B-BE84-3761733091E6}" type="presParOf" srcId="{9E6DEF16-D8F5-47E2-B61F-05D972606E24}" destId="{90AFDCEA-2400-4439-89D0-7404EBE1F97E}" srcOrd="0" destOrd="0" presId="urn:microsoft.com/office/officeart/2005/8/layout/list1"/>
    <dgm:cxn modelId="{3C38979C-3344-4ACE-879B-CF7BBB271F4A}" type="presParOf" srcId="{9E6DEF16-D8F5-47E2-B61F-05D972606E24}" destId="{C0D42B7B-54A3-4D46-B102-EFF799FC5D64}" srcOrd="1" destOrd="0" presId="urn:microsoft.com/office/officeart/2005/8/layout/list1"/>
    <dgm:cxn modelId="{5E19B04A-864D-4DDE-A920-0DD0698A301D}" type="presParOf" srcId="{39F5CE5B-D78C-406E-B8F1-DF3359169807}" destId="{18362312-C8CC-44EF-BDF5-D076868CF91D}" srcOrd="17" destOrd="0" presId="urn:microsoft.com/office/officeart/2005/8/layout/list1"/>
    <dgm:cxn modelId="{64DD5623-00EA-422F-A16B-9FB2FB18C182}" type="presParOf" srcId="{39F5CE5B-D78C-406E-B8F1-DF3359169807}" destId="{ABA127E0-AD39-42A2-9690-CEB8EED9EE1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821E8-96D8-4492-B627-0C2AF442FD70}">
      <dsp:nvSpPr>
        <dsp:cNvPr id="0" name=""/>
        <dsp:cNvSpPr/>
      </dsp:nvSpPr>
      <dsp:spPr>
        <a:xfrm>
          <a:off x="0" y="320186"/>
          <a:ext cx="61473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10021D-4602-43E6-A7C0-8D72E003A029}">
      <dsp:nvSpPr>
        <dsp:cNvPr id="0" name=""/>
        <dsp:cNvSpPr/>
      </dsp:nvSpPr>
      <dsp:spPr>
        <a:xfrm>
          <a:off x="307366" y="54506"/>
          <a:ext cx="4303134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648" tIns="0" rIns="16264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 smtClean="0"/>
            <a:t>Intensitas</a:t>
          </a:r>
          <a:r>
            <a:rPr lang="en-ID" sz="1800" kern="1200" dirty="0" smtClean="0"/>
            <a:t> </a:t>
          </a:r>
          <a:r>
            <a:rPr lang="en-ID" sz="1800" kern="1200" dirty="0" err="1" smtClean="0"/>
            <a:t>Olahraga</a:t>
          </a:r>
          <a:r>
            <a:rPr lang="en-ID" sz="1800" kern="1200" dirty="0" smtClean="0"/>
            <a:t> </a:t>
          </a:r>
          <a:endParaRPr lang="en-US" sz="1800" kern="1200" dirty="0"/>
        </a:p>
      </dsp:txBody>
      <dsp:txXfrm>
        <a:off x="333305" y="80445"/>
        <a:ext cx="4251256" cy="479482"/>
      </dsp:txXfrm>
    </dsp:sp>
    <dsp:sp modelId="{14E85401-3298-4567-A880-5109AA0C7798}">
      <dsp:nvSpPr>
        <dsp:cNvPr id="0" name=""/>
        <dsp:cNvSpPr/>
      </dsp:nvSpPr>
      <dsp:spPr>
        <a:xfrm>
          <a:off x="0" y="1136666"/>
          <a:ext cx="61473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EBCC0B-055D-4BC6-B709-83B871BA7BF5}">
      <dsp:nvSpPr>
        <dsp:cNvPr id="0" name=""/>
        <dsp:cNvSpPr/>
      </dsp:nvSpPr>
      <dsp:spPr>
        <a:xfrm>
          <a:off x="307366" y="870986"/>
          <a:ext cx="4303134" cy="531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648" tIns="0" rIns="16264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 smtClean="0"/>
            <a:t>Durasi</a:t>
          </a:r>
          <a:r>
            <a:rPr lang="en-ID" sz="1800" kern="1200" dirty="0" smtClean="0"/>
            <a:t> </a:t>
          </a:r>
          <a:r>
            <a:rPr lang="en-ID" sz="1800" kern="1200" dirty="0" err="1" smtClean="0"/>
            <a:t>Olahraga</a:t>
          </a:r>
          <a:r>
            <a:rPr lang="en-ID" sz="1800" kern="1200" dirty="0" smtClean="0"/>
            <a:t> </a:t>
          </a:r>
          <a:endParaRPr lang="en-US" sz="1800" kern="1200" dirty="0"/>
        </a:p>
      </dsp:txBody>
      <dsp:txXfrm>
        <a:off x="333305" y="896925"/>
        <a:ext cx="4251256" cy="479482"/>
      </dsp:txXfrm>
    </dsp:sp>
    <dsp:sp modelId="{F8BDEE7B-D8B9-45E1-A6AA-3403D6DB8007}">
      <dsp:nvSpPr>
        <dsp:cNvPr id="0" name=""/>
        <dsp:cNvSpPr/>
      </dsp:nvSpPr>
      <dsp:spPr>
        <a:xfrm>
          <a:off x="0" y="1953146"/>
          <a:ext cx="61473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6812F9-D327-4435-B22E-C3877DB37D11}">
      <dsp:nvSpPr>
        <dsp:cNvPr id="0" name=""/>
        <dsp:cNvSpPr/>
      </dsp:nvSpPr>
      <dsp:spPr>
        <a:xfrm>
          <a:off x="307366" y="1687466"/>
          <a:ext cx="4303134" cy="531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648" tIns="0" rIns="16264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 smtClean="0"/>
            <a:t>Kebugaran</a:t>
          </a:r>
          <a:r>
            <a:rPr lang="en-ID" sz="1800" kern="1200" dirty="0" smtClean="0"/>
            <a:t> </a:t>
          </a:r>
          <a:r>
            <a:rPr lang="en-ID" sz="1800" kern="1200" dirty="0" err="1" smtClean="0"/>
            <a:t>jasmani</a:t>
          </a:r>
          <a:endParaRPr lang="en-US" sz="1800" kern="1200" dirty="0"/>
        </a:p>
      </dsp:txBody>
      <dsp:txXfrm>
        <a:off x="333305" y="1713405"/>
        <a:ext cx="4251256" cy="479482"/>
      </dsp:txXfrm>
    </dsp:sp>
    <dsp:sp modelId="{D2280F09-5ABA-4C73-AB57-B5158B03A3A4}">
      <dsp:nvSpPr>
        <dsp:cNvPr id="0" name=""/>
        <dsp:cNvSpPr/>
      </dsp:nvSpPr>
      <dsp:spPr>
        <a:xfrm>
          <a:off x="0" y="2769626"/>
          <a:ext cx="61473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CC7935-F43D-4385-97B1-E162E395ADD8}">
      <dsp:nvSpPr>
        <dsp:cNvPr id="0" name=""/>
        <dsp:cNvSpPr/>
      </dsp:nvSpPr>
      <dsp:spPr>
        <a:xfrm>
          <a:off x="307366" y="2503946"/>
          <a:ext cx="4303134" cy="531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648" tIns="0" rIns="16264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 smtClean="0"/>
            <a:t>Suhu</a:t>
          </a:r>
          <a:r>
            <a:rPr lang="en-ID" sz="1800" kern="1200" dirty="0" smtClean="0"/>
            <a:t> </a:t>
          </a:r>
          <a:r>
            <a:rPr lang="en-ID" sz="1800" kern="1200" dirty="0" err="1" smtClean="0"/>
            <a:t>lingkungan</a:t>
          </a:r>
          <a:r>
            <a:rPr lang="en-ID" sz="1800" kern="1200" dirty="0" smtClean="0"/>
            <a:t> </a:t>
          </a:r>
          <a:endParaRPr lang="en-US" sz="1800" kern="1200" dirty="0"/>
        </a:p>
      </dsp:txBody>
      <dsp:txXfrm>
        <a:off x="333305" y="2529885"/>
        <a:ext cx="4251256" cy="479482"/>
      </dsp:txXfrm>
    </dsp:sp>
    <dsp:sp modelId="{ABA127E0-AD39-42A2-9690-CEB8EED9EE1D}">
      <dsp:nvSpPr>
        <dsp:cNvPr id="0" name=""/>
        <dsp:cNvSpPr/>
      </dsp:nvSpPr>
      <dsp:spPr>
        <a:xfrm>
          <a:off x="0" y="3586106"/>
          <a:ext cx="61473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D42B7B-54A3-4D46-B102-EFF799FC5D64}">
      <dsp:nvSpPr>
        <dsp:cNvPr id="0" name=""/>
        <dsp:cNvSpPr/>
      </dsp:nvSpPr>
      <dsp:spPr>
        <a:xfrm>
          <a:off x="307366" y="3320426"/>
          <a:ext cx="4303134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648" tIns="0" rIns="16264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err="1" smtClean="0"/>
            <a:t>Kelembaban</a:t>
          </a:r>
          <a:r>
            <a:rPr lang="en-ID" sz="1800" kern="1200" dirty="0" smtClean="0"/>
            <a:t> </a:t>
          </a:r>
          <a:endParaRPr lang="en-US" sz="1800" kern="1200" dirty="0"/>
        </a:p>
      </dsp:txBody>
      <dsp:txXfrm>
        <a:off x="333305" y="3346365"/>
        <a:ext cx="4251256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949FF-098D-4628-A600-6D8CB2422D6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156CF-6D98-4FE0-9277-C8E90F37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68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156CF-6D98-4FE0-9277-C8E90F374B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19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smtClean="0"/>
              <a:t>Arm exercise vs. leg 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156CF-6D98-4FE0-9277-C8E90F374BB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39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156CF-6D98-4FE0-9277-C8E90F374BBF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26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156CF-6D98-4FE0-9277-C8E90F374BBF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156CF-6D98-4FE0-9277-C8E90F374BBF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41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156CF-6D98-4FE0-9277-C8E90F374BBF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95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156CF-6D98-4FE0-9277-C8E90F374BBF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3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137D8-0AC7-44DF-9FD5-467EB68EF75A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8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Respon Sistem Kardiovaskular terhadap Olahraga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 smtClean="0"/>
          </a:p>
          <a:p>
            <a:r>
              <a:rPr lang="en-ID" b="1" dirty="0" err="1" smtClean="0"/>
              <a:t>Dr.</a:t>
            </a:r>
            <a:r>
              <a:rPr lang="en-ID" b="1" dirty="0" smtClean="0"/>
              <a:t> </a:t>
            </a:r>
            <a:r>
              <a:rPr lang="en-ID" b="1" dirty="0" err="1" smtClean="0"/>
              <a:t>Ikhlas</a:t>
            </a:r>
            <a:r>
              <a:rPr lang="en-ID" b="1" dirty="0" smtClean="0"/>
              <a:t> M. </a:t>
            </a:r>
            <a:r>
              <a:rPr lang="en-ID" b="1" dirty="0" err="1" smtClean="0"/>
              <a:t>Jenie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186110" cy="1143000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/>
              <a:t>Cardiac Volume Changes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d-ID" b="1" dirty="0" smtClean="0">
                <a:solidFill>
                  <a:srgbClr val="C00000"/>
                </a:solidFill>
              </a:rPr>
              <a:t>Cardiac </a:t>
            </a:r>
            <a:r>
              <a:rPr lang="en-US" b="1" dirty="0" smtClean="0">
                <a:solidFill>
                  <a:srgbClr val="C00000"/>
                </a:solidFill>
              </a:rPr>
              <a:t>O</a:t>
            </a:r>
            <a:r>
              <a:rPr lang="id-ID" b="1" dirty="0" smtClean="0">
                <a:solidFill>
                  <a:srgbClr val="C00000"/>
                </a:solidFill>
              </a:rPr>
              <a:t>utput (CO) </a:t>
            </a:r>
            <a:r>
              <a:rPr lang="en-US" b="1" dirty="0" smtClean="0">
                <a:solidFill>
                  <a:srgbClr val="C00000"/>
                </a:solidFill>
              </a:rPr>
              <a:t>	</a:t>
            </a:r>
            <a:r>
              <a:rPr lang="id-ID" b="1" dirty="0" smtClean="0">
                <a:solidFill>
                  <a:srgbClr val="C00000"/>
                </a:solidFill>
              </a:rPr>
              <a:t>= 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68580" indent="0">
              <a:buNone/>
              <a:defRPr/>
            </a:pPr>
            <a:r>
              <a:rPr lang="en-US" b="1" dirty="0" smtClean="0">
                <a:solidFill>
                  <a:srgbClr val="002060"/>
                </a:solidFill>
              </a:rPr>
              <a:t>    </a:t>
            </a:r>
            <a:r>
              <a:rPr lang="en-US" b="1" dirty="0">
                <a:solidFill>
                  <a:schemeClr val="accent3"/>
                </a:solidFill>
              </a:rPr>
              <a:t>S</a:t>
            </a:r>
            <a:r>
              <a:rPr lang="en-US" b="1" dirty="0" smtClean="0">
                <a:solidFill>
                  <a:schemeClr val="accent3"/>
                </a:solidFill>
              </a:rPr>
              <a:t>troke </a:t>
            </a:r>
            <a:r>
              <a:rPr lang="en-US" b="1" dirty="0">
                <a:solidFill>
                  <a:schemeClr val="accent3"/>
                </a:solidFill>
              </a:rPr>
              <a:t>V</a:t>
            </a:r>
            <a:r>
              <a:rPr lang="en-US" b="1" dirty="0" smtClean="0">
                <a:solidFill>
                  <a:schemeClr val="accent3"/>
                </a:solidFill>
              </a:rPr>
              <a:t>olume (SV) </a:t>
            </a:r>
            <a:r>
              <a:rPr lang="id-ID" b="1" dirty="0" smtClean="0">
                <a:solidFill>
                  <a:srgbClr val="7030A0"/>
                </a:solidFill>
              </a:rPr>
              <a:t>x </a:t>
            </a:r>
            <a:r>
              <a:rPr lang="en-US" b="1" dirty="0" smtClean="0">
                <a:solidFill>
                  <a:srgbClr val="7030A0"/>
                </a:solidFill>
              </a:rPr>
              <a:t>H</a:t>
            </a:r>
            <a:r>
              <a:rPr lang="id-ID" b="1" dirty="0" smtClean="0">
                <a:solidFill>
                  <a:srgbClr val="7030A0"/>
                </a:solidFill>
              </a:rPr>
              <a:t>eart </a:t>
            </a:r>
            <a:r>
              <a:rPr lang="en-US" b="1" dirty="0">
                <a:solidFill>
                  <a:srgbClr val="7030A0"/>
                </a:solidFill>
              </a:rPr>
              <a:t>R</a:t>
            </a:r>
            <a:r>
              <a:rPr lang="id-ID" b="1" dirty="0" smtClean="0">
                <a:solidFill>
                  <a:srgbClr val="7030A0"/>
                </a:solidFill>
              </a:rPr>
              <a:t>ate (HR) </a:t>
            </a:r>
          </a:p>
          <a:p>
            <a:pPr marL="0" indent="0"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	 </a:t>
            </a:r>
            <a:r>
              <a:rPr lang="en-US" dirty="0" smtClean="0"/>
              <a:t>	</a:t>
            </a:r>
            <a:r>
              <a:rPr lang="id-ID" dirty="0" smtClean="0"/>
              <a:t>= 70 ml x 70 b</a:t>
            </a:r>
            <a:r>
              <a:rPr lang="en-US" dirty="0" smtClean="0"/>
              <a:t>pm</a:t>
            </a:r>
            <a:endParaRPr lang="id-ID" dirty="0" smtClean="0"/>
          </a:p>
          <a:p>
            <a:pPr marL="0" indent="0"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	 </a:t>
            </a:r>
            <a:r>
              <a:rPr lang="en-US" dirty="0" smtClean="0"/>
              <a:t>	</a:t>
            </a:r>
            <a:r>
              <a:rPr lang="id-ID" dirty="0" smtClean="0"/>
              <a:t>= 4900 ml</a:t>
            </a: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6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90600"/>
            <a:ext cx="5791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44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err="1" smtClean="0"/>
              <a:t>Peran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frekuensi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denyut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jantung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meningkatkan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curah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jantung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olahraga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intensitas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berat</a:t>
            </a:r>
            <a:r>
              <a:rPr lang="en-US" sz="2800" b="1" dirty="0" smtClean="0"/>
              <a:t> 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½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smtClean="0"/>
              <a:t>(15-20 </a:t>
            </a:r>
            <a:r>
              <a:rPr lang="en-US" dirty="0" smtClean="0"/>
              <a:t>L/ </a:t>
            </a:r>
            <a:r>
              <a:rPr lang="en-US" dirty="0" err="1" smtClean="0"/>
              <a:t>menit</a:t>
            </a:r>
            <a:r>
              <a:rPr lang="en-US" dirty="0" smtClean="0"/>
              <a:t>)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Volume </a:t>
            </a:r>
            <a:r>
              <a:rPr lang="en-US" dirty="0" err="1" smtClean="0"/>
              <a:t>sekuncup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maks</a:t>
            </a:r>
            <a:r>
              <a:rPr lang="en-US" dirty="0" smtClean="0"/>
              <a:t>.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581400" y="31242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595255" y="41910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6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90600"/>
            <a:ext cx="6858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556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14400"/>
            <a:ext cx="51054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399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143000"/>
            <a:ext cx="6705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252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err="1" smtClean="0"/>
              <a:t>Hubungan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antara</a:t>
            </a:r>
            <a:r>
              <a:rPr lang="en-US" sz="3200" b="1" dirty="0" smtClean="0"/>
              <a:t> </a:t>
            </a:r>
            <a:br>
              <a:rPr lang="en-US" sz="3200" b="1" dirty="0" smtClean="0"/>
            </a:br>
            <a:r>
              <a:rPr lang="en-US" sz="3200" b="1" dirty="0" err="1" smtClean="0"/>
              <a:t>curah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jantung</a:t>
            </a:r>
            <a:r>
              <a:rPr lang="en-US" sz="3200" b="1" dirty="0" smtClean="0"/>
              <a:t> &amp; </a:t>
            </a:r>
            <a:r>
              <a:rPr lang="en-US" sz="3200" b="1" dirty="0" err="1" smtClean="0"/>
              <a:t>konsumsi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oksigen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b="1" dirty="0" smtClean="0">
                <a:solidFill>
                  <a:srgbClr val="7030A0"/>
                </a:solidFill>
              </a:rPr>
              <a:t>linear</a:t>
            </a:r>
            <a:r>
              <a:rPr lang="en-US" dirty="0" smtClean="0"/>
              <a:t> (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lurus</a:t>
            </a:r>
            <a:r>
              <a:rPr lang="en-US" dirty="0" smtClean="0"/>
              <a:t>)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dengan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endParaRPr lang="en-US" dirty="0" smtClean="0"/>
          </a:p>
          <a:p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4-6 L/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1 L </a:t>
            </a:r>
            <a:r>
              <a:rPr lang="en-US" dirty="0" err="1" smtClean="0"/>
              <a:t>oksigen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1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85800"/>
            <a:ext cx="7162800" cy="5029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17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85800"/>
            <a:ext cx="59436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838200"/>
            <a:ext cx="579120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95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01341"/>
              </p:ext>
            </p:extLst>
          </p:nvPr>
        </p:nvGraphicFramePr>
        <p:xfrm>
          <a:off x="1524000" y="2362200"/>
          <a:ext cx="6096000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851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maks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Intensitas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Olahraga</a:t>
                      </a:r>
                      <a:endParaRPr lang="en-US" dirty="0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Rendah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50-70%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Sedang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Tinggi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Hubungan</a:t>
            </a:r>
            <a:r>
              <a:rPr lang="en-US" b="1" dirty="0" smtClean="0"/>
              <a:t> VO</a:t>
            </a:r>
            <a:r>
              <a:rPr lang="en-US" b="1" baseline="30000" dirty="0" smtClean="0"/>
              <a:t>2</a:t>
            </a:r>
            <a:r>
              <a:rPr lang="en-US" b="1" dirty="0" smtClean="0"/>
              <a:t> </a:t>
            </a:r>
            <a:r>
              <a:rPr lang="en-US" b="1" dirty="0" err="1" smtClean="0"/>
              <a:t>maks</a:t>
            </a:r>
            <a:r>
              <a:rPr lang="en-US" b="1" dirty="0" smtClean="0"/>
              <a:t> dengan </a:t>
            </a:r>
            <a:r>
              <a:rPr lang="en-US" b="1" dirty="0" err="1" smtClean="0"/>
              <a:t>intensitas</a:t>
            </a:r>
            <a:r>
              <a:rPr lang="en-US" b="1" dirty="0" smtClean="0"/>
              <a:t> </a:t>
            </a:r>
            <a:r>
              <a:rPr lang="en-US" b="1" dirty="0" err="1" smtClean="0"/>
              <a:t>olahrag</a:t>
            </a:r>
            <a:r>
              <a:rPr lang="en-US" b="1" dirty="0" err="1"/>
              <a:t>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6278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292" y="2190750"/>
            <a:ext cx="5772150" cy="208914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45183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024744" cy="163726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Faktor-faktor</a:t>
            </a:r>
            <a:r>
              <a:rPr lang="en-US" dirty="0" smtClean="0"/>
              <a:t> yang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ID" altLang="en-US" dirty="0" smtClean="0"/>
              <a:t>saat </a:t>
            </a:r>
            <a:r>
              <a:rPr lang="en-US" dirty="0" err="1" smtClean="0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1) </a:t>
            </a:r>
            <a:r>
              <a:rPr lang="en-US" b="1" dirty="0" err="1" smtClean="0">
                <a:solidFill>
                  <a:srgbClr val="7030A0"/>
                </a:solidFill>
              </a:rPr>
              <a:t>Vasodilatasi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pada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otot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rangka</a:t>
            </a:r>
            <a:endParaRPr lang="en-US" b="1" dirty="0" smtClean="0"/>
          </a:p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terpenting</a:t>
            </a:r>
            <a:r>
              <a:rPr lang="en-US" dirty="0"/>
              <a:t> yang </a:t>
            </a:r>
            <a:r>
              <a:rPr lang="en-US" dirty="0" err="1"/>
              <a:t>memicu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 smtClean="0"/>
              <a:t>olahraga</a:t>
            </a:r>
            <a:endParaRPr lang="en-US" dirty="0"/>
          </a:p>
          <a:p>
            <a:r>
              <a:rPr lang="en-ID" altLang="en-US" dirty="0" err="1" smtClean="0"/>
              <a:t>V</a:t>
            </a:r>
            <a:r>
              <a:rPr lang="en-US" dirty="0" err="1" smtClean="0"/>
              <a:t>asodilatasi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ID" altLang="en-US" dirty="0" smtClean="0"/>
              <a:t>karena adanya </a:t>
            </a:r>
            <a:r>
              <a:rPr lang="en-US" dirty="0" err="1" smtClean="0">
                <a:solidFill>
                  <a:srgbClr val="7030A0"/>
                </a:solidFill>
              </a:rPr>
              <a:t>peningkatan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metabolisme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otot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ID" altLang="en-US" dirty="0" smtClean="0">
                <a:solidFill>
                  <a:srgbClr val="7030A0"/>
                </a:solidFill>
              </a:rPr>
              <a:t>rangka </a:t>
            </a:r>
            <a:r>
              <a:rPr lang="en-US" dirty="0" err="1" smtClean="0">
                <a:solidFill>
                  <a:srgbClr val="7030A0"/>
                </a:solidFill>
              </a:rPr>
              <a:t>saat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olahraga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143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ID" altLang="en-US" dirty="0"/>
              <a:t>saat </a:t>
            </a:r>
            <a:r>
              <a:rPr lang="en-US" dirty="0" err="1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763000" cy="3992563"/>
          </a:xfrm>
        </p:spPr>
        <p:txBody>
          <a:bodyPr/>
          <a:lstStyle/>
          <a:p>
            <a:r>
              <a:rPr lang="en-US" dirty="0" err="1" smtClean="0"/>
              <a:t>Olahraga</a:t>
            </a:r>
            <a:r>
              <a:rPr lang="en-US" dirty="0" smtClean="0"/>
              <a:t> 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-&gt;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nutrisi</a:t>
            </a:r>
            <a:r>
              <a:rPr lang="en-US" dirty="0" smtClean="0"/>
              <a:t> 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--&gt; </a:t>
            </a:r>
            <a:r>
              <a:rPr lang="en-US" b="1" dirty="0" err="1" smtClean="0">
                <a:solidFill>
                  <a:srgbClr val="FF0000"/>
                </a:solidFill>
              </a:rPr>
              <a:t>vasodilatasi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-&gt;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tahanan</a:t>
            </a:r>
            <a:r>
              <a:rPr lang="en-US" dirty="0" smtClean="0"/>
              <a:t> </a:t>
            </a:r>
            <a:r>
              <a:rPr lang="en-US" dirty="0" err="1" smtClean="0"/>
              <a:t>vaskular</a:t>
            </a:r>
            <a:r>
              <a:rPr lang="en-US" dirty="0" smtClean="0"/>
              <a:t> 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alir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vena (</a:t>
            </a:r>
            <a:r>
              <a:rPr lang="en-US" i="1" dirty="0" smtClean="0"/>
              <a:t>venous return</a:t>
            </a:r>
            <a:r>
              <a:rPr lang="en-US" dirty="0" smtClean="0"/>
              <a:t>) 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(</a:t>
            </a:r>
            <a:r>
              <a:rPr lang="en-US" i="1" dirty="0" smtClean="0"/>
              <a:t>cardiac output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143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ID" altLang="en-US" dirty="0"/>
              <a:t>saat </a:t>
            </a:r>
            <a:r>
              <a:rPr lang="en-US" dirty="0" err="1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534400" cy="4419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ID" altLang="en-US" dirty="0" smtClean="0"/>
              <a:t>saat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pompa</a:t>
            </a:r>
            <a:r>
              <a:rPr lang="en-US" dirty="0" smtClean="0"/>
              <a:t> -- &gt;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5 liter/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10-13 liter/</a:t>
            </a:r>
            <a:r>
              <a:rPr lang="en-US" dirty="0" err="1" smtClean="0"/>
              <a:t>menit</a:t>
            </a:r>
            <a:endParaRPr lang="en-US" dirty="0" smtClean="0"/>
          </a:p>
          <a:p>
            <a:r>
              <a:rPr lang="en-ID" altLang="en-US" dirty="0" err="1" smtClean="0"/>
              <a:t>D</a:t>
            </a:r>
            <a:r>
              <a:rPr lang="en-US" dirty="0" err="1" smtClean="0"/>
              <a:t>itambah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perangsangan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, </a:t>
            </a:r>
            <a:r>
              <a:rPr lang="en-US" dirty="0" err="1" smtClean="0"/>
              <a:t>pompa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ID" altLang="en-US" dirty="0" err="1" smtClean="0"/>
              <a:t>kuat</a:t>
            </a:r>
            <a:r>
              <a:rPr lang="en-ID" altLang="en-US" dirty="0" smtClean="0"/>
              <a:t> -- &gt;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20-25 liter/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orang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35-40 liter/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atlet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143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ID" altLang="en-US" dirty="0"/>
              <a:t>saat </a:t>
            </a:r>
            <a:r>
              <a:rPr lang="en-US" dirty="0" err="1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86000"/>
            <a:ext cx="6777317" cy="3508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2) </a:t>
            </a:r>
            <a:r>
              <a:rPr lang="en-US" b="1" dirty="0" err="1" smtClean="0">
                <a:solidFill>
                  <a:schemeClr val="tx1"/>
                </a:solidFill>
              </a:rPr>
              <a:t>Perangsangan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s.s.simpatis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7030A0"/>
                </a:solidFill>
              </a:rPr>
              <a:t>Perangsangan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s.s</a:t>
            </a:r>
            <a:r>
              <a:rPr lang="en-US" dirty="0" err="1">
                <a:solidFill>
                  <a:srgbClr val="7030A0"/>
                </a:solidFill>
              </a:rPr>
              <a:t>.</a:t>
            </a:r>
            <a:r>
              <a:rPr lang="en-US" dirty="0" err="1" smtClean="0">
                <a:solidFill>
                  <a:srgbClr val="7030A0"/>
                </a:solidFill>
              </a:rPr>
              <a:t>simpatis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tidak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diperlukan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pada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olahraga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ringan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err="1" smtClean="0">
                <a:solidFill>
                  <a:srgbClr val="7030A0"/>
                </a:solidFill>
              </a:rPr>
              <a:t>Perangsangan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s.s.simpatis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i="1" dirty="0" err="1" smtClean="0">
                <a:solidFill>
                  <a:srgbClr val="7030A0"/>
                </a:solidFill>
              </a:rPr>
              <a:t>sangat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diperlukan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untuk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meningkatkan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curah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jantung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ke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tingkat</a:t>
            </a:r>
            <a:r>
              <a:rPr lang="en-US" dirty="0" smtClean="0">
                <a:solidFill>
                  <a:srgbClr val="7030A0"/>
                </a:solidFill>
              </a:rPr>
              <a:t> yang </a:t>
            </a:r>
            <a:r>
              <a:rPr lang="en-US" dirty="0" err="1" smtClean="0">
                <a:solidFill>
                  <a:srgbClr val="7030A0"/>
                </a:solidFill>
              </a:rPr>
              <a:t>sangat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tinggi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pada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olahraga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berat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143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ID" altLang="en-US" dirty="0"/>
              <a:t>saat </a:t>
            </a:r>
            <a:r>
              <a:rPr lang="en-US" dirty="0" err="1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altLang="en-US" dirty="0" err="1" smtClean="0"/>
              <a:t>Pe</a:t>
            </a:r>
            <a:r>
              <a:rPr lang="en-US" dirty="0" err="1" smtClean="0"/>
              <a:t>rangsangan simpatis </a:t>
            </a:r>
            <a:r>
              <a:rPr lang="en-ID" altLang="en-US" dirty="0" err="1" smtClean="0"/>
              <a:t>mengakibatkan</a:t>
            </a:r>
            <a:r>
              <a:rPr lang="en-US" dirty="0" smtClean="0"/>
              <a:t>: </a:t>
            </a:r>
          </a:p>
          <a:p>
            <a:pPr marL="514350" indent="-514350">
              <a:buAutoNum type="arabicParenR"/>
            </a:pP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pompa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b="1" dirty="0" err="1" smtClean="0">
                <a:solidFill>
                  <a:srgbClr val="0070C0"/>
                </a:solidFill>
              </a:rPr>
              <a:t>Vasokonstriksi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yang </a:t>
            </a:r>
            <a:r>
              <a:rPr lang="en-US" dirty="0" err="1" smtClean="0"/>
              <a:t>berkontraksi</a:t>
            </a:r>
            <a:r>
              <a:rPr lang="en-US" dirty="0" smtClean="0"/>
              <a:t> 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sistemik</a:t>
            </a:r>
            <a:r>
              <a:rPr lang="en-US" dirty="0" smtClean="0"/>
              <a:t> rata-rata (</a:t>
            </a:r>
            <a:r>
              <a:rPr lang="en-US" i="1" dirty="0" smtClean="0"/>
              <a:t>mean systemic filling pressure</a:t>
            </a:r>
            <a:r>
              <a:rPr lang="en-US" dirty="0" smtClean="0"/>
              <a:t>) </a:t>
            </a:r>
            <a:r>
              <a:rPr lang="en-US" dirty="0" err="1" smtClean="0"/>
              <a:t>menjadi</a:t>
            </a:r>
            <a:r>
              <a:rPr lang="en-US" dirty="0" smtClean="0"/>
              <a:t> 2,5x normal  -- &gt; </a:t>
            </a:r>
            <a:r>
              <a:rPr lang="en-ID" altLang="en-US" dirty="0" err="1" smtClean="0"/>
              <a:t>peningkatan</a:t>
            </a:r>
            <a:r>
              <a:rPr lang="en-ID" altLang="en-US" dirty="0" smtClean="0"/>
              <a:t> </a:t>
            </a:r>
            <a:r>
              <a:rPr lang="en-US" dirty="0" err="1" smtClean="0"/>
              <a:t>dorongan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ID" altLang="en-US" dirty="0" err="1" smtClean="0"/>
              <a:t>darah</a:t>
            </a:r>
            <a:r>
              <a:rPr lang="en-ID" altLang="en-US" dirty="0" smtClean="0"/>
              <a:t> </a:t>
            </a:r>
            <a:r>
              <a:rPr lang="en-US" dirty="0" err="1" smtClean="0">
                <a:sym typeface="+mn-ea"/>
              </a:rPr>
              <a:t>perifer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yang </a:t>
            </a:r>
            <a:r>
              <a:rPr lang="en-US" dirty="0" err="1" smtClean="0">
                <a:sym typeface="+mn-ea"/>
              </a:rPr>
              <a:t>kembali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ke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jantung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vena -- &gt;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/>
              <a:t>jantung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143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berolahraga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 </a:t>
            </a:r>
          </a:p>
          <a:p>
            <a:pPr marL="514350" indent="-514350">
              <a:buFont typeface="+mj-lt"/>
              <a:buAutoNum type="arabicParenR" startAt="3"/>
            </a:pPr>
            <a:r>
              <a:rPr lang="en-US" dirty="0" err="1" smtClean="0"/>
              <a:t>Aktivasi</a:t>
            </a:r>
            <a:r>
              <a:rPr lang="en-US" dirty="0" smtClean="0"/>
              <a:t> </a:t>
            </a:r>
            <a:r>
              <a:rPr lang="en-US" dirty="0" err="1" smtClean="0"/>
              <a:t>serabut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vasodilator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-- &gt; </a:t>
            </a:r>
            <a:r>
              <a:rPr lang="en-US" dirty="0" err="1" smtClean="0"/>
              <a:t>vasodilatasi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perangsangan</a:t>
            </a:r>
            <a:r>
              <a:rPr lang="en-US" dirty="0"/>
              <a:t> </a:t>
            </a:r>
            <a:r>
              <a:rPr lang="en-US" dirty="0" err="1"/>
              <a:t>simpatis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chemeClr val="accent1"/>
                </a:solidFill>
              </a:rPr>
              <a:t>Kognitif</a:t>
            </a: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-- &gt; </a:t>
            </a:r>
            <a:r>
              <a:rPr lang="en-ID" altLang="en-US" dirty="0" smtClean="0"/>
              <a:t>pe</a:t>
            </a:r>
            <a:r>
              <a:rPr lang="en-US" dirty="0" err="1" smtClean="0"/>
              <a:t>rangsangan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s.s.</a:t>
            </a:r>
            <a:r>
              <a:rPr lang="en-US" dirty="0" smtClean="0"/>
              <a:t> </a:t>
            </a:r>
            <a:r>
              <a:rPr lang="en-US" dirty="0" err="1" smtClean="0"/>
              <a:t>otonom</a:t>
            </a:r>
            <a:r>
              <a:rPr lang="en-US" dirty="0" smtClean="0"/>
              <a:t> 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&amp; </a:t>
            </a:r>
            <a:r>
              <a:rPr lang="en-US" dirty="0" err="1" smtClean="0"/>
              <a:t>vasokonstriksi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perifer</a:t>
            </a:r>
            <a:r>
              <a:rPr lang="en-US" dirty="0" smtClean="0"/>
              <a:t> 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sistemik</a:t>
            </a:r>
            <a:r>
              <a:rPr lang="en-US" dirty="0" smtClean="0"/>
              <a:t> rata-rata 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50%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perangsangan</a:t>
            </a:r>
            <a:r>
              <a:rPr lang="en-US" dirty="0"/>
              <a:t> </a:t>
            </a:r>
            <a:r>
              <a:rPr lang="en-US" dirty="0" err="1"/>
              <a:t>simpatis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458200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2. </a:t>
            </a:r>
            <a:r>
              <a:rPr lang="en-US" b="1" dirty="0" err="1" smtClean="0">
                <a:solidFill>
                  <a:schemeClr val="accent1"/>
                </a:solidFill>
              </a:rPr>
              <a:t>Sinyal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dari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korteks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motoris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1"/>
                </a:solidFill>
                <a:sym typeface="+mn-ea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  <a:sym typeface="+mn-ea"/>
              </a:rPr>
              <a:t>Sinyal</a:t>
            </a:r>
            <a:r>
              <a:rPr lang="en-US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sym typeface="+mn-ea"/>
              </a:rPr>
              <a:t>dari</a:t>
            </a:r>
            <a:r>
              <a:rPr lang="en-US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sym typeface="+mn-ea"/>
              </a:rPr>
              <a:t>korteks</a:t>
            </a:r>
            <a:r>
              <a:rPr lang="en-US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sym typeface="+mn-ea"/>
              </a:rPr>
              <a:t>motoris</a:t>
            </a:r>
            <a:r>
              <a:rPr lang="en-US" dirty="0" smtClean="0">
                <a:solidFill>
                  <a:schemeClr val="tx1"/>
                </a:solidFill>
                <a:sym typeface="+mn-ea"/>
              </a:rPr>
              <a:t> -- &gt; </a:t>
            </a:r>
            <a:r>
              <a:rPr lang="en-US" dirty="0" err="1" smtClean="0">
                <a:solidFill>
                  <a:schemeClr val="tx1"/>
                </a:solidFill>
              </a:rPr>
              <a:t>a</a:t>
            </a:r>
            <a:r>
              <a:rPr lang="en-US" dirty="0" err="1" smtClean="0"/>
              <a:t>ktivitas</a:t>
            </a:r>
            <a:r>
              <a:rPr lang="en-US" dirty="0" smtClean="0"/>
              <a:t> </a:t>
            </a:r>
            <a:r>
              <a:rPr lang="en-US" dirty="0" err="1" smtClean="0"/>
              <a:t>motorik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-- &gt; </a:t>
            </a:r>
            <a:r>
              <a:rPr lang="en-ID" altLang="en-US" dirty="0" smtClean="0"/>
              <a:t>transmisi </a:t>
            </a:r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kolateral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/>
              <a:t> </a:t>
            </a:r>
            <a:r>
              <a:rPr lang="en-US" dirty="0" smtClean="0"/>
              <a:t>vasomotor -- &gt; </a:t>
            </a:r>
            <a:r>
              <a:rPr lang="en-US" dirty="0" err="1" smtClean="0"/>
              <a:t>perangsangan</a:t>
            </a:r>
            <a:r>
              <a:rPr lang="en-US" dirty="0" smtClean="0"/>
              <a:t> </a:t>
            </a:r>
            <a:r>
              <a:rPr lang="en-US" dirty="0" err="1" smtClean="0"/>
              <a:t>s.s.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-- &gt; </a:t>
            </a:r>
            <a:r>
              <a:rPr lang="en-US" dirty="0" err="1" smtClean="0"/>
              <a:t>menyebabkan</a:t>
            </a:r>
            <a:r>
              <a:rPr lang="en-US" dirty="0" smtClean="0"/>
              <a:t>: </a:t>
            </a:r>
          </a:p>
          <a:p>
            <a:pPr>
              <a:buFontTx/>
              <a:buChar char="-"/>
            </a:pPr>
            <a:r>
              <a:rPr lang="en-US" dirty="0" err="1" smtClean="0"/>
              <a:t>Vasokonstriksi</a:t>
            </a:r>
            <a:r>
              <a:rPr lang="en-US" dirty="0" smtClean="0"/>
              <a:t>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, </a:t>
            </a:r>
            <a:r>
              <a:rPr lang="en-US" dirty="0" err="1" smtClean="0"/>
              <a:t>jantung</a:t>
            </a:r>
            <a:r>
              <a:rPr lang="en-US" dirty="0" smtClean="0"/>
              <a:t>, </a:t>
            </a:r>
            <a:r>
              <a:rPr lang="en-US" dirty="0" err="1" smtClean="0"/>
              <a:t>otak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err="1" smtClean="0"/>
              <a:t>Vasodilatasi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perangsangan</a:t>
            </a:r>
            <a:r>
              <a:rPr lang="en-US" dirty="0"/>
              <a:t> </a:t>
            </a:r>
            <a:r>
              <a:rPr lang="en-US" dirty="0" err="1"/>
              <a:t>simpatis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altLang="en-US" b="1" dirty="0" smtClean="0">
                <a:solidFill>
                  <a:schemeClr val="accent1"/>
                </a:solidFill>
              </a:rPr>
              <a:t>3. </a:t>
            </a:r>
            <a:r>
              <a:rPr lang="en-ID" altLang="en-US" b="1" dirty="0" err="1" smtClean="0">
                <a:solidFill>
                  <a:schemeClr val="accent1"/>
                </a:solidFill>
              </a:rPr>
              <a:t>Jaras</a:t>
            </a:r>
            <a:r>
              <a:rPr lang="en-ID" altLang="en-US" b="1" dirty="0" smtClean="0">
                <a:solidFill>
                  <a:schemeClr val="accent1"/>
                </a:solidFill>
              </a:rPr>
              <a:t> </a:t>
            </a:r>
            <a:r>
              <a:rPr lang="en-ID" altLang="en-US" b="1" dirty="0" err="1" smtClean="0">
                <a:solidFill>
                  <a:schemeClr val="accent1"/>
                </a:solidFill>
              </a:rPr>
              <a:t>sensoris</a:t>
            </a:r>
            <a:r>
              <a:rPr lang="en-ID" altLang="en-US" b="1" dirty="0" smtClean="0">
                <a:solidFill>
                  <a:schemeClr val="accent1"/>
                </a:solidFill>
              </a:rPr>
              <a:t> </a:t>
            </a:r>
            <a:r>
              <a:rPr lang="en-ID" altLang="en-US" b="1" dirty="0" err="1" smtClean="0">
                <a:solidFill>
                  <a:schemeClr val="accent1"/>
                </a:solidFill>
              </a:rPr>
              <a:t>dari</a:t>
            </a:r>
            <a:r>
              <a:rPr lang="en-ID" altLang="en-US" b="1" dirty="0" smtClean="0">
                <a:solidFill>
                  <a:schemeClr val="accent1"/>
                </a:solidFill>
              </a:rPr>
              <a:t> </a:t>
            </a:r>
            <a:r>
              <a:rPr lang="en-ID" altLang="en-US" b="1" dirty="0" err="1" smtClean="0">
                <a:solidFill>
                  <a:schemeClr val="accent1"/>
                </a:solidFill>
              </a:rPr>
              <a:t>sisa</a:t>
            </a:r>
            <a:r>
              <a:rPr lang="en-ID" altLang="en-US" b="1" dirty="0" smtClean="0">
                <a:solidFill>
                  <a:schemeClr val="accent1"/>
                </a:solidFill>
              </a:rPr>
              <a:t> metabolisme otot rangka</a:t>
            </a:r>
          </a:p>
          <a:p>
            <a:pPr marL="0" indent="0">
              <a:buNone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ID" altLang="en-US" dirty="0" smtClean="0"/>
              <a:t>rangka </a:t>
            </a:r>
            <a:r>
              <a:rPr lang="en-US" dirty="0" smtClean="0"/>
              <a:t>-- &gt; </a:t>
            </a:r>
            <a:r>
              <a:rPr lang="en-ID" altLang="en-US" dirty="0" smtClean="0"/>
              <a:t>p</a:t>
            </a:r>
            <a:r>
              <a:rPr lang="en-US" dirty="0" err="1" smtClean="0"/>
              <a:t>erangsang</a:t>
            </a:r>
            <a:r>
              <a:rPr lang="en-ID" altLang="en-US" dirty="0" err="1" smtClean="0"/>
              <a:t>an</a:t>
            </a:r>
            <a:r>
              <a:rPr lang="en-US" dirty="0" smtClean="0"/>
              <a:t> </a:t>
            </a:r>
            <a:r>
              <a:rPr lang="en-US" dirty="0" err="1" smtClean="0"/>
              <a:t>s.s.sensoris</a:t>
            </a:r>
            <a:r>
              <a:rPr lang="en-US" dirty="0" smtClean="0"/>
              <a:t> -- &gt; </a:t>
            </a:r>
            <a:r>
              <a:rPr lang="en-ID" altLang="en-US" dirty="0" smtClean="0"/>
              <a:t>transmisi </a:t>
            </a:r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vasomotor -- &gt; </a:t>
            </a:r>
            <a:r>
              <a:rPr lang="en-US" dirty="0" err="1" smtClean="0"/>
              <a:t>perangsangan</a:t>
            </a:r>
            <a:r>
              <a:rPr lang="en-US" dirty="0" smtClean="0"/>
              <a:t> </a:t>
            </a:r>
            <a:r>
              <a:rPr lang="en-US" dirty="0" err="1" smtClean="0"/>
              <a:t>s.s.simpatis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curah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berolahraga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3820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4) </a:t>
            </a:r>
            <a:r>
              <a:rPr lang="en-US" b="1" dirty="0" err="1" smtClean="0">
                <a:solidFill>
                  <a:schemeClr val="accent1"/>
                </a:solidFill>
              </a:rPr>
              <a:t>Kontraksi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otot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perut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permulaan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, </a:t>
            </a:r>
            <a:r>
              <a:rPr lang="en-US" dirty="0" err="1" smtClean="0"/>
              <a:t>ketegangan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abdominal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kompresi</a:t>
            </a:r>
            <a:r>
              <a:rPr lang="en-US" dirty="0" smtClean="0"/>
              <a:t> </a:t>
            </a:r>
            <a:r>
              <a:rPr lang="en-US" dirty="0" err="1" smtClean="0"/>
              <a:t>cadangan</a:t>
            </a:r>
            <a:r>
              <a:rPr lang="en-US" dirty="0"/>
              <a:t> </a:t>
            </a:r>
            <a:r>
              <a:rPr lang="en-US" dirty="0" smtClean="0"/>
              <a:t>vena yang </a:t>
            </a:r>
            <a:r>
              <a:rPr lang="en-US" dirty="0" err="1" smtClean="0"/>
              <a:t>besar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perut</a:t>
            </a:r>
            <a:r>
              <a:rPr lang="en-US" dirty="0" smtClean="0"/>
              <a:t> -- &gt;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sistemik</a:t>
            </a:r>
            <a:r>
              <a:rPr lang="en-US" dirty="0" smtClean="0"/>
              <a:t> rata-rata     2-3x normal 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alir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vena --&gt;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: 30-80% </a:t>
            </a:r>
            <a:r>
              <a:rPr lang="en-US" dirty="0" err="1" smtClean="0"/>
              <a:t>dalam</a:t>
            </a:r>
            <a:r>
              <a:rPr lang="en-US" dirty="0" smtClean="0"/>
              <a:t> 1-2 </a:t>
            </a:r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, yang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i="1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ekstra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3.bp.blogspot.com/-x7M9mogqrSI/UcIVsDTYBoI/AAAAAAAAACw/wW1UOOCr8TY/s320/Syahada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7239000" cy="228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1070725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r>
              <a:rPr lang="en-US" dirty="0" smtClean="0"/>
              <a:t> (1)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orang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stimulasi</a:t>
            </a:r>
            <a:r>
              <a:rPr lang="en-US" dirty="0" smtClean="0"/>
              <a:t> </a:t>
            </a:r>
            <a:r>
              <a:rPr lang="en-US" dirty="0" err="1" smtClean="0"/>
              <a:t>s.s.simpatis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Selanjutnya</a:t>
            </a:r>
            <a:r>
              <a:rPr lang="en-US" dirty="0" smtClean="0"/>
              <a:t>, </a:t>
            </a:r>
            <a:r>
              <a:rPr lang="en-US" dirty="0" err="1" smtClean="0"/>
              <a:t>ketegangan</a:t>
            </a:r>
            <a:r>
              <a:rPr lang="en-US" dirty="0" smtClean="0"/>
              <a:t> </a:t>
            </a:r>
            <a:r>
              <a:rPr lang="en-US" dirty="0" err="1" smtClean="0"/>
              <a:t>otot-otot</a:t>
            </a:r>
            <a:r>
              <a:rPr lang="en-US" dirty="0" smtClean="0"/>
              <a:t> </a:t>
            </a:r>
            <a:r>
              <a:rPr lang="en-US" dirty="0" err="1" smtClean="0"/>
              <a:t>perut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alir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vena -- &gt;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r>
              <a:rPr lang="en-US" dirty="0" smtClean="0"/>
              <a:t>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4724400"/>
          </a:xfrm>
        </p:spPr>
        <p:txBody>
          <a:bodyPr>
            <a:normAutofit/>
          </a:bodyPr>
          <a:lstStyle/>
          <a:p>
            <a:r>
              <a:rPr lang="en-ID" altLang="en-US" dirty="0" err="1" smtClean="0"/>
              <a:t>D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detik</a:t>
            </a:r>
            <a:r>
              <a:rPr lang="en-US" dirty="0" smtClean="0"/>
              <a:t> </a:t>
            </a:r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,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vasodilatasi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hiperdinamik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ID" altLang="en-US" dirty="0" smtClean="0"/>
              <a:t>dengan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sistemik</a:t>
            </a:r>
            <a:r>
              <a:rPr lang="en-US" dirty="0" smtClean="0"/>
              <a:t> rata-rata -&gt;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20-25 L/</a:t>
            </a:r>
            <a:r>
              <a:rPr lang="en-US" dirty="0" err="1" smtClean="0"/>
              <a:t>menit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35-40 L/</a:t>
            </a:r>
            <a:r>
              <a:rPr lang="en-US" dirty="0" err="1" smtClean="0"/>
              <a:t>menit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 smtClean="0"/>
              <a:t>Aliran</a:t>
            </a:r>
            <a:r>
              <a:rPr lang="en-US" b="1" dirty="0" smtClean="0"/>
              <a:t> </a:t>
            </a:r>
            <a:r>
              <a:rPr lang="en-US" b="1" dirty="0" err="1" smtClean="0"/>
              <a:t>darah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otot</a:t>
            </a:r>
            <a:r>
              <a:rPr lang="en-US" b="1" dirty="0" smtClean="0"/>
              <a:t> </a:t>
            </a:r>
            <a:r>
              <a:rPr lang="en-US" b="1" dirty="0" err="1" smtClean="0"/>
              <a:t>rangka</a:t>
            </a:r>
            <a:r>
              <a:rPr lang="en-US" b="1" dirty="0" smtClean="0"/>
              <a:t> </a:t>
            </a:r>
            <a:r>
              <a:rPr lang="en-US" b="1" dirty="0" err="1" smtClean="0"/>
              <a:t>selama</a:t>
            </a:r>
            <a:r>
              <a:rPr lang="en-US" b="1" dirty="0" smtClean="0"/>
              <a:t> </a:t>
            </a:r>
            <a:r>
              <a:rPr lang="en-US" b="1" dirty="0" err="1" smtClean="0"/>
              <a:t>olahraga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0"/>
            <a:ext cx="4876800" cy="385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690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109908" cy="3508977"/>
          </a:xfrm>
        </p:spPr>
        <p:txBody>
          <a:bodyPr/>
          <a:lstStyle/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istirahat</a:t>
            </a:r>
            <a:r>
              <a:rPr lang="en-US" dirty="0" smtClean="0"/>
              <a:t>, </a:t>
            </a:r>
            <a:r>
              <a:rPr lang="en-US" dirty="0" err="1" smtClean="0"/>
              <a:t>rerata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3-4 mL/</a:t>
            </a:r>
            <a:r>
              <a:rPr lang="en-US" dirty="0" err="1" smtClean="0"/>
              <a:t>menit</a:t>
            </a:r>
            <a:endParaRPr lang="en-US" dirty="0" smtClean="0"/>
          </a:p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,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-- &gt; 13x-25x </a:t>
            </a:r>
            <a:r>
              <a:rPr lang="en-US" dirty="0" err="1" smtClean="0"/>
              <a:t>lipat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40-90 mL/</a:t>
            </a:r>
            <a:r>
              <a:rPr lang="en-US" dirty="0" err="1" smtClean="0"/>
              <a:t>menit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19600"/>
            <a:ext cx="6477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109908" cy="3508977"/>
          </a:xfrm>
        </p:spPr>
        <p:txBody>
          <a:bodyPr>
            <a:normAutofit/>
          </a:bodyPr>
          <a:lstStyle/>
          <a:p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-- &gt; </a:t>
            </a:r>
            <a:r>
              <a:rPr lang="en-US" dirty="0" err="1" smtClean="0"/>
              <a:t>zat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-- &gt; </a:t>
            </a:r>
            <a:r>
              <a:rPr lang="en-US" dirty="0" err="1" smtClean="0"/>
              <a:t>vasodilatasi</a:t>
            </a:r>
            <a:r>
              <a:rPr lang="en-US" dirty="0" smtClean="0"/>
              <a:t> -- &gt;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.  </a:t>
            </a:r>
          </a:p>
          <a:p>
            <a:pPr lvl="1"/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-- &gt; </a:t>
            </a:r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 smtClean="0"/>
              <a:t>arteri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teregang</a:t>
            </a:r>
            <a:r>
              <a:rPr lang="en-US" dirty="0" smtClean="0"/>
              <a:t> -- &gt; </a:t>
            </a:r>
            <a:r>
              <a:rPr lang="en-US" dirty="0" err="1" smtClean="0"/>
              <a:t>resistensi</a:t>
            </a:r>
            <a:r>
              <a:rPr lang="en-US" dirty="0" smtClean="0"/>
              <a:t> </a:t>
            </a:r>
            <a:r>
              <a:rPr lang="en-US" dirty="0" err="1" smtClean="0"/>
              <a:t>arteri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 --&gt;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18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 smtClean="0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,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Kelelahan</a:t>
            </a:r>
            <a:r>
              <a:rPr lang="en-US" dirty="0" smtClean="0"/>
              <a:t> (fatigue)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terasa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yang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tonik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/>
              <a:t> (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relaksasi</a:t>
            </a:r>
            <a:r>
              <a:rPr lang="en-US" dirty="0" smtClean="0"/>
              <a:t>),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 smtClean="0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berkurangnya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tertekannya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yang </a:t>
            </a:r>
            <a:r>
              <a:rPr lang="en-US" dirty="0" err="1" smtClean="0"/>
              <a:t>berkontraksi</a:t>
            </a:r>
            <a:r>
              <a:rPr lang="en-US" dirty="0" smtClean="0"/>
              <a:t> (</a:t>
            </a:r>
            <a:r>
              <a:rPr lang="en-US" dirty="0" err="1" smtClean="0"/>
              <a:t>memendek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ritmik</a:t>
            </a:r>
            <a:r>
              <a:rPr lang="en-US" dirty="0" smtClean="0"/>
              <a:t>,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berfluktuasi</a:t>
            </a:r>
            <a:r>
              <a:rPr lang="en-US" dirty="0" smtClean="0"/>
              <a:t> (</a:t>
            </a:r>
            <a:r>
              <a:rPr lang="en-US" dirty="0" err="1" smtClean="0"/>
              <a:t>turun-naik-turun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tonik</a:t>
            </a:r>
            <a:r>
              <a:rPr lang="en-US" dirty="0" smtClean="0"/>
              <a:t>,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seluruhnya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</a:t>
            </a:r>
            <a:r>
              <a:rPr lang="en-ID" altLang="en-US" dirty="0" err="1" smtClean="0"/>
              <a:t>aat </a:t>
            </a:r>
            <a:r>
              <a:rPr lang="en-US" dirty="0" err="1" smtClean="0"/>
              <a:t>istirahat</a:t>
            </a:r>
            <a:r>
              <a:rPr lang="en-US" dirty="0" smtClean="0"/>
              <a:t>, 20-25% </a:t>
            </a:r>
            <a:r>
              <a:rPr lang="en-US" dirty="0" err="1" smtClean="0"/>
              <a:t>kapiler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</a:p>
          <a:p>
            <a:r>
              <a:rPr lang="en-ID" altLang="en-US" dirty="0" err="1" smtClean="0"/>
              <a:t>Saat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,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ID" altLang="en-US" dirty="0" smtClean="0"/>
              <a:t>100% </a:t>
            </a:r>
            <a:r>
              <a:rPr lang="en-US" dirty="0" err="1" smtClean="0"/>
              <a:t>kapiler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kapiler</a:t>
            </a:r>
            <a:r>
              <a:rPr lang="en-US" dirty="0" smtClean="0"/>
              <a:t> </a:t>
            </a:r>
            <a:r>
              <a:rPr lang="en-ID" altLang="en-US" dirty="0" smtClean="0"/>
              <a:t>otot rangka yang aktif</a:t>
            </a:r>
            <a:r>
              <a:rPr lang="en-US" dirty="0" smtClean="0"/>
              <a:t> -- &gt; </a:t>
            </a:r>
            <a:r>
              <a:rPr lang="en-US" dirty="0" err="1" smtClean="0"/>
              <a:t>pengurangan</a:t>
            </a:r>
            <a:r>
              <a:rPr lang="en-US" dirty="0" smtClean="0"/>
              <a:t> </a:t>
            </a:r>
            <a:r>
              <a:rPr lang="en-ID" dirty="0"/>
              <a:t>w</a:t>
            </a:r>
            <a:r>
              <a:rPr lang="en-US" dirty="0" err="1" smtClean="0"/>
              <a:t>aktu</a:t>
            </a:r>
            <a:r>
              <a:rPr lang="en-US" dirty="0" smtClean="0"/>
              <a:t> </a:t>
            </a:r>
            <a:r>
              <a:rPr lang="en-ID" altLang="en-US" dirty="0" smtClean="0"/>
              <a:t>difusi bagi </a:t>
            </a:r>
            <a:r>
              <a:rPr lang="en-US" dirty="0" err="1" smtClean="0"/>
              <a:t>oksigen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bahan-bahan</a:t>
            </a:r>
            <a:r>
              <a:rPr lang="en-US" dirty="0" smtClean="0"/>
              <a:t> </a:t>
            </a:r>
            <a:r>
              <a:rPr lang="en-US" dirty="0" err="1" smtClean="0"/>
              <a:t>nutrisi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ID" altLang="en-US" dirty="0" err="1" smtClean="0"/>
              <a:t>a</a:t>
            </a:r>
            <a:r>
              <a:rPr lang="en-US" dirty="0" err="1" smtClean="0"/>
              <a:t>piler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serabut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/>
              <a:t> </a:t>
            </a:r>
            <a:r>
              <a:rPr lang="en-ID" altLang="en-US" dirty="0" err="1" smtClean="0"/>
              <a:t>rangka</a:t>
            </a:r>
            <a:r>
              <a:rPr lang="en-ID" altLang="en-US" dirty="0" smtClean="0"/>
              <a:t> -- &gt; </a:t>
            </a:r>
            <a:r>
              <a:rPr lang="en-ID" altLang="en-US" dirty="0" err="1" smtClean="0"/>
              <a:t>akan</a:t>
            </a:r>
            <a:r>
              <a:rPr lang="en-ID" altLang="en-US" dirty="0" smtClean="0"/>
              <a:t> </a:t>
            </a:r>
            <a:r>
              <a:rPr lang="en-ID" altLang="en-US" dirty="0"/>
              <a:t>tetapi </a:t>
            </a:r>
            <a:r>
              <a:rPr lang="en-US" dirty="0" smtClean="0"/>
              <a:t>area </a:t>
            </a:r>
            <a:r>
              <a:rPr lang="en-US" dirty="0" err="1" smtClean="0"/>
              <a:t>permukaan</a:t>
            </a:r>
            <a:r>
              <a:rPr lang="en-US" dirty="0" smtClean="0"/>
              <a:t> </a:t>
            </a:r>
            <a:r>
              <a:rPr lang="en-US" dirty="0" err="1" smtClean="0"/>
              <a:t>difusi</a:t>
            </a:r>
            <a:r>
              <a:rPr lang="en-US" dirty="0" smtClean="0"/>
              <a:t> </a:t>
            </a:r>
            <a:r>
              <a:rPr lang="en-US" dirty="0" err="1" smtClean="0">
                <a:sym typeface="+mn-ea"/>
              </a:rPr>
              <a:t>bertambah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err="1" smtClean="0">
                <a:sym typeface="+mn-ea"/>
              </a:rPr>
              <a:t>luas</a:t>
            </a:r>
            <a:r>
              <a:rPr lang="en-ID" altLang="en-US" dirty="0" smtClean="0">
                <a:sym typeface="+mn-ea"/>
              </a:rPr>
              <a:t>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1) </a:t>
            </a:r>
            <a:r>
              <a:rPr lang="en-US" b="1" dirty="0" err="1" smtClean="0"/>
              <a:t>Pengaturan</a:t>
            </a:r>
            <a:r>
              <a:rPr lang="en-US" b="1" dirty="0" smtClean="0"/>
              <a:t> </a:t>
            </a:r>
            <a:r>
              <a:rPr lang="en-US" b="1" dirty="0" err="1" smtClean="0"/>
              <a:t>lokal</a:t>
            </a:r>
            <a:r>
              <a:rPr lang="en-US" b="1" dirty="0" smtClean="0"/>
              <a:t> </a:t>
            </a:r>
          </a:p>
          <a:p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hebat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yang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arteriol</a:t>
            </a:r>
            <a:r>
              <a:rPr lang="en-US" dirty="0" smtClean="0"/>
              <a:t> </a:t>
            </a:r>
            <a:r>
              <a:rPr lang="en-ID" altLang="en-US" dirty="0" smtClean="0"/>
              <a:t>otot rangka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vasodilatasi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√ Bacaan Sholawat Nabi dan Nariyah: Arab, Latin dan Artiny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0"/>
            <a:ext cx="7848600" cy="15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2116618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Penyebabnya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bersama-sama</a:t>
            </a:r>
            <a:r>
              <a:rPr lang="en-US" dirty="0" smtClean="0"/>
              <a:t> (</a:t>
            </a:r>
            <a:r>
              <a:rPr lang="en-US" dirty="0" err="1" smtClean="0"/>
              <a:t>multifaktor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Salah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dirty="0" err="1" smtClean="0"/>
              <a:t>penurunan</a:t>
            </a:r>
            <a:r>
              <a:rPr lang="en-US" b="1" dirty="0" smtClean="0"/>
              <a:t> </a:t>
            </a:r>
            <a:r>
              <a:rPr lang="en-US" b="1" dirty="0" err="1" smtClean="0"/>
              <a:t>kadar</a:t>
            </a:r>
            <a:r>
              <a:rPr lang="en-US" b="1" dirty="0" smtClean="0"/>
              <a:t> </a:t>
            </a:r>
            <a:r>
              <a:rPr lang="en-US" b="1" dirty="0" err="1" smtClean="0"/>
              <a:t>oksigen</a:t>
            </a:r>
            <a:r>
              <a:rPr lang="en-US" b="1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43400"/>
          </a:xfrm>
        </p:spPr>
        <p:txBody>
          <a:bodyPr>
            <a:normAutofit/>
          </a:bodyPr>
          <a:lstStyle/>
          <a:p>
            <a:r>
              <a:rPr lang="en-ID" altLang="en-US" dirty="0" err="1" smtClean="0"/>
              <a:t>O</a:t>
            </a:r>
            <a:r>
              <a:rPr lang="en-US" dirty="0" err="1" smtClean="0"/>
              <a:t>lahraga</a:t>
            </a:r>
            <a:r>
              <a:rPr lang="en-US" dirty="0" smtClean="0"/>
              <a:t> </a:t>
            </a:r>
            <a:r>
              <a:rPr lang="en-ID" altLang="en-US" dirty="0" smtClean="0"/>
              <a:t>-- &gt; peningkatan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/>
              <a:t> </a:t>
            </a:r>
            <a:r>
              <a:rPr lang="en-US" dirty="0" err="1" smtClean="0"/>
              <a:t>rangka</a:t>
            </a:r>
            <a:r>
              <a:rPr lang="en-US" dirty="0"/>
              <a:t> </a:t>
            </a:r>
            <a:r>
              <a:rPr lang="en-US" dirty="0" smtClean="0"/>
              <a:t>-- &gt;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r>
              <a:rPr lang="en-US" dirty="0" smtClean="0"/>
              <a:t> -- &gt;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konsentrasi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(</a:t>
            </a:r>
            <a:r>
              <a:rPr lang="en-US" dirty="0" err="1" smtClean="0"/>
              <a:t>hipoksia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pelepasan</a:t>
            </a:r>
            <a:r>
              <a:rPr lang="en-US" dirty="0" smtClean="0"/>
              <a:t> </a:t>
            </a:r>
            <a:r>
              <a:rPr lang="en-US" dirty="0" err="1" smtClean="0"/>
              <a:t>bahan-bahan</a:t>
            </a:r>
            <a:r>
              <a:rPr lang="en-US" dirty="0" smtClean="0"/>
              <a:t> vasodilator -- &gt; </a:t>
            </a:r>
            <a:r>
              <a:rPr lang="en-US" dirty="0" err="1" smtClean="0"/>
              <a:t>vasodilatasi </a:t>
            </a:r>
            <a:r>
              <a:rPr lang="en-ID" altLang="en-US" dirty="0" err="1" smtClean="0"/>
              <a:t>pembuluh</a:t>
            </a:r>
            <a:r>
              <a:rPr lang="en-ID" altLang="en-US" dirty="0" smtClean="0"/>
              <a:t> </a:t>
            </a:r>
            <a:r>
              <a:rPr lang="en-ID" altLang="en-US" dirty="0" err="1" smtClean="0"/>
              <a:t>darah</a:t>
            </a:r>
            <a:r>
              <a:rPr lang="en-ID" altLang="en-US" dirty="0" smtClean="0"/>
              <a:t> </a:t>
            </a:r>
            <a:r>
              <a:rPr lang="en-ID" altLang="en-US" dirty="0" err="1" smtClean="0"/>
              <a:t>arteriol</a:t>
            </a:r>
            <a:r>
              <a:rPr lang="en-ID" altLang="en-US" dirty="0" smtClean="0"/>
              <a:t> </a:t>
            </a:r>
            <a:r>
              <a:rPr lang="en-ID" altLang="en-US" dirty="0" err="1" smtClean="0"/>
              <a:t>otot</a:t>
            </a:r>
            <a:r>
              <a:rPr lang="en-ID" altLang="en-US" dirty="0" smtClean="0"/>
              <a:t> </a:t>
            </a:r>
            <a:r>
              <a:rPr lang="en-ID" altLang="en-US" dirty="0" err="1" smtClean="0"/>
              <a:t>rangka</a:t>
            </a:r>
            <a:r>
              <a:rPr lang="en-ID" alt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aliran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ke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rangka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359775" cy="4161790"/>
          </a:xfrm>
        </p:spPr>
        <p:txBody>
          <a:bodyPr>
            <a:normAutofit/>
          </a:bodyPr>
          <a:lstStyle/>
          <a:p>
            <a:r>
              <a:rPr lang="en-US" dirty="0" err="1" smtClean="0">
                <a:sym typeface="+mn-ea"/>
              </a:rPr>
              <a:t>Bahan</a:t>
            </a:r>
            <a:r>
              <a:rPr lang="en-US" dirty="0" smtClean="0">
                <a:sym typeface="+mn-ea"/>
              </a:rPr>
              <a:t> vasodilator </a:t>
            </a:r>
            <a:r>
              <a:rPr lang="en-US" dirty="0" err="1" smtClean="0">
                <a:sym typeface="+mn-ea"/>
              </a:rPr>
              <a:t>adalah</a:t>
            </a:r>
            <a:r>
              <a:rPr lang="en-US" dirty="0" smtClean="0">
                <a:sym typeface="+mn-ea"/>
              </a:rPr>
              <a:t> </a:t>
            </a:r>
            <a:r>
              <a:rPr lang="en-US" b="1" dirty="0" err="1" smtClean="0">
                <a:sym typeface="+mn-ea"/>
              </a:rPr>
              <a:t>adenosin</a:t>
            </a:r>
            <a:r>
              <a:rPr lang="en-US" dirty="0" smtClean="0">
                <a:sym typeface="+mn-ea"/>
              </a:rPr>
              <a:t> (</a:t>
            </a:r>
            <a:r>
              <a:rPr lang="en-US" dirty="0" err="1" smtClean="0">
                <a:sym typeface="+mn-ea"/>
              </a:rPr>
              <a:t>hasil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pemecahan</a:t>
            </a:r>
            <a:r>
              <a:rPr lang="en-US" dirty="0" smtClean="0">
                <a:sym typeface="+mn-ea"/>
              </a:rPr>
              <a:t> ATP) -- &gt; </a:t>
            </a:r>
            <a:r>
              <a:rPr lang="en-US" dirty="0" err="1" smtClean="0">
                <a:sym typeface="+mn-ea"/>
              </a:rPr>
              <a:t>akan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tetapi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adenosin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tidak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menyebabkan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vasodilatasi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>
                <a:sym typeface="+mn-ea"/>
              </a:rPr>
              <a:t>otot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rangka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secara</a:t>
            </a:r>
            <a:r>
              <a:rPr lang="en-US" dirty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berketerusan</a:t>
            </a:r>
            <a:r>
              <a:rPr lang="en-US" dirty="0" smtClean="0">
                <a:sym typeface="+mn-ea"/>
              </a:rPr>
              <a:t>.</a:t>
            </a:r>
            <a:endParaRPr lang="en-US" dirty="0" smtClean="0"/>
          </a:p>
          <a:p>
            <a:r>
              <a:rPr lang="en-ID" altLang="en-US" dirty="0" err="1" smtClean="0">
                <a:sym typeface="+mn-ea"/>
              </a:rPr>
              <a:t>B</a:t>
            </a:r>
            <a:r>
              <a:rPr lang="en-US" dirty="0" err="1" smtClean="0">
                <a:sym typeface="+mn-ea"/>
              </a:rPr>
              <a:t>ahkan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ketika </a:t>
            </a:r>
            <a:r>
              <a:rPr lang="en-US" dirty="0" err="1" smtClean="0">
                <a:sym typeface="+mn-ea"/>
              </a:rPr>
              <a:t>pembuluh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rangka</a:t>
            </a:r>
            <a:r>
              <a:rPr lang="en-US" dirty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itu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tidak</a:t>
            </a:r>
            <a:r>
              <a:rPr lang="en-US" dirty="0" smtClean="0">
                <a:sym typeface="+mn-ea"/>
              </a:rPr>
              <a:t>  </a:t>
            </a:r>
            <a:r>
              <a:rPr lang="en-US" dirty="0" err="1" smtClean="0">
                <a:sym typeface="+mn-ea"/>
              </a:rPr>
              <a:t>peka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terhadap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pengaruh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adenosin</a:t>
            </a:r>
            <a:r>
              <a:rPr lang="en-ID" altLang="en-US" dirty="0" err="1" smtClean="0">
                <a:sym typeface="+mn-ea"/>
              </a:rPr>
              <a:t>, </a:t>
            </a:r>
            <a:r>
              <a:rPr lang="en-US" dirty="0" err="1" smtClean="0">
                <a:sym typeface="+mn-ea"/>
              </a:rPr>
              <a:t>sewaktu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rangka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tersebut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masih </a:t>
            </a:r>
            <a:r>
              <a:rPr lang="en-US" dirty="0" err="1" smtClean="0">
                <a:sym typeface="+mn-ea"/>
              </a:rPr>
              <a:t>beraktivitas</a:t>
            </a:r>
            <a:r>
              <a:rPr lang="en-US" dirty="0" smtClean="0">
                <a:sym typeface="+mn-ea"/>
              </a:rPr>
              <a:t> -- &gt; </a:t>
            </a:r>
            <a:r>
              <a:rPr lang="en-US" dirty="0" err="1" smtClean="0">
                <a:sym typeface="+mn-ea"/>
              </a:rPr>
              <a:t>pembuluh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rangka</a:t>
            </a:r>
            <a:r>
              <a:rPr lang="en-US" dirty="0" smtClean="0">
                <a:sym typeface="+mn-ea"/>
              </a:rPr>
              <a:t> yang </a:t>
            </a:r>
            <a:r>
              <a:rPr lang="en-US" dirty="0" err="1" smtClean="0">
                <a:sym typeface="+mn-ea"/>
              </a:rPr>
              <a:t>sama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masih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dapat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vasodilatasi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secara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maksimal</a:t>
            </a:r>
            <a:r>
              <a:rPr lang="en-US" dirty="0" smtClean="0">
                <a:sym typeface="+mn-ea"/>
              </a:rPr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382000" cy="4343400"/>
          </a:xfrm>
        </p:spPr>
        <p:txBody>
          <a:bodyPr>
            <a:normAutofit/>
          </a:bodyPr>
          <a:lstStyle/>
          <a:p>
            <a:r>
              <a:rPr lang="en-US" dirty="0" err="1"/>
              <a:t>Bahan</a:t>
            </a:r>
            <a:r>
              <a:rPr lang="en-US" dirty="0"/>
              <a:t> vasodilator </a:t>
            </a:r>
            <a:r>
              <a:rPr lang="en-US" dirty="0" err="1"/>
              <a:t>lainnya</a:t>
            </a:r>
            <a:r>
              <a:rPr lang="en-US" dirty="0"/>
              <a:t> yang </a:t>
            </a:r>
            <a:r>
              <a:rPr lang="en-US" dirty="0" err="1"/>
              <a:t>dilepaskan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berkontraksi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</a:t>
            </a: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Ion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kalium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Asetilkolin</a:t>
            </a: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ATP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Asam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laktat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</a:t>
            </a:r>
            <a:r>
              <a:rPr lang="en-US" b="1" baseline="-25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2) </a:t>
            </a:r>
            <a:r>
              <a:rPr lang="en-US" b="1" dirty="0" err="1" smtClean="0"/>
              <a:t>Pengaturan</a:t>
            </a:r>
            <a:r>
              <a:rPr lang="en-US" b="1" dirty="0" smtClean="0"/>
              <a:t> </a:t>
            </a:r>
            <a:r>
              <a:rPr lang="en-US" b="1" dirty="0" err="1" smtClean="0"/>
              <a:t>sarafi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saraf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simpatis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vasokonstriktor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spesies</a:t>
            </a:r>
            <a:r>
              <a:rPr lang="en-US" dirty="0" smtClean="0"/>
              <a:t> </a:t>
            </a:r>
            <a:r>
              <a:rPr lang="en-US" dirty="0" err="1" smtClean="0"/>
              <a:t>binatang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saraf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simpatis</a:t>
            </a:r>
            <a:r>
              <a:rPr lang="en-US" dirty="0">
                <a:solidFill>
                  <a:srgbClr val="00B050"/>
                </a:solidFill>
              </a:rPr>
              <a:t> vasodilator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altLang="en-US" b="1" dirty="0" err="1" smtClean="0"/>
              <a:t>2.a) </a:t>
            </a:r>
            <a:r>
              <a:rPr lang="en-US" b="1" dirty="0" err="1" smtClean="0"/>
              <a:t>Saraf</a:t>
            </a:r>
            <a:r>
              <a:rPr lang="en-US" b="1" dirty="0" smtClean="0"/>
              <a:t> </a:t>
            </a:r>
            <a:r>
              <a:rPr lang="en-US" b="1" dirty="0" err="1" smtClean="0"/>
              <a:t>vasokonstriktor</a:t>
            </a:r>
            <a:r>
              <a:rPr lang="en-US" b="1" dirty="0" smtClean="0"/>
              <a:t> </a:t>
            </a:r>
            <a:r>
              <a:rPr lang="en-US" b="1" dirty="0" err="1" smtClean="0"/>
              <a:t>simpatis</a:t>
            </a:r>
            <a:r>
              <a:rPr lang="en-US" b="1" dirty="0" smtClean="0"/>
              <a:t> </a:t>
            </a:r>
          </a:p>
          <a:p>
            <a:r>
              <a:rPr lang="en-US" dirty="0" err="1" smtClean="0"/>
              <a:t>Serabut</a:t>
            </a:r>
            <a:r>
              <a:rPr lang="en-US" dirty="0" smtClean="0"/>
              <a:t> </a:t>
            </a:r>
            <a:r>
              <a:rPr lang="en-US" dirty="0" err="1" smtClean="0"/>
              <a:t>saraf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/>
              <a:t> </a:t>
            </a:r>
            <a:r>
              <a:rPr lang="en-US" dirty="0" err="1"/>
              <a:t>vasokonstriktor</a:t>
            </a:r>
            <a:r>
              <a:rPr lang="en-US" dirty="0"/>
              <a:t> </a:t>
            </a:r>
            <a:r>
              <a:rPr lang="en-US" dirty="0" err="1"/>
              <a:t>mensekresi</a:t>
            </a:r>
            <a:r>
              <a:rPr lang="en-US" dirty="0"/>
              <a:t> </a:t>
            </a:r>
            <a:r>
              <a:rPr lang="en-US" dirty="0" err="1" smtClean="0"/>
              <a:t>norepinefrin</a:t>
            </a:r>
            <a:r>
              <a:rPr lang="en-US" dirty="0"/>
              <a:t> </a:t>
            </a:r>
            <a:r>
              <a:rPr lang="en-US" dirty="0" smtClean="0"/>
              <a:t>(NE) </a:t>
            </a:r>
          </a:p>
          <a:p>
            <a:r>
              <a:rPr lang="en-US" dirty="0" err="1" smtClean="0"/>
              <a:t>Stimulasi</a:t>
            </a:r>
            <a:r>
              <a:rPr lang="en-US" dirty="0" smtClean="0"/>
              <a:t> </a:t>
            </a:r>
            <a:r>
              <a:rPr lang="en-US" dirty="0" err="1" smtClean="0"/>
              <a:t>s.s.simpatis</a:t>
            </a:r>
            <a:r>
              <a:rPr lang="en-US" dirty="0" smtClean="0"/>
              <a:t> -- &gt; </a:t>
            </a:r>
            <a:r>
              <a:rPr lang="en-ID" altLang="en-US" dirty="0" smtClean="0"/>
              <a:t>vasokonstriksi pembuluh darah otot rangka -- &gt; </a:t>
            </a:r>
            <a:r>
              <a:rPr lang="en-US" dirty="0" err="1" smtClean="0"/>
              <a:t>penurunan</a:t>
            </a:r>
            <a:r>
              <a:rPr lang="en-US" dirty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¼ - ½ </a:t>
            </a:r>
            <a:r>
              <a:rPr lang="en-US" dirty="0" err="1" smtClean="0"/>
              <a:t>dari</a:t>
            </a:r>
            <a:r>
              <a:rPr lang="en-US" dirty="0" smtClean="0"/>
              <a:t> normal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altLang="en-US"/>
              <a:t>P</a:t>
            </a:r>
            <a:r>
              <a:rPr lang="en-US" dirty="0" err="1" smtClean="0">
                <a:sym typeface="+mn-ea"/>
              </a:rPr>
              <a:t>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aliran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ke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rangka</a:t>
            </a:r>
            <a:endParaRPr lang="en-ID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altLang="en-US" dirty="0" smtClean="0">
                <a:sym typeface="+mn-ea"/>
              </a:rPr>
              <a:t>V</a:t>
            </a:r>
            <a:r>
              <a:rPr lang="en-US" dirty="0" err="1" smtClean="0">
                <a:sym typeface="+mn-ea"/>
              </a:rPr>
              <a:t>asokonstriksi </a:t>
            </a:r>
            <a:r>
              <a:rPr lang="en-ID" altLang="en-US" dirty="0" err="1" smtClean="0">
                <a:sym typeface="+mn-ea"/>
              </a:rPr>
              <a:t>pembuluh darah otot rangka adalah </a:t>
            </a:r>
            <a:r>
              <a:rPr lang="en-US" dirty="0" err="1" smtClean="0">
                <a:sym typeface="+mn-ea"/>
              </a:rPr>
              <a:t>keadaan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fisiologis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penting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ketika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terjadi</a:t>
            </a:r>
            <a:r>
              <a:rPr lang="en-US" dirty="0" smtClean="0">
                <a:sym typeface="+mn-ea"/>
              </a:rPr>
              <a:t>: </a:t>
            </a:r>
          </a:p>
          <a:p>
            <a:pPr lvl="1"/>
            <a:r>
              <a:rPr lang="en-US" dirty="0" err="1" smtClean="0">
                <a:sym typeface="+mn-ea"/>
              </a:rPr>
              <a:t>Syok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</a:p>
          <a:p>
            <a:pPr lvl="1"/>
            <a:r>
              <a:rPr lang="en-US" dirty="0" err="1" smtClean="0">
                <a:sym typeface="+mn-ea"/>
              </a:rPr>
              <a:t>Periode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lainnya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keadaan</a:t>
            </a:r>
            <a:r>
              <a:rPr lang="en-US" dirty="0" smtClean="0">
                <a:sym typeface="+mn-ea"/>
              </a:rPr>
              <a:t> stress, </a:t>
            </a:r>
          </a:p>
          <a:p>
            <a:pPr marL="365760" lvl="1" indent="0">
              <a:buNone/>
            </a:pPr>
            <a:r>
              <a:rPr lang="en-US" dirty="0" err="1" smtClean="0">
                <a:sym typeface="+mn-ea"/>
              </a:rPr>
              <a:t>sewaktu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diharapkan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adanya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pengurangan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aliran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 yang </a:t>
            </a:r>
            <a:r>
              <a:rPr lang="en-US" dirty="0" err="1" smtClean="0">
                <a:sym typeface="+mn-ea"/>
              </a:rPr>
              <a:t>melalui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sebagian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besar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858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aliran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ke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rangka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 smtClean="0">
                <a:sym typeface="+mn-ea"/>
              </a:rPr>
              <a:t>Selain</a:t>
            </a:r>
            <a:r>
              <a:rPr lang="en-ID" dirty="0" smtClean="0">
                <a:sym typeface="+mn-ea"/>
              </a:rPr>
              <a:t> </a:t>
            </a:r>
            <a:r>
              <a:rPr lang="en-US" dirty="0" smtClean="0">
                <a:sym typeface="+mn-ea"/>
              </a:rPr>
              <a:t>NE yang </a:t>
            </a:r>
            <a:r>
              <a:rPr lang="en-US" dirty="0" err="1" smtClean="0">
                <a:sym typeface="+mn-ea"/>
              </a:rPr>
              <a:t>disekresikan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ujung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saraf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simpatis</a:t>
            </a:r>
            <a:r>
              <a:rPr lang="en-US" dirty="0" smtClean="0">
                <a:sym typeface="+mn-ea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pada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olahraga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berat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ID" altLang="en-US" dirty="0" err="1" smtClean="0">
                <a:solidFill>
                  <a:srgbClr val="FF0000"/>
                </a:solidFill>
                <a:sym typeface="+mn-ea"/>
              </a:rPr>
              <a:t>kelenjar</a:t>
            </a:r>
            <a:r>
              <a:rPr lang="en-ID" altLang="en-US" dirty="0" err="1" smtClean="0">
                <a:solidFill>
                  <a:srgbClr val="7030A0"/>
                </a:solidFill>
                <a:sym typeface="+mn-ea"/>
              </a:rPr>
              <a:t> m</a:t>
            </a:r>
            <a:r>
              <a:rPr lang="en-US" dirty="0" err="1" smtClean="0">
                <a:solidFill>
                  <a:srgbClr val="7030A0"/>
                </a:solidFill>
                <a:sym typeface="+mn-ea"/>
              </a:rPr>
              <a:t>edula</a:t>
            </a:r>
            <a:r>
              <a:rPr lang="en-US" dirty="0" smtClean="0">
                <a:solidFill>
                  <a:srgbClr val="7030A0"/>
                </a:solidFill>
                <a:sym typeface="+mn-ea"/>
              </a:rPr>
              <a:t> adrenal </a:t>
            </a:r>
            <a:r>
              <a:rPr lang="en-US" dirty="0" err="1" smtClean="0">
                <a:solidFill>
                  <a:srgbClr val="7030A0"/>
                </a:solidFill>
                <a:sym typeface="+mn-ea"/>
              </a:rPr>
              <a:t>mensekresikan</a:t>
            </a:r>
            <a:r>
              <a:rPr lang="en-US" dirty="0" smtClean="0">
                <a:solidFill>
                  <a:srgbClr val="7030A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sym typeface="+mn-ea"/>
              </a:rPr>
              <a:t>hormon</a:t>
            </a:r>
            <a:r>
              <a:rPr lang="en-US" dirty="0" smtClean="0">
                <a:solidFill>
                  <a:srgbClr val="7030A0"/>
                </a:solidFill>
                <a:sym typeface="+mn-ea"/>
              </a:rPr>
              <a:t> NE </a:t>
            </a:r>
            <a:r>
              <a:rPr lang="en-US" dirty="0" err="1" smtClean="0">
                <a:solidFill>
                  <a:srgbClr val="7030A0"/>
                </a:solidFill>
                <a:sym typeface="+mn-ea"/>
              </a:rPr>
              <a:t>dan</a:t>
            </a:r>
            <a:r>
              <a:rPr lang="en-US" dirty="0" smtClean="0">
                <a:solidFill>
                  <a:srgbClr val="7030A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sym typeface="+mn-ea"/>
              </a:rPr>
              <a:t>epinefrin </a:t>
            </a:r>
            <a:r>
              <a:rPr lang="en-ID" altLang="en-US" dirty="0" err="1" smtClean="0">
                <a:solidFill>
                  <a:srgbClr val="7030A0"/>
                </a:solidFill>
                <a:sym typeface="+mn-ea"/>
              </a:rPr>
              <a:t>(E)</a:t>
            </a:r>
            <a:r>
              <a:rPr lang="en-US" dirty="0" smtClean="0">
                <a:solidFill>
                  <a:srgbClr val="7030A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sym typeface="+mn-ea"/>
              </a:rPr>
              <a:t>ke</a:t>
            </a:r>
            <a:r>
              <a:rPr lang="en-US" dirty="0" smtClean="0">
                <a:solidFill>
                  <a:srgbClr val="7030A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sym typeface="+mn-ea"/>
              </a:rPr>
              <a:t>dalam</a:t>
            </a:r>
            <a:r>
              <a:rPr lang="en-US" dirty="0" smtClean="0">
                <a:solidFill>
                  <a:srgbClr val="7030A0"/>
                </a:solidFill>
                <a:sym typeface="+mn-ea"/>
              </a:rPr>
              <a:t> </a:t>
            </a:r>
            <a:r>
              <a:rPr lang="en-US" dirty="0" err="1">
                <a:solidFill>
                  <a:srgbClr val="7030A0"/>
                </a:solidFill>
                <a:sym typeface="+mn-ea"/>
              </a:rPr>
              <a:t>sirkulasi</a:t>
            </a:r>
            <a:r>
              <a:rPr lang="en-US" dirty="0">
                <a:solidFill>
                  <a:srgbClr val="7030A0"/>
                </a:solidFill>
                <a:sym typeface="+mn-ea"/>
              </a:rPr>
              <a:t> </a:t>
            </a:r>
            <a:r>
              <a:rPr lang="en-US" dirty="0" smtClean="0">
                <a:solidFill>
                  <a:srgbClr val="7030A0"/>
                </a:solidFill>
                <a:sym typeface="+mn-ea"/>
              </a:rPr>
              <a:t> 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ym typeface="+mn-ea"/>
              </a:rPr>
              <a:t>NE </a:t>
            </a:r>
            <a:r>
              <a:rPr lang="en-US" dirty="0" err="1">
                <a:sym typeface="+mn-ea"/>
              </a:rPr>
              <a:t>bekerja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pada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pembuluh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darah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otot</a:t>
            </a:r>
            <a:r>
              <a:rPr lang="en-US" dirty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rangka</a:t>
            </a:r>
            <a:r>
              <a:rPr lang="en-US" dirty="0" smtClean="0">
                <a:sym typeface="+mn-ea"/>
              </a:rPr>
              <a:t> -- &gt; </a:t>
            </a:r>
            <a:r>
              <a:rPr lang="en-US" dirty="0" err="1" smtClean="0">
                <a:sym typeface="+mn-ea"/>
              </a:rPr>
              <a:t>vasokonstriksi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>
                <a:sym typeface="+mn-ea"/>
              </a:rPr>
              <a:t>seperti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halnya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bila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dilakukan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perangsangan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langsung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pada</a:t>
            </a:r>
            <a:r>
              <a:rPr lang="en-US" dirty="0">
                <a:sym typeface="+mn-ea"/>
              </a:rPr>
              <a:t> </a:t>
            </a:r>
            <a:r>
              <a:rPr lang="en-ID" altLang="en-US" dirty="0">
                <a:sym typeface="+mn-ea"/>
              </a:rPr>
              <a:t>serabut </a:t>
            </a:r>
            <a:r>
              <a:rPr lang="en-US" dirty="0" err="1">
                <a:sym typeface="+mn-ea"/>
              </a:rPr>
              <a:t>saraf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simpatis</a:t>
            </a:r>
            <a:r>
              <a:rPr lang="en-US" dirty="0">
                <a:sym typeface="+mn-ea"/>
              </a:rPr>
              <a:t> 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rmAutofit/>
          </a:bodyPr>
          <a:lstStyle/>
          <a:p>
            <a:r>
              <a:rPr lang="en-ID" altLang="en-US" dirty="0" err="1" smtClean="0"/>
              <a:t>Epinefrin</a:t>
            </a:r>
            <a:r>
              <a:rPr lang="en-ID" altLang="en-US" dirty="0" smtClean="0"/>
              <a:t> (E) </a:t>
            </a:r>
            <a:r>
              <a:rPr lang="en-ID" altLang="en-US" dirty="0" err="1" smtClean="0"/>
              <a:t>berperan</a:t>
            </a:r>
            <a:r>
              <a:rPr lang="en-ID" altLang="en-US" dirty="0" smtClean="0"/>
              <a:t> </a:t>
            </a:r>
            <a:r>
              <a:rPr lang="en-US" dirty="0" smtClean="0"/>
              <a:t>vasodilator </a:t>
            </a:r>
            <a:r>
              <a:rPr lang="en-US" dirty="0" err="1" smtClean="0"/>
              <a:t>sebab</a:t>
            </a:r>
            <a:r>
              <a:rPr lang="en-US" dirty="0"/>
              <a:t> </a:t>
            </a:r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reseptor</a:t>
            </a:r>
            <a:r>
              <a:rPr lang="en-US" dirty="0" smtClean="0"/>
              <a:t> </a:t>
            </a:r>
            <a:r>
              <a:rPr lang="en-US" dirty="0" err="1" smtClean="0"/>
              <a:t>adrenergik</a:t>
            </a:r>
            <a:r>
              <a:rPr lang="en-US" dirty="0" smtClean="0"/>
              <a:t> beta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endParaRPr lang="en-US" dirty="0" smtClean="0"/>
          </a:p>
          <a:p>
            <a:r>
              <a:rPr lang="en-US" dirty="0" err="1"/>
              <a:t>R</a:t>
            </a:r>
            <a:r>
              <a:rPr lang="en-US" dirty="0" err="1" smtClean="0"/>
              <a:t>eseptor</a:t>
            </a:r>
            <a:r>
              <a:rPr lang="en-US" dirty="0" smtClean="0"/>
              <a:t> </a:t>
            </a:r>
            <a:r>
              <a:rPr lang="en-US" dirty="0" err="1"/>
              <a:t>adrenergik</a:t>
            </a:r>
            <a:r>
              <a:rPr lang="en-US" dirty="0"/>
              <a:t> beta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smtClean="0"/>
              <a:t>vasodilator, </a:t>
            </a:r>
            <a:r>
              <a:rPr lang="en-ID" altLang="en-US" dirty="0" smtClean="0"/>
              <a:t>berbeda dengan </a:t>
            </a:r>
            <a:r>
              <a:rPr lang="en-US" dirty="0" err="1" smtClean="0"/>
              <a:t>reseptor</a:t>
            </a:r>
            <a:r>
              <a:rPr lang="en-US" dirty="0" smtClean="0"/>
              <a:t> </a:t>
            </a:r>
            <a:r>
              <a:rPr lang="en-US" dirty="0" err="1" smtClean="0"/>
              <a:t>adrenergik</a:t>
            </a:r>
            <a:r>
              <a:rPr lang="en-US" dirty="0" smtClean="0"/>
              <a:t> </a:t>
            </a:r>
            <a:r>
              <a:rPr lang="en-US" dirty="0" err="1" smtClean="0"/>
              <a:t>alfa</a:t>
            </a:r>
            <a:r>
              <a:rPr lang="en-US" dirty="0" smtClean="0"/>
              <a:t> </a:t>
            </a:r>
            <a:r>
              <a:rPr lang="en-US" dirty="0" smtClean="0">
                <a:sym typeface="+mn-ea"/>
              </a:rPr>
              <a:t>yang </a:t>
            </a:r>
            <a:r>
              <a:rPr lang="en-ID" altLang="en-US" dirty="0" smtClean="0">
                <a:sym typeface="+mn-ea"/>
              </a:rPr>
              <a:t>bersifat </a:t>
            </a:r>
            <a:r>
              <a:rPr lang="en-US" dirty="0" err="1" smtClean="0">
                <a:sym typeface="+mn-ea"/>
              </a:rPr>
              <a:t>vasokonstriktor</a:t>
            </a:r>
            <a:r>
              <a:rPr lang="en-ID" altLang="en-US" dirty="0" err="1" smtClean="0">
                <a:sym typeface="+mn-ea"/>
              </a:rPr>
              <a:t>, </a:t>
            </a:r>
            <a:r>
              <a:rPr lang="en-ID" altLang="en-US" dirty="0" smtClean="0"/>
              <a:t>yang </a:t>
            </a:r>
            <a:r>
              <a:rPr lang="en-US" dirty="0" err="1" smtClean="0">
                <a:sym typeface="+mn-ea"/>
              </a:rPr>
              <a:t>dirangsang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NE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2</a:t>
            </a:r>
            <a:r>
              <a:rPr lang="en-ID" altLang="en-US" b="1" dirty="0" smtClean="0"/>
              <a:t>.b.</a:t>
            </a:r>
            <a:r>
              <a:rPr lang="en-US" b="1" dirty="0" smtClean="0"/>
              <a:t>) </a:t>
            </a:r>
            <a:r>
              <a:rPr lang="en-US" b="1" dirty="0" err="1" smtClean="0"/>
              <a:t>Saraf</a:t>
            </a:r>
            <a:r>
              <a:rPr lang="en-US" b="1" dirty="0" smtClean="0"/>
              <a:t> vasodilator </a:t>
            </a:r>
            <a:r>
              <a:rPr lang="en-US" b="1" dirty="0" err="1" smtClean="0"/>
              <a:t>simpatis</a:t>
            </a:r>
            <a:r>
              <a:rPr lang="en-US" b="1" dirty="0" smtClean="0"/>
              <a:t> </a:t>
            </a:r>
          </a:p>
          <a:p>
            <a:r>
              <a:rPr lang="en-US" dirty="0" err="1" smtClean="0"/>
              <a:t>Kucing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binatang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dijumpai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serabut</a:t>
            </a:r>
            <a:r>
              <a:rPr lang="en-US" dirty="0" smtClean="0"/>
              <a:t> </a:t>
            </a:r>
            <a:r>
              <a:rPr lang="en-US" dirty="0" err="1"/>
              <a:t>simpatis</a:t>
            </a:r>
            <a:r>
              <a:rPr lang="en-US" dirty="0"/>
              <a:t> vasodilator yang </a:t>
            </a:r>
            <a:r>
              <a:rPr lang="en-US" dirty="0" err="1" smtClean="0"/>
              <a:t>mensekresi</a:t>
            </a:r>
            <a:r>
              <a:rPr lang="en-US" dirty="0" smtClean="0"/>
              <a:t> </a:t>
            </a:r>
            <a:r>
              <a:rPr lang="en-US" dirty="0" err="1" smtClean="0"/>
              <a:t>hormon</a:t>
            </a:r>
            <a:r>
              <a:rPr lang="en-US" dirty="0" smtClean="0"/>
              <a:t> </a:t>
            </a:r>
            <a:r>
              <a:rPr lang="en-US" dirty="0" err="1" smtClean="0"/>
              <a:t>asetilkolin</a:t>
            </a:r>
            <a:r>
              <a:rPr lang="en-US" dirty="0" smtClean="0"/>
              <a:t> -- &gt; </a:t>
            </a:r>
            <a:r>
              <a:rPr lang="en-US" dirty="0" err="1" smtClean="0"/>
              <a:t>vasodilatasi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  <a:sym typeface="+mn-ea"/>
              </a:rPr>
              <a:t>Pada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manusia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hingga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sekarang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belum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dapat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dibuktikan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adanya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serabut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+mn-ea"/>
              </a:rPr>
              <a:t>simpatis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 vasodilator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/>
              <a:t>Malahan</a:t>
            </a:r>
            <a:r>
              <a:rPr lang="en-US" dirty="0"/>
              <a:t> </a:t>
            </a:r>
            <a:r>
              <a:rPr lang="en-ID" altLang="en-US" dirty="0"/>
              <a:t>E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medula</a:t>
            </a:r>
            <a:r>
              <a:rPr lang="en-US" dirty="0"/>
              <a:t> adrenal (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)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reseptor</a:t>
            </a:r>
            <a:r>
              <a:rPr lang="en-US" dirty="0"/>
              <a:t> </a:t>
            </a:r>
            <a:r>
              <a:rPr lang="en-US" dirty="0" err="1"/>
              <a:t>adrenergik</a:t>
            </a:r>
            <a:r>
              <a:rPr lang="en-US" dirty="0"/>
              <a:t> beta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pembuluh</a:t>
            </a:r>
            <a:r>
              <a:rPr lang="en-US" dirty="0"/>
              <a:t> </a:t>
            </a:r>
            <a:r>
              <a:rPr lang="en-US" dirty="0" err="1"/>
              <a:t>arteriol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-- &gt; </a:t>
            </a:r>
            <a:r>
              <a:rPr lang="en-US" dirty="0" err="1"/>
              <a:t>vasodilatasi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TUJUAN </a:t>
            </a:r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PEMBELAJARAN</a:t>
            </a:r>
            <a:endParaRPr lang="en-US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Perubahan</a:t>
            </a:r>
            <a:r>
              <a:rPr lang="en-US" dirty="0"/>
              <a:t> parameter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kardiovaskular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sirkulasi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Mekanisme</a:t>
            </a:r>
            <a:r>
              <a:rPr lang="en-US" dirty="0"/>
              <a:t> yang </a:t>
            </a:r>
            <a:r>
              <a:rPr lang="en-US" dirty="0" err="1"/>
              <a:t>mendasari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parameter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kardiovaskluar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sirkulasi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.  </a:t>
            </a:r>
          </a:p>
        </p:txBody>
      </p:sp>
    </p:spTree>
    <p:extLst>
      <p:ext uri="{BB962C8B-B14F-4D97-AF65-F5344CB8AC3E}">
        <p14:creationId xmlns:p14="http://schemas.microsoft.com/office/powerpoint/2010/main" val="3951782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305800" cy="4419599"/>
          </a:xfrm>
        </p:spPr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coba</a:t>
            </a:r>
            <a:r>
              <a:rPr lang="en-US" dirty="0" smtClean="0"/>
              <a:t> (</a:t>
            </a:r>
            <a:r>
              <a:rPr lang="en-US" dirty="0" err="1" smtClean="0"/>
              <a:t>kucing</a:t>
            </a:r>
            <a:r>
              <a:rPr lang="en-US" dirty="0" smtClean="0"/>
              <a:t>), </a:t>
            </a:r>
            <a:r>
              <a:rPr lang="en-US" dirty="0" err="1" smtClean="0"/>
              <a:t>perangsangan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serabut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/>
              <a:t> vasodilator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400% normal. </a:t>
            </a:r>
          </a:p>
          <a:p>
            <a:r>
              <a:rPr lang="en-US" dirty="0" err="1" smtClean="0"/>
              <a:t>Serabut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vasodilator </a:t>
            </a:r>
            <a:r>
              <a:rPr lang="en-US" dirty="0" err="1" smtClean="0"/>
              <a:t>diaktifkan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jaras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yang </a:t>
            </a:r>
            <a:r>
              <a:rPr lang="en-US" dirty="0" err="1" smtClean="0"/>
              <a:t>bermula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korteks</a:t>
            </a:r>
            <a:r>
              <a:rPr lang="en-US" dirty="0" smtClean="0"/>
              <a:t> </a:t>
            </a:r>
            <a:r>
              <a:rPr lang="en-US" dirty="0" err="1" smtClean="0"/>
              <a:t>serebri</a:t>
            </a:r>
            <a:r>
              <a:rPr lang="en-US" dirty="0" smtClean="0"/>
              <a:t>, yang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hubungannya</a:t>
            </a:r>
            <a:r>
              <a:rPr lang="en-US" dirty="0" smtClean="0"/>
              <a:t> dengan area </a:t>
            </a:r>
            <a:r>
              <a:rPr lang="en-US" dirty="0" err="1" smtClean="0"/>
              <a:t>motorik</a:t>
            </a:r>
            <a:r>
              <a:rPr lang="en-ID" altLang="en-US" dirty="0" err="1" smtClean="0"/>
              <a:t>-</a:t>
            </a:r>
            <a:r>
              <a:rPr lang="en-ID" altLang="en-US" dirty="0" smtClean="0"/>
              <a:t>yang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-- &gt;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hipotalamus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batang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 -- &gt; </a:t>
            </a:r>
            <a:r>
              <a:rPr lang="en-US" dirty="0" err="1" smtClean="0"/>
              <a:t>medula</a:t>
            </a:r>
            <a:r>
              <a:rPr lang="en-US" dirty="0" smtClean="0"/>
              <a:t> </a:t>
            </a:r>
            <a:r>
              <a:rPr lang="en-US" dirty="0" err="1" smtClean="0"/>
              <a:t>spinalis</a:t>
            </a:r>
            <a:r>
              <a:rPr lang="en-US" dirty="0" smtClean="0"/>
              <a:t>.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Perangsangan</a:t>
            </a:r>
            <a:r>
              <a:rPr lang="en-US" dirty="0" smtClean="0"/>
              <a:t> </a:t>
            </a:r>
            <a:r>
              <a:rPr lang="en-US" dirty="0" err="1" smtClean="0"/>
              <a:t>korteks</a:t>
            </a:r>
            <a:r>
              <a:rPr lang="en-US" dirty="0" smtClean="0"/>
              <a:t> </a:t>
            </a:r>
            <a:r>
              <a:rPr lang="en-US" dirty="0" err="1" smtClean="0"/>
              <a:t>motorik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 </a:t>
            </a:r>
            <a:r>
              <a:rPr lang="en-ID" altLang="en-US" dirty="0" err="1" smtClean="0"/>
              <a:t>dan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serabut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vasodilator yang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vasodilatasi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detik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ID" altLang="en-US" dirty="0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vasodilatasi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382000" cy="4038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dimulainya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vasodilator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menginisiasi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Serabut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vasodilator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yang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sirkulasi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 3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 yang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sirkulasi</a:t>
            </a:r>
            <a:r>
              <a:rPr lang="en-US" dirty="0" smtClean="0"/>
              <a:t> agar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Aktivasi</a:t>
            </a:r>
            <a:r>
              <a:rPr lang="en-US" dirty="0" smtClean="0"/>
              <a:t> </a:t>
            </a:r>
            <a:r>
              <a:rPr lang="en-US" dirty="0" err="1" smtClean="0"/>
              <a:t>masal</a:t>
            </a:r>
            <a:r>
              <a:rPr lang="en-US" dirty="0" smtClean="0"/>
              <a:t> </a:t>
            </a:r>
            <a:r>
              <a:rPr lang="en-US" dirty="0" err="1" smtClean="0"/>
              <a:t>s.s.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sirkulasi</a:t>
            </a:r>
            <a:r>
              <a:rPr lang="en-US" dirty="0" smtClean="0"/>
              <a:t> </a:t>
            </a:r>
            <a:r>
              <a:rPr lang="en-ID" altLang="en-US" dirty="0" smtClean="0"/>
              <a:t>saat </a:t>
            </a:r>
            <a:r>
              <a:rPr lang="en-US" dirty="0" err="1" smtClean="0"/>
              <a:t>berolahraga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Aktivasi</a:t>
            </a:r>
            <a:r>
              <a:rPr lang="en-US" dirty="0" smtClean="0"/>
              <a:t> </a:t>
            </a:r>
            <a:r>
              <a:rPr lang="en-US" dirty="0" err="1" smtClean="0"/>
              <a:t>masal</a:t>
            </a:r>
            <a:r>
              <a:rPr lang="en-US" dirty="0" smtClean="0"/>
              <a:t> </a:t>
            </a:r>
            <a:r>
              <a:rPr lang="en-US" dirty="0" err="1" smtClean="0"/>
              <a:t>s.s.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permulaan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, </a:t>
            </a:r>
            <a:r>
              <a:rPr lang="en-US" dirty="0" err="1" smtClean="0"/>
              <a:t>rangsangan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dijalarkan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vasomotor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perangsangan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.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simultan</a:t>
            </a:r>
            <a:r>
              <a:rPr lang="en-US" dirty="0" smtClean="0"/>
              <a:t>, </a:t>
            </a:r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parasimpatis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dilemahkan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199"/>
            <a:ext cx="8378825" cy="4269105"/>
          </a:xfrm>
        </p:spPr>
        <p:txBody>
          <a:bodyPr>
            <a:normAutofit/>
          </a:bodyPr>
          <a:lstStyle/>
          <a:p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sirkulasi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aktivasi</a:t>
            </a:r>
            <a:r>
              <a:rPr lang="en-US" dirty="0" smtClean="0"/>
              <a:t> </a:t>
            </a:r>
            <a:r>
              <a:rPr lang="en-US" dirty="0" err="1" smtClean="0"/>
              <a:t>masal</a:t>
            </a:r>
            <a:r>
              <a:rPr lang="en-US" dirty="0" smtClean="0"/>
              <a:t> </a:t>
            </a:r>
            <a:r>
              <a:rPr lang="en-US" dirty="0" err="1" smtClean="0"/>
              <a:t>s.s.simpatis</a:t>
            </a:r>
            <a:r>
              <a:rPr lang="en-US" dirty="0" smtClean="0"/>
              <a:t>:</a:t>
            </a:r>
          </a:p>
          <a:p>
            <a:pPr lvl="1"/>
            <a:r>
              <a:rPr lang="en-ID" altLang="en-US" dirty="0" err="1" smtClean="0"/>
              <a:t>Stimulasi</a:t>
            </a:r>
            <a:r>
              <a:rPr lang="en-ID" altLang="en-US" dirty="0" smtClean="0"/>
              <a:t> j</a:t>
            </a:r>
            <a:r>
              <a:rPr lang="en-US" dirty="0" err="1" smtClean="0"/>
              <a:t>antung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pompanya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</a:p>
          <a:p>
            <a:pPr lvl="1"/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konstriksi</a:t>
            </a:r>
            <a:r>
              <a:rPr lang="en-ID" altLang="en-US" dirty="0" err="1" smtClean="0"/>
              <a:t>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yang </a:t>
            </a:r>
            <a:r>
              <a:rPr lang="en-ID" altLang="en-US" dirty="0" smtClean="0"/>
              <a:t>akan </a:t>
            </a:r>
            <a:r>
              <a:rPr lang="en-US" dirty="0" err="1" smtClean="0">
                <a:sym typeface="+mn-ea"/>
              </a:rPr>
              <a:t>dilatasi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sebagai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pengaruh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substansi</a:t>
            </a:r>
            <a:r>
              <a:rPr lang="en-US" dirty="0" smtClean="0">
                <a:sym typeface="+mn-ea"/>
              </a:rPr>
              <a:t> vasodilator yang </a:t>
            </a:r>
            <a:r>
              <a:rPr lang="en-US" dirty="0" err="1" smtClean="0">
                <a:sym typeface="+mn-ea"/>
              </a:rPr>
              <a:t>dihasilkan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oleh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rangka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itu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sendiri</a:t>
            </a:r>
            <a:r>
              <a:rPr lang="en-US" dirty="0" smtClean="0">
                <a:sym typeface="+mn-ea"/>
              </a:rPr>
              <a:t>, </a:t>
            </a:r>
            <a:r>
              <a:rPr lang="en-US" dirty="0" err="1" smtClean="0">
                <a:sym typeface="+mn-ea"/>
              </a:rPr>
              <a:t>sehingga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aliran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rangka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meningkat</a:t>
            </a:r>
            <a:r>
              <a:rPr lang="en-US" dirty="0" smtClean="0">
                <a:sym typeface="+mn-ea"/>
              </a:rPr>
              <a:t> </a:t>
            </a:r>
            <a:r>
              <a:rPr lang="en-US" dirty="0">
                <a:sym typeface="+mn-ea"/>
              </a:rPr>
              <a:t>(</a:t>
            </a:r>
            <a:r>
              <a:rPr lang="en-US" dirty="0" smtClean="0">
                <a:sym typeface="+mn-ea"/>
              </a:rPr>
              <a:t>2 liter/</a:t>
            </a:r>
            <a:r>
              <a:rPr lang="en-US" dirty="0" err="1" smtClean="0">
                <a:sym typeface="+mn-ea"/>
              </a:rPr>
              <a:t>menit</a:t>
            </a:r>
            <a:r>
              <a:rPr lang="en-US" dirty="0" smtClean="0">
                <a:sym typeface="+mn-ea"/>
              </a:rPr>
              <a:t>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458200" cy="4267200"/>
          </a:xfrm>
        </p:spPr>
        <p:txBody>
          <a:bodyPr>
            <a:normAutofit/>
          </a:bodyPr>
          <a:lstStyle/>
          <a:p>
            <a:pPr lvl="1"/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sirkulasi</a:t>
            </a:r>
            <a:r>
              <a:rPr lang="en-US" dirty="0" smtClean="0"/>
              <a:t> </a:t>
            </a:r>
            <a:r>
              <a:rPr lang="en-US" dirty="0" err="1" smtClean="0"/>
              <a:t>koroner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serebral</a:t>
            </a:r>
            <a:r>
              <a:rPr lang="en-US" dirty="0" smtClean="0"/>
              <a:t> </a:t>
            </a:r>
            <a:r>
              <a:rPr lang="en-US" dirty="0" err="1" smtClean="0"/>
              <a:t>terhindar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substansi</a:t>
            </a:r>
            <a:r>
              <a:rPr lang="en-US" dirty="0" smtClean="0"/>
              <a:t> </a:t>
            </a:r>
            <a:r>
              <a:rPr lang="en-US" dirty="0" err="1" smtClean="0"/>
              <a:t>vasokonstriktor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dipersyarafi</a:t>
            </a:r>
            <a:r>
              <a:rPr lang="en-US" dirty="0" smtClean="0"/>
              <a:t> </a:t>
            </a:r>
            <a:r>
              <a:rPr lang="en-US" dirty="0" err="1" smtClean="0"/>
              <a:t>serabut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</a:t>
            </a:r>
            <a:r>
              <a:rPr lang="en-US" dirty="0" err="1" smtClean="0"/>
              <a:t>vasokonstriktor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ID" dirty="0" err="1" smtClean="0"/>
              <a:t>Kontraksi</a:t>
            </a:r>
            <a:r>
              <a:rPr lang="en-ID" dirty="0" smtClean="0"/>
              <a:t> </a:t>
            </a:r>
            <a:r>
              <a:rPr lang="en-ID" dirty="0" err="1" smtClean="0"/>
              <a:t>sistem</a:t>
            </a:r>
            <a:r>
              <a:rPr lang="en-ID" dirty="0" smtClean="0"/>
              <a:t> vena --&gt; </a:t>
            </a:r>
            <a:r>
              <a:rPr lang="en-ID" dirty="0" err="1" smtClean="0"/>
              <a:t>meningkatkan</a:t>
            </a:r>
            <a:r>
              <a:rPr lang="en-ID" dirty="0" smtClean="0"/>
              <a:t> mean arterial filling pressure -- &gt; </a:t>
            </a:r>
            <a:r>
              <a:rPr lang="en-ID" dirty="0" err="1" smtClean="0"/>
              <a:t>meningkatkan</a:t>
            </a:r>
            <a:r>
              <a:rPr lang="en-ID" dirty="0" smtClean="0"/>
              <a:t> venous return </a:t>
            </a:r>
            <a:r>
              <a:rPr lang="en-ID" dirty="0" err="1" smtClean="0"/>
              <a:t>ke</a:t>
            </a:r>
            <a:r>
              <a:rPr lang="en-ID" dirty="0" smtClean="0"/>
              <a:t> </a:t>
            </a:r>
            <a:r>
              <a:rPr lang="en-ID" dirty="0" err="1" smtClean="0"/>
              <a:t>jantung</a:t>
            </a:r>
            <a:r>
              <a:rPr lang="en-ID" dirty="0" smtClean="0"/>
              <a:t> -- &gt; </a:t>
            </a:r>
            <a:r>
              <a:rPr lang="en-ID" dirty="0" err="1" smtClean="0"/>
              <a:t>meningkatkan</a:t>
            </a:r>
            <a:r>
              <a:rPr lang="en-ID" dirty="0" smtClean="0"/>
              <a:t> </a:t>
            </a:r>
            <a:r>
              <a:rPr lang="en-ID" dirty="0" err="1" smtClean="0"/>
              <a:t>curah</a:t>
            </a:r>
            <a:r>
              <a:rPr lang="en-ID" dirty="0" smtClean="0"/>
              <a:t> </a:t>
            </a:r>
            <a:r>
              <a:rPr lang="en-ID" dirty="0" err="1" smtClean="0"/>
              <a:t>jantung</a:t>
            </a:r>
            <a:r>
              <a:rPr lang="en-ID" dirty="0" smtClean="0"/>
              <a:t>.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7630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Di </a:t>
            </a:r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dirty="0" err="1" smtClean="0"/>
              <a:t>rangsangan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yang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, </a:t>
            </a:r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refleks</a:t>
            </a:r>
            <a:r>
              <a:rPr lang="en-US" dirty="0" smtClean="0"/>
              <a:t>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berkontraksi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melewati</a:t>
            </a:r>
            <a:r>
              <a:rPr lang="en-US" dirty="0" smtClean="0"/>
              <a:t> </a:t>
            </a:r>
            <a:r>
              <a:rPr lang="en-US" dirty="0" err="1" smtClean="0"/>
              <a:t>medula</a:t>
            </a:r>
            <a:r>
              <a:rPr lang="en-US" dirty="0" smtClean="0"/>
              <a:t> </a:t>
            </a:r>
            <a:r>
              <a:rPr lang="en-US" dirty="0" err="1" smtClean="0"/>
              <a:t>spinalis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vasomotor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saraf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metabolisme</a:t>
            </a:r>
            <a:r>
              <a:rPr lang="en-US" dirty="0" smtClean="0"/>
              <a:t> yang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ujung-ujung</a:t>
            </a:r>
            <a:r>
              <a:rPr lang="en-US" dirty="0" smtClean="0"/>
              <a:t> </a:t>
            </a:r>
            <a:r>
              <a:rPr lang="en-US" dirty="0" err="1" smtClean="0"/>
              <a:t>saraf</a:t>
            </a:r>
            <a:r>
              <a:rPr lang="en-US" dirty="0" smtClean="0"/>
              <a:t> </a:t>
            </a:r>
            <a:r>
              <a:rPr lang="en-US" dirty="0" err="1" smtClean="0"/>
              <a:t>sensoris</a:t>
            </a:r>
            <a:r>
              <a:rPr lang="en-US" dirty="0" smtClean="0"/>
              <a:t> yang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ID" altLang="en-US" dirty="0" smtClean="0"/>
              <a:t>saat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vasodilatasi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yang </a:t>
            </a:r>
            <a:r>
              <a:rPr lang="en-US" dirty="0" err="1" smtClean="0"/>
              <a:t>hebat</a:t>
            </a:r>
            <a:r>
              <a:rPr lang="en-US" dirty="0" smtClean="0"/>
              <a:t> </a:t>
            </a:r>
            <a:r>
              <a:rPr lang="en-ID" altLang="en-US" dirty="0" err="1" smtClean="0"/>
              <a:t>pada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ID" altLang="en-US" dirty="0" smtClean="0"/>
              <a:t>rangka </a:t>
            </a:r>
            <a:r>
              <a:rPr lang="en-US" dirty="0" smtClean="0"/>
              <a:t>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ID" altLang="en-US" dirty="0" smtClean="0"/>
              <a:t>beraktivitas </a:t>
            </a:r>
            <a:endParaRPr lang="en-US" dirty="0" smtClean="0"/>
          </a:p>
          <a:p>
            <a:r>
              <a:rPr lang="en-US" dirty="0" err="1" smtClean="0"/>
              <a:t>Vasodilatasi</a:t>
            </a:r>
            <a:r>
              <a:rPr lang="en-US" dirty="0" smtClean="0"/>
              <a:t> </a:t>
            </a:r>
            <a:r>
              <a:rPr lang="en-ID" altLang="en-US" dirty="0" smtClean="0"/>
              <a:t>pembuluh darah otot rangka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alir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vena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</a:p>
          <a:p>
            <a:r>
              <a:rPr lang="en-ID" altLang="en-US" dirty="0" err="1" smtClean="0"/>
              <a:t>J</a:t>
            </a:r>
            <a:r>
              <a:rPr lang="en-US" dirty="0" err="1" smtClean="0"/>
              <a:t>antung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memompa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yang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ID" altLang="en-US" dirty="0" smtClean="0"/>
              <a:t>ke jantung tersebut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mengirimkannya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ID" altLang="en-US" dirty="0" smtClean="0"/>
              <a:t>seluruh tubuh termasuk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ID" altLang="en-US" dirty="0" smtClean="0"/>
              <a:t>rangka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arteri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303895" cy="4343400"/>
          </a:xfrm>
        </p:spPr>
        <p:txBody>
          <a:bodyPr>
            <a:normAutofit/>
          </a:bodyPr>
          <a:lstStyle/>
          <a:p>
            <a:r>
              <a:rPr lang="en-ID" altLang="en-US" dirty="0" err="1" smtClean="0"/>
              <a:t>Faktor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ID" altLang="en-US" dirty="0" smtClean="0"/>
              <a:t>penyebab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ID" altLang="en-US" dirty="0" smtClean="0"/>
              <a:t>rangka yang </a:t>
            </a:r>
            <a:r>
              <a:rPr lang="en-ID" altLang="en-US" dirty="0" err="1" smtClean="0"/>
              <a:t>beraktivitas</a:t>
            </a:r>
            <a:r>
              <a:rPr lang="en-ID" altLang="en-US" dirty="0" smtClean="0"/>
              <a:t>.</a:t>
            </a:r>
            <a:endParaRPr lang="en-US" dirty="0" smtClean="0"/>
          </a:p>
          <a:p>
            <a:r>
              <a:rPr lang="en-ID" altLang="en-US" dirty="0" err="1" smtClean="0"/>
              <a:t>Meskipun demikian, hal tersebut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berespon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rangsangan</a:t>
            </a:r>
            <a:r>
              <a:rPr lang="en-US" dirty="0" smtClean="0"/>
              <a:t> </a:t>
            </a:r>
            <a:r>
              <a:rPr lang="en-US" dirty="0" err="1" smtClean="0"/>
              <a:t>s.s.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,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kronotropik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inotropic </a:t>
            </a:r>
            <a:r>
              <a:rPr lang="en-US" dirty="0" err="1" smtClean="0"/>
              <a:t>positif</a:t>
            </a:r>
            <a:r>
              <a:rPr lang="en-US" dirty="0" smtClean="0"/>
              <a:t>). </a:t>
            </a:r>
          </a:p>
          <a:p>
            <a:r>
              <a:rPr lang="en-ID" altLang="en-US" dirty="0" err="1" smtClean="0"/>
              <a:t>F</a:t>
            </a:r>
            <a:r>
              <a:rPr lang="en-US" dirty="0" err="1" smtClean="0"/>
              <a:t>aktor</a:t>
            </a:r>
            <a:r>
              <a:rPr lang="en-US" dirty="0" smtClean="0"/>
              <a:t> lain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alir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vena</a:t>
            </a:r>
            <a:r>
              <a:rPr lang="en-ID" altLang="en-US" dirty="0" smtClean="0"/>
              <a:t>: </a:t>
            </a:r>
            <a:r>
              <a:rPr lang="en-US" dirty="0" err="1" smtClean="0"/>
              <a:t>perangsangan</a:t>
            </a:r>
            <a:r>
              <a:rPr lang="en-US" dirty="0" smtClean="0"/>
              <a:t> </a:t>
            </a:r>
            <a:r>
              <a:rPr lang="en-ID" altLang="en-US" dirty="0" smtClean="0"/>
              <a:t>kuat </a:t>
            </a:r>
            <a:r>
              <a:rPr lang="en-US" dirty="0" err="1" smtClean="0"/>
              <a:t>simpatis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vena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berolahraga</a:t>
            </a:r>
            <a:r>
              <a:rPr lang="en-US" dirty="0" smtClean="0"/>
              <a:t>,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/>
              <a:t> </a:t>
            </a:r>
            <a:r>
              <a:rPr lang="en-US" dirty="0" err="1" smtClean="0"/>
              <a:t>oksigen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nutrisi</a:t>
            </a:r>
            <a:r>
              <a:rPr lang="en-US" dirty="0" smtClean="0"/>
              <a:t> yang 20x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normal.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mengangkut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paru-paru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diperlukan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curah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jantung</a:t>
            </a:r>
            <a:r>
              <a:rPr lang="en-US" dirty="0">
                <a:solidFill>
                  <a:srgbClr val="0070C0"/>
                </a:solidFill>
              </a:rPr>
              <a:t> yang </a:t>
            </a:r>
            <a:r>
              <a:rPr lang="en-US" dirty="0" err="1" smtClean="0">
                <a:solidFill>
                  <a:srgbClr val="0070C0"/>
                </a:solidFill>
              </a:rPr>
              <a:t>meningkat</a:t>
            </a:r>
            <a:r>
              <a:rPr lang="en-US" dirty="0" smtClean="0">
                <a:solidFill>
                  <a:srgbClr val="0070C0"/>
                </a:solidFill>
              </a:rPr>
              <a:t> 5-6x normal.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Rangsangan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sistemik</a:t>
            </a:r>
            <a:r>
              <a:rPr lang="en-US" dirty="0" smtClean="0"/>
              <a:t> rata-rata, </a:t>
            </a:r>
            <a:r>
              <a:rPr lang="en-ID" altLang="en-US" dirty="0" smtClean="0"/>
              <a:t>hingga </a:t>
            </a:r>
            <a:r>
              <a:rPr lang="en-US" dirty="0" err="1" smtClean="0"/>
              <a:t>mencapai</a:t>
            </a:r>
            <a:r>
              <a:rPr lang="en-US" dirty="0" smtClean="0"/>
              <a:t> 30 mm Hg (</a:t>
            </a:r>
            <a:r>
              <a:rPr lang="en-ID" altLang="en-US" dirty="0" smtClean="0"/>
              <a:t>4x </a:t>
            </a:r>
            <a:r>
              <a:rPr lang="en-US" dirty="0" smtClean="0"/>
              <a:t>normal), yang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alir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vena.</a:t>
            </a:r>
          </a:p>
          <a:p>
            <a:r>
              <a:rPr lang="en-ID" dirty="0" err="1" smtClean="0"/>
              <a:t>Penurunan</a:t>
            </a:r>
            <a:r>
              <a:rPr lang="en-ID" dirty="0" smtClean="0"/>
              <a:t> </a:t>
            </a:r>
            <a:r>
              <a:rPr lang="en-ID" dirty="0" err="1" smtClean="0"/>
              <a:t>resistensi</a:t>
            </a:r>
            <a:r>
              <a:rPr lang="en-ID" dirty="0" smtClean="0"/>
              <a:t> </a:t>
            </a:r>
            <a:r>
              <a:rPr lang="en-ID" dirty="0" err="1" smtClean="0"/>
              <a:t>pembluh</a:t>
            </a:r>
            <a:r>
              <a:rPr lang="en-ID" dirty="0" smtClean="0"/>
              <a:t> </a:t>
            </a:r>
            <a:r>
              <a:rPr lang="en-ID" dirty="0" err="1" smtClean="0"/>
              <a:t>darah</a:t>
            </a:r>
            <a:r>
              <a:rPr lang="en-ID" dirty="0" smtClean="0"/>
              <a:t> </a:t>
            </a:r>
            <a:r>
              <a:rPr lang="en-ID" dirty="0" err="1" smtClean="0"/>
              <a:t>saat</a:t>
            </a:r>
            <a:r>
              <a:rPr lang="en-ID" dirty="0" smtClean="0"/>
              <a:t> </a:t>
            </a:r>
            <a:r>
              <a:rPr lang="en-ID" dirty="0" err="1" smtClean="0"/>
              <a:t>berolahraga</a:t>
            </a:r>
            <a:r>
              <a:rPr lang="en-ID" dirty="0" smtClean="0"/>
              <a:t> -- &gt; </a:t>
            </a:r>
            <a:r>
              <a:rPr lang="en-ID" dirty="0" err="1" smtClean="0"/>
              <a:t>meningkatkan</a:t>
            </a:r>
            <a:r>
              <a:rPr lang="en-ID" dirty="0" smtClean="0"/>
              <a:t> venous return.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Salah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yang </a:t>
            </a:r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jantungnya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Frank-Starling.</a:t>
            </a:r>
          </a:p>
          <a:p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/>
              <a:t> </a:t>
            </a:r>
            <a:r>
              <a:rPr lang="en-ID" altLang="en-US" dirty="0"/>
              <a:t>b</a:t>
            </a:r>
            <a:r>
              <a:rPr lang="en-US" dirty="0" err="1" smtClean="0">
                <a:sym typeface="+mn-ea"/>
              </a:rPr>
              <a:t>ila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jumlah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 yang </a:t>
            </a:r>
            <a:r>
              <a:rPr lang="en-US" dirty="0" err="1" smtClean="0">
                <a:sym typeface="+mn-ea"/>
              </a:rPr>
              <a:t>mengalir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pembuluh</a:t>
            </a:r>
            <a:r>
              <a:rPr lang="en-US" dirty="0" smtClean="0">
                <a:sym typeface="+mn-ea"/>
              </a:rPr>
              <a:t> vena </a:t>
            </a:r>
            <a:r>
              <a:rPr lang="en-US" dirty="0" err="1" smtClean="0">
                <a:sym typeface="+mn-ea"/>
              </a:rPr>
              <a:t>menuju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ke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jantung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meningkat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mengembangkan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ruang-ruang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jantung</a:t>
            </a:r>
            <a:r>
              <a:rPr lang="en-US" dirty="0" smtClean="0">
                <a:sym typeface="+mn-ea"/>
              </a:rPr>
              <a:t>, </a:t>
            </a:r>
            <a:r>
              <a:rPr lang="en-US" dirty="0" err="1" smtClean="0">
                <a:sym typeface="+mn-ea"/>
              </a:rPr>
              <a:t>maka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kekuatan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kontraksi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jantung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meningkat</a:t>
            </a:r>
            <a:r>
              <a:rPr lang="en-US" dirty="0" smtClean="0">
                <a:sym typeface="+mn-ea"/>
              </a:rPr>
              <a:t>. </a:t>
            </a:r>
            <a:r>
              <a:rPr lang="en-US" dirty="0" err="1" smtClean="0">
                <a:sym typeface="+mn-ea"/>
              </a:rPr>
              <a:t>Jadi</a:t>
            </a:r>
            <a:r>
              <a:rPr lang="en-US" dirty="0" smtClean="0">
                <a:sym typeface="+mn-ea"/>
              </a:rPr>
              <a:t> volume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 yang </a:t>
            </a:r>
            <a:r>
              <a:rPr lang="en-US" dirty="0" err="1" smtClean="0">
                <a:sym typeface="+mn-ea"/>
              </a:rPr>
              <a:t>dipompakan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pada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setiap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denyut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jantung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juga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meningkat</a:t>
            </a:r>
            <a:r>
              <a:rPr lang="en-US" dirty="0" smtClean="0">
                <a:sym typeface="+mn-ea"/>
              </a:rPr>
              <a:t>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43400"/>
          </a:xfrm>
        </p:spPr>
        <p:txBody>
          <a:bodyPr>
            <a:normAutofit/>
          </a:bodyPr>
          <a:lstStyle/>
          <a:p>
            <a:r>
              <a:rPr lang="en-ID" altLang="en-US" dirty="0" err="1" smtClean="0"/>
              <a:t>S</a:t>
            </a:r>
            <a:r>
              <a:rPr lang="en-US" dirty="0" err="1" smtClean="0"/>
              <a:t>ebagai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intrinsik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dirangsang</a:t>
            </a:r>
            <a:r>
              <a:rPr lang="en-US" dirty="0" smtClean="0"/>
              <a:t> dengan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s.s.simpatis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penghambatan</a:t>
            </a:r>
            <a:r>
              <a:rPr lang="en-US" dirty="0" smtClean="0"/>
              <a:t> </a:t>
            </a:r>
            <a:r>
              <a:rPr lang="en-ID" altLang="en-US" dirty="0" smtClean="0"/>
              <a:t>s.s.</a:t>
            </a:r>
            <a:r>
              <a:rPr lang="en-US" dirty="0" err="1" smtClean="0"/>
              <a:t>parasimpatis</a:t>
            </a:r>
            <a:r>
              <a:rPr lang="en-US" dirty="0" smtClean="0"/>
              <a:t> yang normal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berkurang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hilang</a:t>
            </a:r>
            <a:r>
              <a:rPr lang="en-US" dirty="0" smtClean="0"/>
              <a:t> </a:t>
            </a:r>
          </a:p>
          <a:p>
            <a:r>
              <a:rPr lang="en-ID" altLang="en-US" dirty="0" err="1" smtClean="0">
                <a:sym typeface="+mn-ea"/>
              </a:rPr>
              <a:t>Hasil akhir </a:t>
            </a:r>
            <a:r>
              <a:rPr lang="en-US" dirty="0" err="1" smtClean="0">
                <a:sym typeface="+mn-ea"/>
              </a:rPr>
              <a:t>adalah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sangat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meningkatnya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kecepatan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denyut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jantung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hampir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selalu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berlipatgandanya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kekuatan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kontraksi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jantung</a:t>
            </a:r>
            <a:r>
              <a:rPr lang="en-US" dirty="0" smtClean="0">
                <a:sym typeface="+mn-ea"/>
              </a:rPr>
              <a:t>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ID" altLang="en-US" dirty="0" smtClean="0"/>
              <a:t>(mekanisme Frank-Starling dan perangsangan s.s.simpatis) </a:t>
            </a:r>
            <a:r>
              <a:rPr lang="en-US" dirty="0" err="1" smtClean="0"/>
              <a:t>bersama-sama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memompa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paling </a:t>
            </a:r>
            <a:r>
              <a:rPr lang="en-US" dirty="0" err="1" smtClean="0"/>
              <a:t>sedikit</a:t>
            </a:r>
            <a:r>
              <a:rPr lang="en-US" dirty="0" smtClean="0"/>
              <a:t> 100%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ID" altLang="en-US" dirty="0" smtClean="0"/>
              <a:t>(2x normal)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Frank-Starling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490" y="1027664"/>
            <a:ext cx="7166859" cy="48397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24400" y="0"/>
            <a:ext cx="3343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err="1" smtClean="0">
                <a:solidFill>
                  <a:schemeClr val="bg1"/>
                </a:solidFill>
              </a:rPr>
              <a:t>Kurva</a:t>
            </a:r>
            <a:r>
              <a:rPr lang="en-ID" b="1" dirty="0" smtClean="0">
                <a:solidFill>
                  <a:schemeClr val="bg1"/>
                </a:solidFill>
              </a:rPr>
              <a:t> </a:t>
            </a:r>
            <a:r>
              <a:rPr lang="en-ID" b="1" dirty="0" err="1" smtClean="0">
                <a:solidFill>
                  <a:schemeClr val="bg1"/>
                </a:solidFill>
              </a:rPr>
              <a:t>curah</a:t>
            </a:r>
            <a:r>
              <a:rPr lang="en-ID" b="1" dirty="0" smtClean="0">
                <a:solidFill>
                  <a:schemeClr val="bg1"/>
                </a:solidFill>
              </a:rPr>
              <a:t> </a:t>
            </a:r>
            <a:r>
              <a:rPr lang="en-ID" b="1" dirty="0" err="1" smtClean="0">
                <a:solidFill>
                  <a:schemeClr val="bg1"/>
                </a:solidFill>
              </a:rPr>
              <a:t>jantung</a:t>
            </a:r>
            <a:r>
              <a:rPr lang="en-ID" b="1" dirty="0" smtClean="0">
                <a:solidFill>
                  <a:schemeClr val="bg1"/>
                </a:solidFill>
              </a:rPr>
              <a:t> </a:t>
            </a:r>
            <a:r>
              <a:rPr lang="en-ID" b="1" dirty="0" err="1" smtClean="0">
                <a:solidFill>
                  <a:schemeClr val="bg1"/>
                </a:solidFill>
              </a:rPr>
              <a:t>dan</a:t>
            </a:r>
            <a:r>
              <a:rPr lang="en-ID" b="1" dirty="0" smtClean="0">
                <a:solidFill>
                  <a:schemeClr val="bg1"/>
                </a:solidFill>
              </a:rPr>
              <a:t> stroke volume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71684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05891"/>
            <a:ext cx="8610600" cy="4020272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endParaRPr lang="en-US" dirty="0" smtClean="0"/>
          </a:p>
          <a:p>
            <a:r>
              <a:rPr lang="en-US" dirty="0" err="1" smtClean="0"/>
              <a:t>Lepasan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di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berolahraga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vasokonstriksi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pembuluh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yang </a:t>
            </a:r>
            <a:r>
              <a:rPr lang="en-US" dirty="0" err="1" smtClean="0"/>
              <a:t>aktif</a:t>
            </a:r>
            <a:r>
              <a:rPr lang="en-US" dirty="0" smtClean="0"/>
              <a:t>, yang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arteri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berolahraga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20 – 80 mm Hg,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berolahraga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89018"/>
            <a:ext cx="8610600" cy="4517852"/>
          </a:xfrm>
        </p:spPr>
        <p:txBody>
          <a:bodyPr>
            <a:normAutofit/>
          </a:bodyPr>
          <a:lstStyle/>
          <a:p>
            <a:r>
              <a:rPr lang="en-ID" altLang="en-US" dirty="0" err="1" smtClean="0"/>
              <a:t>Apab</a:t>
            </a:r>
            <a:r>
              <a:rPr lang="en-US" dirty="0" err="1" smtClean="0"/>
              <a:t>ila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berolahraga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tegang</a:t>
            </a:r>
            <a:r>
              <a:rPr lang="en-US" dirty="0" smtClean="0"/>
              <a:t> </a:t>
            </a:r>
            <a:r>
              <a:rPr lang="en-US" dirty="0" err="1" smtClean="0"/>
              <a:t>sekali </a:t>
            </a:r>
            <a:r>
              <a:rPr lang="en-ID" altLang="en-US" dirty="0" err="1" smtClean="0"/>
              <a:t>dan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ID" altLang="en-US" dirty="0" smtClean="0"/>
              <a:t>sejumlah kecil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simpatis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di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vasodilatasi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vasokonstriksi</a:t>
            </a:r>
            <a:r>
              <a:rPr lang="en-US" dirty="0" smtClean="0"/>
              <a:t>, yang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arteri</a:t>
            </a:r>
            <a:r>
              <a:rPr lang="en-US" dirty="0" smtClean="0"/>
              <a:t> rata-rata </a:t>
            </a:r>
            <a:r>
              <a:rPr lang="en-ID" altLang="en-US" dirty="0" smtClean="0"/>
              <a:t>hingga </a:t>
            </a:r>
            <a:r>
              <a:rPr lang="en-US" dirty="0" err="1" smtClean="0"/>
              <a:t>setinggi</a:t>
            </a:r>
            <a:r>
              <a:rPr lang="en-US" dirty="0" smtClean="0"/>
              <a:t> 170 mm Hg.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n-US" dirty="0" err="1" smtClean="0"/>
              <a:t>Sebaliknya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berolahraga</a:t>
            </a:r>
            <a:r>
              <a:rPr lang="en-US" dirty="0" smtClean="0"/>
              <a:t> dengan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tubuhnya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dengan </a:t>
            </a:r>
            <a:r>
              <a:rPr lang="en-US" dirty="0" err="1" smtClean="0"/>
              <a:t>berlari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berenang</a:t>
            </a:r>
            <a:r>
              <a:rPr lang="en-US" dirty="0" smtClean="0"/>
              <a:t>,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arteri</a:t>
            </a:r>
            <a:r>
              <a:rPr lang="en-US" dirty="0" smtClean="0"/>
              <a:t>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20 – 40 mm Hg.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arteri</a:t>
            </a:r>
            <a:r>
              <a:rPr lang="en-US" dirty="0" smtClean="0"/>
              <a:t> yang </a:t>
            </a:r>
            <a:r>
              <a:rPr lang="en-US" dirty="0" err="1" smtClean="0"/>
              <a:t>hebat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vasodilatasi</a:t>
            </a:r>
            <a:r>
              <a:rPr lang="en-US" dirty="0" smtClean="0"/>
              <a:t> yang </a:t>
            </a:r>
            <a:r>
              <a:rPr lang="en-US" dirty="0" err="1" smtClean="0"/>
              <a:t>hebat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berolahraga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75164"/>
            <a:ext cx="8610600" cy="3950999"/>
          </a:xfrm>
        </p:spPr>
        <p:txBody>
          <a:bodyPr>
            <a:normAutofit/>
          </a:bodyPr>
          <a:lstStyle/>
          <a:p>
            <a:r>
              <a:rPr lang="en-US" dirty="0" err="1" smtClean="0"/>
              <a:t>Kadang-kadang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dijumpai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ID" altLang="en-US" dirty="0" err="1" smtClean="0"/>
              <a:t>/terblok</a:t>
            </a:r>
            <a:r>
              <a:rPr lang="en-US" dirty="0" smtClean="0"/>
              <a:t> </a:t>
            </a:r>
            <a:r>
              <a:rPr lang="en-US" dirty="0" err="1" smtClean="0"/>
              <a:t>s.s.simpatis</a:t>
            </a:r>
            <a:r>
              <a:rPr lang="en-US" dirty="0" smtClean="0"/>
              <a:t>,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arteri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,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ID" altLang="en-US" dirty="0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ID" altLang="en-US" dirty="0" smtClean="0"/>
              <a:t>1/2 </a:t>
            </a:r>
            <a:r>
              <a:rPr lang="en-US" dirty="0" err="1" smtClean="0"/>
              <a:t>dari</a:t>
            </a:r>
            <a:r>
              <a:rPr lang="en-US" dirty="0" smtClean="0"/>
              <a:t> normal.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05" y="2057400"/>
            <a:ext cx="8849995" cy="4772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atlet</a:t>
            </a:r>
            <a:r>
              <a:rPr lang="en-US" dirty="0" smtClean="0"/>
              <a:t> yang </a:t>
            </a:r>
            <a:r>
              <a:rPr lang="en-US" dirty="0" err="1" smtClean="0"/>
              <a:t>terlatih</a:t>
            </a:r>
            <a:r>
              <a:rPr lang="en-US" dirty="0" smtClean="0"/>
              <a:t> dengan </a:t>
            </a:r>
            <a:r>
              <a:rPr lang="en-US" dirty="0" err="1" smtClean="0"/>
              <a:t>baik</a:t>
            </a:r>
            <a:r>
              <a:rPr lang="en-US" dirty="0" smtClean="0"/>
              <a:t>,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ID" altLang="en-US" dirty="0" smtClean="0"/>
              <a:t>hingga </a:t>
            </a:r>
            <a:r>
              <a:rPr lang="en-US" dirty="0" smtClean="0"/>
              <a:t>20x </a:t>
            </a:r>
          </a:p>
          <a:p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ID" altLang="en-US" dirty="0" smtClean="0"/>
              <a:t>aliran darah otot rangka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vasodilatasi</a:t>
            </a:r>
            <a:r>
              <a:rPr lang="en-US" dirty="0" smtClean="0"/>
              <a:t>,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arteri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sym typeface="+mn-ea"/>
              </a:rPr>
              <a:t>Kenaikan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tekanan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arteri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tidak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hanya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mendorong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tambahan</a:t>
            </a:r>
            <a:r>
              <a:rPr lang="en-US" dirty="0" smtClean="0">
                <a:sym typeface="+mn-ea"/>
              </a:rPr>
              <a:t> yang </a:t>
            </a:r>
            <a:r>
              <a:rPr lang="en-US" dirty="0" err="1" smtClean="0">
                <a:sym typeface="+mn-ea"/>
              </a:rPr>
              <a:t>melalui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otot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rangka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tetapi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juga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ikut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melebarkan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pembuluh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, </a:t>
            </a:r>
            <a:r>
              <a:rPr lang="en-US" dirty="0" err="1" smtClean="0">
                <a:sym typeface="+mn-ea"/>
              </a:rPr>
              <a:t>sehingga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kenaikan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tekanan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arteri</a:t>
            </a:r>
            <a:r>
              <a:rPr lang="en-US" dirty="0" smtClean="0">
                <a:sym typeface="+mn-ea"/>
              </a:rPr>
              <a:t> 20</a:t>
            </a:r>
            <a:r>
              <a:rPr lang="en-ID" altLang="en-US" dirty="0" smtClean="0">
                <a:sym typeface="+mn-ea"/>
              </a:rPr>
              <a:t>-</a:t>
            </a:r>
            <a:r>
              <a:rPr lang="en-US" dirty="0" smtClean="0">
                <a:sym typeface="+mn-ea"/>
              </a:rPr>
              <a:t>40 mm Hg </a:t>
            </a:r>
            <a:r>
              <a:rPr lang="en-US" dirty="0" err="1" smtClean="0">
                <a:sym typeface="+mn-ea"/>
              </a:rPr>
              <a:t>sudah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dapat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meningkatkan</a:t>
            </a:r>
            <a:r>
              <a:rPr lang="en-US" dirty="0" smtClean="0">
                <a:sym typeface="+mn-ea"/>
              </a:rPr>
              <a:t> 2x </a:t>
            </a:r>
            <a:r>
              <a:rPr lang="en-US" dirty="0" err="1" smtClean="0">
                <a:sym typeface="+mn-ea"/>
              </a:rPr>
              <a:t>lipat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aliran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darah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perifer</a:t>
            </a:r>
            <a:r>
              <a:rPr lang="en-US" dirty="0" smtClean="0">
                <a:sym typeface="+mn-ea"/>
              </a:rPr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2601"/>
            <a:ext cx="6705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000" dirty="0" smtClean="0"/>
          </a:p>
          <a:p>
            <a:r>
              <a:rPr lang="en-US" sz="2000" dirty="0" err="1" smtClean="0"/>
              <a:t>Maratoner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mencapai</a:t>
            </a:r>
            <a:r>
              <a:rPr lang="en-US" sz="2000" dirty="0" smtClean="0"/>
              <a:t> </a:t>
            </a:r>
            <a:r>
              <a:rPr lang="en-US" sz="2000" dirty="0" err="1" smtClean="0"/>
              <a:t>curah</a:t>
            </a:r>
            <a:r>
              <a:rPr lang="en-US" sz="2000" dirty="0" smtClean="0"/>
              <a:t> </a:t>
            </a:r>
            <a:r>
              <a:rPr lang="en-US" sz="2000" dirty="0" err="1" smtClean="0"/>
              <a:t>jantung</a:t>
            </a:r>
            <a:r>
              <a:rPr lang="en-US" sz="2000" dirty="0" smtClean="0"/>
              <a:t> 40 L/</a:t>
            </a:r>
            <a:r>
              <a:rPr lang="en-US" sz="2000" dirty="0" err="1" smtClean="0"/>
              <a:t>menit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7-8x </a:t>
            </a:r>
            <a:r>
              <a:rPr lang="en-US" sz="2000" dirty="0" err="1" smtClean="0"/>
              <a:t>lipat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normal.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8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binatang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ID" altLang="en-US" dirty="0" err="1" smtClean="0"/>
              <a:t>/terblok s.s.</a:t>
            </a:r>
            <a:r>
              <a:rPr lang="en-US" dirty="0" err="1" smtClean="0"/>
              <a:t>simpatis</a:t>
            </a:r>
            <a:r>
              <a:rPr lang="en-US" dirty="0" smtClean="0"/>
              <a:t>,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arteri</a:t>
            </a:r>
            <a:r>
              <a:rPr lang="en-US" dirty="0" smtClean="0"/>
              <a:t> </a:t>
            </a:r>
            <a:r>
              <a:rPr lang="en-ID" altLang="en-US" dirty="0" smtClean="0"/>
              <a:t>saat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ID" altLang="en-US" dirty="0" smtClean="0"/>
              <a:t>menghambat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normal.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&gt;2x,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arteri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normal,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ID" altLang="en-US" dirty="0" smtClean="0"/>
              <a:t>lebih besar lagi (</a:t>
            </a:r>
            <a:r>
              <a:rPr lang="en-US" dirty="0" smtClean="0"/>
              <a:t>4-7x</a:t>
            </a:r>
            <a:r>
              <a:rPr lang="en-ID" alt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ym typeface="+mn-ea"/>
              </a:rPr>
              <a:t>Pengaturan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sirkulasi</a:t>
            </a:r>
            <a:r>
              <a:rPr lang="en-US" dirty="0" smtClean="0">
                <a:sym typeface="+mn-ea"/>
              </a:rPr>
              <a:t> </a:t>
            </a:r>
            <a:r>
              <a:rPr lang="en-ID" altLang="en-US" dirty="0" smtClean="0">
                <a:sym typeface="+mn-ea"/>
              </a:rPr>
              <a:t>saat </a:t>
            </a:r>
            <a:r>
              <a:rPr lang="en-US" dirty="0" err="1" smtClean="0">
                <a:sym typeface="+mn-ea"/>
              </a:rPr>
              <a:t>olahraga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534400" cy="4572000"/>
          </a:xfrm>
        </p:spPr>
        <p:txBody>
          <a:bodyPr>
            <a:normAutofit/>
          </a:bodyPr>
          <a:lstStyle/>
          <a:p>
            <a:r>
              <a:rPr lang="en-ID" altLang="en-US" dirty="0" err="1" smtClean="0"/>
              <a:t>K</a:t>
            </a:r>
            <a:r>
              <a:rPr lang="en-US" dirty="0" err="1" smtClean="0"/>
              <a:t>emampuan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sirkulasi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beradaptasi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/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ID" altLang="en-US" dirty="0" smtClean="0"/>
              <a:t>dengan kapasitas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ID" altLang="en-US" dirty="0" smtClean="0"/>
              <a:t>rangka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416" y="2313431"/>
            <a:ext cx="3419856" cy="3493008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 smtClean="0"/>
              <a:t>Pengaturan</a:t>
            </a:r>
            <a:r>
              <a:rPr lang="en-ID" dirty="0" smtClean="0"/>
              <a:t> </a:t>
            </a:r>
            <a:r>
              <a:rPr lang="en-ID" dirty="0" err="1" smtClean="0"/>
              <a:t>aliran</a:t>
            </a:r>
            <a:r>
              <a:rPr lang="en-ID" dirty="0" smtClean="0"/>
              <a:t> </a:t>
            </a:r>
            <a:r>
              <a:rPr lang="en-ID" dirty="0" err="1" smtClean="0"/>
              <a:t>darah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4117848" cy="3493008"/>
          </a:xfrm>
        </p:spPr>
        <p:txBody>
          <a:bodyPr>
            <a:normAutofit lnSpcReduction="10000"/>
          </a:bodyPr>
          <a:lstStyle/>
          <a:p>
            <a:r>
              <a:rPr lang="en-ID" dirty="0" err="1" smtClean="0"/>
              <a:t>Akut</a:t>
            </a:r>
            <a:r>
              <a:rPr lang="en-ID" dirty="0" smtClean="0"/>
              <a:t> </a:t>
            </a:r>
          </a:p>
          <a:p>
            <a:pPr lvl="1"/>
            <a:r>
              <a:rPr lang="en-ID" dirty="0" smtClean="0"/>
              <a:t>Kadar O</a:t>
            </a:r>
            <a:r>
              <a:rPr lang="en-ID" baseline="-25000" dirty="0" smtClean="0"/>
              <a:t>2</a:t>
            </a:r>
          </a:p>
          <a:p>
            <a:pPr lvl="1"/>
            <a:r>
              <a:rPr lang="en-ID" dirty="0" err="1" smtClean="0"/>
              <a:t>Nitrit</a:t>
            </a:r>
            <a:r>
              <a:rPr lang="en-ID" dirty="0" smtClean="0"/>
              <a:t> Oxide (NO)</a:t>
            </a:r>
          </a:p>
          <a:p>
            <a:pPr lvl="1"/>
            <a:r>
              <a:rPr lang="en-ID" dirty="0" err="1" smtClean="0"/>
              <a:t>Otak</a:t>
            </a:r>
            <a:r>
              <a:rPr lang="en-ID" dirty="0" smtClean="0"/>
              <a:t> -&gt; Kadar CO</a:t>
            </a:r>
            <a:r>
              <a:rPr lang="en-ID" baseline="-25000" dirty="0" smtClean="0"/>
              <a:t>2</a:t>
            </a:r>
          </a:p>
          <a:p>
            <a:pPr lvl="1"/>
            <a:r>
              <a:rPr lang="en-ID" dirty="0" err="1" smtClean="0"/>
              <a:t>Ginjal</a:t>
            </a:r>
            <a:r>
              <a:rPr lang="en-ID" dirty="0" smtClean="0"/>
              <a:t> -- &gt; TG feedback</a:t>
            </a:r>
          </a:p>
          <a:p>
            <a:r>
              <a:rPr lang="en-ID" dirty="0" err="1" smtClean="0"/>
              <a:t>Kronis</a:t>
            </a:r>
            <a:r>
              <a:rPr lang="en-ID" dirty="0" smtClean="0"/>
              <a:t> </a:t>
            </a:r>
          </a:p>
          <a:p>
            <a:pPr lvl="1"/>
            <a:r>
              <a:rPr lang="en-ID" dirty="0" err="1" smtClean="0"/>
              <a:t>Neovasularisasi</a:t>
            </a:r>
            <a:r>
              <a:rPr lang="en-ID" dirty="0" smtClean="0"/>
              <a:t> </a:t>
            </a:r>
          </a:p>
          <a:p>
            <a:pPr lvl="2"/>
            <a:r>
              <a:rPr lang="en-ID" dirty="0"/>
              <a:t>Kadar O</a:t>
            </a:r>
            <a:r>
              <a:rPr lang="en-ID" baseline="-25000" dirty="0"/>
              <a:t>2</a:t>
            </a:r>
          </a:p>
          <a:p>
            <a:pPr lvl="2"/>
            <a:r>
              <a:rPr lang="en-ID" dirty="0" smtClean="0"/>
              <a:t>VEGF, FGF, </a:t>
            </a:r>
            <a:r>
              <a:rPr lang="en-ID" dirty="0" err="1" smtClean="0"/>
              <a:t>angiogenin</a:t>
            </a:r>
            <a:r>
              <a:rPr lang="en-ID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9005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382000" cy="3916363"/>
          </a:xfrm>
        </p:spPr>
        <p:txBody>
          <a:bodyPr>
            <a:normAutofit/>
          </a:bodyPr>
          <a:lstStyle/>
          <a:p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atlet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mempertinggi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dengan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ID" altLang="en-US" dirty="0" smtClean="0"/>
              <a:t>bahan </a:t>
            </a:r>
            <a:r>
              <a:rPr lang="en-US" dirty="0" err="1" smtClean="0"/>
              <a:t>nutrisi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yang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ID" altLang="en-US" dirty="0" smtClean="0"/>
              <a:t>dan durasi </a:t>
            </a:r>
            <a:r>
              <a:rPr lang="en-US" dirty="0" err="1" smtClean="0"/>
              <a:t>olahraga</a:t>
            </a:r>
            <a:r>
              <a:rPr lang="en-US" dirty="0" smtClean="0"/>
              <a:t> </a:t>
            </a:r>
            <a:r>
              <a:rPr lang="en-ID" altLang="en-US" dirty="0" smtClean="0"/>
              <a:t>pada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atlet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,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pelari</a:t>
            </a:r>
            <a:r>
              <a:rPr lang="en-US" dirty="0" smtClean="0"/>
              <a:t> </a:t>
            </a:r>
            <a:r>
              <a:rPr lang="en-US" dirty="0" err="1" smtClean="0"/>
              <a:t>maraton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kemampuannya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jantungnya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2590800"/>
            <a:ext cx="16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Olahraga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41713" y="2596978"/>
            <a:ext cx="1066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Tipe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65513" y="3355290"/>
            <a:ext cx="1219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Intensitas</a:t>
            </a:r>
            <a:r>
              <a:rPr lang="en-ID" dirty="0" smtClean="0"/>
              <a:t>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68193" y="4304446"/>
            <a:ext cx="1600200" cy="369332"/>
          </a:xfrm>
          <a:prstGeom prst="rect">
            <a:avLst/>
          </a:prstGeom>
          <a:solidFill>
            <a:srgbClr val="88E4F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Lingkungan</a:t>
            </a:r>
            <a:r>
              <a:rPr lang="en-ID" dirty="0" smtClean="0"/>
              <a:t>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38900" y="3138880"/>
            <a:ext cx="1066800" cy="369332"/>
          </a:xfrm>
          <a:prstGeom prst="rect">
            <a:avLst/>
          </a:prstGeom>
          <a:solidFill>
            <a:srgbClr val="FEB2A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∆ HR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38900" y="3991758"/>
            <a:ext cx="1066800" cy="369332"/>
          </a:xfrm>
          <a:prstGeom prst="rect">
            <a:avLst/>
          </a:prstGeom>
          <a:solidFill>
            <a:srgbClr val="FBB5A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/>
              <a:t>∆ </a:t>
            </a:r>
            <a:r>
              <a:rPr lang="en-ID" dirty="0" smtClean="0"/>
              <a:t>TD </a:t>
            </a:r>
            <a:endParaRPr lang="en-US" dirty="0"/>
          </a:p>
        </p:txBody>
      </p:sp>
      <p:cxnSp>
        <p:nvCxnSpPr>
          <p:cNvPr id="12" name="Straight Connector 11"/>
          <p:cNvCxnSpPr>
            <a:stCxn id="5" idx="3"/>
            <a:endCxn id="6" idx="1"/>
          </p:cNvCxnSpPr>
          <p:nvPr/>
        </p:nvCxnSpPr>
        <p:spPr>
          <a:xfrm>
            <a:off x="2743200" y="2775466"/>
            <a:ext cx="1298513" cy="61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7" idx="1"/>
          </p:cNvCxnSpPr>
          <p:nvPr/>
        </p:nvCxnSpPr>
        <p:spPr>
          <a:xfrm>
            <a:off x="2743200" y="2775466"/>
            <a:ext cx="1222313" cy="7644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ight Brace 14"/>
          <p:cNvSpPr/>
          <p:nvPr/>
        </p:nvSpPr>
        <p:spPr>
          <a:xfrm>
            <a:off x="5524500" y="2960132"/>
            <a:ext cx="838200" cy="152898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8" idx="3"/>
            <a:endCxn id="15" idx="2"/>
          </p:cNvCxnSpPr>
          <p:nvPr/>
        </p:nvCxnSpPr>
        <p:spPr>
          <a:xfrm>
            <a:off x="3368393" y="4489112"/>
            <a:ext cx="21561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762500" y="8021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RESPON SISTEM SIRKULASI SAAT OLAHRAGA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59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5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981200"/>
            <a:ext cx="1143000" cy="369332"/>
          </a:xfrm>
          <a:prstGeom prst="rect">
            <a:avLst/>
          </a:prstGeom>
          <a:solidFill>
            <a:srgbClr val="F76A5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Emosi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1981200"/>
            <a:ext cx="1371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Olahraga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38387" y="3884867"/>
            <a:ext cx="1409700" cy="646331"/>
          </a:xfrm>
          <a:prstGeom prst="rect">
            <a:avLst/>
          </a:prstGeom>
          <a:solidFill>
            <a:srgbClr val="88E4F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Simpatis</a:t>
            </a:r>
            <a:r>
              <a:rPr lang="en-ID" dirty="0" smtClean="0"/>
              <a:t> </a:t>
            </a:r>
          </a:p>
          <a:p>
            <a:pPr algn="ctr"/>
            <a:r>
              <a:rPr lang="en-ID" dirty="0" smtClean="0"/>
              <a:t>↑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2743200"/>
            <a:ext cx="1409700" cy="646331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Pra</a:t>
            </a:r>
            <a:r>
              <a:rPr lang="en-ID" dirty="0" smtClean="0"/>
              <a:t> </a:t>
            </a:r>
            <a:r>
              <a:rPr lang="en-ID" dirty="0" err="1" smtClean="0"/>
              <a:t>Olahraga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10400" y="2743199"/>
            <a:ext cx="1409700" cy="646331"/>
          </a:xfrm>
          <a:prstGeom prst="rect">
            <a:avLst/>
          </a:prstGeom>
          <a:solidFill>
            <a:srgbClr val="83F5DD"/>
          </a:solidFill>
        </p:spPr>
        <p:txBody>
          <a:bodyPr wrap="square" rtlCol="0">
            <a:spAutoFit/>
          </a:bodyPr>
          <a:lstStyle/>
          <a:p>
            <a:pPr algn="ctr"/>
            <a:endParaRPr lang="en-ID" dirty="0" smtClean="0"/>
          </a:p>
          <a:p>
            <a:pPr algn="ctr"/>
            <a:r>
              <a:rPr lang="en-ID" dirty="0" err="1" smtClean="0"/>
              <a:t>Olahraga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3884867"/>
            <a:ext cx="1409700" cy="646331"/>
          </a:xfrm>
          <a:prstGeom prst="rect">
            <a:avLst/>
          </a:prstGeom>
          <a:solidFill>
            <a:srgbClr val="FAA2F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HR ↑ </a:t>
            </a:r>
          </a:p>
          <a:p>
            <a:pPr algn="ctr"/>
            <a:r>
              <a:rPr lang="en-ID" dirty="0" smtClean="0"/>
              <a:t>TD </a:t>
            </a:r>
            <a:r>
              <a:rPr lang="en-ID" dirty="0"/>
              <a:t>↑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10400" y="3733800"/>
            <a:ext cx="1409700" cy="923330"/>
          </a:xfrm>
          <a:prstGeom prst="rect">
            <a:avLst/>
          </a:prstGeom>
          <a:solidFill>
            <a:srgbClr val="D67EF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Peak HR </a:t>
            </a:r>
          </a:p>
          <a:p>
            <a:pPr algn="ctr"/>
            <a:r>
              <a:rPr lang="en-ID" dirty="0" smtClean="0"/>
              <a:t>Peak TD</a:t>
            </a:r>
          </a:p>
          <a:p>
            <a:pPr algn="ctr"/>
            <a:r>
              <a:rPr lang="en-ID" i="1" dirty="0" err="1" smtClean="0"/>
              <a:t>Tetap</a:t>
            </a:r>
            <a:r>
              <a:rPr lang="en-ID" i="1" dirty="0" smtClean="0"/>
              <a:t> </a:t>
            </a:r>
            <a:endParaRPr lang="en-US" i="1" dirty="0"/>
          </a:p>
        </p:txBody>
      </p:sp>
      <p:cxnSp>
        <p:nvCxnSpPr>
          <p:cNvPr id="13" name="Straight Arrow Connector 12"/>
          <p:cNvCxnSpPr>
            <a:stCxn id="5" idx="3"/>
            <a:endCxn id="6" idx="1"/>
          </p:cNvCxnSpPr>
          <p:nvPr/>
        </p:nvCxnSpPr>
        <p:spPr>
          <a:xfrm>
            <a:off x="1981200" y="2165866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  <a:endCxn id="7" idx="0"/>
          </p:cNvCxnSpPr>
          <p:nvPr/>
        </p:nvCxnSpPr>
        <p:spPr>
          <a:xfrm>
            <a:off x="3429000" y="2350532"/>
            <a:ext cx="14237" cy="1534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3"/>
            <a:endCxn id="10" idx="1"/>
          </p:cNvCxnSpPr>
          <p:nvPr/>
        </p:nvCxnSpPr>
        <p:spPr>
          <a:xfrm>
            <a:off x="4148087" y="4208033"/>
            <a:ext cx="8811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705600" y="2165866"/>
            <a:ext cx="0" cy="3091934"/>
          </a:xfrm>
          <a:prstGeom prst="line">
            <a:avLst/>
          </a:prstGeom>
          <a:ln w="25400">
            <a:solidFill>
              <a:schemeClr val="dk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762500" y="8021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PENGARUH EMOSI TERHADAP PARAMETER CV 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38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6523" y="2455793"/>
            <a:ext cx="1219200" cy="923330"/>
          </a:xfrm>
          <a:prstGeom prst="rect">
            <a:avLst/>
          </a:prstGeom>
          <a:solidFill>
            <a:srgbClr val="F76A5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b="1" dirty="0" err="1" smtClean="0">
                <a:solidFill>
                  <a:schemeClr val="bg1">
                    <a:lumMod val="95000"/>
                  </a:schemeClr>
                </a:solidFill>
              </a:rPr>
              <a:t>Kontraksi</a:t>
            </a:r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ID" b="1" dirty="0" err="1" smtClean="0">
                <a:solidFill>
                  <a:schemeClr val="bg1">
                    <a:lumMod val="95000"/>
                  </a:schemeClr>
                </a:solidFill>
              </a:rPr>
              <a:t>otot</a:t>
            </a:r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ID" b="1" dirty="0" err="1" smtClean="0">
                <a:solidFill>
                  <a:schemeClr val="bg1">
                    <a:lumMod val="95000"/>
                  </a:schemeClr>
                </a:solidFill>
              </a:rPr>
              <a:t>rangka</a:t>
            </a:r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5772" y="4278048"/>
            <a:ext cx="156330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Asam</a:t>
            </a:r>
            <a:r>
              <a:rPr lang="en-ID" dirty="0" smtClean="0"/>
              <a:t> </a:t>
            </a:r>
            <a:r>
              <a:rPr lang="en-ID" dirty="0" err="1" smtClean="0"/>
              <a:t>Laktat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73503" y="2739829"/>
            <a:ext cx="14097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Plateau 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1646" y="2455793"/>
            <a:ext cx="1409700" cy="923330"/>
          </a:xfrm>
          <a:prstGeom prst="rect">
            <a:avLst/>
          </a:prstGeom>
          <a:solidFill>
            <a:srgbClr val="FAA2F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SV ↑ </a:t>
            </a:r>
          </a:p>
          <a:p>
            <a:pPr algn="ctr"/>
            <a:r>
              <a:rPr lang="en-ID" dirty="0" smtClean="0"/>
              <a:t>HR ↑</a:t>
            </a:r>
          </a:p>
          <a:p>
            <a:pPr algn="ctr"/>
            <a:r>
              <a:rPr lang="en-ID" dirty="0" smtClean="0"/>
              <a:t>CO </a:t>
            </a:r>
            <a:r>
              <a:rPr lang="en-ID" dirty="0"/>
              <a:t>↑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5" idx="3"/>
            <a:endCxn id="10" idx="1"/>
          </p:cNvCxnSpPr>
          <p:nvPr/>
        </p:nvCxnSpPr>
        <p:spPr>
          <a:xfrm>
            <a:off x="2745723" y="2917458"/>
            <a:ext cx="13859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762500" y="8021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TRANSISI DARI ISTIRAHAT KE OLAHRAGA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7199" y="2467022"/>
            <a:ext cx="976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 smtClean="0"/>
              <a:t>1 </a:t>
            </a:r>
            <a:r>
              <a:rPr lang="en-ID" dirty="0" err="1" smtClean="0"/>
              <a:t>detik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563803" y="2924495"/>
            <a:ext cx="1387245" cy="1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45569" y="2466200"/>
            <a:ext cx="1223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 smtClean="0"/>
              <a:t>2-3 </a:t>
            </a:r>
            <a:r>
              <a:rPr lang="en-ID" dirty="0" err="1" smtClean="0"/>
              <a:t>menit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6257423" y="3109162"/>
            <a:ext cx="1" cy="10818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96000" y="3109161"/>
            <a:ext cx="342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67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6523" y="2455793"/>
            <a:ext cx="1219200" cy="923330"/>
          </a:xfrm>
          <a:prstGeom prst="rect">
            <a:avLst/>
          </a:prstGeom>
          <a:solidFill>
            <a:srgbClr val="F76A5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b="1" dirty="0" err="1" smtClean="0">
                <a:solidFill>
                  <a:schemeClr val="bg1">
                    <a:lumMod val="95000"/>
                  </a:schemeClr>
                </a:solidFill>
              </a:rPr>
              <a:t>Kontraksi</a:t>
            </a:r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ID" b="1" dirty="0" err="1" smtClean="0">
                <a:solidFill>
                  <a:schemeClr val="bg1">
                    <a:lumMod val="95000"/>
                  </a:schemeClr>
                </a:solidFill>
              </a:rPr>
              <a:t>otot</a:t>
            </a:r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ID" b="1" dirty="0" err="1" smtClean="0">
                <a:solidFill>
                  <a:schemeClr val="bg1">
                    <a:lumMod val="95000"/>
                  </a:schemeClr>
                </a:solidFill>
              </a:rPr>
              <a:t>rangka</a:t>
            </a:r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5772" y="4278048"/>
            <a:ext cx="156330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Asam</a:t>
            </a:r>
            <a:r>
              <a:rPr lang="en-ID" dirty="0" smtClean="0"/>
              <a:t> </a:t>
            </a:r>
            <a:r>
              <a:rPr lang="en-ID" dirty="0" err="1" smtClean="0"/>
              <a:t>Laktat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73503" y="2739829"/>
            <a:ext cx="14097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Plateau 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1646" y="2455793"/>
            <a:ext cx="1409700" cy="923330"/>
          </a:xfrm>
          <a:prstGeom prst="rect">
            <a:avLst/>
          </a:prstGeom>
          <a:solidFill>
            <a:srgbClr val="FAA2F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SV ↑ </a:t>
            </a:r>
          </a:p>
          <a:p>
            <a:pPr algn="ctr"/>
            <a:r>
              <a:rPr lang="en-ID" dirty="0" smtClean="0"/>
              <a:t>HR ↑</a:t>
            </a:r>
          </a:p>
          <a:p>
            <a:pPr algn="ctr"/>
            <a:r>
              <a:rPr lang="en-ID" dirty="0" smtClean="0"/>
              <a:t>CO </a:t>
            </a:r>
            <a:r>
              <a:rPr lang="en-ID" dirty="0"/>
              <a:t>↑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5" idx="3"/>
            <a:endCxn id="10" idx="1"/>
          </p:cNvCxnSpPr>
          <p:nvPr/>
        </p:nvCxnSpPr>
        <p:spPr>
          <a:xfrm>
            <a:off x="2745723" y="2917458"/>
            <a:ext cx="13859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762500" y="8021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TRANSISI DARI ISTIRAHAT KE OLAHRAGA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7199" y="2467022"/>
            <a:ext cx="976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 smtClean="0"/>
              <a:t>1 </a:t>
            </a:r>
            <a:r>
              <a:rPr lang="en-ID" dirty="0" err="1" smtClean="0"/>
              <a:t>detik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563803" y="2924495"/>
            <a:ext cx="1387245" cy="1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45569" y="2466200"/>
            <a:ext cx="1223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 smtClean="0"/>
              <a:t>2-3 </a:t>
            </a:r>
            <a:r>
              <a:rPr lang="en-ID" dirty="0" err="1" smtClean="0"/>
              <a:t>menit</a:t>
            </a:r>
            <a:endParaRPr lang="en-US" dirty="0"/>
          </a:p>
        </p:txBody>
      </p:sp>
      <p:cxnSp>
        <p:nvCxnSpPr>
          <p:cNvPr id="30" name="Straight Connector 29"/>
          <p:cNvCxnSpPr>
            <a:stCxn id="7" idx="0"/>
          </p:cNvCxnSpPr>
          <p:nvPr/>
        </p:nvCxnSpPr>
        <p:spPr>
          <a:xfrm flipV="1">
            <a:off x="6257424" y="3109162"/>
            <a:ext cx="0" cy="1168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96000" y="3109161"/>
            <a:ext cx="342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93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77075" y="5746936"/>
            <a:ext cx="1276350" cy="369332"/>
          </a:xfrm>
          <a:prstGeom prst="rect">
            <a:avLst/>
          </a:prstGeom>
          <a:solidFill>
            <a:srgbClr val="F76A5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Untrained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57701" y="5746936"/>
            <a:ext cx="13716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Trained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10400" y="5116461"/>
            <a:ext cx="1409700" cy="369332"/>
          </a:xfrm>
          <a:prstGeom prst="rect">
            <a:avLst/>
          </a:prstGeom>
          <a:solidFill>
            <a:srgbClr val="88E4F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Slower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38651" y="2881698"/>
            <a:ext cx="1409700" cy="369332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Olahraga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10400" y="2743199"/>
            <a:ext cx="1409700" cy="646331"/>
          </a:xfrm>
          <a:prstGeom prst="rect">
            <a:avLst/>
          </a:prstGeom>
          <a:solidFill>
            <a:srgbClr val="83F5D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Pasca</a:t>
            </a:r>
            <a:r>
              <a:rPr lang="en-ID" dirty="0" smtClean="0"/>
              <a:t> </a:t>
            </a:r>
          </a:p>
          <a:p>
            <a:pPr algn="ctr"/>
            <a:r>
              <a:rPr lang="en-ID" dirty="0" err="1" smtClean="0"/>
              <a:t>Olahraga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10400" y="3746367"/>
            <a:ext cx="1409700" cy="923330"/>
          </a:xfrm>
          <a:prstGeom prst="rect">
            <a:avLst/>
          </a:prstGeom>
          <a:solidFill>
            <a:srgbClr val="D67EF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SV n</a:t>
            </a:r>
            <a:endParaRPr lang="en-ID" dirty="0"/>
          </a:p>
          <a:p>
            <a:pPr algn="ctr"/>
            <a:r>
              <a:rPr lang="en-ID" dirty="0"/>
              <a:t>HR </a:t>
            </a:r>
            <a:r>
              <a:rPr lang="en-ID" dirty="0" smtClean="0"/>
              <a:t>n</a:t>
            </a:r>
            <a:endParaRPr lang="en-ID" dirty="0"/>
          </a:p>
          <a:p>
            <a:pPr algn="ctr"/>
            <a:r>
              <a:rPr lang="en-ID" dirty="0"/>
              <a:t>CO </a:t>
            </a:r>
            <a:r>
              <a:rPr lang="en-ID" dirty="0" smtClean="0"/>
              <a:t>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762500" y="76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RECOVERY 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8651" y="3746556"/>
            <a:ext cx="1409700" cy="923330"/>
          </a:xfrm>
          <a:prstGeom prst="rect">
            <a:avLst/>
          </a:prstGeom>
          <a:solidFill>
            <a:srgbClr val="FAA2F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SV ↑ </a:t>
            </a:r>
          </a:p>
          <a:p>
            <a:pPr algn="ctr"/>
            <a:r>
              <a:rPr lang="en-ID" dirty="0" smtClean="0"/>
              <a:t>HR ↑</a:t>
            </a:r>
          </a:p>
          <a:p>
            <a:pPr algn="ctr"/>
            <a:r>
              <a:rPr lang="en-ID" dirty="0" smtClean="0"/>
              <a:t>CO </a:t>
            </a:r>
            <a:r>
              <a:rPr lang="en-ID" dirty="0"/>
              <a:t>↑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6" idx="3"/>
            <a:endCxn id="11" idx="1"/>
          </p:cNvCxnSpPr>
          <p:nvPr/>
        </p:nvCxnSpPr>
        <p:spPr>
          <a:xfrm flipV="1">
            <a:off x="5848351" y="4208032"/>
            <a:ext cx="1162049" cy="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96940" y="4346532"/>
            <a:ext cx="827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Slope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438651" y="5100605"/>
            <a:ext cx="1409700" cy="369332"/>
          </a:xfrm>
          <a:prstGeom prst="rect">
            <a:avLst/>
          </a:prstGeom>
          <a:solidFill>
            <a:srgbClr val="88E4F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Faster </a:t>
            </a:r>
            <a:endParaRPr lang="en-US" dirty="0"/>
          </a:p>
        </p:txBody>
      </p:sp>
      <p:cxnSp>
        <p:nvCxnSpPr>
          <p:cNvPr id="14" name="Straight Connector 13"/>
          <p:cNvCxnSpPr>
            <a:stCxn id="6" idx="0"/>
            <a:endCxn id="34" idx="2"/>
          </p:cNvCxnSpPr>
          <p:nvPr/>
        </p:nvCxnSpPr>
        <p:spPr>
          <a:xfrm flipV="1">
            <a:off x="5143501" y="5469937"/>
            <a:ext cx="0" cy="2769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0"/>
            <a:endCxn id="7" idx="2"/>
          </p:cNvCxnSpPr>
          <p:nvPr/>
        </p:nvCxnSpPr>
        <p:spPr>
          <a:xfrm flipV="1">
            <a:off x="7715250" y="5485793"/>
            <a:ext cx="0" cy="2611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5187919" y="4730534"/>
            <a:ext cx="1104899" cy="400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410927" y="4731883"/>
            <a:ext cx="1304323" cy="400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57701" y="3505200"/>
            <a:ext cx="3895724" cy="0"/>
          </a:xfrm>
          <a:prstGeom prst="line">
            <a:avLst/>
          </a:prstGeom>
          <a:ln w="15875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62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838200"/>
            <a:ext cx="5334000" cy="502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76200"/>
            <a:ext cx="3581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1400" b="1" dirty="0" err="1" smtClean="0">
                <a:solidFill>
                  <a:schemeClr val="bg1"/>
                </a:solidFill>
              </a:rPr>
              <a:t>Perubahan</a:t>
            </a:r>
            <a:r>
              <a:rPr lang="en-ID" sz="1400" b="1" dirty="0" smtClean="0">
                <a:solidFill>
                  <a:schemeClr val="bg1"/>
                </a:solidFill>
              </a:rPr>
              <a:t> </a:t>
            </a:r>
            <a:r>
              <a:rPr lang="en-ID" sz="1400" b="1" dirty="0" err="1" smtClean="0">
                <a:solidFill>
                  <a:schemeClr val="bg1"/>
                </a:solidFill>
              </a:rPr>
              <a:t>Curah</a:t>
            </a:r>
            <a:r>
              <a:rPr lang="en-ID" sz="1400" b="1" dirty="0" smtClean="0">
                <a:solidFill>
                  <a:schemeClr val="bg1"/>
                </a:solidFill>
              </a:rPr>
              <a:t> </a:t>
            </a:r>
            <a:r>
              <a:rPr lang="en-ID" sz="1400" b="1" dirty="0" err="1" smtClean="0">
                <a:solidFill>
                  <a:schemeClr val="bg1"/>
                </a:solidFill>
              </a:rPr>
              <a:t>Jantung</a:t>
            </a:r>
            <a:r>
              <a:rPr lang="en-ID" sz="1400" b="1" dirty="0" smtClean="0">
                <a:solidFill>
                  <a:schemeClr val="bg1"/>
                </a:solidFill>
              </a:rPr>
              <a:t>, Stroke Volume </a:t>
            </a:r>
            <a:r>
              <a:rPr lang="en-ID" sz="1400" b="1" dirty="0" err="1" smtClean="0">
                <a:solidFill>
                  <a:schemeClr val="bg1"/>
                </a:solidFill>
              </a:rPr>
              <a:t>dan</a:t>
            </a:r>
            <a:r>
              <a:rPr lang="en-ID" sz="1400" b="1" dirty="0" smtClean="0">
                <a:solidFill>
                  <a:schemeClr val="bg1"/>
                </a:solidFill>
              </a:rPr>
              <a:t> </a:t>
            </a:r>
            <a:r>
              <a:rPr lang="en-ID" sz="1400" b="1" dirty="0" err="1" smtClean="0">
                <a:solidFill>
                  <a:schemeClr val="bg1"/>
                </a:solidFill>
              </a:rPr>
              <a:t>Denyut</a:t>
            </a:r>
            <a:r>
              <a:rPr lang="en-ID" sz="1400" b="1" dirty="0" smtClean="0">
                <a:solidFill>
                  <a:schemeClr val="bg1"/>
                </a:solidFill>
              </a:rPr>
              <a:t> </a:t>
            </a:r>
            <a:r>
              <a:rPr lang="en-ID" sz="1400" b="1" dirty="0" err="1" smtClean="0">
                <a:solidFill>
                  <a:schemeClr val="bg1"/>
                </a:solidFill>
              </a:rPr>
              <a:t>Nadi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416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Pengaruh</a:t>
            </a:r>
            <a:r>
              <a:rPr lang="en-US" dirty="0" smtClean="0"/>
              <a:t> training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(cardiac output) </a:t>
            </a:r>
            <a:r>
              <a:rPr lang="en-US" dirty="0" err="1" smtClean="0"/>
              <a:t>atlet</a:t>
            </a:r>
            <a:r>
              <a:rPr lang="en-US" dirty="0" smtClean="0"/>
              <a:t> </a:t>
            </a:r>
            <a:r>
              <a:rPr lang="en-US" sz="1800" dirty="0" smtClean="0"/>
              <a:t>(</a:t>
            </a:r>
            <a:r>
              <a:rPr lang="en-US" sz="1800" i="1" dirty="0" smtClean="0"/>
              <a:t>endurance</a:t>
            </a:r>
            <a:r>
              <a:rPr lang="en-US" sz="1800" dirty="0" smtClean="0"/>
              <a:t>) </a:t>
            </a:r>
            <a:r>
              <a:rPr lang="en-US" dirty="0" smtClean="0"/>
              <a:t>&gt;40% non-</a:t>
            </a:r>
            <a:r>
              <a:rPr lang="en-US" dirty="0" err="1" smtClean="0"/>
              <a:t>atlet</a:t>
            </a:r>
            <a:endParaRPr lang="en-US" dirty="0" smtClean="0"/>
          </a:p>
          <a:p>
            <a:endParaRPr lang="en-US" dirty="0"/>
          </a:p>
          <a:p>
            <a:r>
              <a:rPr lang="en-US" b="1" dirty="0" err="1" smtClean="0">
                <a:solidFill>
                  <a:srgbClr val="00B050"/>
                </a:solidFill>
                <a:latin typeface="Arial Black" pitchFamily="34" charset="0"/>
              </a:rPr>
              <a:t>Hipertrofi</a:t>
            </a:r>
            <a:r>
              <a:rPr lang="en-US" b="1" dirty="0" smtClean="0">
                <a:solidFill>
                  <a:srgbClr val="00B05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Arial Black" pitchFamily="34" charset="0"/>
              </a:rPr>
              <a:t>jantung</a:t>
            </a:r>
            <a:r>
              <a:rPr lang="en-US" b="1" dirty="0" smtClean="0">
                <a:solidFill>
                  <a:srgbClr val="00B050"/>
                </a:solidFill>
                <a:latin typeface="Arial Black" pitchFamily="34" charset="0"/>
              </a:rPr>
              <a:t> 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normal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istirahat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Optimalisasi</a:t>
            </a:r>
            <a:r>
              <a:rPr lang="en-US" dirty="0" smtClean="0"/>
              <a:t> volume </a:t>
            </a:r>
            <a:r>
              <a:rPr lang="en-US" dirty="0" err="1" smtClean="0"/>
              <a:t>sekuncup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(stroke volume)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(heart rate)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3269995"/>
            <a:ext cx="3323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Pelebaran</a:t>
            </a:r>
            <a:r>
              <a:rPr lang="en-US" dirty="0" smtClean="0"/>
              <a:t> </a:t>
            </a:r>
            <a:r>
              <a:rPr lang="en-US" dirty="0" err="1" smtClean="0"/>
              <a:t>bilik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Penebalan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Curved Right Arrow 17"/>
          <p:cNvSpPr/>
          <p:nvPr/>
        </p:nvSpPr>
        <p:spPr>
          <a:xfrm>
            <a:off x="609600" y="2743200"/>
            <a:ext cx="457200" cy="21751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Up Arrow 3"/>
          <p:cNvSpPr/>
          <p:nvPr/>
        </p:nvSpPr>
        <p:spPr>
          <a:xfrm>
            <a:off x="2531920" y="2918798"/>
            <a:ext cx="228600" cy="35119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2531920" y="4539780"/>
            <a:ext cx="228600" cy="35119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/>
          <p:cNvSpPr/>
          <p:nvPr/>
        </p:nvSpPr>
        <p:spPr>
          <a:xfrm>
            <a:off x="4343400" y="3390900"/>
            <a:ext cx="2286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8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9200" y="990600"/>
            <a:ext cx="1562100" cy="646331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Kebutuhan</a:t>
            </a:r>
            <a:r>
              <a:rPr lang="en-ID" dirty="0" smtClean="0"/>
              <a:t> </a:t>
            </a:r>
            <a:r>
              <a:rPr lang="en-ID" dirty="0" err="1" smtClean="0"/>
              <a:t>sintesis</a:t>
            </a:r>
            <a:r>
              <a:rPr lang="en-ID" dirty="0"/>
              <a:t> ATP ↑ 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762500" y="76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INCREMENTAL EXERCISE  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7" name="Straight Arrow Connector 16"/>
          <p:cNvCxnSpPr>
            <a:endCxn id="25" idx="1"/>
          </p:cNvCxnSpPr>
          <p:nvPr/>
        </p:nvCxnSpPr>
        <p:spPr>
          <a:xfrm flipV="1">
            <a:off x="2819401" y="3866952"/>
            <a:ext cx="34289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9200" y="1981200"/>
            <a:ext cx="1562100" cy="646331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Kebutuhan</a:t>
            </a:r>
            <a:r>
              <a:rPr lang="en-ID" dirty="0" smtClean="0"/>
              <a:t> O</a:t>
            </a:r>
            <a:r>
              <a:rPr lang="en-ID" baseline="-25000" dirty="0" smtClean="0"/>
              <a:t>2</a:t>
            </a:r>
            <a:r>
              <a:rPr lang="en-ID" dirty="0" smtClean="0"/>
              <a:t> </a:t>
            </a:r>
            <a:r>
              <a:rPr lang="en-ID" dirty="0" err="1" smtClean="0"/>
              <a:t>otot</a:t>
            </a:r>
            <a:r>
              <a:rPr lang="en-ID" dirty="0" smtClean="0"/>
              <a:t> ↑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19200" y="2971800"/>
            <a:ext cx="1562100" cy="369332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/>
              <a:t>V</a:t>
            </a:r>
            <a:r>
              <a:rPr lang="en-ID" dirty="0" smtClean="0"/>
              <a:t>O</a:t>
            </a:r>
            <a:r>
              <a:rPr lang="en-ID" baseline="-25000" dirty="0" smtClean="0"/>
              <a:t>2</a:t>
            </a:r>
            <a:r>
              <a:rPr lang="en-ID" dirty="0" smtClean="0"/>
              <a:t> ↑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219200" y="3685401"/>
            <a:ext cx="1562100" cy="369332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CO ↑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159893" y="1981199"/>
            <a:ext cx="1562100" cy="646331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Blood flow </a:t>
            </a:r>
            <a:r>
              <a:rPr lang="en-ID" dirty="0" err="1" smtClean="0"/>
              <a:t>otot</a:t>
            </a:r>
            <a:r>
              <a:rPr lang="en-ID" dirty="0" smtClean="0"/>
              <a:t> ↑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62299" y="3682286"/>
            <a:ext cx="1562100" cy="369332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HR ↑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83154" y="4482337"/>
            <a:ext cx="1562100" cy="369332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SBP ↑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183154" y="5218118"/>
            <a:ext cx="1562100" cy="646331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/>
              <a:t>D</a:t>
            </a:r>
            <a:r>
              <a:rPr lang="en-ID" dirty="0" smtClean="0"/>
              <a:t>BP </a:t>
            </a:r>
            <a:r>
              <a:rPr lang="en-ID" dirty="0" err="1" smtClean="0"/>
              <a:t>Konstan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514975" y="4851249"/>
            <a:ext cx="1562100" cy="369332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MABP ↑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514975" y="4024323"/>
            <a:ext cx="1562100" cy="369332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smtClean="0"/>
              <a:t>DPP ↑ 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22" idx="3"/>
            <a:endCxn id="27" idx="1"/>
          </p:cNvCxnSpPr>
          <p:nvPr/>
        </p:nvCxnSpPr>
        <p:spPr>
          <a:xfrm>
            <a:off x="2781300" y="3870067"/>
            <a:ext cx="401854" cy="796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ight Brace 9"/>
          <p:cNvSpPr/>
          <p:nvPr/>
        </p:nvSpPr>
        <p:spPr>
          <a:xfrm>
            <a:off x="4953000" y="4667003"/>
            <a:ext cx="381000" cy="74319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4939614" y="3810000"/>
            <a:ext cx="470586" cy="76200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2834239" y="2304363"/>
            <a:ext cx="34289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2"/>
            <a:endCxn id="19" idx="0"/>
          </p:cNvCxnSpPr>
          <p:nvPr/>
        </p:nvCxnSpPr>
        <p:spPr>
          <a:xfrm>
            <a:off x="2000250" y="1636931"/>
            <a:ext cx="0" cy="344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035342" y="2627530"/>
            <a:ext cx="0" cy="344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038149" y="3341132"/>
            <a:ext cx="0" cy="344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343400" y="2627530"/>
            <a:ext cx="0" cy="5289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20" idx="3"/>
          </p:cNvCxnSpPr>
          <p:nvPr/>
        </p:nvCxnSpPr>
        <p:spPr>
          <a:xfrm flipH="1">
            <a:off x="2781300" y="3156466"/>
            <a:ext cx="15621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0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8" y="685800"/>
            <a:ext cx="6234112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00600" y="-762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000" b="1" dirty="0" err="1" smtClean="0">
                <a:solidFill>
                  <a:schemeClr val="bg1"/>
                </a:solidFill>
              </a:rPr>
              <a:t>Tekanan</a:t>
            </a:r>
            <a:r>
              <a:rPr lang="en-ID" sz="2000" b="1" dirty="0" smtClean="0">
                <a:solidFill>
                  <a:schemeClr val="bg1"/>
                </a:solidFill>
              </a:rPr>
              <a:t> </a:t>
            </a:r>
            <a:r>
              <a:rPr lang="en-ID" sz="2000" b="1" dirty="0" err="1" smtClean="0">
                <a:solidFill>
                  <a:schemeClr val="bg1"/>
                </a:solidFill>
              </a:rPr>
              <a:t>Darah</a:t>
            </a:r>
            <a:r>
              <a:rPr lang="en-ID" sz="2000" b="1" dirty="0" smtClean="0">
                <a:solidFill>
                  <a:schemeClr val="bg1"/>
                </a:solidFill>
              </a:rPr>
              <a:t> </a:t>
            </a:r>
            <a:r>
              <a:rPr lang="en-ID" sz="2000" b="1" dirty="0" err="1" smtClean="0">
                <a:solidFill>
                  <a:schemeClr val="bg1"/>
                </a:solidFill>
              </a:rPr>
              <a:t>saat</a:t>
            </a:r>
            <a:r>
              <a:rPr lang="en-ID" sz="2000" b="1" dirty="0" smtClean="0">
                <a:solidFill>
                  <a:schemeClr val="bg1"/>
                </a:solidFill>
              </a:rPr>
              <a:t> </a:t>
            </a:r>
            <a:r>
              <a:rPr lang="en-ID" sz="2000" b="1" dirty="0" err="1" smtClean="0">
                <a:solidFill>
                  <a:schemeClr val="bg1"/>
                </a:solidFill>
              </a:rPr>
              <a:t>Olahraga</a:t>
            </a:r>
            <a:r>
              <a:rPr lang="en-ID" sz="2000" b="1" dirty="0" smtClean="0">
                <a:solidFill>
                  <a:schemeClr val="bg1"/>
                </a:solidFill>
              </a:rPr>
              <a:t> </a:t>
            </a:r>
            <a:r>
              <a:rPr lang="en-ID" sz="2000" b="1" dirty="0" err="1" smtClean="0">
                <a:solidFill>
                  <a:schemeClr val="bg1"/>
                </a:solidFill>
              </a:rPr>
              <a:t>Isotonik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46714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3200" y="1905000"/>
            <a:ext cx="3921493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ID" sz="2000" dirty="0" smtClean="0"/>
          </a:p>
          <a:p>
            <a:pPr algn="ctr"/>
            <a:r>
              <a:rPr lang="en-ID" sz="2000" dirty="0" smtClean="0"/>
              <a:t>MABP 	= DBP + 1/3 (SBP-DBP)</a:t>
            </a:r>
          </a:p>
          <a:p>
            <a:pPr algn="ctr"/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797793" y="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MEAN ARTERIAL </a:t>
            </a:r>
          </a:p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BLOOD PRESSURE 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12151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6934199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5199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0300" y="1759258"/>
            <a:ext cx="4343400" cy="646331"/>
          </a:xfrm>
          <a:prstGeom prst="rect">
            <a:avLst/>
          </a:prstGeom>
          <a:solidFill>
            <a:srgbClr val="D67EFE"/>
          </a:solidFill>
        </p:spPr>
        <p:txBody>
          <a:bodyPr wrap="square" rtlCol="0">
            <a:spAutoFit/>
          </a:bodyPr>
          <a:lstStyle/>
          <a:p>
            <a:r>
              <a:rPr lang="en-ID" dirty="0" smtClean="0"/>
              <a:t>DPP 	= Double Pressure Product </a:t>
            </a:r>
          </a:p>
          <a:p>
            <a:r>
              <a:rPr lang="en-ID" dirty="0" smtClean="0"/>
              <a:t>	= SBP x HR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8500" y="3810000"/>
            <a:ext cx="2667000" cy="369332"/>
          </a:xfrm>
          <a:prstGeom prst="rect">
            <a:avLst/>
          </a:prstGeom>
          <a:solidFill>
            <a:srgbClr val="FBB5A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Beban</a:t>
            </a:r>
            <a:r>
              <a:rPr lang="en-ID" dirty="0" smtClean="0"/>
              <a:t> </a:t>
            </a:r>
            <a:r>
              <a:rPr lang="en-ID" dirty="0" err="1" smtClean="0"/>
              <a:t>kerja</a:t>
            </a:r>
            <a:r>
              <a:rPr lang="en-ID" dirty="0" smtClean="0"/>
              <a:t> </a:t>
            </a:r>
            <a:r>
              <a:rPr lang="en-ID" dirty="0" err="1" smtClean="0"/>
              <a:t>jantung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267200" y="2743200"/>
            <a:ext cx="609600" cy="685800"/>
          </a:xfrm>
          <a:prstGeom prst="downArrow">
            <a:avLst/>
          </a:prstGeom>
          <a:solidFill>
            <a:srgbClr val="83F5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62500" y="76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DOUBLE PRESSURE PRODUCT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8632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838200"/>
            <a:ext cx="7696200" cy="4267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4762500" y="76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DOUBLE PRESSURE PRODUCT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79874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2500" y="76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ARM VS LEG EXERCISE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600200"/>
            <a:ext cx="2133600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Olahraga</a:t>
            </a:r>
            <a:r>
              <a:rPr lang="en-ID" dirty="0" smtClean="0"/>
              <a:t> </a:t>
            </a:r>
            <a:r>
              <a:rPr lang="en-ID" dirty="0" err="1" smtClean="0"/>
              <a:t>menggunakan</a:t>
            </a:r>
            <a:r>
              <a:rPr lang="en-ID" dirty="0" smtClean="0"/>
              <a:t> </a:t>
            </a:r>
            <a:r>
              <a:rPr lang="en-ID" dirty="0" err="1" smtClean="0"/>
              <a:t>otot-otot</a:t>
            </a:r>
            <a:r>
              <a:rPr lang="en-ID" dirty="0" smtClean="0"/>
              <a:t> </a:t>
            </a:r>
            <a:r>
              <a:rPr lang="en-ID" dirty="0" err="1" smtClean="0"/>
              <a:t>tangan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86300" y="1600200"/>
            <a:ext cx="19050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Olahraga</a:t>
            </a:r>
            <a:r>
              <a:rPr lang="en-ID" dirty="0" smtClean="0"/>
              <a:t> </a:t>
            </a:r>
            <a:r>
              <a:rPr lang="en-ID" dirty="0" err="1" smtClean="0"/>
              <a:t>menggunakan</a:t>
            </a:r>
            <a:r>
              <a:rPr lang="en-ID" dirty="0" smtClean="0"/>
              <a:t> </a:t>
            </a:r>
            <a:r>
              <a:rPr lang="en-ID" dirty="0" err="1" smtClean="0"/>
              <a:t>otot-otot</a:t>
            </a:r>
            <a:r>
              <a:rPr lang="en-ID" dirty="0" smtClean="0"/>
              <a:t> kaki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200400"/>
            <a:ext cx="2133600" cy="646331"/>
          </a:xfrm>
          <a:prstGeom prst="rect">
            <a:avLst/>
          </a:prstGeom>
          <a:solidFill>
            <a:srgbClr val="88E4F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Aktivitas</a:t>
            </a:r>
            <a:r>
              <a:rPr lang="en-ID" dirty="0" smtClean="0"/>
              <a:t> </a:t>
            </a:r>
            <a:r>
              <a:rPr lang="en-ID" dirty="0" err="1" smtClean="0"/>
              <a:t>simpatis</a:t>
            </a:r>
            <a:r>
              <a:rPr lang="en-ID" dirty="0" smtClean="0"/>
              <a:t> &gt;&gt;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4724401"/>
            <a:ext cx="2133600" cy="646331"/>
          </a:xfrm>
          <a:prstGeom prst="rect">
            <a:avLst/>
          </a:prstGeom>
          <a:solidFill>
            <a:srgbClr val="77DB9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Tahanan</a:t>
            </a:r>
            <a:r>
              <a:rPr lang="en-ID" dirty="0" smtClean="0"/>
              <a:t> </a:t>
            </a:r>
            <a:r>
              <a:rPr lang="en-ID" dirty="0" err="1" smtClean="0"/>
              <a:t>perifer</a:t>
            </a:r>
            <a:r>
              <a:rPr lang="en-ID" dirty="0" smtClean="0"/>
              <a:t> total ↑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4724401"/>
            <a:ext cx="2133600" cy="646331"/>
          </a:xfrm>
          <a:prstGeom prst="rect">
            <a:avLst/>
          </a:prstGeom>
          <a:solidFill>
            <a:srgbClr val="FBB5A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dirty="0" err="1" smtClean="0"/>
              <a:t>Tekanan</a:t>
            </a:r>
            <a:r>
              <a:rPr lang="en-ID" dirty="0" smtClean="0"/>
              <a:t> </a:t>
            </a:r>
            <a:r>
              <a:rPr lang="en-ID" dirty="0" err="1" smtClean="0"/>
              <a:t>darah</a:t>
            </a:r>
            <a:r>
              <a:rPr lang="en-ID" dirty="0" smtClean="0"/>
              <a:t> </a:t>
            </a:r>
          </a:p>
          <a:p>
            <a:pPr algn="ctr"/>
            <a:r>
              <a:rPr lang="en-ID" dirty="0" smtClean="0"/>
              <a:t>↑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2"/>
            <a:endCxn id="5" idx="0"/>
          </p:cNvCxnSpPr>
          <p:nvPr/>
        </p:nvCxnSpPr>
        <p:spPr>
          <a:xfrm>
            <a:off x="2209800" y="2523530"/>
            <a:ext cx="0" cy="676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6" idx="0"/>
          </p:cNvCxnSpPr>
          <p:nvPr/>
        </p:nvCxnSpPr>
        <p:spPr>
          <a:xfrm>
            <a:off x="2209800" y="3846731"/>
            <a:ext cx="0" cy="877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7" idx="1"/>
          </p:cNvCxnSpPr>
          <p:nvPr/>
        </p:nvCxnSpPr>
        <p:spPr>
          <a:xfrm>
            <a:off x="3276600" y="5047567"/>
            <a:ext cx="129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62951" y="1877199"/>
            <a:ext cx="83699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b="1" i="1" dirty="0"/>
              <a:t>v</a:t>
            </a:r>
            <a:r>
              <a:rPr lang="en-ID" b="1" i="1" dirty="0" smtClean="0"/>
              <a:t>s.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39685739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19400" y="1905000"/>
            <a:ext cx="3429000" cy="1015663"/>
          </a:xfrm>
          <a:prstGeom prst="rect">
            <a:avLst/>
          </a:prstGeom>
          <a:solidFill>
            <a:srgbClr val="F76A57"/>
          </a:solidFill>
        </p:spPr>
        <p:txBody>
          <a:bodyPr wrap="square" rtlCol="0">
            <a:spAutoFit/>
          </a:bodyPr>
          <a:lstStyle/>
          <a:p>
            <a:pPr algn="ctr"/>
            <a:endParaRPr lang="en-ID" sz="2000" dirty="0" smtClean="0"/>
          </a:p>
          <a:p>
            <a:pPr algn="ctr"/>
            <a:r>
              <a:rPr lang="en-ID" sz="2000" dirty="0" smtClean="0"/>
              <a:t>BP = CO x TPR</a:t>
            </a:r>
          </a:p>
          <a:p>
            <a:pPr algn="ctr"/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797793" y="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BLOOD PRESSURE 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59658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838200"/>
            <a:ext cx="6096000" cy="5333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00600" y="-19251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000" b="1" dirty="0" smtClean="0">
                <a:solidFill>
                  <a:schemeClr val="bg1"/>
                </a:solidFill>
              </a:rPr>
              <a:t>ARM EXERCISE </a:t>
            </a:r>
            <a:r>
              <a:rPr lang="en-ID" sz="2000" b="1" i="1" dirty="0" smtClean="0">
                <a:solidFill>
                  <a:schemeClr val="bg1"/>
                </a:solidFill>
              </a:rPr>
              <a:t>VS</a:t>
            </a:r>
            <a:r>
              <a:rPr lang="en-ID" sz="2000" b="1" dirty="0" smtClean="0">
                <a:solidFill>
                  <a:schemeClr val="bg1"/>
                </a:solidFill>
              </a:rPr>
              <a:t>. </a:t>
            </a:r>
          </a:p>
          <a:p>
            <a:pPr algn="ctr"/>
            <a:r>
              <a:rPr lang="en-ID" sz="2000" b="1" dirty="0" smtClean="0">
                <a:solidFill>
                  <a:schemeClr val="bg1"/>
                </a:solidFill>
              </a:rPr>
              <a:t>LEG EXERCISE 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2189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9144000" cy="622101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648200" y="152400"/>
            <a:ext cx="3505200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INTERMITTENT EXERCISE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263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/>
              <a:t>Cardiac Volume Changes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305748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0070C0"/>
                </a:solidFill>
              </a:rPr>
              <a:t>End-diastolic volume (EDV) 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Normal filling of ventricle = 110-120 ml </a:t>
            </a:r>
            <a:endParaRPr lang="id-ID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365760" lvl="1" indent="0">
              <a:buNone/>
              <a:defRPr/>
            </a:pPr>
            <a:endParaRPr lang="en-US" dirty="0" smtClean="0">
              <a:solidFill>
                <a:schemeClr val="tx1">
                  <a:lumMod val="95000"/>
                </a:schemeClr>
              </a:solidFill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</a:rPr>
              <a:t>Stroke volume (SV) </a:t>
            </a:r>
          </a:p>
          <a:p>
            <a:pPr lvl="1">
              <a:defRPr/>
            </a:pPr>
            <a:r>
              <a:rPr lang="en-US" dirty="0" smtClean="0"/>
              <a:t>Ejection volume = 70 ml </a:t>
            </a:r>
            <a:endParaRPr lang="id-ID" dirty="0" smtClean="0"/>
          </a:p>
          <a:p>
            <a:pPr marL="365760" lvl="1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</a:rPr>
              <a:t>End-systolic volume (ESV) </a:t>
            </a:r>
          </a:p>
          <a:p>
            <a:pPr lvl="1">
              <a:defRPr/>
            </a:pPr>
            <a:r>
              <a:rPr lang="en-US" dirty="0" smtClean="0"/>
              <a:t>Remaining volume after ejection 	= </a:t>
            </a:r>
            <a:r>
              <a:rPr lang="id-ID" dirty="0" smtClean="0"/>
              <a:t>EDV – SV </a:t>
            </a:r>
          </a:p>
          <a:p>
            <a:pPr marL="365760" lvl="1" indent="0">
              <a:buNone/>
              <a:defRPr/>
            </a:pPr>
            <a:r>
              <a:rPr lang="id-ID" dirty="0" smtClean="0"/>
              <a:t>				</a:t>
            </a:r>
            <a:r>
              <a:rPr lang="en-US" dirty="0" smtClean="0"/>
              <a:t>	</a:t>
            </a:r>
            <a:r>
              <a:rPr lang="id-ID" dirty="0" smtClean="0"/>
              <a:t>= </a:t>
            </a:r>
            <a:r>
              <a:rPr lang="en-US" dirty="0" smtClean="0"/>
              <a:t>40-50 ml </a:t>
            </a:r>
            <a:endParaRPr lang="id-ID" dirty="0" smtClean="0"/>
          </a:p>
          <a:p>
            <a:pPr marL="365760" lvl="1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Ejection fraction (EF) </a:t>
            </a:r>
          </a:p>
          <a:p>
            <a:pPr lvl="1">
              <a:defRPr/>
            </a:pPr>
            <a:r>
              <a:rPr lang="en-US" u="sng" dirty="0" smtClean="0"/>
              <a:t>SV</a:t>
            </a:r>
            <a:r>
              <a:rPr lang="en-US" dirty="0" smtClean="0"/>
              <a:t>  = 60%</a:t>
            </a:r>
            <a:endParaRPr lang="en-US" u="sng" dirty="0" smtClean="0"/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dirty="0" smtClean="0"/>
              <a:t>  EDV</a:t>
            </a:r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5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54808607"/>
              </p:ext>
            </p:extLst>
          </p:nvPr>
        </p:nvGraphicFramePr>
        <p:xfrm>
          <a:off x="1472665" y="1366787"/>
          <a:ext cx="6147335" cy="4094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48200" y="152400"/>
            <a:ext cx="3505200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b="1" dirty="0" smtClean="0">
                <a:solidFill>
                  <a:schemeClr val="bg1">
                    <a:lumMod val="95000"/>
                  </a:schemeClr>
                </a:solidFill>
              </a:rPr>
              <a:t>INTERMITTENT EXERCISE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838200"/>
            <a:ext cx="6553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D" dirty="0" smtClean="0"/>
              <a:t>FAKTOR-FAKTOR YANG MEMPENGARUHI PARAMETER CV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71320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 smtClean="0"/>
              <a:t>Regulasi</a:t>
            </a:r>
            <a:r>
              <a:rPr lang="en-ID" dirty="0" smtClean="0"/>
              <a:t> S. </a:t>
            </a:r>
            <a:r>
              <a:rPr lang="en-ID" dirty="0" err="1" smtClean="0"/>
              <a:t>Kardiovaskular</a:t>
            </a:r>
            <a:r>
              <a:rPr lang="en-ID" dirty="0" smtClean="0"/>
              <a:t> </a:t>
            </a:r>
            <a:r>
              <a:rPr lang="en-ID" dirty="0" err="1" smtClean="0"/>
              <a:t>selama</a:t>
            </a:r>
            <a:r>
              <a:rPr lang="en-ID" dirty="0" smtClean="0"/>
              <a:t> </a:t>
            </a:r>
            <a:r>
              <a:rPr lang="en-ID" dirty="0" err="1" smtClean="0"/>
              <a:t>Olahraga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Vagal withdrawal </a:t>
            </a:r>
            <a:r>
              <a:rPr lang="en-ID" dirty="0"/>
              <a:t>to ♥</a:t>
            </a:r>
            <a:endParaRPr lang="en-ID" dirty="0" smtClean="0"/>
          </a:p>
          <a:p>
            <a:r>
              <a:rPr lang="en-ID" dirty="0" err="1" smtClean="0"/>
              <a:t>Stimulasi</a:t>
            </a:r>
            <a:r>
              <a:rPr lang="en-ID" dirty="0" smtClean="0"/>
              <a:t> </a:t>
            </a:r>
            <a:r>
              <a:rPr lang="en-ID" dirty="0" err="1" smtClean="0"/>
              <a:t>simpatis</a:t>
            </a:r>
            <a:r>
              <a:rPr lang="en-ID" dirty="0" smtClean="0"/>
              <a:t> to ♥</a:t>
            </a:r>
          </a:p>
          <a:p>
            <a:r>
              <a:rPr lang="en-ID" dirty="0" err="1" smtClean="0"/>
              <a:t>Vasodilatasi</a:t>
            </a:r>
            <a:r>
              <a:rPr lang="en-ID" dirty="0" smtClean="0"/>
              <a:t> </a:t>
            </a:r>
            <a:r>
              <a:rPr lang="en-ID" dirty="0" err="1" smtClean="0"/>
              <a:t>arteriola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otot</a:t>
            </a:r>
            <a:r>
              <a:rPr lang="en-ID" dirty="0" smtClean="0"/>
              <a:t> </a:t>
            </a:r>
            <a:r>
              <a:rPr lang="en-ID" dirty="0" err="1" smtClean="0"/>
              <a:t>aktif</a:t>
            </a:r>
            <a:r>
              <a:rPr lang="en-ID" dirty="0" smtClean="0"/>
              <a:t>.</a:t>
            </a:r>
          </a:p>
          <a:p>
            <a:r>
              <a:rPr lang="en-ID" dirty="0" err="1" smtClean="0"/>
              <a:t>Refleks</a:t>
            </a:r>
            <a:r>
              <a:rPr lang="en-ID" dirty="0" smtClean="0"/>
              <a:t> </a:t>
            </a:r>
            <a:r>
              <a:rPr lang="en-ID" dirty="0" err="1" smtClean="0"/>
              <a:t>vasokontriksi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otot</a:t>
            </a:r>
            <a:r>
              <a:rPr lang="en-ID" dirty="0" smtClean="0"/>
              <a:t> </a:t>
            </a:r>
            <a:r>
              <a:rPr lang="en-ID" dirty="0" err="1" smtClean="0"/>
              <a:t>inaktif</a:t>
            </a:r>
            <a:r>
              <a:rPr lang="en-ID" dirty="0" smtClean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59015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762000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57494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smtClean="0"/>
              <a:t>Central </a:t>
            </a:r>
            <a:r>
              <a:rPr lang="en-ID" dirty="0"/>
              <a:t>C</a:t>
            </a:r>
            <a:r>
              <a:rPr lang="en-ID" dirty="0" smtClean="0"/>
              <a:t>ommand </a:t>
            </a:r>
            <a:r>
              <a:rPr lang="en-ID" dirty="0"/>
              <a:t>T</a:t>
            </a:r>
            <a:r>
              <a:rPr lang="en-ID" dirty="0" smtClean="0"/>
              <a:t>heory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ID" dirty="0" err="1" smtClean="0"/>
              <a:t>Dinisiasi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dikendalikan</a:t>
            </a:r>
            <a:r>
              <a:rPr lang="en-ID" dirty="0" smtClean="0"/>
              <a:t> </a:t>
            </a:r>
            <a:r>
              <a:rPr lang="en-ID" b="1" dirty="0" smtClean="0">
                <a:solidFill>
                  <a:srgbClr val="FF0000"/>
                </a:solidFill>
              </a:rPr>
              <a:t>CV </a:t>
            </a:r>
            <a:r>
              <a:rPr lang="en-ID" b="1" dirty="0" err="1" smtClean="0">
                <a:solidFill>
                  <a:srgbClr val="FF0000"/>
                </a:solidFill>
              </a:rPr>
              <a:t>center</a:t>
            </a:r>
            <a:r>
              <a:rPr lang="en-ID" b="1" dirty="0" smtClean="0">
                <a:solidFill>
                  <a:srgbClr val="FF0000"/>
                </a:solidFill>
              </a:rPr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pusat</a:t>
            </a:r>
            <a:r>
              <a:rPr lang="en-ID" dirty="0" smtClean="0"/>
              <a:t> </a:t>
            </a:r>
            <a:r>
              <a:rPr lang="en-ID" dirty="0" err="1" smtClean="0"/>
              <a:t>motoris</a:t>
            </a:r>
            <a:r>
              <a:rPr lang="en-ID" dirty="0" smtClean="0"/>
              <a:t> S. KV.  </a:t>
            </a:r>
          </a:p>
          <a:p>
            <a:pPr algn="just"/>
            <a:r>
              <a:rPr lang="en-ID" dirty="0" err="1" smtClean="0"/>
              <a:t>Dipengaruhi</a:t>
            </a:r>
            <a:r>
              <a:rPr lang="en-ID" dirty="0" smtClean="0"/>
              <a:t> </a:t>
            </a:r>
            <a:r>
              <a:rPr lang="en-ID" dirty="0" err="1" smtClean="0"/>
              <a:t>oleh</a:t>
            </a:r>
            <a:r>
              <a:rPr lang="en-ID" dirty="0" smtClean="0"/>
              <a:t>: </a:t>
            </a:r>
          </a:p>
          <a:p>
            <a:pPr lvl="1" algn="just"/>
            <a:r>
              <a:rPr lang="en-ID" b="1" dirty="0" smtClean="0">
                <a:solidFill>
                  <a:srgbClr val="0070C0"/>
                </a:solidFill>
              </a:rPr>
              <a:t>Mechanoreceptor ♥</a:t>
            </a:r>
          </a:p>
          <a:p>
            <a:pPr lvl="1" algn="just"/>
            <a:r>
              <a:rPr lang="en-ID" b="1" dirty="0" smtClean="0">
                <a:solidFill>
                  <a:schemeClr val="accent3">
                    <a:lumMod val="75000"/>
                  </a:schemeClr>
                </a:solidFill>
              </a:rPr>
              <a:t>Chemoreceptor </a:t>
            </a:r>
            <a:r>
              <a:rPr lang="en-ID" b="1" dirty="0" err="1" smtClean="0">
                <a:solidFill>
                  <a:schemeClr val="accent3">
                    <a:lumMod val="75000"/>
                  </a:schemeClr>
                </a:solidFill>
              </a:rPr>
              <a:t>otot</a:t>
            </a:r>
            <a:r>
              <a:rPr lang="en-ID" dirty="0" smtClean="0"/>
              <a:t> </a:t>
            </a:r>
          </a:p>
          <a:p>
            <a:pPr lvl="2" algn="just"/>
            <a:r>
              <a:rPr lang="en-ID" dirty="0" err="1" smtClean="0"/>
              <a:t>Kalium</a:t>
            </a:r>
            <a:r>
              <a:rPr lang="en-ID" dirty="0" smtClean="0"/>
              <a:t>, </a:t>
            </a:r>
            <a:r>
              <a:rPr lang="en-ID" dirty="0" err="1" smtClean="0"/>
              <a:t>asam</a:t>
            </a:r>
            <a:r>
              <a:rPr lang="en-ID" dirty="0" smtClean="0"/>
              <a:t> </a:t>
            </a:r>
            <a:r>
              <a:rPr lang="en-ID" dirty="0" err="1" smtClean="0"/>
              <a:t>laktat</a:t>
            </a:r>
            <a:r>
              <a:rPr lang="en-ID" dirty="0" smtClean="0"/>
              <a:t>.</a:t>
            </a:r>
          </a:p>
          <a:p>
            <a:pPr lvl="2" algn="just"/>
            <a:r>
              <a:rPr lang="en-ID" dirty="0" smtClean="0"/>
              <a:t>Exercise </a:t>
            </a:r>
            <a:r>
              <a:rPr lang="en-ID" dirty="0" err="1" smtClean="0"/>
              <a:t>pressor</a:t>
            </a:r>
            <a:r>
              <a:rPr lang="en-ID" dirty="0" smtClean="0"/>
              <a:t> reflex. </a:t>
            </a:r>
          </a:p>
          <a:p>
            <a:pPr lvl="1" algn="just"/>
            <a:r>
              <a:rPr lang="en-ID" b="1" dirty="0" smtClean="0">
                <a:solidFill>
                  <a:srgbClr val="00B050"/>
                </a:solidFill>
              </a:rPr>
              <a:t>Mechanoreceptor </a:t>
            </a:r>
            <a:r>
              <a:rPr lang="en-ID" b="1" dirty="0" err="1" smtClean="0">
                <a:solidFill>
                  <a:srgbClr val="00B050"/>
                </a:solidFill>
              </a:rPr>
              <a:t>otot</a:t>
            </a:r>
            <a:r>
              <a:rPr lang="en-ID" dirty="0" smtClean="0"/>
              <a:t>.</a:t>
            </a:r>
          </a:p>
          <a:p>
            <a:pPr lvl="2" algn="just"/>
            <a:r>
              <a:rPr lang="en-ID" dirty="0" smtClean="0"/>
              <a:t>Muscle spindle, organ tendon </a:t>
            </a:r>
            <a:r>
              <a:rPr lang="en-ID" dirty="0" err="1" smtClean="0"/>
              <a:t>golgi</a:t>
            </a:r>
            <a:r>
              <a:rPr lang="en-ID" dirty="0" smtClean="0"/>
              <a:t>. </a:t>
            </a:r>
          </a:p>
          <a:p>
            <a:pPr lvl="2" algn="just"/>
            <a:r>
              <a:rPr lang="en-ID" dirty="0" err="1" smtClean="0"/>
              <a:t>Kekuatan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kecepatan</a:t>
            </a:r>
            <a:r>
              <a:rPr lang="en-ID" dirty="0" smtClean="0"/>
              <a:t> </a:t>
            </a:r>
            <a:r>
              <a:rPr lang="en-ID" dirty="0" err="1" smtClean="0"/>
              <a:t>gerakan</a:t>
            </a:r>
            <a:r>
              <a:rPr lang="en-ID" dirty="0" smtClean="0"/>
              <a:t> </a:t>
            </a:r>
            <a:r>
              <a:rPr lang="en-ID" dirty="0" err="1" smtClean="0"/>
              <a:t>otot</a:t>
            </a:r>
            <a:r>
              <a:rPr lang="en-ID" dirty="0" smtClean="0"/>
              <a:t>. </a:t>
            </a:r>
          </a:p>
          <a:p>
            <a:pPr lvl="1" algn="just"/>
            <a:r>
              <a:rPr lang="en-ID" b="1" dirty="0" smtClean="0">
                <a:solidFill>
                  <a:srgbClr val="7030A0"/>
                </a:solidFill>
              </a:rPr>
              <a:t>Baroreceptor. </a:t>
            </a:r>
          </a:p>
          <a:p>
            <a:pPr lvl="2" algn="just"/>
            <a:r>
              <a:rPr lang="en-ID" dirty="0" err="1" smtClean="0"/>
              <a:t>Regulasi</a:t>
            </a:r>
            <a:r>
              <a:rPr lang="en-ID" dirty="0" smtClean="0"/>
              <a:t> </a:t>
            </a:r>
            <a:r>
              <a:rPr lang="en-ID" dirty="0" err="1"/>
              <a:t>t</a:t>
            </a:r>
            <a:r>
              <a:rPr lang="en-ID" dirty="0" err="1" smtClean="0"/>
              <a:t>ekanan</a:t>
            </a:r>
            <a:r>
              <a:rPr lang="en-ID" dirty="0" smtClean="0"/>
              <a:t> </a:t>
            </a:r>
            <a:r>
              <a:rPr lang="en-ID" dirty="0" err="1" smtClean="0"/>
              <a:t>darah</a:t>
            </a:r>
            <a:r>
              <a:rPr lang="en-ID" dirty="0" smtClean="0"/>
              <a:t>. 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8054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90" y="838200"/>
            <a:ext cx="7109909" cy="4994275"/>
          </a:xfrm>
        </p:spPr>
      </p:pic>
      <p:sp>
        <p:nvSpPr>
          <p:cNvPr id="5" name="TextBox 4"/>
          <p:cNvSpPr txBox="1"/>
          <p:nvPr/>
        </p:nvSpPr>
        <p:spPr>
          <a:xfrm>
            <a:off x="4572000" y="76200"/>
            <a:ext cx="3581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400" b="1" dirty="0" smtClean="0">
                <a:solidFill>
                  <a:schemeClr val="bg1"/>
                </a:solidFill>
              </a:rPr>
              <a:t>Exercise </a:t>
            </a:r>
            <a:r>
              <a:rPr lang="en-ID" sz="2400" b="1" dirty="0" err="1" smtClean="0">
                <a:solidFill>
                  <a:schemeClr val="bg1"/>
                </a:solidFill>
              </a:rPr>
              <a:t>Pressor</a:t>
            </a:r>
            <a:r>
              <a:rPr lang="en-ID" sz="2400" b="1" dirty="0" smtClean="0">
                <a:solidFill>
                  <a:schemeClr val="bg1"/>
                </a:solidFill>
              </a:rPr>
              <a:t> Reflex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88380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Image result for alahamdulillah in arabic"/>
          <p:cNvSpPr>
            <a:spLocks noChangeAspect="1" noChangeArrowheads="1"/>
          </p:cNvSpPr>
          <p:nvPr/>
        </p:nvSpPr>
        <p:spPr bwMode="auto">
          <a:xfrm>
            <a:off x="63500" y="-136525"/>
            <a:ext cx="2667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711200"/>
            <a:ext cx="7239000" cy="5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1536</TotalTime>
  <Words>3050</Words>
  <Application>Microsoft Office PowerPoint</Application>
  <PresentationFormat>On-screen Show (4:3)</PresentationFormat>
  <Paragraphs>369</Paragraphs>
  <Slides>95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102" baseType="lpstr">
      <vt:lpstr>Arial</vt:lpstr>
      <vt:lpstr>Arial Black</vt:lpstr>
      <vt:lpstr>Calibri</vt:lpstr>
      <vt:lpstr>Century Gothic</vt:lpstr>
      <vt:lpstr>Wingdings</vt:lpstr>
      <vt:lpstr>Wingdings 2</vt:lpstr>
      <vt:lpstr>Austin</vt:lpstr>
      <vt:lpstr>Respon Sistem Kardiovaskular terhadap Olahraga</vt:lpstr>
      <vt:lpstr>PowerPoint Presentation</vt:lpstr>
      <vt:lpstr>PowerPoint Presentation</vt:lpstr>
      <vt:lpstr>PowerPoint Presentation</vt:lpstr>
      <vt:lpstr>TUJUAN PEMBELAJARAN</vt:lpstr>
      <vt:lpstr>Olahraga dan respon tubuh</vt:lpstr>
      <vt:lpstr>PowerPoint Presentation</vt:lpstr>
      <vt:lpstr>Pengaruh training terhadap jantung dan curah jantung </vt:lpstr>
      <vt:lpstr>Cardiac Volume Changes</vt:lpstr>
      <vt:lpstr>Cardiac Volume Changes</vt:lpstr>
      <vt:lpstr>PowerPoint Presentation</vt:lpstr>
      <vt:lpstr>Peran frekuensi denyut jantung meningkatkan curah jantung saat olahraga intensitas berat  </vt:lpstr>
      <vt:lpstr>PowerPoint Presentation</vt:lpstr>
      <vt:lpstr>PowerPoint Presentation</vt:lpstr>
      <vt:lpstr>PowerPoint Presentation</vt:lpstr>
      <vt:lpstr>Hubungan antara  curah jantung &amp; konsumsi oksigen </vt:lpstr>
      <vt:lpstr>PowerPoint Presentation</vt:lpstr>
      <vt:lpstr>PowerPoint Presentation</vt:lpstr>
      <vt:lpstr>Hubungan VO2 maks dengan intensitas olahraga</vt:lpstr>
      <vt:lpstr>Faktor-faktor yang meningkatkan curah jantung saat olahraga</vt:lpstr>
      <vt:lpstr>Faktor-faktor yang meningkatkan curah jantung saat olahraga</vt:lpstr>
      <vt:lpstr>Faktor-faktor yang meningkatkan curah jantung saat olahraga</vt:lpstr>
      <vt:lpstr>Faktor-faktor yang meningkatkan curah jantung saat olahraga</vt:lpstr>
      <vt:lpstr>Faktor-faktor yang meningkatkan curah jantung saat olahraga</vt:lpstr>
      <vt:lpstr>Faktor-faktor yang meningkatkan curah jantung selama berolahraga</vt:lpstr>
      <vt:lpstr>Mekanisme perangsangan simpatis pada olahraga</vt:lpstr>
      <vt:lpstr>Mekanisme perangsangan simpatis pada olahraga</vt:lpstr>
      <vt:lpstr>Mekanisme perangsangan simpatis pada olahraga</vt:lpstr>
      <vt:lpstr>Faktor-faktor yang meningkatkan curah jantung selama berolahraga</vt:lpstr>
      <vt:lpstr>Kesimpulan (1)  </vt:lpstr>
      <vt:lpstr>Kesimpulan (2) </vt:lpstr>
      <vt:lpstr>Aliran darah ke otot rangka selama olahraga </vt:lpstr>
      <vt:lpstr>PowerPoint Presentation</vt:lpstr>
      <vt:lpstr>Aliran darah ke otot rangka saat olahraga </vt:lpstr>
      <vt:lpstr>Aliran darah ke otot rangka saat olahraga </vt:lpstr>
      <vt:lpstr>Aliran darah ke otot rangka saat olahraga</vt:lpstr>
      <vt:lpstr>Aliran darah ke otot rangka saat olahraga</vt:lpstr>
      <vt:lpstr>Aliran darah ke otot rangka saat olahraga</vt:lpstr>
      <vt:lpstr>Pengaturan aliran darah ke otot rangka </vt:lpstr>
      <vt:lpstr>Pengaturan aliran darah ke otot rangka </vt:lpstr>
      <vt:lpstr>Pengaturan aliran darah ke otot rangka </vt:lpstr>
      <vt:lpstr>Pengaturan aliran darah ke otot rangka</vt:lpstr>
      <vt:lpstr>Pengaturan aliran darah ke otot rangka </vt:lpstr>
      <vt:lpstr>Pengaturan aliran darah ke otot rangka </vt:lpstr>
      <vt:lpstr>Pengaturan aliran darah ke otot rangka </vt:lpstr>
      <vt:lpstr>Pengaturan aliran darah ke otot rangka</vt:lpstr>
      <vt:lpstr>Pengaturan aliran darah ke otot rangka</vt:lpstr>
      <vt:lpstr>Pengaturan aliran darah ke otot rangka </vt:lpstr>
      <vt:lpstr>Pengaturan aliran darah ke otot rangka </vt:lpstr>
      <vt:lpstr>Pengaturan aliran darah ke otot rangka </vt:lpstr>
      <vt:lpstr>Pengaturan aliran darah ke otot rangka </vt:lpstr>
      <vt:lpstr>Pengaturan aliran darah ke otot rangka </vt:lpstr>
      <vt:lpstr>Pengaturan sirkulasi saat olahraga </vt:lpstr>
      <vt:lpstr>Pengaturan sirkulasi saat berolahraga </vt:lpstr>
      <vt:lpstr>Pengaturan sirkulasi saat berolahraga</vt:lpstr>
      <vt:lpstr>Pengaturan sirkulasi saat berolahraga </vt:lpstr>
      <vt:lpstr>Pengaturan sirkulasi saat berolahraga </vt:lpstr>
      <vt:lpstr>Pengaturan sirkulasi saat berolahraga</vt:lpstr>
      <vt:lpstr>Pengaturan sirkulasi saat berolahraga </vt:lpstr>
      <vt:lpstr>Pengaturan sirkulasi saat berolahraga </vt:lpstr>
      <vt:lpstr>Pengaturan sirkulasi saat berolahraga </vt:lpstr>
      <vt:lpstr>Pengaturan sirkulasi saat berolahraga </vt:lpstr>
      <vt:lpstr>Pengaturan sirkulasi saat berolahraga</vt:lpstr>
      <vt:lpstr>PowerPoint Presentation</vt:lpstr>
      <vt:lpstr>Pengaturan sirkulasi saat berolahraga </vt:lpstr>
      <vt:lpstr>Pengaturan sirkulasi saat berolahraga</vt:lpstr>
      <vt:lpstr>Pengaturan sirkulasi saat berolahraga</vt:lpstr>
      <vt:lpstr>Pengaturan sirkulasi saat berolahraga </vt:lpstr>
      <vt:lpstr>Pengaturan sirkulasi saat olahraga</vt:lpstr>
      <vt:lpstr>Pengaturan sirkulasi saat olahraga </vt:lpstr>
      <vt:lpstr>Pengaturan sirkulasi saat olahraga </vt:lpstr>
      <vt:lpstr>Pengaturan aliran darah </vt:lpstr>
      <vt:lpstr>Kesimpulan (3)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Regulasi S. Kardiovaskular selama Olahraga</vt:lpstr>
      <vt:lpstr>PowerPoint Presentation</vt:lpstr>
      <vt:lpstr>Central Command Theory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fkik penmaru</cp:lastModifiedBy>
  <cp:revision>290</cp:revision>
  <dcterms:created xsi:type="dcterms:W3CDTF">2006-08-16T00:00:00Z</dcterms:created>
  <dcterms:modified xsi:type="dcterms:W3CDTF">2020-05-13T14:44:11Z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1033-10.2.0.5832</vt:lpwstr>
  </property>
</Properties>
</file>