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1" d="100"/>
          <a:sy n="61" d="100"/>
        </p:scale>
        <p:origin x="13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1F8371-BDDE-4ADE-98D0-5A162277C23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2563A0EE-EBBF-4FE3-886E-97DDDD2CBB5E}">
      <dgm:prSet phldrT="[Text]" phldr="0" custT="1"/>
      <dgm:spPr/>
      <dgm:t>
        <a:bodyPr/>
        <a:lstStyle/>
        <a:p>
          <a:r>
            <a:rPr lang="en-ID" sz="1400" dirty="0" err="1"/>
            <a:t>Teori</a:t>
          </a:r>
          <a:r>
            <a:rPr lang="en-ID" sz="1400" dirty="0"/>
            <a:t> </a:t>
          </a:r>
          <a:r>
            <a:rPr lang="en-ID" sz="1400" dirty="0" err="1"/>
            <a:t>Evolusi</a:t>
          </a:r>
          <a:r>
            <a:rPr lang="en-ID" sz="1400" dirty="0"/>
            <a:t> Darwin:</a:t>
          </a:r>
        </a:p>
        <a:p>
          <a:r>
            <a:rPr lang="en-ID" sz="1400" dirty="0"/>
            <a:t>1. Australopithecus (</a:t>
          </a:r>
          <a:r>
            <a:rPr lang="en-ID" sz="1400" dirty="0" err="1"/>
            <a:t>Kera</a:t>
          </a:r>
          <a:r>
            <a:rPr lang="en-ID" sz="1400" dirty="0"/>
            <a:t> </a:t>
          </a:r>
          <a:r>
            <a:rPr lang="en-ID" sz="1400" dirty="0" err="1"/>
            <a:t>Afrika</a:t>
          </a:r>
          <a:r>
            <a:rPr lang="en-ID" sz="1400" dirty="0"/>
            <a:t> Selatan)</a:t>
          </a:r>
        </a:p>
        <a:p>
          <a:r>
            <a:rPr lang="en-ID" sz="1400" dirty="0"/>
            <a:t>2. Homo </a:t>
          </a:r>
          <a:r>
            <a:rPr lang="en-ID" sz="1400" dirty="0" err="1"/>
            <a:t>Habilis</a:t>
          </a:r>
          <a:r>
            <a:rPr lang="en-ID" sz="1400" dirty="0"/>
            <a:t> (</a:t>
          </a:r>
          <a:r>
            <a:rPr lang="en-ID" sz="1400" dirty="0" err="1"/>
            <a:t>Terampil</a:t>
          </a:r>
          <a:r>
            <a:rPr lang="en-ID" sz="1400" dirty="0"/>
            <a:t>)</a:t>
          </a:r>
        </a:p>
        <a:p>
          <a:r>
            <a:rPr lang="en-ID" sz="1400" dirty="0"/>
            <a:t>3. Homo Erectus (</a:t>
          </a:r>
          <a:r>
            <a:rPr lang="en-ID" sz="1400" dirty="0" err="1"/>
            <a:t>Berdiri</a:t>
          </a:r>
          <a:r>
            <a:rPr lang="en-ID" sz="1400" dirty="0"/>
            <a:t> </a:t>
          </a:r>
          <a:r>
            <a:rPr lang="en-ID" sz="1400" dirty="0" err="1"/>
            <a:t>tegak</a:t>
          </a:r>
          <a:r>
            <a:rPr lang="en-ID" sz="1400" dirty="0"/>
            <a:t>)</a:t>
          </a:r>
        </a:p>
        <a:p>
          <a:r>
            <a:rPr lang="en-ID" sz="1400" dirty="0"/>
            <a:t>4. Homo Sapiens (</a:t>
          </a:r>
          <a:r>
            <a:rPr lang="en-ID" sz="1400" dirty="0" err="1"/>
            <a:t>Berfikir</a:t>
          </a:r>
          <a:r>
            <a:rPr lang="en-ID" sz="1400" dirty="0"/>
            <a:t>) </a:t>
          </a:r>
        </a:p>
      </dgm:t>
    </dgm:pt>
    <dgm:pt modelId="{E39AE9F8-7056-4499-9FF5-2782F8B21557}" type="parTrans" cxnId="{A16C8934-85CE-4356-9BA1-A7D89EF8637D}">
      <dgm:prSet/>
      <dgm:spPr/>
      <dgm:t>
        <a:bodyPr/>
        <a:lstStyle/>
        <a:p>
          <a:endParaRPr lang="en-ID"/>
        </a:p>
      </dgm:t>
    </dgm:pt>
    <dgm:pt modelId="{BF61DBEC-C24A-48DC-B406-095441B0FE0A}" type="sibTrans" cxnId="{A16C8934-85CE-4356-9BA1-A7D89EF8637D}">
      <dgm:prSet/>
      <dgm:spPr/>
      <dgm:t>
        <a:bodyPr/>
        <a:lstStyle/>
        <a:p>
          <a:endParaRPr lang="en-ID"/>
        </a:p>
      </dgm:t>
    </dgm:pt>
    <dgm:pt modelId="{31A7F9C7-DE32-40C8-A4F1-7CDFD33C5777}">
      <dgm:prSet phldrT="[Text]" phldr="0" custT="1"/>
      <dgm:spPr/>
      <dgm:t>
        <a:bodyPr/>
        <a:lstStyle/>
        <a:p>
          <a:r>
            <a:rPr lang="en-ID" sz="1400" dirty="0"/>
            <a:t>Grasse</a:t>
          </a:r>
          <a:r>
            <a:rPr lang="en-ID" sz="1400" baseline="0" dirty="0"/>
            <a:t> </a:t>
          </a:r>
          <a:r>
            <a:rPr lang="en-ID" sz="1400" baseline="0" dirty="0" err="1"/>
            <a:t>dalam</a:t>
          </a:r>
          <a:r>
            <a:rPr lang="en-ID" sz="1400" baseline="0" dirty="0"/>
            <a:t> </a:t>
          </a:r>
          <a:r>
            <a:rPr lang="en-ID" sz="1400" baseline="0" dirty="0" err="1"/>
            <a:t>bukunya</a:t>
          </a:r>
          <a:r>
            <a:rPr lang="en-ID" sz="1400" baseline="0" dirty="0"/>
            <a:t> </a:t>
          </a:r>
          <a:r>
            <a:rPr lang="en-ID" sz="1400" i="1" baseline="0" dirty="0" err="1"/>
            <a:t>L’homme</a:t>
          </a:r>
          <a:r>
            <a:rPr lang="en-ID" sz="1400" i="1" baseline="0" dirty="0"/>
            <a:t> Accusation </a:t>
          </a:r>
          <a:r>
            <a:rPr lang="en-ID" sz="1400" i="0" baseline="0" dirty="0"/>
            <a:t>(</a:t>
          </a:r>
          <a:r>
            <a:rPr lang="en-ID" sz="1400" i="0" baseline="0" dirty="0" err="1"/>
            <a:t>manusia</a:t>
          </a:r>
          <a:r>
            <a:rPr lang="en-ID" sz="1400" i="0" baseline="0" dirty="0"/>
            <a:t> </a:t>
          </a:r>
          <a:r>
            <a:rPr lang="en-ID" sz="1400" i="0" baseline="0" dirty="0" err="1"/>
            <a:t>sebagai</a:t>
          </a:r>
          <a:r>
            <a:rPr lang="en-ID" sz="1400" i="0" baseline="0" dirty="0"/>
            <a:t> </a:t>
          </a:r>
          <a:r>
            <a:rPr lang="en-ID" sz="1400" i="0" baseline="0" dirty="0" err="1"/>
            <a:t>tertuduh</a:t>
          </a:r>
          <a:r>
            <a:rPr lang="en-ID" sz="1400" i="0" baseline="0" dirty="0"/>
            <a:t>). </a:t>
          </a:r>
          <a:r>
            <a:rPr lang="en-ID" sz="1400" i="0" baseline="0" dirty="0" err="1"/>
            <a:t>Meneliti</a:t>
          </a:r>
          <a:r>
            <a:rPr lang="en-ID" sz="1400" i="0" baseline="0" dirty="0"/>
            <a:t> </a:t>
          </a:r>
          <a:r>
            <a:rPr lang="en-ID" sz="1400" i="0" baseline="0" dirty="0" err="1"/>
            <a:t>perbedaan</a:t>
          </a:r>
          <a:r>
            <a:rPr lang="en-ID" sz="1400" i="0" baseline="0" dirty="0"/>
            <a:t> </a:t>
          </a:r>
          <a:r>
            <a:rPr lang="en-ID" sz="1400" i="0" baseline="0" dirty="0" err="1"/>
            <a:t>antara</a:t>
          </a:r>
          <a:r>
            <a:rPr lang="en-ID" sz="1400" i="0" baseline="0" dirty="0"/>
            <a:t> </a:t>
          </a:r>
          <a:r>
            <a:rPr lang="en-ID" sz="1400" i="0" baseline="0" dirty="0" err="1"/>
            <a:t>monyet</a:t>
          </a:r>
          <a:r>
            <a:rPr lang="en-ID" sz="1400" i="0" baseline="0" dirty="0"/>
            <a:t> </a:t>
          </a:r>
          <a:r>
            <a:rPr lang="en-ID" sz="1400" i="0" baseline="0" dirty="0" err="1"/>
            <a:t>dengan</a:t>
          </a:r>
          <a:r>
            <a:rPr lang="en-ID" sz="1400" i="0" baseline="0" dirty="0"/>
            <a:t> </a:t>
          </a:r>
          <a:r>
            <a:rPr lang="en-ID" sz="1400" i="0" baseline="0" dirty="0" err="1"/>
            <a:t>kera</a:t>
          </a:r>
          <a:r>
            <a:rPr lang="en-ID" sz="1400" i="0" baseline="0" dirty="0"/>
            <a:t>, </a:t>
          </a:r>
          <a:r>
            <a:rPr lang="en-ID" sz="1400" i="0" baseline="0" dirty="0" err="1"/>
            <a:t>kera</a:t>
          </a:r>
          <a:r>
            <a:rPr lang="en-ID" sz="1400" i="0" baseline="0" dirty="0"/>
            <a:t> </a:t>
          </a:r>
          <a:r>
            <a:rPr lang="en-ID" sz="1400" i="0" baseline="0" dirty="0" err="1"/>
            <a:t>dengan</a:t>
          </a:r>
          <a:r>
            <a:rPr lang="en-ID" sz="1400" i="0" baseline="0" dirty="0"/>
            <a:t> </a:t>
          </a:r>
          <a:r>
            <a:rPr lang="en-ID" sz="1400" i="0" baseline="0" dirty="0" err="1"/>
            <a:t>siamang</a:t>
          </a:r>
          <a:r>
            <a:rPr lang="en-ID" sz="1400" i="0" baseline="0" dirty="0"/>
            <a:t>, </a:t>
          </a:r>
          <a:r>
            <a:rPr lang="en-ID" sz="1400" i="0" baseline="0" dirty="0" err="1"/>
            <a:t>siamang</a:t>
          </a:r>
          <a:r>
            <a:rPr lang="en-ID" sz="1400" i="0" baseline="0" dirty="0"/>
            <a:t> </a:t>
          </a:r>
          <a:r>
            <a:rPr lang="en-ID" sz="1400" i="0" baseline="0" dirty="0" err="1"/>
            <a:t>dengan</a:t>
          </a:r>
          <a:r>
            <a:rPr lang="en-ID" sz="1400" i="0" baseline="0" dirty="0"/>
            <a:t> </a:t>
          </a:r>
          <a:r>
            <a:rPr lang="en-ID" sz="1400" i="0" baseline="0" dirty="0" err="1"/>
            <a:t>gorila</a:t>
          </a:r>
          <a:r>
            <a:rPr lang="en-ID" sz="1400" i="0" baseline="0" dirty="0"/>
            <a:t>, </a:t>
          </a:r>
          <a:r>
            <a:rPr lang="en-ID" sz="1400" i="0" baseline="0" dirty="0" err="1"/>
            <a:t>gorila</a:t>
          </a:r>
          <a:r>
            <a:rPr lang="en-ID" sz="1400" i="0" baseline="0" dirty="0"/>
            <a:t> </a:t>
          </a:r>
          <a:r>
            <a:rPr lang="en-ID" sz="1400" i="0" baseline="0" dirty="0" err="1"/>
            <a:t>dengan</a:t>
          </a:r>
          <a:r>
            <a:rPr lang="en-ID" sz="1400" i="0" baseline="0" dirty="0"/>
            <a:t> </a:t>
          </a:r>
          <a:r>
            <a:rPr lang="en-ID" sz="1400" i="0" baseline="0" dirty="0" err="1"/>
            <a:t>manusia</a:t>
          </a:r>
          <a:r>
            <a:rPr lang="en-ID" sz="1400" i="0" baseline="0" dirty="0"/>
            <a:t>. </a:t>
          </a:r>
          <a:r>
            <a:rPr lang="en-ID" sz="1400" i="0" baseline="0" dirty="0" err="1"/>
            <a:t>secara</a:t>
          </a:r>
          <a:r>
            <a:rPr lang="en-ID" sz="1400" i="0" baseline="0" dirty="0"/>
            <a:t> </a:t>
          </a:r>
          <a:r>
            <a:rPr lang="en-ID" sz="1400" i="0" baseline="0" dirty="0" err="1"/>
            <a:t>fisiologis</a:t>
          </a:r>
          <a:r>
            <a:rPr lang="en-ID" sz="1400" i="0" baseline="0" dirty="0"/>
            <a:t>, </a:t>
          </a:r>
          <a:r>
            <a:rPr lang="en-ID" sz="1400" i="0" baseline="0" dirty="0" err="1"/>
            <a:t>anatomis</a:t>
          </a:r>
          <a:r>
            <a:rPr lang="en-ID" sz="1400" i="0" baseline="0" dirty="0"/>
            <a:t>, </a:t>
          </a:r>
          <a:r>
            <a:rPr lang="en-ID" sz="1400" i="0" baseline="0" dirty="0" err="1"/>
            <a:t>dan</a:t>
          </a:r>
          <a:r>
            <a:rPr lang="en-ID" sz="1400" i="0" baseline="0" dirty="0"/>
            <a:t> </a:t>
          </a:r>
          <a:r>
            <a:rPr lang="en-ID" sz="1400" i="0" baseline="0" dirty="0" err="1"/>
            <a:t>biologis</a:t>
          </a:r>
          <a:r>
            <a:rPr lang="en-ID" sz="1400" i="0" baseline="0" dirty="0"/>
            <a:t>, </a:t>
          </a:r>
          <a:r>
            <a:rPr lang="en-ID" sz="1400" i="0" baseline="0" dirty="0" err="1"/>
            <a:t>antara</a:t>
          </a:r>
          <a:r>
            <a:rPr lang="en-ID" sz="1400" i="0" baseline="0" dirty="0"/>
            <a:t> </a:t>
          </a:r>
          <a:r>
            <a:rPr lang="en-ID" sz="1400" i="0" baseline="0" dirty="0" err="1"/>
            <a:t>manusia</a:t>
          </a:r>
          <a:r>
            <a:rPr lang="en-ID" sz="1400" i="0" baseline="0" dirty="0"/>
            <a:t> </a:t>
          </a:r>
          <a:r>
            <a:rPr lang="en-ID" sz="1400" i="0" baseline="0" dirty="0" err="1"/>
            <a:t>dan</a:t>
          </a:r>
          <a:r>
            <a:rPr lang="en-ID" sz="1400" i="0" baseline="0" dirty="0"/>
            <a:t> </a:t>
          </a:r>
          <a:r>
            <a:rPr lang="en-ID" sz="1400" i="0" baseline="0" dirty="0" err="1"/>
            <a:t>kera</a:t>
          </a:r>
          <a:r>
            <a:rPr lang="en-ID" sz="1400" i="0" baseline="0" dirty="0"/>
            <a:t> </a:t>
          </a:r>
          <a:r>
            <a:rPr lang="en-ID" sz="1400" i="0" baseline="0" dirty="0" err="1"/>
            <a:t>berbeda</a:t>
          </a:r>
          <a:r>
            <a:rPr lang="en-ID" sz="1400" i="0" baseline="0" dirty="0"/>
            <a:t>.</a:t>
          </a:r>
          <a:endParaRPr lang="en-ID" sz="1400" dirty="0"/>
        </a:p>
      </dgm:t>
    </dgm:pt>
    <dgm:pt modelId="{46C4C7A1-7738-40A9-AEA7-EB8EA0A81028}" type="parTrans" cxnId="{29AFD227-CE5E-4AE9-930A-D183498D11E6}">
      <dgm:prSet/>
      <dgm:spPr/>
      <dgm:t>
        <a:bodyPr/>
        <a:lstStyle/>
        <a:p>
          <a:endParaRPr lang="en-ID"/>
        </a:p>
      </dgm:t>
    </dgm:pt>
    <dgm:pt modelId="{E47C717B-645A-473B-AC12-B709664935E6}" type="sibTrans" cxnId="{29AFD227-CE5E-4AE9-930A-D183498D11E6}">
      <dgm:prSet/>
      <dgm:spPr/>
      <dgm:t>
        <a:bodyPr/>
        <a:lstStyle/>
        <a:p>
          <a:endParaRPr lang="en-ID"/>
        </a:p>
      </dgm:t>
    </dgm:pt>
    <dgm:pt modelId="{88DB31EC-2594-4690-BB00-7C3F9210CB8E}">
      <dgm:prSet phldrT="[Text]" phldr="0" custT="1"/>
      <dgm:spPr/>
      <dgm:t>
        <a:bodyPr/>
        <a:lstStyle/>
        <a:p>
          <a:r>
            <a:rPr lang="en-ID" sz="1400" dirty="0" err="1"/>
            <a:t>Penciptaan</a:t>
          </a:r>
          <a:r>
            <a:rPr lang="en-ID" sz="1400" baseline="0" dirty="0"/>
            <a:t> Adam </a:t>
          </a:r>
          <a:r>
            <a:rPr lang="en-ID" sz="1400" baseline="0" dirty="0" err="1"/>
            <a:t>dari</a:t>
          </a:r>
          <a:r>
            <a:rPr lang="en-ID" sz="1400" baseline="0" dirty="0"/>
            <a:t> </a:t>
          </a:r>
          <a:r>
            <a:rPr lang="en-ID" sz="1400" baseline="0" dirty="0" err="1"/>
            <a:t>tanah</a:t>
          </a:r>
          <a:r>
            <a:rPr lang="en-ID" sz="1400" baseline="0" dirty="0"/>
            <a:t> (Q.S. Al-</a:t>
          </a:r>
          <a:r>
            <a:rPr lang="en-ID" sz="1400" baseline="0" dirty="0" err="1"/>
            <a:t>Hijr</a:t>
          </a:r>
          <a:r>
            <a:rPr lang="en-ID" sz="1400" baseline="0" dirty="0"/>
            <a:t>, 15:28-29).</a:t>
          </a:r>
        </a:p>
        <a:p>
          <a:r>
            <a:rPr lang="en-ID" sz="1400" baseline="0" dirty="0"/>
            <a:t>Dari </a:t>
          </a:r>
          <a:r>
            <a:rPr lang="en-ID" sz="1400" baseline="0" dirty="0" err="1"/>
            <a:t>tanah-lumpur</a:t>
          </a:r>
          <a:r>
            <a:rPr lang="en-ID" sz="1400" baseline="0" dirty="0"/>
            <a:t> </a:t>
          </a:r>
          <a:r>
            <a:rPr lang="en-ID" sz="1400" baseline="0" dirty="0" err="1"/>
            <a:t>hitam</a:t>
          </a:r>
          <a:r>
            <a:rPr lang="en-ID" sz="1400" baseline="0" dirty="0"/>
            <a:t> yang </a:t>
          </a:r>
          <a:r>
            <a:rPr lang="en-ID" sz="1400" baseline="0" dirty="0" err="1"/>
            <a:t>diberi</a:t>
          </a:r>
          <a:r>
            <a:rPr lang="en-ID" sz="1400" baseline="0" dirty="0"/>
            <a:t> </a:t>
          </a:r>
          <a:r>
            <a:rPr lang="en-ID" sz="1400" baseline="0" dirty="0" err="1"/>
            <a:t>bentuk-menjadi</a:t>
          </a:r>
          <a:r>
            <a:rPr lang="en-ID" sz="1400" baseline="0" dirty="0"/>
            <a:t> </a:t>
          </a:r>
          <a:r>
            <a:rPr lang="en-ID" sz="1400" baseline="0" dirty="0" err="1"/>
            <a:t>tanah</a:t>
          </a:r>
          <a:r>
            <a:rPr lang="en-ID" sz="1400" baseline="0" dirty="0"/>
            <a:t> </a:t>
          </a:r>
          <a:r>
            <a:rPr lang="en-ID" sz="1400" baseline="0" dirty="0" err="1"/>
            <a:t>kering</a:t>
          </a:r>
          <a:r>
            <a:rPr lang="en-ID" sz="1400" baseline="0" dirty="0"/>
            <a:t> </a:t>
          </a:r>
          <a:r>
            <a:rPr lang="en-ID" sz="1400" baseline="0" dirty="0" err="1"/>
            <a:t>seperti</a:t>
          </a:r>
          <a:r>
            <a:rPr lang="en-ID" sz="1400" baseline="0" dirty="0"/>
            <a:t> </a:t>
          </a:r>
          <a:r>
            <a:rPr lang="en-ID" sz="1400" baseline="0" dirty="0" err="1"/>
            <a:t>tembikar-disempurnakan</a:t>
          </a:r>
          <a:r>
            <a:rPr lang="en-ID" sz="1400" baseline="0" dirty="0"/>
            <a:t> </a:t>
          </a:r>
          <a:r>
            <a:rPr lang="en-ID" sz="1400" baseline="0" dirty="0" err="1"/>
            <a:t>bentuknya</a:t>
          </a:r>
          <a:r>
            <a:rPr lang="en-ID" sz="1400" baseline="0" dirty="0"/>
            <a:t>-Allah </a:t>
          </a:r>
          <a:r>
            <a:rPr lang="en-ID" sz="1400" baseline="0" dirty="0" err="1"/>
            <a:t>meniupkan</a:t>
          </a:r>
          <a:r>
            <a:rPr lang="en-ID" sz="1400" baseline="0" dirty="0"/>
            <a:t> </a:t>
          </a:r>
          <a:r>
            <a:rPr lang="en-ID" sz="1400" baseline="0" dirty="0" err="1"/>
            <a:t>ruh-jadilah</a:t>
          </a:r>
          <a:r>
            <a:rPr lang="en-ID" sz="1400" baseline="0" dirty="0"/>
            <a:t> Adam.</a:t>
          </a:r>
          <a:endParaRPr lang="en-ID" sz="1400" dirty="0"/>
        </a:p>
      </dgm:t>
    </dgm:pt>
    <dgm:pt modelId="{D34DDF37-BD6A-4350-817A-DE7A50748AF7}" type="sibTrans" cxnId="{0E9997A3-E8AC-458B-8308-71D2C0D57DC1}">
      <dgm:prSet/>
      <dgm:spPr/>
      <dgm:t>
        <a:bodyPr/>
        <a:lstStyle/>
        <a:p>
          <a:endParaRPr lang="en-ID"/>
        </a:p>
      </dgm:t>
    </dgm:pt>
    <dgm:pt modelId="{0B6C5916-D3E0-4C0D-88A2-9090CFFFD9B3}" type="parTrans" cxnId="{0E9997A3-E8AC-458B-8308-71D2C0D57DC1}">
      <dgm:prSet/>
      <dgm:spPr/>
      <dgm:t>
        <a:bodyPr/>
        <a:lstStyle/>
        <a:p>
          <a:endParaRPr lang="en-ID"/>
        </a:p>
      </dgm:t>
    </dgm:pt>
    <dgm:pt modelId="{EAA3000E-7506-413E-AF49-E79A33EADE36}" type="pres">
      <dgm:prSet presAssocID="{4A1F8371-BDDE-4ADE-98D0-5A162277C236}" presName="arrowDiagram" presStyleCnt="0">
        <dgm:presLayoutVars>
          <dgm:chMax val="5"/>
          <dgm:dir/>
          <dgm:resizeHandles val="exact"/>
        </dgm:presLayoutVars>
      </dgm:prSet>
      <dgm:spPr/>
    </dgm:pt>
    <dgm:pt modelId="{464D2803-645B-43BE-BC38-D249942C62B0}" type="pres">
      <dgm:prSet presAssocID="{4A1F8371-BDDE-4ADE-98D0-5A162277C236}" presName="arrow" presStyleLbl="bgShp" presStyleIdx="0" presStyleCnt="1" custScaleX="100000" custScaleY="102704" custLinFactNeighborX="857" custLinFactNeighborY="-279"/>
      <dgm:spPr/>
    </dgm:pt>
    <dgm:pt modelId="{6A1C31C1-9C60-4E40-A4F8-E72E2394AE07}" type="pres">
      <dgm:prSet presAssocID="{4A1F8371-BDDE-4ADE-98D0-5A162277C236}" presName="arrowDiagram3" presStyleCnt="0"/>
      <dgm:spPr/>
    </dgm:pt>
    <dgm:pt modelId="{2F28E537-BDFF-4946-88BD-9B05E2434679}" type="pres">
      <dgm:prSet presAssocID="{2563A0EE-EBBF-4FE3-886E-97DDDD2CBB5E}" presName="bullet3a" presStyleLbl="node1" presStyleIdx="0" presStyleCnt="3" custLinFactX="-200000" custLinFactY="205534" custLinFactNeighborX="-211255" custLinFactNeighborY="300000"/>
      <dgm:spPr/>
    </dgm:pt>
    <dgm:pt modelId="{C3595675-185B-42AF-9558-0ADDA522C62E}" type="pres">
      <dgm:prSet presAssocID="{2563A0EE-EBBF-4FE3-886E-97DDDD2CBB5E}" presName="textBox3a" presStyleLbl="revTx" presStyleIdx="0" presStyleCnt="3" custScaleX="139770" custScaleY="64158" custLinFactNeighborX="-24691" custLinFactNeighborY="-6677">
        <dgm:presLayoutVars>
          <dgm:bulletEnabled val="1"/>
        </dgm:presLayoutVars>
      </dgm:prSet>
      <dgm:spPr/>
    </dgm:pt>
    <dgm:pt modelId="{E1289B17-7AC2-453E-A721-DEA23C3E6A35}" type="pres">
      <dgm:prSet presAssocID="{31A7F9C7-DE32-40C8-A4F1-7CDFD33C5777}" presName="bullet3b" presStyleLbl="node1" presStyleIdx="1" presStyleCnt="3" custLinFactX="-200000" custLinFactY="100933" custLinFactNeighborX="-276544" custLinFactNeighborY="200000"/>
      <dgm:spPr/>
    </dgm:pt>
    <dgm:pt modelId="{7704E507-68EA-4DE1-9E09-37BE1E03EFEC}" type="pres">
      <dgm:prSet presAssocID="{31A7F9C7-DE32-40C8-A4F1-7CDFD33C5777}" presName="textBox3b" presStyleLbl="revTx" presStyleIdx="1" presStyleCnt="3" custScaleX="122495" custScaleY="63476" custLinFactX="-49413" custLinFactNeighborX="-100000" custLinFactNeighborY="-47255">
        <dgm:presLayoutVars>
          <dgm:bulletEnabled val="1"/>
        </dgm:presLayoutVars>
      </dgm:prSet>
      <dgm:spPr/>
    </dgm:pt>
    <dgm:pt modelId="{248C0826-B3FA-464F-81DB-EA2422E99377}" type="pres">
      <dgm:prSet presAssocID="{88DB31EC-2594-4690-BB00-7C3F9210CB8E}" presName="bullet3c" presStyleLbl="node1" presStyleIdx="2" presStyleCnt="3" custScaleX="51779" custScaleY="64277" custLinFactX="-25787" custLinFactNeighborX="-100000" custLinFactNeighborY="12334"/>
      <dgm:spPr/>
    </dgm:pt>
    <dgm:pt modelId="{48C3121F-F544-4A25-8798-133530970580}" type="pres">
      <dgm:prSet presAssocID="{88DB31EC-2594-4690-BB00-7C3F9210CB8E}" presName="textBox3c" presStyleLbl="revTx" presStyleIdx="2" presStyleCnt="3" custScaleX="121507" custScaleY="41829" custLinFactX="-44177" custLinFactNeighborX="-100000" custLinFactNeighborY="-1028">
        <dgm:presLayoutVars>
          <dgm:bulletEnabled val="1"/>
        </dgm:presLayoutVars>
      </dgm:prSet>
      <dgm:spPr/>
    </dgm:pt>
  </dgm:ptLst>
  <dgm:cxnLst>
    <dgm:cxn modelId="{A4581D03-1F9B-4D79-B04E-7E0D51BC9601}" type="presOf" srcId="{4A1F8371-BDDE-4ADE-98D0-5A162277C236}" destId="{EAA3000E-7506-413E-AF49-E79A33EADE36}" srcOrd="0" destOrd="0" presId="urn:microsoft.com/office/officeart/2005/8/layout/arrow2"/>
    <dgm:cxn modelId="{29AFD227-CE5E-4AE9-930A-D183498D11E6}" srcId="{4A1F8371-BDDE-4ADE-98D0-5A162277C236}" destId="{31A7F9C7-DE32-40C8-A4F1-7CDFD33C5777}" srcOrd="1" destOrd="0" parTransId="{46C4C7A1-7738-40A9-AEA7-EB8EA0A81028}" sibTransId="{E47C717B-645A-473B-AC12-B709664935E6}"/>
    <dgm:cxn modelId="{A16C8934-85CE-4356-9BA1-A7D89EF8637D}" srcId="{4A1F8371-BDDE-4ADE-98D0-5A162277C236}" destId="{2563A0EE-EBBF-4FE3-886E-97DDDD2CBB5E}" srcOrd="0" destOrd="0" parTransId="{E39AE9F8-7056-4499-9FF5-2782F8B21557}" sibTransId="{BF61DBEC-C24A-48DC-B406-095441B0FE0A}"/>
    <dgm:cxn modelId="{D7E8694F-B344-4AE0-8806-DF6B4ABD9A54}" type="presOf" srcId="{31A7F9C7-DE32-40C8-A4F1-7CDFD33C5777}" destId="{7704E507-68EA-4DE1-9E09-37BE1E03EFEC}" srcOrd="0" destOrd="0" presId="urn:microsoft.com/office/officeart/2005/8/layout/arrow2"/>
    <dgm:cxn modelId="{0E9997A3-E8AC-458B-8308-71D2C0D57DC1}" srcId="{4A1F8371-BDDE-4ADE-98D0-5A162277C236}" destId="{88DB31EC-2594-4690-BB00-7C3F9210CB8E}" srcOrd="2" destOrd="0" parTransId="{0B6C5916-D3E0-4C0D-88A2-9090CFFFD9B3}" sibTransId="{D34DDF37-BD6A-4350-817A-DE7A50748AF7}"/>
    <dgm:cxn modelId="{ABD480C5-6AA2-4E59-852F-FB88311AC5AC}" type="presOf" srcId="{2563A0EE-EBBF-4FE3-886E-97DDDD2CBB5E}" destId="{C3595675-185B-42AF-9558-0ADDA522C62E}" srcOrd="0" destOrd="0" presId="urn:microsoft.com/office/officeart/2005/8/layout/arrow2"/>
    <dgm:cxn modelId="{74603FF2-A308-4A48-91AE-C6D2BD1493AE}" type="presOf" srcId="{88DB31EC-2594-4690-BB00-7C3F9210CB8E}" destId="{48C3121F-F544-4A25-8798-133530970580}" srcOrd="0" destOrd="0" presId="urn:microsoft.com/office/officeart/2005/8/layout/arrow2"/>
    <dgm:cxn modelId="{4970620A-3206-4B06-8E68-F2B7854FD3D7}" type="presParOf" srcId="{EAA3000E-7506-413E-AF49-E79A33EADE36}" destId="{464D2803-645B-43BE-BC38-D249942C62B0}" srcOrd="0" destOrd="0" presId="urn:microsoft.com/office/officeart/2005/8/layout/arrow2"/>
    <dgm:cxn modelId="{E24B5549-689D-493A-A38E-AF9221266F0C}" type="presParOf" srcId="{EAA3000E-7506-413E-AF49-E79A33EADE36}" destId="{6A1C31C1-9C60-4E40-A4F8-E72E2394AE07}" srcOrd="1" destOrd="0" presId="urn:microsoft.com/office/officeart/2005/8/layout/arrow2"/>
    <dgm:cxn modelId="{F603133C-BDD4-4061-8935-21B18AABE949}" type="presParOf" srcId="{6A1C31C1-9C60-4E40-A4F8-E72E2394AE07}" destId="{2F28E537-BDFF-4946-88BD-9B05E2434679}" srcOrd="0" destOrd="0" presId="urn:microsoft.com/office/officeart/2005/8/layout/arrow2"/>
    <dgm:cxn modelId="{777E3503-981E-401F-A6BE-A607F9DB01FC}" type="presParOf" srcId="{6A1C31C1-9C60-4E40-A4F8-E72E2394AE07}" destId="{C3595675-185B-42AF-9558-0ADDA522C62E}" srcOrd="1" destOrd="0" presId="urn:microsoft.com/office/officeart/2005/8/layout/arrow2"/>
    <dgm:cxn modelId="{B31E0D17-7618-4678-B382-02ACA5FB1E74}" type="presParOf" srcId="{6A1C31C1-9C60-4E40-A4F8-E72E2394AE07}" destId="{E1289B17-7AC2-453E-A721-DEA23C3E6A35}" srcOrd="2" destOrd="0" presId="urn:microsoft.com/office/officeart/2005/8/layout/arrow2"/>
    <dgm:cxn modelId="{A52589F0-1865-4BD1-AFF4-A0ADABC5931B}" type="presParOf" srcId="{6A1C31C1-9C60-4E40-A4F8-E72E2394AE07}" destId="{7704E507-68EA-4DE1-9E09-37BE1E03EFEC}" srcOrd="3" destOrd="0" presId="urn:microsoft.com/office/officeart/2005/8/layout/arrow2"/>
    <dgm:cxn modelId="{0A62F97F-2FD5-4389-BC87-AEFFF21522A2}" type="presParOf" srcId="{6A1C31C1-9C60-4E40-A4F8-E72E2394AE07}" destId="{248C0826-B3FA-464F-81DB-EA2422E99377}" srcOrd="4" destOrd="0" presId="urn:microsoft.com/office/officeart/2005/8/layout/arrow2"/>
    <dgm:cxn modelId="{15441F08-F955-48D1-9691-4E3E46C36890}" type="presParOf" srcId="{6A1C31C1-9C60-4E40-A4F8-E72E2394AE07}" destId="{48C3121F-F544-4A25-8798-13353097058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CF21D-6436-4F8B-AB24-DBF680C6032A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4143A4C4-B7D7-4D0E-AD12-72625017D79A}">
      <dgm:prSet phldrT="[Text]"/>
      <dgm:spPr/>
      <dgm:t>
        <a:bodyPr/>
        <a:lstStyle/>
        <a:p>
          <a:r>
            <a:rPr lang="en-ID" i="1" dirty="0" err="1"/>
            <a:t>Ruh</a:t>
          </a:r>
          <a:r>
            <a:rPr lang="en-ID" i="1" dirty="0"/>
            <a:t> at-</a:t>
          </a:r>
          <a:r>
            <a:rPr lang="en-ID" i="1" dirty="0" err="1"/>
            <a:t>tamayyiz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dalam</a:t>
          </a:r>
          <a:r>
            <a:rPr lang="en-ID" i="0" dirty="0"/>
            <a:t> </a:t>
          </a:r>
          <a:r>
            <a:rPr lang="en-ID" i="0" dirty="0" err="1"/>
            <a:t>kandungan</a:t>
          </a:r>
          <a:r>
            <a:rPr lang="en-ID" i="0" dirty="0"/>
            <a:t>)</a:t>
          </a:r>
          <a:endParaRPr lang="en-US" i="1" dirty="0"/>
        </a:p>
      </dgm:t>
    </dgm:pt>
    <dgm:pt modelId="{233111D3-C025-4AB5-97F1-48008CED09E5}" type="parTrans" cxnId="{A30F573A-20A6-4AE4-857F-21C3DABC5CAA}">
      <dgm:prSet/>
      <dgm:spPr/>
      <dgm:t>
        <a:bodyPr/>
        <a:lstStyle/>
        <a:p>
          <a:endParaRPr lang="en-US"/>
        </a:p>
      </dgm:t>
    </dgm:pt>
    <dgm:pt modelId="{2FABCFF5-318B-4BD1-AE29-5CDBC2E18ABB}" type="sibTrans" cxnId="{A30F573A-20A6-4AE4-857F-21C3DABC5CAA}">
      <dgm:prSet/>
      <dgm:spPr/>
      <dgm:t>
        <a:bodyPr/>
        <a:lstStyle/>
        <a:p>
          <a:endParaRPr lang="en-US"/>
        </a:p>
      </dgm:t>
    </dgm:pt>
    <dgm:pt modelId="{926419A5-79CE-4169-940E-06A5D27B4F0B}">
      <dgm:prSet phldrT="[Text]"/>
      <dgm:spPr/>
      <dgm:t>
        <a:bodyPr/>
        <a:lstStyle/>
        <a:p>
          <a:r>
            <a:rPr lang="en-ID" i="1" dirty="0" err="1"/>
            <a:t>Ruh</a:t>
          </a:r>
          <a:r>
            <a:rPr lang="en-ID" i="1" dirty="0"/>
            <a:t> al-</a:t>
          </a:r>
          <a:r>
            <a:rPr lang="en-ID" i="1" dirty="0" err="1"/>
            <a:t>hayah</a:t>
          </a:r>
          <a:r>
            <a:rPr lang="en-ID" i="1" dirty="0"/>
            <a:t> </a:t>
          </a:r>
          <a:r>
            <a:rPr lang="en-ID" i="0" dirty="0"/>
            <a:t>(di </a:t>
          </a:r>
          <a:r>
            <a:rPr lang="en-ID" i="0" dirty="0" err="1"/>
            <a:t>dunia</a:t>
          </a:r>
          <a:r>
            <a:rPr lang="en-ID" i="0" dirty="0"/>
            <a:t>)</a:t>
          </a:r>
          <a:endParaRPr lang="en-US" i="1" dirty="0"/>
        </a:p>
      </dgm:t>
    </dgm:pt>
    <dgm:pt modelId="{7EC834E3-BF1A-4C93-9657-BD1324D9214A}" type="parTrans" cxnId="{7D721FFF-1F6F-4365-ACDE-F492F12FB606}">
      <dgm:prSet/>
      <dgm:spPr/>
      <dgm:t>
        <a:bodyPr/>
        <a:lstStyle/>
        <a:p>
          <a:endParaRPr lang="en-US"/>
        </a:p>
      </dgm:t>
    </dgm:pt>
    <dgm:pt modelId="{17CAF569-5CC6-420B-BD34-0A39144CC780}" type="sibTrans" cxnId="{7D721FFF-1F6F-4365-ACDE-F492F12FB606}">
      <dgm:prSet/>
      <dgm:spPr/>
      <dgm:t>
        <a:bodyPr/>
        <a:lstStyle/>
        <a:p>
          <a:endParaRPr lang="en-US"/>
        </a:p>
      </dgm:t>
    </dgm:pt>
    <dgm:pt modelId="{167FC452-7DF7-4E99-A5DA-A02F6404D21C}">
      <dgm:prSet phldrT="[Text]"/>
      <dgm:spPr/>
      <dgm:t>
        <a:bodyPr/>
        <a:lstStyle/>
        <a:p>
          <a:r>
            <a:rPr lang="en-ID" i="1" dirty="0" err="1"/>
            <a:t>Ruh</a:t>
          </a:r>
          <a:r>
            <a:rPr lang="en-ID" i="1" dirty="0"/>
            <a:t> al-</a:t>
          </a:r>
          <a:r>
            <a:rPr lang="en-ID" i="1" dirty="0" err="1"/>
            <a:t>ajr</a:t>
          </a:r>
          <a:r>
            <a:rPr lang="en-ID" i="1" dirty="0"/>
            <a:t> </a:t>
          </a:r>
          <a:r>
            <a:rPr lang="en-ID" i="0" dirty="0"/>
            <a:t>(</a:t>
          </a:r>
          <a:r>
            <a:rPr lang="en-ID" i="0" dirty="0" err="1"/>
            <a:t>akhirat</a:t>
          </a:r>
          <a:r>
            <a:rPr lang="en-ID" i="0" dirty="0"/>
            <a:t>)</a:t>
          </a:r>
          <a:endParaRPr lang="en-US" i="1" dirty="0"/>
        </a:p>
      </dgm:t>
    </dgm:pt>
    <dgm:pt modelId="{1C37ADE0-68D9-4EEC-A1C1-1B675CEAEA1D}" type="parTrans" cxnId="{76B33E56-B9DB-4DF9-8197-2BC97CBB295A}">
      <dgm:prSet/>
      <dgm:spPr/>
      <dgm:t>
        <a:bodyPr/>
        <a:lstStyle/>
        <a:p>
          <a:endParaRPr lang="en-US"/>
        </a:p>
      </dgm:t>
    </dgm:pt>
    <dgm:pt modelId="{68D18D43-A3FC-4432-8B79-4721DB17B8F7}" type="sibTrans" cxnId="{76B33E56-B9DB-4DF9-8197-2BC97CBB295A}">
      <dgm:prSet/>
      <dgm:spPr/>
      <dgm:t>
        <a:bodyPr/>
        <a:lstStyle/>
        <a:p>
          <a:endParaRPr lang="en-US"/>
        </a:p>
      </dgm:t>
    </dgm:pt>
    <dgm:pt modelId="{038554CA-5AB5-49A0-9BA6-4E5F8C65444B}" type="pres">
      <dgm:prSet presAssocID="{191CF21D-6436-4F8B-AB24-DBF680C6032A}" presName="Name0" presStyleCnt="0">
        <dgm:presLayoutVars>
          <dgm:dir/>
          <dgm:resizeHandles val="exact"/>
        </dgm:presLayoutVars>
      </dgm:prSet>
      <dgm:spPr/>
    </dgm:pt>
    <dgm:pt modelId="{3A5F0D55-A16E-4B53-B618-744539260D59}" type="pres">
      <dgm:prSet presAssocID="{4143A4C4-B7D7-4D0E-AD12-72625017D79A}" presName="node" presStyleLbl="node1" presStyleIdx="0" presStyleCnt="3" custScaleX="121490" custScaleY="93333">
        <dgm:presLayoutVars>
          <dgm:bulletEnabled val="1"/>
        </dgm:presLayoutVars>
      </dgm:prSet>
      <dgm:spPr/>
    </dgm:pt>
    <dgm:pt modelId="{14F29375-D3F7-47B5-B71D-17FDCDF4F893}" type="pres">
      <dgm:prSet presAssocID="{2FABCFF5-318B-4BD1-AE29-5CDBC2E18ABB}" presName="sibTrans" presStyleLbl="sibTrans2D1" presStyleIdx="0" presStyleCnt="2"/>
      <dgm:spPr/>
    </dgm:pt>
    <dgm:pt modelId="{9AC7C357-D5F0-4A73-9346-840B9E88A767}" type="pres">
      <dgm:prSet presAssocID="{2FABCFF5-318B-4BD1-AE29-5CDBC2E18ABB}" presName="connectorText" presStyleLbl="sibTrans2D1" presStyleIdx="0" presStyleCnt="2"/>
      <dgm:spPr/>
    </dgm:pt>
    <dgm:pt modelId="{2EE475EF-11F8-419B-921C-3C077E34FFFE}" type="pres">
      <dgm:prSet presAssocID="{926419A5-79CE-4169-940E-06A5D27B4F0B}" presName="node" presStyleLbl="node1" presStyleIdx="1" presStyleCnt="3">
        <dgm:presLayoutVars>
          <dgm:bulletEnabled val="1"/>
        </dgm:presLayoutVars>
      </dgm:prSet>
      <dgm:spPr/>
    </dgm:pt>
    <dgm:pt modelId="{0A231926-16E8-48FC-BBB9-0713EBFBE092}" type="pres">
      <dgm:prSet presAssocID="{17CAF569-5CC6-420B-BD34-0A39144CC780}" presName="sibTrans" presStyleLbl="sibTrans2D1" presStyleIdx="1" presStyleCnt="2"/>
      <dgm:spPr/>
    </dgm:pt>
    <dgm:pt modelId="{39C32D80-656C-448B-BF0E-ABE2F4F1C1ED}" type="pres">
      <dgm:prSet presAssocID="{17CAF569-5CC6-420B-BD34-0A39144CC780}" presName="connectorText" presStyleLbl="sibTrans2D1" presStyleIdx="1" presStyleCnt="2"/>
      <dgm:spPr/>
    </dgm:pt>
    <dgm:pt modelId="{88DD92BC-032A-40C6-831A-D486BA8D89B5}" type="pres">
      <dgm:prSet presAssocID="{167FC452-7DF7-4E99-A5DA-A02F6404D21C}" presName="node" presStyleLbl="node1" presStyleIdx="2" presStyleCnt="3">
        <dgm:presLayoutVars>
          <dgm:bulletEnabled val="1"/>
        </dgm:presLayoutVars>
      </dgm:prSet>
      <dgm:spPr/>
    </dgm:pt>
  </dgm:ptLst>
  <dgm:cxnLst>
    <dgm:cxn modelId="{A30F573A-20A6-4AE4-857F-21C3DABC5CAA}" srcId="{191CF21D-6436-4F8B-AB24-DBF680C6032A}" destId="{4143A4C4-B7D7-4D0E-AD12-72625017D79A}" srcOrd="0" destOrd="0" parTransId="{233111D3-C025-4AB5-97F1-48008CED09E5}" sibTransId="{2FABCFF5-318B-4BD1-AE29-5CDBC2E18ABB}"/>
    <dgm:cxn modelId="{15881F43-8065-45FD-A31B-1EED871D78ED}" type="presOf" srcId="{2FABCFF5-318B-4BD1-AE29-5CDBC2E18ABB}" destId="{9AC7C357-D5F0-4A73-9346-840B9E88A767}" srcOrd="1" destOrd="0" presId="urn:microsoft.com/office/officeart/2005/8/layout/process1"/>
    <dgm:cxn modelId="{8AF92A67-6F01-4C1F-B2C8-CA2F3D3A0710}" type="presOf" srcId="{926419A5-79CE-4169-940E-06A5D27B4F0B}" destId="{2EE475EF-11F8-419B-921C-3C077E34FFFE}" srcOrd="0" destOrd="0" presId="urn:microsoft.com/office/officeart/2005/8/layout/process1"/>
    <dgm:cxn modelId="{76B33E56-B9DB-4DF9-8197-2BC97CBB295A}" srcId="{191CF21D-6436-4F8B-AB24-DBF680C6032A}" destId="{167FC452-7DF7-4E99-A5DA-A02F6404D21C}" srcOrd="2" destOrd="0" parTransId="{1C37ADE0-68D9-4EEC-A1C1-1B675CEAEA1D}" sibTransId="{68D18D43-A3FC-4432-8B79-4721DB17B8F7}"/>
    <dgm:cxn modelId="{01F1F17E-DF51-46BB-82AE-C031FA759FFA}" type="presOf" srcId="{2FABCFF5-318B-4BD1-AE29-5CDBC2E18ABB}" destId="{14F29375-D3F7-47B5-B71D-17FDCDF4F893}" srcOrd="0" destOrd="0" presId="urn:microsoft.com/office/officeart/2005/8/layout/process1"/>
    <dgm:cxn modelId="{E42F0596-29B7-4951-A7DD-0BD139337B57}" type="presOf" srcId="{167FC452-7DF7-4E99-A5DA-A02F6404D21C}" destId="{88DD92BC-032A-40C6-831A-D486BA8D89B5}" srcOrd="0" destOrd="0" presId="urn:microsoft.com/office/officeart/2005/8/layout/process1"/>
    <dgm:cxn modelId="{33668E9D-3406-4CA3-AE89-5DC3B993C6D0}" type="presOf" srcId="{4143A4C4-B7D7-4D0E-AD12-72625017D79A}" destId="{3A5F0D55-A16E-4B53-B618-744539260D59}" srcOrd="0" destOrd="0" presId="urn:microsoft.com/office/officeart/2005/8/layout/process1"/>
    <dgm:cxn modelId="{5A14B7F1-978B-47AF-A35C-C0217BC023BA}" type="presOf" srcId="{17CAF569-5CC6-420B-BD34-0A39144CC780}" destId="{39C32D80-656C-448B-BF0E-ABE2F4F1C1ED}" srcOrd="1" destOrd="0" presId="urn:microsoft.com/office/officeart/2005/8/layout/process1"/>
    <dgm:cxn modelId="{14F5EDF9-2563-45A6-A590-90921CF98523}" type="presOf" srcId="{191CF21D-6436-4F8B-AB24-DBF680C6032A}" destId="{038554CA-5AB5-49A0-9BA6-4E5F8C65444B}" srcOrd="0" destOrd="0" presId="urn:microsoft.com/office/officeart/2005/8/layout/process1"/>
    <dgm:cxn modelId="{3CC0BEFC-278A-4539-93EC-E407F729F2F7}" type="presOf" srcId="{17CAF569-5CC6-420B-BD34-0A39144CC780}" destId="{0A231926-16E8-48FC-BBB9-0713EBFBE092}" srcOrd="0" destOrd="0" presId="urn:microsoft.com/office/officeart/2005/8/layout/process1"/>
    <dgm:cxn modelId="{7D721FFF-1F6F-4365-ACDE-F492F12FB606}" srcId="{191CF21D-6436-4F8B-AB24-DBF680C6032A}" destId="{926419A5-79CE-4169-940E-06A5D27B4F0B}" srcOrd="1" destOrd="0" parTransId="{7EC834E3-BF1A-4C93-9657-BD1324D9214A}" sibTransId="{17CAF569-5CC6-420B-BD34-0A39144CC780}"/>
    <dgm:cxn modelId="{A5856E67-8005-4335-81FF-6EC66EA330BC}" type="presParOf" srcId="{038554CA-5AB5-49A0-9BA6-4E5F8C65444B}" destId="{3A5F0D55-A16E-4B53-B618-744539260D59}" srcOrd="0" destOrd="0" presId="urn:microsoft.com/office/officeart/2005/8/layout/process1"/>
    <dgm:cxn modelId="{8A13EAFB-8E62-4CC4-999E-AF692AC4D73C}" type="presParOf" srcId="{038554CA-5AB5-49A0-9BA6-4E5F8C65444B}" destId="{14F29375-D3F7-47B5-B71D-17FDCDF4F893}" srcOrd="1" destOrd="0" presId="urn:microsoft.com/office/officeart/2005/8/layout/process1"/>
    <dgm:cxn modelId="{DA17B6D9-1AD1-4AD9-8F6A-09248CF10406}" type="presParOf" srcId="{14F29375-D3F7-47B5-B71D-17FDCDF4F893}" destId="{9AC7C357-D5F0-4A73-9346-840B9E88A767}" srcOrd="0" destOrd="0" presId="urn:microsoft.com/office/officeart/2005/8/layout/process1"/>
    <dgm:cxn modelId="{8BC3A443-6446-4AD2-AF31-84F34D279C06}" type="presParOf" srcId="{038554CA-5AB5-49A0-9BA6-4E5F8C65444B}" destId="{2EE475EF-11F8-419B-921C-3C077E34FFFE}" srcOrd="2" destOrd="0" presId="urn:microsoft.com/office/officeart/2005/8/layout/process1"/>
    <dgm:cxn modelId="{F608832A-F214-4F93-B0DC-13AEB66578BF}" type="presParOf" srcId="{038554CA-5AB5-49A0-9BA6-4E5F8C65444B}" destId="{0A231926-16E8-48FC-BBB9-0713EBFBE092}" srcOrd="3" destOrd="0" presId="urn:microsoft.com/office/officeart/2005/8/layout/process1"/>
    <dgm:cxn modelId="{AE083C2C-0798-4E54-AB98-0E63749A5560}" type="presParOf" srcId="{0A231926-16E8-48FC-BBB9-0713EBFBE092}" destId="{39C32D80-656C-448B-BF0E-ABE2F4F1C1ED}" srcOrd="0" destOrd="0" presId="urn:microsoft.com/office/officeart/2005/8/layout/process1"/>
    <dgm:cxn modelId="{5E482E89-3B38-4440-AF94-17A9269EBA94}" type="presParOf" srcId="{038554CA-5AB5-49A0-9BA6-4E5F8C65444B}" destId="{88DD92BC-032A-40C6-831A-D486BA8D89B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D2803-645B-43BE-BC38-D249942C62B0}">
      <dsp:nvSpPr>
        <dsp:cNvPr id="0" name=""/>
        <dsp:cNvSpPr/>
      </dsp:nvSpPr>
      <dsp:spPr>
        <a:xfrm>
          <a:off x="0" y="-71217"/>
          <a:ext cx="8964935" cy="575459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28E537-BDFF-4946-88BD-9B05E2434679}">
      <dsp:nvSpPr>
        <dsp:cNvPr id="0" name=""/>
        <dsp:cNvSpPr/>
      </dsp:nvSpPr>
      <dsp:spPr>
        <a:xfrm>
          <a:off x="179959" y="5050125"/>
          <a:ext cx="233088" cy="233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95675-185B-42AF-9558-0ADDA522C62E}">
      <dsp:nvSpPr>
        <dsp:cNvPr id="0" name=""/>
        <dsp:cNvSpPr/>
      </dsp:nvSpPr>
      <dsp:spPr>
        <a:xfrm>
          <a:off x="323974" y="4170402"/>
          <a:ext cx="2919557" cy="1038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509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 err="1"/>
            <a:t>Teori</a:t>
          </a:r>
          <a:r>
            <a:rPr lang="en-ID" sz="1400" kern="1200" dirty="0"/>
            <a:t> </a:t>
          </a:r>
          <a:r>
            <a:rPr lang="en-ID" sz="1400" kern="1200" dirty="0" err="1"/>
            <a:t>Evolusi</a:t>
          </a:r>
          <a:r>
            <a:rPr lang="en-ID" sz="1400" kern="1200" dirty="0"/>
            <a:t> Darwin: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/>
            <a:t>1. Australopithecus (</a:t>
          </a:r>
          <a:r>
            <a:rPr lang="en-ID" sz="1400" kern="1200" dirty="0" err="1"/>
            <a:t>Kera</a:t>
          </a:r>
          <a:r>
            <a:rPr lang="en-ID" sz="1400" kern="1200" dirty="0"/>
            <a:t> </a:t>
          </a:r>
          <a:r>
            <a:rPr lang="en-ID" sz="1400" kern="1200" dirty="0" err="1"/>
            <a:t>Afrika</a:t>
          </a:r>
          <a:r>
            <a:rPr lang="en-ID" sz="1400" kern="1200" dirty="0"/>
            <a:t> Selatan)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/>
            <a:t>2. Homo </a:t>
          </a:r>
          <a:r>
            <a:rPr lang="en-ID" sz="1400" kern="1200" dirty="0" err="1"/>
            <a:t>Habilis</a:t>
          </a:r>
          <a:r>
            <a:rPr lang="en-ID" sz="1400" kern="1200" dirty="0"/>
            <a:t> (</a:t>
          </a:r>
          <a:r>
            <a:rPr lang="en-ID" sz="1400" kern="1200" dirty="0" err="1"/>
            <a:t>Terampil</a:t>
          </a:r>
          <a:r>
            <a:rPr lang="en-ID" sz="1400" kern="1200" dirty="0"/>
            <a:t>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/>
            <a:t>3. Homo Erectus (</a:t>
          </a:r>
          <a:r>
            <a:rPr lang="en-ID" sz="1400" kern="1200" dirty="0" err="1"/>
            <a:t>Berdiri</a:t>
          </a:r>
          <a:r>
            <a:rPr lang="en-ID" sz="1400" kern="1200" dirty="0"/>
            <a:t> </a:t>
          </a:r>
          <a:r>
            <a:rPr lang="en-ID" sz="1400" kern="1200" dirty="0" err="1"/>
            <a:t>tegak</a:t>
          </a:r>
          <a:r>
            <a:rPr lang="en-ID" sz="1400" kern="1200" dirty="0"/>
            <a:t>)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/>
            <a:t>4. Homo Sapiens (</a:t>
          </a:r>
          <a:r>
            <a:rPr lang="en-ID" sz="1400" kern="1200" dirty="0" err="1"/>
            <a:t>Berfikir</a:t>
          </a:r>
          <a:r>
            <a:rPr lang="en-ID" sz="1400" kern="1200" dirty="0"/>
            <a:t>) </a:t>
          </a:r>
        </a:p>
      </dsp:txBody>
      <dsp:txXfrm>
        <a:off x="323974" y="4170402"/>
        <a:ext cx="2919557" cy="1038904"/>
      </dsp:txXfrm>
    </dsp:sp>
    <dsp:sp modelId="{E1289B17-7AC2-453E-A721-DEA23C3E6A35}">
      <dsp:nvSpPr>
        <dsp:cNvPr id="0" name=""/>
        <dsp:cNvSpPr/>
      </dsp:nvSpPr>
      <dsp:spPr>
        <a:xfrm>
          <a:off x="1188071" y="3616853"/>
          <a:ext cx="421351" cy="4213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4E507-68EA-4DE1-9E09-37BE1E03EFEC}">
      <dsp:nvSpPr>
        <dsp:cNvPr id="0" name=""/>
        <dsp:cNvSpPr/>
      </dsp:nvSpPr>
      <dsp:spPr>
        <a:xfrm>
          <a:off x="0" y="1675813"/>
          <a:ext cx="2635583" cy="1934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266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/>
            <a:t>Grasse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dalam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bukunya</a:t>
          </a:r>
          <a:r>
            <a:rPr lang="en-ID" sz="1400" kern="1200" baseline="0" dirty="0"/>
            <a:t> </a:t>
          </a:r>
          <a:r>
            <a:rPr lang="en-ID" sz="1400" i="1" kern="1200" baseline="0" dirty="0" err="1"/>
            <a:t>L’homme</a:t>
          </a:r>
          <a:r>
            <a:rPr lang="en-ID" sz="1400" i="1" kern="1200" baseline="0" dirty="0"/>
            <a:t> Accusation </a:t>
          </a:r>
          <a:r>
            <a:rPr lang="en-ID" sz="1400" i="0" kern="1200" baseline="0" dirty="0"/>
            <a:t>(</a:t>
          </a:r>
          <a:r>
            <a:rPr lang="en-ID" sz="1400" i="0" kern="1200" baseline="0" dirty="0" err="1"/>
            <a:t>manusia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sebagai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tertuduh</a:t>
          </a:r>
          <a:r>
            <a:rPr lang="en-ID" sz="1400" i="0" kern="1200" baseline="0" dirty="0"/>
            <a:t>). </a:t>
          </a:r>
          <a:r>
            <a:rPr lang="en-ID" sz="1400" i="0" kern="1200" baseline="0" dirty="0" err="1"/>
            <a:t>Meneliti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perbedaan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antara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monyet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dengan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kera</a:t>
          </a:r>
          <a:r>
            <a:rPr lang="en-ID" sz="1400" i="0" kern="1200" baseline="0" dirty="0"/>
            <a:t>, </a:t>
          </a:r>
          <a:r>
            <a:rPr lang="en-ID" sz="1400" i="0" kern="1200" baseline="0" dirty="0" err="1"/>
            <a:t>kera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dengan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siamang</a:t>
          </a:r>
          <a:r>
            <a:rPr lang="en-ID" sz="1400" i="0" kern="1200" baseline="0" dirty="0"/>
            <a:t>, </a:t>
          </a:r>
          <a:r>
            <a:rPr lang="en-ID" sz="1400" i="0" kern="1200" baseline="0" dirty="0" err="1"/>
            <a:t>siamang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dengan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gorila</a:t>
          </a:r>
          <a:r>
            <a:rPr lang="en-ID" sz="1400" i="0" kern="1200" baseline="0" dirty="0"/>
            <a:t>, </a:t>
          </a:r>
          <a:r>
            <a:rPr lang="en-ID" sz="1400" i="0" kern="1200" baseline="0" dirty="0" err="1"/>
            <a:t>gorila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dengan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manusia</a:t>
          </a:r>
          <a:r>
            <a:rPr lang="en-ID" sz="1400" i="0" kern="1200" baseline="0" dirty="0"/>
            <a:t>. </a:t>
          </a:r>
          <a:r>
            <a:rPr lang="en-ID" sz="1400" i="0" kern="1200" baseline="0" dirty="0" err="1"/>
            <a:t>secara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fisiologis</a:t>
          </a:r>
          <a:r>
            <a:rPr lang="en-ID" sz="1400" i="0" kern="1200" baseline="0" dirty="0"/>
            <a:t>, </a:t>
          </a:r>
          <a:r>
            <a:rPr lang="en-ID" sz="1400" i="0" kern="1200" baseline="0" dirty="0" err="1"/>
            <a:t>anatomis</a:t>
          </a:r>
          <a:r>
            <a:rPr lang="en-ID" sz="1400" i="0" kern="1200" baseline="0" dirty="0"/>
            <a:t>, </a:t>
          </a:r>
          <a:r>
            <a:rPr lang="en-ID" sz="1400" i="0" kern="1200" baseline="0" dirty="0" err="1"/>
            <a:t>dan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biologis</a:t>
          </a:r>
          <a:r>
            <a:rPr lang="en-ID" sz="1400" i="0" kern="1200" baseline="0" dirty="0"/>
            <a:t>, </a:t>
          </a:r>
          <a:r>
            <a:rPr lang="en-ID" sz="1400" i="0" kern="1200" baseline="0" dirty="0" err="1"/>
            <a:t>antara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manusia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dan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kera</a:t>
          </a:r>
          <a:r>
            <a:rPr lang="en-ID" sz="1400" i="0" kern="1200" baseline="0" dirty="0"/>
            <a:t> </a:t>
          </a:r>
          <a:r>
            <a:rPr lang="en-ID" sz="1400" i="0" kern="1200" baseline="0" dirty="0" err="1"/>
            <a:t>berbeda</a:t>
          </a:r>
          <a:r>
            <a:rPr lang="en-ID" sz="1400" i="0" kern="1200" baseline="0" dirty="0"/>
            <a:t>.</a:t>
          </a:r>
          <a:endParaRPr lang="en-ID" sz="1400" kern="1200" dirty="0"/>
        </a:p>
      </dsp:txBody>
      <dsp:txXfrm>
        <a:off x="0" y="1675813"/>
        <a:ext cx="2635583" cy="1934797"/>
      </dsp:txXfrm>
    </dsp:sp>
    <dsp:sp modelId="{248C0826-B3FA-464F-81DB-EA2422E99377}">
      <dsp:nvSpPr>
        <dsp:cNvPr id="0" name=""/>
        <dsp:cNvSpPr/>
      </dsp:nvSpPr>
      <dsp:spPr>
        <a:xfrm>
          <a:off x="5077831" y="1598072"/>
          <a:ext cx="301726" cy="3745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3121F-F544-4A25-8798-133530970580}">
      <dsp:nvSpPr>
        <dsp:cNvPr id="0" name=""/>
        <dsp:cNvSpPr/>
      </dsp:nvSpPr>
      <dsp:spPr>
        <a:xfrm>
          <a:off x="2628221" y="2806076"/>
          <a:ext cx="2614325" cy="1628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772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dirty="0" err="1"/>
            <a:t>Penciptaan</a:t>
          </a:r>
          <a:r>
            <a:rPr lang="en-ID" sz="1400" kern="1200" baseline="0" dirty="0"/>
            <a:t> Adam </a:t>
          </a:r>
          <a:r>
            <a:rPr lang="en-ID" sz="1400" kern="1200" baseline="0" dirty="0" err="1"/>
            <a:t>dari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tanah</a:t>
          </a:r>
          <a:r>
            <a:rPr lang="en-ID" sz="1400" kern="1200" baseline="0" dirty="0"/>
            <a:t> (Q.S. Al-</a:t>
          </a:r>
          <a:r>
            <a:rPr lang="en-ID" sz="1400" kern="1200" baseline="0" dirty="0" err="1"/>
            <a:t>Hijr</a:t>
          </a:r>
          <a:r>
            <a:rPr lang="en-ID" sz="1400" kern="1200" baseline="0" dirty="0"/>
            <a:t>, 15:28-29).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400" kern="1200" baseline="0" dirty="0"/>
            <a:t>Dari </a:t>
          </a:r>
          <a:r>
            <a:rPr lang="en-ID" sz="1400" kern="1200" baseline="0" dirty="0" err="1"/>
            <a:t>tanah-lumpur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hitam</a:t>
          </a:r>
          <a:r>
            <a:rPr lang="en-ID" sz="1400" kern="1200" baseline="0" dirty="0"/>
            <a:t> yang </a:t>
          </a:r>
          <a:r>
            <a:rPr lang="en-ID" sz="1400" kern="1200" baseline="0" dirty="0" err="1"/>
            <a:t>diberi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bentuk-menjadi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tanah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kering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seperti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tembikar-disempurnakan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bentuknya</a:t>
          </a:r>
          <a:r>
            <a:rPr lang="en-ID" sz="1400" kern="1200" baseline="0" dirty="0"/>
            <a:t>-Allah </a:t>
          </a:r>
          <a:r>
            <a:rPr lang="en-ID" sz="1400" kern="1200" baseline="0" dirty="0" err="1"/>
            <a:t>meniupkan</a:t>
          </a:r>
          <a:r>
            <a:rPr lang="en-ID" sz="1400" kern="1200" baseline="0" dirty="0"/>
            <a:t> </a:t>
          </a:r>
          <a:r>
            <a:rPr lang="en-ID" sz="1400" kern="1200" baseline="0" dirty="0" err="1"/>
            <a:t>ruh-jadilah</a:t>
          </a:r>
          <a:r>
            <a:rPr lang="en-ID" sz="1400" kern="1200" baseline="0" dirty="0"/>
            <a:t> Adam.</a:t>
          </a:r>
          <a:endParaRPr lang="en-ID" sz="1400" kern="1200" dirty="0"/>
        </a:p>
      </dsp:txBody>
      <dsp:txXfrm>
        <a:off x="2628221" y="2806076"/>
        <a:ext cx="2614325" cy="16288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F0D55-A16E-4B53-B618-744539260D59}">
      <dsp:nvSpPr>
        <dsp:cNvPr id="0" name=""/>
        <dsp:cNvSpPr/>
      </dsp:nvSpPr>
      <dsp:spPr>
        <a:xfrm>
          <a:off x="596" y="1555238"/>
          <a:ext cx="1844275" cy="9535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i="1" kern="1200" dirty="0" err="1"/>
            <a:t>Ruh</a:t>
          </a:r>
          <a:r>
            <a:rPr lang="en-ID" sz="1500" i="1" kern="1200" dirty="0"/>
            <a:t> at-</a:t>
          </a:r>
          <a:r>
            <a:rPr lang="en-ID" sz="1500" i="1" kern="1200" dirty="0" err="1"/>
            <a:t>tamayyiz</a:t>
          </a:r>
          <a:r>
            <a:rPr lang="en-ID" sz="1500" i="1" kern="1200" dirty="0"/>
            <a:t> </a:t>
          </a:r>
          <a:r>
            <a:rPr lang="en-ID" sz="1500" i="0" kern="1200" dirty="0"/>
            <a:t>(</a:t>
          </a:r>
          <a:r>
            <a:rPr lang="en-ID" sz="1500" i="0" kern="1200" dirty="0" err="1"/>
            <a:t>dalam</a:t>
          </a:r>
          <a:r>
            <a:rPr lang="en-ID" sz="1500" i="0" kern="1200" dirty="0"/>
            <a:t> </a:t>
          </a:r>
          <a:r>
            <a:rPr lang="en-ID" sz="1500" i="0" kern="1200" dirty="0" err="1"/>
            <a:t>kandungan</a:t>
          </a:r>
          <a:r>
            <a:rPr lang="en-ID" sz="1500" i="0" kern="1200" dirty="0"/>
            <a:t>)</a:t>
          </a:r>
          <a:endParaRPr lang="en-US" sz="1500" i="1" kern="1200" dirty="0"/>
        </a:p>
      </dsp:txBody>
      <dsp:txXfrm>
        <a:off x="28524" y="1583166"/>
        <a:ext cx="1788419" cy="897667"/>
      </dsp:txXfrm>
    </dsp:sp>
    <dsp:sp modelId="{14F29375-D3F7-47B5-B71D-17FDCDF4F893}">
      <dsp:nvSpPr>
        <dsp:cNvPr id="0" name=""/>
        <dsp:cNvSpPr/>
      </dsp:nvSpPr>
      <dsp:spPr>
        <a:xfrm>
          <a:off x="1996676" y="1843762"/>
          <a:ext cx="321825" cy="3764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996676" y="1919057"/>
        <a:ext cx="225278" cy="225885"/>
      </dsp:txXfrm>
    </dsp:sp>
    <dsp:sp modelId="{2EE475EF-11F8-419B-921C-3C077E34FFFE}">
      <dsp:nvSpPr>
        <dsp:cNvPr id="0" name=""/>
        <dsp:cNvSpPr/>
      </dsp:nvSpPr>
      <dsp:spPr>
        <a:xfrm>
          <a:off x="2452090" y="1521182"/>
          <a:ext cx="1518046" cy="1021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i="1" kern="1200" dirty="0" err="1"/>
            <a:t>Ruh</a:t>
          </a:r>
          <a:r>
            <a:rPr lang="en-ID" sz="1500" i="1" kern="1200" dirty="0"/>
            <a:t> al-</a:t>
          </a:r>
          <a:r>
            <a:rPr lang="en-ID" sz="1500" i="1" kern="1200" dirty="0" err="1"/>
            <a:t>hayah</a:t>
          </a:r>
          <a:r>
            <a:rPr lang="en-ID" sz="1500" i="1" kern="1200" dirty="0"/>
            <a:t> </a:t>
          </a:r>
          <a:r>
            <a:rPr lang="en-ID" sz="1500" i="0" kern="1200" dirty="0"/>
            <a:t>(di </a:t>
          </a:r>
          <a:r>
            <a:rPr lang="en-ID" sz="1500" i="0" kern="1200" dirty="0" err="1"/>
            <a:t>dunia</a:t>
          </a:r>
          <a:r>
            <a:rPr lang="en-ID" sz="1500" i="0" kern="1200" dirty="0"/>
            <a:t>)</a:t>
          </a:r>
          <a:endParaRPr lang="en-US" sz="1500" i="1" kern="1200" dirty="0"/>
        </a:p>
      </dsp:txBody>
      <dsp:txXfrm>
        <a:off x="2482013" y="1551105"/>
        <a:ext cx="1458200" cy="961789"/>
      </dsp:txXfrm>
    </dsp:sp>
    <dsp:sp modelId="{0A231926-16E8-48FC-BBB9-0713EBFBE092}">
      <dsp:nvSpPr>
        <dsp:cNvPr id="0" name=""/>
        <dsp:cNvSpPr/>
      </dsp:nvSpPr>
      <dsp:spPr>
        <a:xfrm>
          <a:off x="4121942" y="1843762"/>
          <a:ext cx="321825" cy="3764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121942" y="1919057"/>
        <a:ext cx="225278" cy="225885"/>
      </dsp:txXfrm>
    </dsp:sp>
    <dsp:sp modelId="{88DD92BC-032A-40C6-831A-D486BA8D89B5}">
      <dsp:nvSpPr>
        <dsp:cNvPr id="0" name=""/>
        <dsp:cNvSpPr/>
      </dsp:nvSpPr>
      <dsp:spPr>
        <a:xfrm>
          <a:off x="4577356" y="1521182"/>
          <a:ext cx="1518046" cy="10216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500" i="1" kern="1200" dirty="0" err="1"/>
            <a:t>Ruh</a:t>
          </a:r>
          <a:r>
            <a:rPr lang="en-ID" sz="1500" i="1" kern="1200" dirty="0"/>
            <a:t> al-</a:t>
          </a:r>
          <a:r>
            <a:rPr lang="en-ID" sz="1500" i="1" kern="1200" dirty="0" err="1"/>
            <a:t>ajr</a:t>
          </a:r>
          <a:r>
            <a:rPr lang="en-ID" sz="1500" i="1" kern="1200" dirty="0"/>
            <a:t> </a:t>
          </a:r>
          <a:r>
            <a:rPr lang="en-ID" sz="1500" i="0" kern="1200" dirty="0"/>
            <a:t>(</a:t>
          </a:r>
          <a:r>
            <a:rPr lang="en-ID" sz="1500" i="0" kern="1200" dirty="0" err="1"/>
            <a:t>akhirat</a:t>
          </a:r>
          <a:r>
            <a:rPr lang="en-ID" sz="1500" i="0" kern="1200" dirty="0"/>
            <a:t>)</a:t>
          </a:r>
          <a:endParaRPr lang="en-US" sz="1500" i="1" kern="1200" dirty="0"/>
        </a:p>
      </dsp:txBody>
      <dsp:txXfrm>
        <a:off x="4607279" y="1551105"/>
        <a:ext cx="1458200" cy="96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53ACE-D1D9-46AF-B227-0680A9AF31F5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91078-84DD-420B-A231-54499AD68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A8ED9-A90F-43A0-A471-4F79F54F87D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" name="Google Shape;19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5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7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9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nyPPT.com" type="tx">
  <p:cSld name="tinyPPT.c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355215" y="6221732"/>
            <a:ext cx="197985" cy="26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559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2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5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2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6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8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5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4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61FA0-D643-4EC9-B3E0-45E787C60438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37BA-F9DE-46CD-9A64-E9C961A4B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8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384300" y="1865924"/>
            <a:ext cx="4445000" cy="3333750"/>
            <a:chOff x="1384300" y="1057275"/>
            <a:chExt cx="4445000" cy="333375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1384300" y="1057275"/>
              <a:ext cx="4445000" cy="333375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400">
                <a:solidFill>
                  <a:schemeClr val="lt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492249" y="1154339"/>
              <a:ext cx="4232275" cy="3141435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6662" y="1908218"/>
            <a:ext cx="2903538" cy="4761142"/>
          </a:xfrm>
          <a:prstGeom prst="rect">
            <a:avLst/>
          </a:prstGeom>
          <a:effectLst>
            <a:outerShdw blurRad="50800" dist="127000" dir="36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2009310" y="2365441"/>
            <a:ext cx="31949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/>
              <a:t>Hakikat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</a:p>
          <a:p>
            <a:pPr algn="ctr"/>
            <a:r>
              <a:rPr lang="en-US" sz="2400" dirty="0" err="1"/>
              <a:t>Pandangan</a:t>
            </a:r>
            <a:r>
              <a:rPr lang="en-US" sz="2400" dirty="0"/>
              <a:t> Islam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97175" y="3350097"/>
            <a:ext cx="4019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D" sz="1600" dirty="0"/>
          </a:p>
          <a:p>
            <a:pPr algn="ctr"/>
            <a:r>
              <a:rPr lang="en-ID" sz="1600" dirty="0"/>
              <a:t>Mata </a:t>
            </a:r>
            <a:r>
              <a:rPr lang="en-ID" sz="1600" dirty="0" err="1"/>
              <a:t>Kuliah</a:t>
            </a:r>
            <a:r>
              <a:rPr lang="en-ID" sz="1600" dirty="0"/>
              <a:t> AIK I</a:t>
            </a:r>
          </a:p>
          <a:p>
            <a:pPr algn="ctr"/>
            <a:endParaRPr lang="en-ID" sz="1600" dirty="0"/>
          </a:p>
          <a:p>
            <a:pPr algn="ctr"/>
            <a:r>
              <a:rPr lang="en-ID" sz="1600" dirty="0"/>
              <a:t>Universitas Muhammadiyah Yogyakarta</a:t>
            </a:r>
          </a:p>
          <a:p>
            <a:pPr algn="ctr"/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3823131697"/>
      </p:ext>
    </p:extLst>
  </p:cSld>
  <p:clrMapOvr>
    <a:masterClrMapping/>
  </p:clrMapOvr>
  <p:transition spd="slow" advClick="0" advTm="4200">
    <p:cut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272CB9A-11DA-403F-8A2C-8ACABB9E55E3}"/>
              </a:ext>
            </a:extLst>
          </p:cNvPr>
          <p:cNvCxnSpPr/>
          <p:nvPr/>
        </p:nvCxnSpPr>
        <p:spPr>
          <a:xfrm>
            <a:off x="4631316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7E87360-F24A-47BA-928F-2F0179FA8620}"/>
              </a:ext>
            </a:extLst>
          </p:cNvPr>
          <p:cNvCxnSpPr/>
          <p:nvPr/>
        </p:nvCxnSpPr>
        <p:spPr>
          <a:xfrm>
            <a:off x="6309761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7999414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2DD698-41EA-44B3-A338-53428D7D5050}"/>
              </a:ext>
            </a:extLst>
          </p:cNvPr>
          <p:cNvCxnSpPr/>
          <p:nvPr/>
        </p:nvCxnSpPr>
        <p:spPr>
          <a:xfrm>
            <a:off x="2933504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41C71E-E08E-4C35-AF33-12A46FFB4E28}"/>
              </a:ext>
            </a:extLst>
          </p:cNvPr>
          <p:cNvCxnSpPr/>
          <p:nvPr/>
        </p:nvCxnSpPr>
        <p:spPr>
          <a:xfrm>
            <a:off x="1243429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AF54DAFC-72BF-4C18-B451-30110FC8EBCC}"/>
              </a:ext>
            </a:extLst>
          </p:cNvPr>
          <p:cNvSpPr/>
          <p:nvPr/>
        </p:nvSpPr>
        <p:spPr>
          <a:xfrm>
            <a:off x="862947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B54977-33F8-4105-824C-3D0C493D5B00}"/>
              </a:ext>
            </a:extLst>
          </p:cNvPr>
          <p:cNvCxnSpPr>
            <a:cxnSpLocks/>
          </p:cNvCxnSpPr>
          <p:nvPr/>
        </p:nvCxnSpPr>
        <p:spPr>
          <a:xfrm>
            <a:off x="0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BADB8234-7655-4312-99D5-ACC91B4B894B}"/>
              </a:ext>
            </a:extLst>
          </p:cNvPr>
          <p:cNvSpPr/>
          <p:nvPr/>
        </p:nvSpPr>
        <p:spPr>
          <a:xfrm>
            <a:off x="1136196" y="390006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868629C6-9D56-44C4-A90C-D16F2E7AA94B}"/>
              </a:ext>
            </a:extLst>
          </p:cNvPr>
          <p:cNvSpPr/>
          <p:nvPr/>
        </p:nvSpPr>
        <p:spPr>
          <a:xfrm>
            <a:off x="1046898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1E0E5245-3E9D-45CB-A2A2-78E37536928E}"/>
              </a:ext>
            </a:extLst>
          </p:cNvPr>
          <p:cNvSpPr/>
          <p:nvPr/>
        </p:nvSpPr>
        <p:spPr>
          <a:xfrm>
            <a:off x="947244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8353AA-1A28-4FAD-AF44-130B899BAAE4}"/>
              </a:ext>
            </a:extLst>
          </p:cNvPr>
          <p:cNvCxnSpPr>
            <a:cxnSpLocks/>
          </p:cNvCxnSpPr>
          <p:nvPr/>
        </p:nvCxnSpPr>
        <p:spPr>
          <a:xfrm flipV="1">
            <a:off x="1207633" y="4378198"/>
            <a:ext cx="1" cy="142459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6B49B4F-63E8-4430-9059-553CBCA3AB43}"/>
              </a:ext>
            </a:extLst>
          </p:cNvPr>
          <p:cNvSpPr/>
          <p:nvPr/>
        </p:nvSpPr>
        <p:spPr>
          <a:xfrm>
            <a:off x="1161043" y="5681024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59B938-7387-4E6C-B81C-CA1B61488588}"/>
              </a:ext>
            </a:extLst>
          </p:cNvPr>
          <p:cNvSpPr txBox="1"/>
          <p:nvPr/>
        </p:nvSpPr>
        <p:spPr>
          <a:xfrm>
            <a:off x="639363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0" y="5767103"/>
            <a:ext cx="3347258" cy="30777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makhluk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dzalim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dan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bodoh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B54B9C7B-4DA7-40E1-B723-68758EB971FE}"/>
              </a:ext>
            </a:extLst>
          </p:cNvPr>
          <p:cNvSpPr/>
          <p:nvPr/>
        </p:nvSpPr>
        <p:spPr>
          <a:xfrm rot="5400000">
            <a:off x="2426911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3CB3-AA60-41C6-B92B-B84EC0A87E61}"/>
              </a:ext>
            </a:extLst>
          </p:cNvPr>
          <p:cNvSpPr/>
          <p:nvPr/>
        </p:nvSpPr>
        <p:spPr>
          <a:xfrm>
            <a:off x="2815055" y="390006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5AB77009-91CD-4089-A339-205E1FD860BA}"/>
              </a:ext>
            </a:extLst>
          </p:cNvPr>
          <p:cNvSpPr/>
          <p:nvPr/>
        </p:nvSpPr>
        <p:spPr>
          <a:xfrm>
            <a:off x="2725757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EB4F978A-6973-4038-9D44-C992F6903D28}"/>
              </a:ext>
            </a:extLst>
          </p:cNvPr>
          <p:cNvSpPr/>
          <p:nvPr/>
        </p:nvSpPr>
        <p:spPr>
          <a:xfrm>
            <a:off x="2626103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82AF7D-7FF0-494C-891D-C601C69FAD64}"/>
              </a:ext>
            </a:extLst>
          </p:cNvPr>
          <p:cNvCxnSpPr>
            <a:cxnSpLocks/>
          </p:cNvCxnSpPr>
          <p:nvPr/>
        </p:nvCxnSpPr>
        <p:spPr>
          <a:xfrm flipV="1">
            <a:off x="2886493" y="261474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D26033AC-E99E-4309-BD9B-47A98BA0DEA7}"/>
              </a:ext>
            </a:extLst>
          </p:cNvPr>
          <p:cNvSpPr/>
          <p:nvPr/>
        </p:nvSpPr>
        <p:spPr>
          <a:xfrm>
            <a:off x="2839902" y="256839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2318222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257850" y="2392777"/>
            <a:ext cx="3849231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makluk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senang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bermaksiat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2636062-43D3-463C-B6BD-741D547DE965}"/>
              </a:ext>
            </a:extLst>
          </p:cNvPr>
          <p:cNvSpPr/>
          <p:nvPr/>
        </p:nvSpPr>
        <p:spPr>
          <a:xfrm>
            <a:off x="4231881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DCB9A2B-6699-4804-99AE-7A924FDA4340}"/>
              </a:ext>
            </a:extLst>
          </p:cNvPr>
          <p:cNvSpPr/>
          <p:nvPr/>
        </p:nvSpPr>
        <p:spPr>
          <a:xfrm>
            <a:off x="4505129" y="390006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3A6CDF07-EF0B-4379-8FBF-3718BD896047}"/>
              </a:ext>
            </a:extLst>
          </p:cNvPr>
          <p:cNvSpPr/>
          <p:nvPr/>
        </p:nvSpPr>
        <p:spPr>
          <a:xfrm>
            <a:off x="4415832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FB3E2DCF-4068-4715-BD27-13370B541EAC}"/>
              </a:ext>
            </a:extLst>
          </p:cNvPr>
          <p:cNvSpPr/>
          <p:nvPr/>
        </p:nvSpPr>
        <p:spPr>
          <a:xfrm>
            <a:off x="4316178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5C5A36-EC92-462F-BB70-6A797D63B1DD}"/>
              </a:ext>
            </a:extLst>
          </p:cNvPr>
          <p:cNvSpPr txBox="1"/>
          <p:nvPr/>
        </p:nvSpPr>
        <p:spPr>
          <a:xfrm>
            <a:off x="4549306" y="5721891"/>
            <a:ext cx="4451832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اِنَّهٗ كَانَ ظَلُوْمًا جَهُوْلًاۙ</a:t>
            </a:r>
          </a:p>
          <a:p>
            <a:pPr rtl="1"/>
            <a:r>
              <a:rPr lang="id-ID" dirty="0"/>
              <a:t>Sungguh, manusia itu sangat zalim dan sangat bodoh</a:t>
            </a:r>
            <a:r>
              <a:rPr lang="en-US" dirty="0"/>
              <a:t> (Q.S Al </a:t>
            </a:r>
            <a:r>
              <a:rPr lang="en-US" dirty="0" err="1"/>
              <a:t>Hazab</a:t>
            </a:r>
            <a:r>
              <a:rPr lang="en-US" dirty="0"/>
              <a:t>: 72</a:t>
            </a:r>
            <a:endParaRPr lang="en-US" sz="1100" dirty="0">
              <a:solidFill>
                <a:schemeClr val="tx1"/>
              </a:solidFill>
              <a:cs typeface="Sakkal Majalla" panose="02000000000000000000" pitchFamily="2" charset="-78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E3730103-7F8D-4792-83EE-5FFC4A5D2274}"/>
              </a:ext>
            </a:extLst>
          </p:cNvPr>
          <p:cNvSpPr/>
          <p:nvPr/>
        </p:nvSpPr>
        <p:spPr>
          <a:xfrm rot="5400000">
            <a:off x="5814798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694F26-80D5-467D-94C4-C9C860517F5F}"/>
              </a:ext>
            </a:extLst>
          </p:cNvPr>
          <p:cNvSpPr/>
          <p:nvPr/>
        </p:nvSpPr>
        <p:spPr>
          <a:xfrm>
            <a:off x="6202941" y="390006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ircle: Hollow 46">
            <a:extLst>
              <a:ext uri="{FF2B5EF4-FFF2-40B4-BE49-F238E27FC236}">
                <a16:creationId xmlns:a16="http://schemas.microsoft.com/office/drawing/2014/main" id="{B0789B4A-0620-4211-9109-6DBE9A07FE51}"/>
              </a:ext>
            </a:extLst>
          </p:cNvPr>
          <p:cNvSpPr/>
          <p:nvPr/>
        </p:nvSpPr>
        <p:spPr>
          <a:xfrm>
            <a:off x="6113644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ircle: Hollow 47">
            <a:extLst>
              <a:ext uri="{FF2B5EF4-FFF2-40B4-BE49-F238E27FC236}">
                <a16:creationId xmlns:a16="http://schemas.microsoft.com/office/drawing/2014/main" id="{9C63B36C-028C-4461-9179-02E81EA9B830}"/>
              </a:ext>
            </a:extLst>
          </p:cNvPr>
          <p:cNvSpPr/>
          <p:nvPr/>
        </p:nvSpPr>
        <p:spPr>
          <a:xfrm>
            <a:off x="6013990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337E62-7F21-4CD3-9B0D-507A64DF7728}"/>
              </a:ext>
            </a:extLst>
          </p:cNvPr>
          <p:cNvSpPr txBox="1"/>
          <p:nvPr/>
        </p:nvSpPr>
        <p:spPr>
          <a:xfrm>
            <a:off x="125321" y="1194490"/>
            <a:ext cx="4290511" cy="1661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اِنَّ الْاِنْسَانَ خُلِقَ هَلُوْعًاۙ</a:t>
            </a:r>
            <a:r>
              <a:rPr lang="en-US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# اِذَا مَسَّهُ الشَّرُّ جَزُوْعًاۙ</a:t>
            </a:r>
          </a:p>
          <a:p>
            <a:r>
              <a:rPr lang="ar-SA" sz="1000" dirty="0"/>
              <a:t> </a:t>
            </a:r>
            <a:br>
              <a:rPr lang="ar-SA" sz="2800" dirty="0"/>
            </a:br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“</a:t>
            </a:r>
            <a:r>
              <a:rPr lang="nn-NO" sz="1600" i="1" dirty="0"/>
              <a:t>Sungguh, manusia diciptakan bersifat suka mengeluh.</a:t>
            </a:r>
            <a:r>
              <a:rPr lang="ar-SA" sz="1600" i="1" dirty="0"/>
              <a:t> </a:t>
            </a:r>
            <a:r>
              <a:rPr lang="id-ID" dirty="0"/>
              <a:t>20. Apabila dia ditimpa kesusahan dia berkeluh kesah,</a:t>
            </a:r>
            <a:br>
              <a:rPr lang="id-ID" dirty="0"/>
            </a:br>
            <a:r>
              <a:rPr lang="ar-SA" sz="1600" i="1" dirty="0"/>
              <a:t> </a:t>
            </a:r>
            <a:r>
              <a:rPr lang="nn-NO" sz="1600" dirty="0"/>
              <a:t>(Q.S. Al-</a:t>
            </a:r>
            <a:r>
              <a:rPr lang="en-US" sz="1600" dirty="0" err="1"/>
              <a:t>Ma’arij</a:t>
            </a:r>
            <a:r>
              <a:rPr lang="nn-NO" sz="1600" dirty="0"/>
              <a:t>: 19-20)</a:t>
            </a:r>
            <a:endParaRPr lang="en-US" sz="16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FC85B459-7BA2-4C61-9178-E1CE5EFAEC56}"/>
              </a:ext>
            </a:extLst>
          </p:cNvPr>
          <p:cNvSpPr/>
          <p:nvPr/>
        </p:nvSpPr>
        <p:spPr>
          <a:xfrm>
            <a:off x="7608138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A6EEA54-5314-432F-B5DF-B223248AB8AA}"/>
              </a:ext>
            </a:extLst>
          </p:cNvPr>
          <p:cNvSpPr/>
          <p:nvPr/>
        </p:nvSpPr>
        <p:spPr>
          <a:xfrm>
            <a:off x="7881386" y="390006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ircle: Hollow 55">
            <a:extLst>
              <a:ext uri="{FF2B5EF4-FFF2-40B4-BE49-F238E27FC236}">
                <a16:creationId xmlns:a16="http://schemas.microsoft.com/office/drawing/2014/main" id="{0C983C23-7914-456E-AA37-90FEEBD851C0}"/>
              </a:ext>
            </a:extLst>
          </p:cNvPr>
          <p:cNvSpPr/>
          <p:nvPr/>
        </p:nvSpPr>
        <p:spPr>
          <a:xfrm>
            <a:off x="7792089" y="378100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ircle: Hollow 56">
            <a:extLst>
              <a:ext uri="{FF2B5EF4-FFF2-40B4-BE49-F238E27FC236}">
                <a16:creationId xmlns:a16="http://schemas.microsoft.com/office/drawing/2014/main" id="{CD810234-B3DF-4AE8-B7F5-9B91C3FEE8A3}"/>
              </a:ext>
            </a:extLst>
          </p:cNvPr>
          <p:cNvSpPr/>
          <p:nvPr/>
        </p:nvSpPr>
        <p:spPr>
          <a:xfrm>
            <a:off x="7692435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C17817C-AF36-4468-94FC-44DCFF825290}"/>
              </a:ext>
            </a:extLst>
          </p:cNvPr>
          <p:cNvSpPr txBox="1"/>
          <p:nvPr/>
        </p:nvSpPr>
        <p:spPr>
          <a:xfrm>
            <a:off x="4609550" y="1231870"/>
            <a:ext cx="4498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Kelamahan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manusia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menurut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alquran</a:t>
            </a: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347FCAE-CD51-47C1-A0E5-7FE287A79E42}"/>
              </a:ext>
            </a:extLst>
          </p:cNvPr>
          <p:cNvGrpSpPr/>
          <p:nvPr/>
        </p:nvGrpSpPr>
        <p:grpSpPr>
          <a:xfrm>
            <a:off x="5322832" y="1798340"/>
            <a:ext cx="1075867" cy="190500"/>
            <a:chOff x="4679586" y="878988"/>
            <a:chExt cx="1434489" cy="19050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4505129" y="2455432"/>
            <a:ext cx="334725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adalah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makhluk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suka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mengeluh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dan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tergesa-gesa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5706108" y="4342504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4000" dirty="0">
                <a:solidFill>
                  <a:srgbClr val="EE9524"/>
                </a:solidFill>
                <a:latin typeface="Tw Cen MT" panose="020B0602020104020603" pitchFamily="34" charset="0"/>
              </a:rPr>
              <a:t>4</a:t>
            </a:r>
            <a:endParaRPr lang="en-US" sz="4000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875C08-DE40-A072-09CA-701422495159}"/>
              </a:ext>
            </a:extLst>
          </p:cNvPr>
          <p:cNvSpPr txBox="1"/>
          <p:nvPr/>
        </p:nvSpPr>
        <p:spPr>
          <a:xfrm>
            <a:off x="3937363" y="2944829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4000" dirty="0">
                <a:solidFill>
                  <a:srgbClr val="EE9524"/>
                </a:solidFill>
                <a:latin typeface="Tw Cen MT" panose="020B0602020104020603" pitchFamily="34" charset="0"/>
              </a:rPr>
              <a:t>3</a:t>
            </a:r>
            <a:endParaRPr lang="en-US" sz="4000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60853-42F6-66A3-3096-80DA207FD154}"/>
              </a:ext>
            </a:extLst>
          </p:cNvPr>
          <p:cNvSpPr txBox="1"/>
          <p:nvPr/>
        </p:nvSpPr>
        <p:spPr>
          <a:xfrm>
            <a:off x="2875677" y="5056197"/>
            <a:ext cx="3347258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makhluk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yang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sering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melampaui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batas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dan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enggan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berbuat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baik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3398D3-D296-6CB6-D60E-DCA9D74EFD5E}"/>
              </a:ext>
            </a:extLst>
          </p:cNvPr>
          <p:cNvCxnSpPr>
            <a:cxnSpLocks/>
          </p:cNvCxnSpPr>
          <p:nvPr/>
        </p:nvCxnSpPr>
        <p:spPr>
          <a:xfrm flipV="1">
            <a:off x="4549306" y="4196176"/>
            <a:ext cx="0" cy="854214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5FA7B5A-E12F-B35C-1D90-C49EE3D32FF1}"/>
              </a:ext>
            </a:extLst>
          </p:cNvPr>
          <p:cNvCxnSpPr>
            <a:cxnSpLocks/>
          </p:cNvCxnSpPr>
          <p:nvPr/>
        </p:nvCxnSpPr>
        <p:spPr>
          <a:xfrm flipV="1">
            <a:off x="6222935" y="3008849"/>
            <a:ext cx="0" cy="579845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303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9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 animBg="1"/>
      <p:bldP spid="10" grpId="0" animBg="1"/>
      <p:bldP spid="14" grpId="0" animBg="1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/>
      <p:bldP spid="26" grpId="0" animBg="1"/>
      <p:bldP spid="27" grpId="0" animBg="1"/>
      <p:bldP spid="29" grpId="0" animBg="1"/>
      <p:bldP spid="30" grpId="0" animBg="1"/>
      <p:bldP spid="31" grpId="0" animBg="1"/>
      <p:bldP spid="35" grpId="0" animBg="1"/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9" grpId="0" animBg="1"/>
      <p:bldP spid="60" grpId="0"/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4"/>
          <p:cNvGrpSpPr/>
          <p:nvPr/>
        </p:nvGrpSpPr>
        <p:grpSpPr>
          <a:xfrm>
            <a:off x="2258122" y="3135203"/>
            <a:ext cx="1596608" cy="2128626"/>
            <a:chOff x="-1" y="0"/>
            <a:chExt cx="2128809" cy="2128624"/>
          </a:xfrm>
        </p:grpSpPr>
        <p:sp>
          <p:nvSpPr>
            <p:cNvPr id="22" name="Google Shape;22;p4"/>
            <p:cNvSpPr/>
            <p:nvPr/>
          </p:nvSpPr>
          <p:spPr>
            <a:xfrm>
              <a:off x="120051" y="119793"/>
              <a:ext cx="1884245" cy="1884245"/>
            </a:xfrm>
            <a:prstGeom prst="ellipse">
              <a:avLst/>
            </a:prstGeom>
            <a:gradFill>
              <a:gsLst>
                <a:gs pos="0">
                  <a:srgbClr val="FEFCFF"/>
                </a:gs>
                <a:gs pos="28582">
                  <a:srgbClr val="FEFCFF"/>
                </a:gs>
                <a:gs pos="70671">
                  <a:srgbClr val="F0EFF0"/>
                </a:gs>
                <a:gs pos="100000">
                  <a:srgbClr val="E2E2E2"/>
                </a:gs>
              </a:gsLst>
              <a:lin ang="21597547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-1" y="0"/>
              <a:ext cx="2128809" cy="2128624"/>
            </a:xfrm>
            <a:custGeom>
              <a:avLst/>
              <a:gdLst/>
              <a:ahLst/>
              <a:cxnLst/>
              <a:rect l="l" t="t" r="r" b="b"/>
              <a:pathLst>
                <a:path w="19679" h="20595" extrusionOk="0">
                  <a:moveTo>
                    <a:pt x="9837" y="0"/>
                  </a:moveTo>
                  <a:cubicBezTo>
                    <a:pt x="7319" y="0"/>
                    <a:pt x="4802" y="1007"/>
                    <a:pt x="2881" y="3018"/>
                  </a:cubicBezTo>
                  <a:cubicBezTo>
                    <a:pt x="-961" y="7039"/>
                    <a:pt x="-961" y="13557"/>
                    <a:pt x="2881" y="17579"/>
                  </a:cubicBezTo>
                  <a:cubicBezTo>
                    <a:pt x="6723" y="21600"/>
                    <a:pt x="12955" y="21600"/>
                    <a:pt x="16797" y="17579"/>
                  </a:cubicBezTo>
                  <a:cubicBezTo>
                    <a:pt x="20639" y="13557"/>
                    <a:pt x="20639" y="7039"/>
                    <a:pt x="16797" y="3018"/>
                  </a:cubicBezTo>
                  <a:cubicBezTo>
                    <a:pt x="14876" y="1007"/>
                    <a:pt x="12355" y="0"/>
                    <a:pt x="9837" y="0"/>
                  </a:cubicBezTo>
                  <a:close/>
                  <a:moveTo>
                    <a:pt x="9837" y="1183"/>
                  </a:moveTo>
                  <a:cubicBezTo>
                    <a:pt x="12066" y="1183"/>
                    <a:pt x="14296" y="2071"/>
                    <a:pt x="15997" y="3851"/>
                  </a:cubicBezTo>
                  <a:cubicBezTo>
                    <a:pt x="19398" y="7411"/>
                    <a:pt x="19398" y="13186"/>
                    <a:pt x="15997" y="16745"/>
                  </a:cubicBezTo>
                  <a:cubicBezTo>
                    <a:pt x="12596" y="20305"/>
                    <a:pt x="7082" y="20305"/>
                    <a:pt x="3681" y="16745"/>
                  </a:cubicBezTo>
                  <a:cubicBezTo>
                    <a:pt x="280" y="13186"/>
                    <a:pt x="280" y="7411"/>
                    <a:pt x="3681" y="3851"/>
                  </a:cubicBezTo>
                  <a:cubicBezTo>
                    <a:pt x="5382" y="2071"/>
                    <a:pt x="7608" y="1183"/>
                    <a:pt x="9837" y="1183"/>
                  </a:cubicBezTo>
                  <a:close/>
                </a:path>
              </a:pathLst>
            </a:custGeom>
            <a:gradFill>
              <a:gsLst>
                <a:gs pos="0">
                  <a:srgbClr val="FDFCFF"/>
                </a:gs>
                <a:gs pos="58932">
                  <a:srgbClr val="F0EFF0"/>
                </a:gs>
                <a:gs pos="100000">
                  <a:srgbClr val="E2E2E2"/>
                </a:gs>
              </a:gsLst>
              <a:lin ang="10774140" scaled="0"/>
            </a:gra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4"/>
          <p:cNvGrpSpPr/>
          <p:nvPr/>
        </p:nvGrpSpPr>
        <p:grpSpPr>
          <a:xfrm>
            <a:off x="3082713" y="2520774"/>
            <a:ext cx="1259300" cy="3352696"/>
            <a:chOff x="0" y="0"/>
            <a:chExt cx="1679066" cy="3352694"/>
          </a:xfrm>
        </p:grpSpPr>
        <p:sp>
          <p:nvSpPr>
            <p:cNvPr id="25" name="Google Shape;25;p4"/>
            <p:cNvSpPr/>
            <p:nvPr/>
          </p:nvSpPr>
          <p:spPr>
            <a:xfrm>
              <a:off x="0" y="308062"/>
              <a:ext cx="1386349" cy="2736570"/>
            </a:xfrm>
            <a:custGeom>
              <a:avLst/>
              <a:gdLst/>
              <a:ahLst/>
              <a:cxnLst/>
              <a:rect l="l" t="t" r="r" b="b"/>
              <a:pathLst>
                <a:path w="19701" h="21565" extrusionOk="0">
                  <a:moveTo>
                    <a:pt x="254" y="0"/>
                  </a:moveTo>
                  <a:cubicBezTo>
                    <a:pt x="169" y="0"/>
                    <a:pt x="85" y="6"/>
                    <a:pt x="0" y="6"/>
                  </a:cubicBezTo>
                  <a:lnTo>
                    <a:pt x="0" y="944"/>
                  </a:lnTo>
                  <a:cubicBezTo>
                    <a:pt x="85" y="944"/>
                    <a:pt x="169" y="938"/>
                    <a:pt x="254" y="938"/>
                  </a:cubicBezTo>
                  <a:cubicBezTo>
                    <a:pt x="4798" y="938"/>
                    <a:pt x="9341" y="1899"/>
                    <a:pt x="12808" y="3822"/>
                  </a:cubicBezTo>
                  <a:cubicBezTo>
                    <a:pt x="19743" y="7667"/>
                    <a:pt x="19743" y="13903"/>
                    <a:pt x="12808" y="17748"/>
                  </a:cubicBezTo>
                  <a:cubicBezTo>
                    <a:pt x="9276" y="19707"/>
                    <a:pt x="4629" y="20662"/>
                    <a:pt x="0" y="20625"/>
                  </a:cubicBezTo>
                  <a:lnTo>
                    <a:pt x="0" y="21564"/>
                  </a:lnTo>
                  <a:cubicBezTo>
                    <a:pt x="5062" y="21600"/>
                    <a:pt x="10141" y="20553"/>
                    <a:pt x="14004" y="18411"/>
                  </a:cubicBezTo>
                  <a:cubicBezTo>
                    <a:pt x="21600" y="14199"/>
                    <a:pt x="21600" y="7371"/>
                    <a:pt x="14004" y="3159"/>
                  </a:cubicBezTo>
                  <a:cubicBezTo>
                    <a:pt x="10206" y="1053"/>
                    <a:pt x="5232" y="0"/>
                    <a:pt x="254" y="0"/>
                  </a:cubicBezTo>
                  <a:close/>
                </a:path>
              </a:pathLst>
            </a:custGeom>
            <a:solidFill>
              <a:srgbClr val="BFCACF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20064" y="0"/>
              <a:ext cx="1659002" cy="3352694"/>
            </a:xfrm>
            <a:custGeom>
              <a:avLst/>
              <a:gdLst/>
              <a:ahLst/>
              <a:cxnLst/>
              <a:rect l="l" t="t" r="r" b="b"/>
              <a:pathLst>
                <a:path w="21498" h="21600" extrusionOk="0">
                  <a:moveTo>
                    <a:pt x="0" y="0"/>
                  </a:moveTo>
                  <a:cubicBezTo>
                    <a:pt x="11833" y="56"/>
                    <a:pt x="21395" y="4814"/>
                    <a:pt x="21497" y="10697"/>
                  </a:cubicBezTo>
                  <a:cubicBezTo>
                    <a:pt x="21600" y="16652"/>
                    <a:pt x="11997" y="21527"/>
                    <a:pt x="20" y="21600"/>
                  </a:cubicBezTo>
                </a:path>
              </a:pathLst>
            </a:custGeom>
            <a:noFill/>
            <a:ln w="19050" cap="flat" cmpd="sng">
              <a:solidFill>
                <a:srgbClr val="A7A7A7"/>
              </a:solidFill>
              <a:prstDash val="dashDot"/>
              <a:miter lim="4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" name="Google Shape;27;p4"/>
          <p:cNvGrpSpPr/>
          <p:nvPr/>
        </p:nvGrpSpPr>
        <p:grpSpPr>
          <a:xfrm>
            <a:off x="3262475" y="2816940"/>
            <a:ext cx="166104" cy="221472"/>
            <a:chOff x="0" y="0"/>
            <a:chExt cx="221470" cy="221470"/>
          </a:xfrm>
        </p:grpSpPr>
        <p:sp>
          <p:nvSpPr>
            <p:cNvPr id="28" name="Google Shape;28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8000"/>
                </a:gs>
                <a:gs pos="100000">
                  <a:srgbClr val="FFFC41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" name="Google Shape;30;p4"/>
          <p:cNvSpPr/>
          <p:nvPr/>
        </p:nvSpPr>
        <p:spPr>
          <a:xfrm>
            <a:off x="3404407" y="2217994"/>
            <a:ext cx="414183" cy="541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/>
          <p:nvPr/>
        </p:nvSpPr>
        <p:spPr>
          <a:xfrm>
            <a:off x="4138690" y="1508417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/>
          <p:nvPr/>
        </p:nvSpPr>
        <p:spPr>
          <a:xfrm rot="-5400000">
            <a:off x="3674786" y="1623969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7718097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3922803" y="1717802"/>
            <a:ext cx="437500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01</a:t>
            </a:r>
            <a:endParaRPr/>
          </a:p>
        </p:txBody>
      </p:sp>
      <p:sp>
        <p:nvSpPr>
          <p:cNvPr id="40" name="Google Shape;40;p4"/>
          <p:cNvSpPr txBox="1"/>
          <p:nvPr/>
        </p:nvSpPr>
        <p:spPr>
          <a:xfrm>
            <a:off x="4569540" y="1747090"/>
            <a:ext cx="1172370" cy="404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Pengertian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endParaRPr lang="en-US" sz="1600" dirty="0"/>
          </a:p>
        </p:txBody>
      </p:sp>
      <p:grpSp>
        <p:nvGrpSpPr>
          <p:cNvPr id="41" name="Google Shape;41;p4"/>
          <p:cNvGrpSpPr/>
          <p:nvPr/>
        </p:nvGrpSpPr>
        <p:grpSpPr>
          <a:xfrm>
            <a:off x="3762958" y="3243189"/>
            <a:ext cx="166104" cy="221472"/>
            <a:chOff x="0" y="0"/>
            <a:chExt cx="221470" cy="221470"/>
          </a:xfrm>
        </p:grpSpPr>
        <p:sp>
          <p:nvSpPr>
            <p:cNvPr id="42" name="Google Shape;4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1000"/>
                </a:gs>
                <a:gs pos="1499">
                  <a:srgbClr val="FF1000"/>
                </a:gs>
                <a:gs pos="56776">
                  <a:srgbClr val="FF5B02"/>
                </a:gs>
                <a:gs pos="100000">
                  <a:srgbClr val="FFA5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" name="Google Shape;44;p4"/>
          <p:cNvSpPr/>
          <p:nvPr/>
        </p:nvSpPr>
        <p:spPr>
          <a:xfrm>
            <a:off x="3974477" y="3083865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4689049" y="2607691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1000"/>
              </a:gs>
              <a:gs pos="1499">
                <a:srgbClr val="FF1000"/>
              </a:gs>
              <a:gs pos="56776">
                <a:srgbClr val="FF5B02"/>
              </a:gs>
              <a:gs pos="100000">
                <a:srgbClr val="FFA5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"/>
          <p:cNvSpPr/>
          <p:nvPr/>
        </p:nvSpPr>
        <p:spPr>
          <a:xfrm rot="-5400000">
            <a:off x="4225143" y="2723527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41D00"/>
              </a:gs>
              <a:gs pos="3622">
                <a:srgbClr val="F41D00"/>
              </a:gs>
              <a:gs pos="55712">
                <a:srgbClr val="FA6102"/>
              </a:gs>
              <a:gs pos="100000">
                <a:srgbClr val="FFA503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"/>
          <p:cNvSpPr txBox="1"/>
          <p:nvPr/>
        </p:nvSpPr>
        <p:spPr>
          <a:xfrm>
            <a:off x="4473161" y="2816940"/>
            <a:ext cx="488656" cy="51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02</a:t>
            </a:r>
            <a:endParaRPr/>
          </a:p>
        </p:txBody>
      </p:sp>
      <p:sp>
        <p:nvSpPr>
          <p:cNvPr id="50" name="Google Shape;50;p4"/>
          <p:cNvSpPr txBox="1"/>
          <p:nvPr/>
        </p:nvSpPr>
        <p:spPr>
          <a:xfrm>
            <a:off x="5041014" y="2694134"/>
            <a:ext cx="1953091" cy="688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/>
              <a:t>Proses </a:t>
            </a:r>
            <a:r>
              <a:rPr lang="en-US" sz="1600" dirty="0" err="1"/>
              <a:t>Kejadian</a:t>
            </a:r>
            <a:r>
              <a:rPr lang="en-US" sz="1600" dirty="0"/>
              <a:t>/</a:t>
            </a:r>
            <a:r>
              <a:rPr lang="en-US" sz="1600" dirty="0" err="1"/>
              <a:t>Penciptaan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endParaRPr lang="en-US" sz="1600" dirty="0"/>
          </a:p>
        </p:txBody>
      </p:sp>
      <p:grpSp>
        <p:nvGrpSpPr>
          <p:cNvPr id="51" name="Google Shape;51;p4"/>
          <p:cNvGrpSpPr/>
          <p:nvPr/>
        </p:nvGrpSpPr>
        <p:grpSpPr>
          <a:xfrm>
            <a:off x="3986428" y="4086385"/>
            <a:ext cx="166104" cy="221472"/>
            <a:chOff x="0" y="0"/>
            <a:chExt cx="221470" cy="221470"/>
          </a:xfrm>
        </p:grpSpPr>
        <p:sp>
          <p:nvSpPr>
            <p:cNvPr id="52" name="Google Shape;5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8F007E"/>
                </a:gs>
                <a:gs pos="2419">
                  <a:srgbClr val="8F007E"/>
                </a:gs>
                <a:gs pos="29316">
                  <a:srgbClr val="BC1C98"/>
                </a:gs>
                <a:gs pos="100000">
                  <a:srgbClr val="EA39B2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4" name="Google Shape;54;p4"/>
          <p:cNvCxnSpPr/>
          <p:nvPr/>
        </p:nvCxnSpPr>
        <p:spPr>
          <a:xfrm>
            <a:off x="4236271" y="4215554"/>
            <a:ext cx="396089" cy="1"/>
          </a:xfrm>
          <a:prstGeom prst="straightConnector1">
            <a:avLst/>
          </a:pr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</p:cxnSp>
      <p:sp>
        <p:nvSpPr>
          <p:cNvPr id="55" name="Google Shape;55;p4"/>
          <p:cNvSpPr/>
          <p:nvPr/>
        </p:nvSpPr>
        <p:spPr>
          <a:xfrm>
            <a:off x="5013904" y="3749382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4"/>
          <p:cNvSpPr/>
          <p:nvPr/>
        </p:nvSpPr>
        <p:spPr>
          <a:xfrm rot="-5400000">
            <a:off x="4549998" y="3865217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4795153" y="3948821"/>
            <a:ext cx="496321" cy="52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03</a:t>
            </a:r>
            <a:endParaRPr dirty="0"/>
          </a:p>
        </p:txBody>
      </p:sp>
      <p:sp>
        <p:nvSpPr>
          <p:cNvPr id="60" name="Google Shape;60;p4"/>
          <p:cNvSpPr txBox="1"/>
          <p:nvPr/>
        </p:nvSpPr>
        <p:spPr>
          <a:xfrm>
            <a:off x="5360073" y="3807152"/>
            <a:ext cx="1438380" cy="496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algn="ctr">
              <a:buClr>
                <a:srgbClr val="FFFFFF"/>
              </a:buClr>
              <a:buSzPts val="1200"/>
            </a:pPr>
            <a:r>
              <a:rPr lang="en-US" sz="1600" dirty="0" err="1"/>
              <a:t>Fitrah</a:t>
            </a:r>
            <a:r>
              <a:rPr lang="en-US" sz="1600" dirty="0"/>
              <a:t> </a:t>
            </a:r>
            <a:r>
              <a:rPr lang="en-US" sz="1600" dirty="0" err="1"/>
              <a:t>Manusia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Bertuhan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Beragama</a:t>
            </a:r>
            <a:endParaRPr lang="en-US" sz="1600" dirty="0"/>
          </a:p>
        </p:txBody>
      </p:sp>
      <p:grpSp>
        <p:nvGrpSpPr>
          <p:cNvPr id="61" name="Google Shape;61;p4"/>
          <p:cNvGrpSpPr/>
          <p:nvPr/>
        </p:nvGrpSpPr>
        <p:grpSpPr>
          <a:xfrm>
            <a:off x="3770996" y="4896820"/>
            <a:ext cx="166104" cy="221472"/>
            <a:chOff x="0" y="0"/>
            <a:chExt cx="221470" cy="221470"/>
          </a:xfrm>
        </p:grpSpPr>
        <p:sp>
          <p:nvSpPr>
            <p:cNvPr id="62" name="Google Shape;6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337C7A"/>
                </a:gs>
                <a:gs pos="2419">
                  <a:srgbClr val="337C7A"/>
                </a:gs>
                <a:gs pos="29316">
                  <a:srgbClr val="19989A"/>
                </a:gs>
                <a:gs pos="100000">
                  <a:srgbClr val="00B4B9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" name="Google Shape;64;p4"/>
          <p:cNvSpPr/>
          <p:nvPr/>
        </p:nvSpPr>
        <p:spPr>
          <a:xfrm rot="10800000" flipH="1">
            <a:off x="3963158" y="5128951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"/>
          <p:cNvSpPr/>
          <p:nvPr/>
        </p:nvSpPr>
        <p:spPr>
          <a:xfrm>
            <a:off x="4684687" y="4856673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4"/>
          <p:cNvSpPr/>
          <p:nvPr/>
        </p:nvSpPr>
        <p:spPr>
          <a:xfrm rot="-5400000">
            <a:off x="4220781" y="4972509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"/>
          <p:cNvSpPr txBox="1"/>
          <p:nvPr/>
        </p:nvSpPr>
        <p:spPr>
          <a:xfrm>
            <a:off x="4468798" y="5007556"/>
            <a:ext cx="493019" cy="56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04</a:t>
            </a:r>
            <a:endParaRPr/>
          </a:p>
        </p:txBody>
      </p:sp>
      <p:sp>
        <p:nvSpPr>
          <p:cNvPr id="70" name="Google Shape;70;p4"/>
          <p:cNvSpPr txBox="1"/>
          <p:nvPr/>
        </p:nvSpPr>
        <p:spPr>
          <a:xfrm>
            <a:off x="5130861" y="5142984"/>
            <a:ext cx="1809762" cy="46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Diskusi</a:t>
            </a:r>
            <a:endParaRPr lang="en-US" sz="1600" dirty="0"/>
          </a:p>
        </p:txBody>
      </p:sp>
      <p:grpSp>
        <p:nvGrpSpPr>
          <p:cNvPr id="71" name="Google Shape;71;p4"/>
          <p:cNvGrpSpPr/>
          <p:nvPr/>
        </p:nvGrpSpPr>
        <p:grpSpPr>
          <a:xfrm>
            <a:off x="3262475" y="5331756"/>
            <a:ext cx="166104" cy="221472"/>
            <a:chOff x="0" y="0"/>
            <a:chExt cx="221470" cy="221470"/>
          </a:xfrm>
        </p:grpSpPr>
        <p:sp>
          <p:nvSpPr>
            <p:cNvPr id="72" name="Google Shape;72;p4"/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0CB100"/>
                </a:gs>
                <a:gs pos="2419">
                  <a:srgbClr val="0CB100"/>
                </a:gs>
                <a:gs pos="29316">
                  <a:srgbClr val="85CE02"/>
                </a:gs>
                <a:gs pos="100000">
                  <a:srgbClr val="FFEA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4"/>
          <p:cNvSpPr txBox="1"/>
          <p:nvPr/>
        </p:nvSpPr>
        <p:spPr>
          <a:xfrm>
            <a:off x="3761346" y="6164965"/>
            <a:ext cx="567853" cy="720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228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5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5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5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5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5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5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5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5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75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"/>
                            </p:stCondLst>
                            <p:childTnLst>
                              <p:par>
                                <p:cTn id="1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636AFC9-0881-4786-BD3B-E0BEBDE2F79D}"/>
              </a:ext>
            </a:extLst>
          </p:cNvPr>
          <p:cNvCxnSpPr>
            <a:cxnSpLocks/>
            <a:endCxn id="22" idx="3"/>
          </p:cNvCxnSpPr>
          <p:nvPr/>
        </p:nvCxnSpPr>
        <p:spPr>
          <a:xfrm flipH="1" flipV="1">
            <a:off x="8161674" y="3759948"/>
            <a:ext cx="972902" cy="527006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8A70E92-F264-47A6-8EB5-E1F743416AC4}"/>
              </a:ext>
            </a:extLst>
          </p:cNvPr>
          <p:cNvCxnSpPr>
            <a:cxnSpLocks/>
          </p:cNvCxnSpPr>
          <p:nvPr/>
        </p:nvCxnSpPr>
        <p:spPr>
          <a:xfrm flipH="1" flipV="1">
            <a:off x="1" y="4559320"/>
            <a:ext cx="1014412" cy="719005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FB1D66C-A675-4E89-AF22-1BE0E407A08D}"/>
              </a:ext>
            </a:extLst>
          </p:cNvPr>
          <p:cNvCxnSpPr>
            <a:cxnSpLocks/>
          </p:cNvCxnSpPr>
          <p:nvPr/>
        </p:nvCxnSpPr>
        <p:spPr>
          <a:xfrm flipV="1">
            <a:off x="4025693" y="4061710"/>
            <a:ext cx="1182905" cy="1136471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AAD18D-A529-426E-944F-052FEF1F7315}"/>
              </a:ext>
            </a:extLst>
          </p:cNvPr>
          <p:cNvCxnSpPr>
            <a:cxnSpLocks/>
          </p:cNvCxnSpPr>
          <p:nvPr/>
        </p:nvCxnSpPr>
        <p:spPr>
          <a:xfrm flipH="1" flipV="1">
            <a:off x="5235498" y="3992713"/>
            <a:ext cx="1351231" cy="99137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210092-D838-4687-B1B3-0C0F54FFBBB7}"/>
              </a:ext>
            </a:extLst>
          </p:cNvPr>
          <p:cNvCxnSpPr>
            <a:cxnSpLocks/>
          </p:cNvCxnSpPr>
          <p:nvPr/>
        </p:nvCxnSpPr>
        <p:spPr>
          <a:xfrm flipV="1">
            <a:off x="6704455" y="3789896"/>
            <a:ext cx="1260377" cy="110174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D1B375-3CBB-4F31-BF6F-2530FCADC84D}"/>
              </a:ext>
            </a:extLst>
          </p:cNvPr>
          <p:cNvCxnSpPr>
            <a:cxnSpLocks/>
          </p:cNvCxnSpPr>
          <p:nvPr/>
        </p:nvCxnSpPr>
        <p:spPr>
          <a:xfrm flipH="1" flipV="1">
            <a:off x="2666383" y="4315879"/>
            <a:ext cx="1282369" cy="88230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F893E3-9E92-4678-BAE1-ABE84AFE8FA3}"/>
              </a:ext>
            </a:extLst>
          </p:cNvPr>
          <p:cNvCxnSpPr>
            <a:cxnSpLocks/>
          </p:cNvCxnSpPr>
          <p:nvPr/>
        </p:nvCxnSpPr>
        <p:spPr>
          <a:xfrm flipV="1">
            <a:off x="1116075" y="4236153"/>
            <a:ext cx="1334168" cy="96202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-1213603" y="1457411"/>
            <a:ext cx="545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Pengertian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Manusia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745011" y="2106633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55FC8F4-43EE-43E4-BBBC-49434B3A520A}"/>
              </a:ext>
            </a:extLst>
          </p:cNvPr>
          <p:cNvSpPr/>
          <p:nvPr/>
        </p:nvSpPr>
        <p:spPr>
          <a:xfrm>
            <a:off x="841585" y="4930251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0B305-6275-48E1-8946-A32347CB376F}"/>
              </a:ext>
            </a:extLst>
          </p:cNvPr>
          <p:cNvSpPr txBox="1"/>
          <p:nvPr/>
        </p:nvSpPr>
        <p:spPr>
          <a:xfrm>
            <a:off x="918526" y="490132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4AD99A-076B-4B78-BBFD-38BC498DCCBC}"/>
              </a:ext>
            </a:extLst>
          </p:cNvPr>
          <p:cNvSpPr/>
          <p:nvPr/>
        </p:nvSpPr>
        <p:spPr>
          <a:xfrm>
            <a:off x="2286836" y="3941913"/>
            <a:ext cx="441360" cy="588480"/>
          </a:xfrm>
          <a:prstGeom prst="ellipse">
            <a:avLst/>
          </a:prstGeom>
          <a:solidFill>
            <a:srgbClr val="03A1A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6BC045-9DFF-42FD-8C36-FC34502A7320}"/>
              </a:ext>
            </a:extLst>
          </p:cNvPr>
          <p:cNvSpPr txBox="1"/>
          <p:nvPr/>
        </p:nvSpPr>
        <p:spPr>
          <a:xfrm>
            <a:off x="2363777" y="391298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32467DC-68B2-4A06-97DB-38EF79A869C1}"/>
              </a:ext>
            </a:extLst>
          </p:cNvPr>
          <p:cNvSpPr/>
          <p:nvPr/>
        </p:nvSpPr>
        <p:spPr>
          <a:xfrm>
            <a:off x="3751405" y="4891641"/>
            <a:ext cx="441360" cy="588480"/>
          </a:xfrm>
          <a:prstGeom prst="ellipse">
            <a:avLst/>
          </a:prstGeom>
          <a:solidFill>
            <a:srgbClr val="EE952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EAAEBB-9149-4D8C-85F9-C700A4FAC1A9}"/>
              </a:ext>
            </a:extLst>
          </p:cNvPr>
          <p:cNvSpPr txBox="1"/>
          <p:nvPr/>
        </p:nvSpPr>
        <p:spPr>
          <a:xfrm>
            <a:off x="3828346" y="486271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FCACAA9-3503-46C8-A54E-799F4E9E55B9}"/>
              </a:ext>
            </a:extLst>
          </p:cNvPr>
          <p:cNvSpPr/>
          <p:nvPr/>
        </p:nvSpPr>
        <p:spPr>
          <a:xfrm>
            <a:off x="5031506" y="3698473"/>
            <a:ext cx="441360" cy="588480"/>
          </a:xfrm>
          <a:prstGeom prst="ellipse">
            <a:avLst/>
          </a:prstGeom>
          <a:solidFill>
            <a:srgbClr val="385723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7E7550-521F-446A-9A97-DDE94285DD11}"/>
              </a:ext>
            </a:extLst>
          </p:cNvPr>
          <p:cNvSpPr txBox="1"/>
          <p:nvPr/>
        </p:nvSpPr>
        <p:spPr>
          <a:xfrm>
            <a:off x="5108230" y="366954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0C0D5-51C5-4820-AB34-E16D404339B2}"/>
              </a:ext>
            </a:extLst>
          </p:cNvPr>
          <p:cNvSpPr/>
          <p:nvPr/>
        </p:nvSpPr>
        <p:spPr>
          <a:xfrm>
            <a:off x="6391501" y="4689844"/>
            <a:ext cx="441360" cy="58848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BDCDBB-2F71-487A-93F9-6F048B528A22}"/>
              </a:ext>
            </a:extLst>
          </p:cNvPr>
          <p:cNvSpPr txBox="1"/>
          <p:nvPr/>
        </p:nvSpPr>
        <p:spPr>
          <a:xfrm>
            <a:off x="6468443" y="4660919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5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53423B-C8BF-4B5C-8334-7B79D6A36B28}"/>
              </a:ext>
            </a:extLst>
          </p:cNvPr>
          <p:cNvSpPr/>
          <p:nvPr/>
        </p:nvSpPr>
        <p:spPr>
          <a:xfrm>
            <a:off x="7797256" y="3465708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3E73AB-E79D-4B7E-849F-8FFE43DAB7A5}"/>
              </a:ext>
            </a:extLst>
          </p:cNvPr>
          <p:cNvSpPr txBox="1"/>
          <p:nvPr/>
        </p:nvSpPr>
        <p:spPr>
          <a:xfrm>
            <a:off x="7874197" y="3436783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745" y="3055159"/>
            <a:ext cx="2244091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Psikoanalisis</a:t>
            </a:r>
            <a:r>
              <a:rPr lang="en-ID" sz="1400" dirty="0"/>
              <a:t>: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i="1" dirty="0"/>
              <a:t>homo </a:t>
            </a:r>
            <a:r>
              <a:rPr lang="en-ID" sz="1400" i="1" dirty="0" err="1"/>
              <a:t>volens</a:t>
            </a:r>
            <a:r>
              <a:rPr lang="en-ID" sz="1400" i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makhluk</a:t>
            </a:r>
            <a:r>
              <a:rPr lang="en-ID" sz="1400" dirty="0"/>
              <a:t> </a:t>
            </a:r>
            <a:r>
              <a:rPr lang="en-ID" sz="1400" dirty="0" err="1"/>
              <a:t>berkeinginan</a:t>
            </a:r>
            <a:r>
              <a:rPr lang="en-ID" sz="1400" dirty="0"/>
              <a:t>). </a:t>
            </a:r>
            <a:r>
              <a:rPr lang="en-ID" sz="1400" dirty="0" err="1"/>
              <a:t>Mempunyai</a:t>
            </a:r>
            <a:r>
              <a:rPr lang="en-ID" sz="1400" dirty="0"/>
              <a:t> </a:t>
            </a:r>
            <a:r>
              <a:rPr lang="en-ID" sz="1400" dirty="0" err="1"/>
              <a:t>prilaku</a:t>
            </a:r>
            <a:r>
              <a:rPr lang="en-ID" sz="1400" dirty="0"/>
              <a:t> </a:t>
            </a:r>
            <a:r>
              <a:rPr lang="en-ID" sz="1400" dirty="0" err="1"/>
              <a:t>interaksi</a:t>
            </a:r>
            <a:r>
              <a:rPr lang="en-ID" sz="1400" dirty="0"/>
              <a:t>; </a:t>
            </a:r>
            <a:r>
              <a:rPr lang="en-ID" sz="1400" dirty="0" err="1"/>
              <a:t>Biologis</a:t>
            </a:r>
            <a:r>
              <a:rPr lang="en-ID" sz="1400" dirty="0"/>
              <a:t>, </a:t>
            </a:r>
            <a:r>
              <a:rPr lang="en-ID" sz="1400" dirty="0" err="1"/>
              <a:t>Psikologi</a:t>
            </a:r>
            <a:r>
              <a:rPr lang="en-ID" sz="1400" dirty="0"/>
              <a:t>, </a:t>
            </a:r>
            <a:r>
              <a:rPr lang="en-ID" sz="1400" dirty="0" err="1"/>
              <a:t>Sosial</a:t>
            </a:r>
            <a:r>
              <a:rPr lang="en-ID" sz="1400" dirty="0"/>
              <a:t>.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436438" y="4984083"/>
            <a:ext cx="2245187" cy="160043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Behaviorisme</a:t>
            </a:r>
            <a:r>
              <a:rPr lang="en-ID" sz="1400" dirty="0"/>
              <a:t>: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i="1" dirty="0"/>
              <a:t>homo </a:t>
            </a:r>
            <a:r>
              <a:rPr lang="en-ID" sz="1400" i="1" dirty="0" err="1"/>
              <a:t>mecanicus</a:t>
            </a:r>
            <a:r>
              <a:rPr lang="en-ID" sz="1400" i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makhluk</a:t>
            </a:r>
            <a:r>
              <a:rPr lang="en-ID" sz="1400" dirty="0"/>
              <a:t> </a:t>
            </a:r>
            <a:r>
              <a:rPr lang="en-ID" sz="1400" dirty="0" err="1"/>
              <a:t>mesin</a:t>
            </a:r>
            <a:r>
              <a:rPr lang="en-ID" sz="1400" dirty="0"/>
              <a:t>). </a:t>
            </a:r>
            <a:r>
              <a:rPr lang="en-ID" sz="1400" dirty="0" err="1"/>
              <a:t>Tingkah</a:t>
            </a:r>
            <a:r>
              <a:rPr lang="en-ID" sz="1400" dirty="0"/>
              <a:t> </a:t>
            </a:r>
            <a:r>
              <a:rPr lang="en-ID" sz="1400" dirty="0" err="1"/>
              <a:t>laku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terbentuk</a:t>
            </a:r>
            <a:r>
              <a:rPr lang="en-ID" sz="1400" dirty="0"/>
              <a:t> </a:t>
            </a:r>
            <a:r>
              <a:rPr lang="en-ID" sz="1400" dirty="0" err="1"/>
              <a:t>dari</a:t>
            </a:r>
            <a:r>
              <a:rPr lang="en-ID" sz="1400" dirty="0"/>
              <a:t> proses </a:t>
            </a:r>
            <a:r>
              <a:rPr lang="en-ID" sz="1400" dirty="0" err="1"/>
              <a:t>pembelajaran</a:t>
            </a:r>
            <a:r>
              <a:rPr lang="en-ID" sz="1400" dirty="0"/>
              <a:t>/</a:t>
            </a:r>
            <a:r>
              <a:rPr lang="en-ID" sz="1400" dirty="0" err="1"/>
              <a:t>pengalaman</a:t>
            </a:r>
            <a:r>
              <a:rPr lang="en-ID" sz="1400" dirty="0"/>
              <a:t> </a:t>
            </a:r>
            <a:r>
              <a:rPr lang="en-ID" sz="1400" dirty="0" err="1"/>
              <a:t>terhadap</a:t>
            </a:r>
            <a:r>
              <a:rPr lang="en-ID" sz="1400" dirty="0"/>
              <a:t> </a:t>
            </a:r>
            <a:r>
              <a:rPr lang="en-ID" sz="1400" dirty="0" err="1"/>
              <a:t>lingkungannya</a:t>
            </a:r>
            <a:r>
              <a:rPr lang="en-ID" sz="1400" dirty="0"/>
              <a:t>. 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963865" y="3606191"/>
            <a:ext cx="1787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Kognitif</a:t>
            </a:r>
            <a:r>
              <a:rPr lang="en-ID" sz="1400" dirty="0"/>
              <a:t>: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i="1" dirty="0"/>
              <a:t>homo sapiens </a:t>
            </a:r>
            <a:r>
              <a:rPr lang="en-ID" sz="1400" dirty="0"/>
              <a:t>(</a:t>
            </a:r>
            <a:r>
              <a:rPr lang="en-ID" sz="1400" dirty="0" err="1"/>
              <a:t>makhluk</a:t>
            </a:r>
            <a:r>
              <a:rPr lang="en-ID" sz="1400" dirty="0"/>
              <a:t> </a:t>
            </a:r>
            <a:r>
              <a:rPr lang="en-ID" sz="1400" dirty="0" err="1"/>
              <a:t>berfikir</a:t>
            </a:r>
            <a:r>
              <a:rPr lang="en-ID" sz="1400" dirty="0"/>
              <a:t>)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4373959" y="1405458"/>
            <a:ext cx="1616521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Teori</a:t>
            </a:r>
            <a:r>
              <a:rPr lang="en-ID" sz="1400" dirty="0"/>
              <a:t> </a:t>
            </a:r>
            <a:r>
              <a:rPr lang="en-ID" sz="1400" dirty="0" err="1"/>
              <a:t>Humanisme</a:t>
            </a:r>
            <a:r>
              <a:rPr lang="en-ID" sz="1400" dirty="0"/>
              <a:t>: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i="1" dirty="0"/>
              <a:t>homo </a:t>
            </a:r>
            <a:r>
              <a:rPr lang="en-ID" sz="1400" i="1" dirty="0" err="1"/>
              <a:t>ludens</a:t>
            </a:r>
            <a:r>
              <a:rPr lang="en-ID" sz="1400" i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makhluk</a:t>
            </a:r>
            <a:r>
              <a:rPr lang="en-ID" sz="1400" dirty="0"/>
              <a:t> </a:t>
            </a:r>
            <a:r>
              <a:rPr lang="en-ID" sz="1400" dirty="0" err="1"/>
              <a:t>bermain</a:t>
            </a:r>
            <a:r>
              <a:rPr lang="en-ID" sz="1400" dirty="0"/>
              <a:t>). </a:t>
            </a:r>
            <a:r>
              <a:rPr lang="en-ID" sz="1400" dirty="0" err="1"/>
              <a:t>Aspek</a:t>
            </a:r>
            <a:r>
              <a:rPr lang="en-ID" sz="1400" dirty="0"/>
              <a:t> </a:t>
            </a:r>
            <a:r>
              <a:rPr lang="en-ID" sz="1400" dirty="0" err="1"/>
              <a:t>eksistensi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(</a:t>
            </a:r>
            <a:r>
              <a:rPr lang="en-ID" sz="1400" dirty="0" err="1"/>
              <a:t>cinta</a:t>
            </a:r>
            <a:r>
              <a:rPr lang="en-ID" sz="1400" dirty="0"/>
              <a:t>, </a:t>
            </a:r>
            <a:r>
              <a:rPr lang="en-ID" sz="1400" dirty="0" err="1"/>
              <a:t>seni</a:t>
            </a:r>
            <a:r>
              <a:rPr lang="en-ID" sz="1400" dirty="0"/>
              <a:t>, </a:t>
            </a:r>
            <a:r>
              <a:rPr lang="en-ID" sz="1400" dirty="0" err="1"/>
              <a:t>kreativitas</a:t>
            </a:r>
            <a:r>
              <a:rPr lang="en-ID" sz="1400" dirty="0"/>
              <a:t>, </a:t>
            </a:r>
            <a:r>
              <a:rPr lang="en-ID" sz="1400" dirty="0" err="1"/>
              <a:t>nilai</a:t>
            </a:r>
            <a:r>
              <a:rPr lang="en-ID" sz="1400" dirty="0"/>
              <a:t>, </a:t>
            </a:r>
            <a:r>
              <a:rPr lang="en-ID" sz="1400" dirty="0" err="1"/>
              <a:t>makna</a:t>
            </a:r>
            <a:r>
              <a:rPr lang="en-ID" sz="1400" dirty="0"/>
              <a:t>, </a:t>
            </a:r>
            <a:r>
              <a:rPr lang="en-ID" sz="1400" dirty="0" err="1"/>
              <a:t>aktualisasi</a:t>
            </a:r>
            <a:r>
              <a:rPr lang="en-ID" sz="1400" dirty="0"/>
              <a:t> </a:t>
            </a:r>
            <a:r>
              <a:rPr lang="en-ID" sz="1400" dirty="0" err="1"/>
              <a:t>diri</a:t>
            </a:r>
            <a:r>
              <a:rPr lang="en-ID" sz="1400" dirty="0"/>
              <a:t>).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813504" y="2555957"/>
            <a:ext cx="2115324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Konsep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al-Qur’an: </a:t>
            </a:r>
            <a:r>
              <a:rPr lang="en-ID" sz="1400" i="1" dirty="0" err="1"/>
              <a:t>Basyar</a:t>
            </a:r>
            <a:r>
              <a:rPr lang="en-ID" sz="1400" i="1" dirty="0"/>
              <a:t>, </a:t>
            </a:r>
            <a:r>
              <a:rPr lang="en-ID" sz="1400" i="1" dirty="0" err="1"/>
              <a:t>Insan</a:t>
            </a:r>
            <a:r>
              <a:rPr lang="en-ID" sz="1400" i="1" dirty="0"/>
              <a:t>, </a:t>
            </a:r>
            <a:r>
              <a:rPr lang="en-ID" sz="1400" dirty="0" err="1"/>
              <a:t>dan</a:t>
            </a:r>
            <a:r>
              <a:rPr lang="en-ID" sz="1400" dirty="0"/>
              <a:t> </a:t>
            </a:r>
            <a:r>
              <a:rPr lang="en-ID" sz="1400" i="1" dirty="0"/>
              <a:t>al-</a:t>
            </a:r>
            <a:r>
              <a:rPr lang="en-ID" sz="1400" i="1" dirty="0" err="1"/>
              <a:t>Nas</a:t>
            </a:r>
            <a:r>
              <a:rPr lang="en-ID" sz="1400" i="1" dirty="0"/>
              <a:t>.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235498" y="5425468"/>
            <a:ext cx="293834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Enam</a:t>
            </a:r>
            <a:r>
              <a:rPr lang="en-ID" sz="1400" dirty="0"/>
              <a:t> </a:t>
            </a:r>
            <a:r>
              <a:rPr lang="en-ID" sz="1400" dirty="0" err="1"/>
              <a:t>dimensi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; </a:t>
            </a:r>
            <a:r>
              <a:rPr lang="en-US" sz="1400" dirty="0"/>
              <a:t>1. </a:t>
            </a:r>
            <a:r>
              <a:rPr lang="en-US" sz="1400" dirty="0" err="1"/>
              <a:t>Biologis</a:t>
            </a:r>
            <a:r>
              <a:rPr lang="en-US" sz="1400" dirty="0"/>
              <a:t>, 2. </a:t>
            </a:r>
            <a:r>
              <a:rPr lang="en-US" sz="1400" dirty="0" err="1"/>
              <a:t>Psikologis</a:t>
            </a:r>
            <a:r>
              <a:rPr lang="en-US" sz="1400" dirty="0"/>
              <a:t> (</a:t>
            </a:r>
            <a:r>
              <a:rPr lang="en-US" sz="1400" dirty="0" err="1"/>
              <a:t>emosi</a:t>
            </a:r>
            <a:r>
              <a:rPr lang="en-US" sz="1400" dirty="0"/>
              <a:t>), 3. </a:t>
            </a:r>
            <a:r>
              <a:rPr lang="en-US" sz="1400" dirty="0" err="1"/>
              <a:t>Cinta</a:t>
            </a:r>
            <a:r>
              <a:rPr lang="en-US" sz="1400" dirty="0"/>
              <a:t> </a:t>
            </a:r>
            <a:r>
              <a:rPr lang="en-US" sz="1400" dirty="0" err="1"/>
              <a:t>keindahan</a:t>
            </a:r>
            <a:r>
              <a:rPr lang="en-US" sz="1400" dirty="0"/>
              <a:t>, 4. </a:t>
            </a:r>
            <a:r>
              <a:rPr lang="en-US" sz="1400" dirty="0" err="1"/>
              <a:t>Spiritualitas</a:t>
            </a:r>
            <a:r>
              <a:rPr lang="en-US" sz="1400" dirty="0"/>
              <a:t>, 5. </a:t>
            </a:r>
            <a:r>
              <a:rPr lang="en-US" sz="1400" dirty="0" err="1"/>
              <a:t>Potensi</a:t>
            </a:r>
            <a:r>
              <a:rPr lang="en-US" sz="1400" dirty="0"/>
              <a:t> </a:t>
            </a:r>
            <a:r>
              <a:rPr lang="en-US" sz="1400" dirty="0" err="1"/>
              <a:t>akal</a:t>
            </a:r>
            <a:r>
              <a:rPr lang="en-US" sz="1400" dirty="0"/>
              <a:t>, 6. </a:t>
            </a:r>
            <a:r>
              <a:rPr lang="en-US" sz="1400" dirty="0" err="1"/>
              <a:t>Mengenal</a:t>
            </a:r>
            <a:r>
              <a:rPr lang="en-US" sz="1400" dirty="0"/>
              <a:t> </a:t>
            </a:r>
            <a:r>
              <a:rPr lang="en-US" sz="1400" dirty="0" err="1"/>
              <a:t>dirinya</a:t>
            </a:r>
            <a:r>
              <a:rPr lang="en-US" sz="1400" dirty="0"/>
              <a:t>. 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180312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272CB9A-11DA-403F-8A2C-8ACABB9E55E3}"/>
              </a:ext>
            </a:extLst>
          </p:cNvPr>
          <p:cNvCxnSpPr/>
          <p:nvPr/>
        </p:nvCxnSpPr>
        <p:spPr>
          <a:xfrm>
            <a:off x="4631316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7E87360-F24A-47BA-928F-2F0179FA8620}"/>
              </a:ext>
            </a:extLst>
          </p:cNvPr>
          <p:cNvCxnSpPr/>
          <p:nvPr/>
        </p:nvCxnSpPr>
        <p:spPr>
          <a:xfrm>
            <a:off x="6309761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8346D99-21A2-4F27-AB30-6BF25A60C3AC}"/>
              </a:ext>
            </a:extLst>
          </p:cNvPr>
          <p:cNvCxnSpPr>
            <a:cxnSpLocks/>
          </p:cNvCxnSpPr>
          <p:nvPr/>
        </p:nvCxnSpPr>
        <p:spPr>
          <a:xfrm>
            <a:off x="7999414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92DD698-41EA-44B3-A338-53428D7D5050}"/>
              </a:ext>
            </a:extLst>
          </p:cNvPr>
          <p:cNvCxnSpPr/>
          <p:nvPr/>
        </p:nvCxnSpPr>
        <p:spPr>
          <a:xfrm>
            <a:off x="2933504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41C71E-E08E-4C35-AF33-12A46FFB4E28}"/>
              </a:ext>
            </a:extLst>
          </p:cNvPr>
          <p:cNvCxnSpPr/>
          <p:nvPr/>
        </p:nvCxnSpPr>
        <p:spPr>
          <a:xfrm>
            <a:off x="1243429" y="3995319"/>
            <a:ext cx="168965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AF54DAFC-72BF-4C18-B451-30110FC8EBCC}"/>
              </a:ext>
            </a:extLst>
          </p:cNvPr>
          <p:cNvSpPr/>
          <p:nvPr/>
        </p:nvSpPr>
        <p:spPr>
          <a:xfrm>
            <a:off x="862947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B54977-33F8-4105-824C-3D0C493D5B00}"/>
              </a:ext>
            </a:extLst>
          </p:cNvPr>
          <p:cNvCxnSpPr>
            <a:cxnSpLocks/>
          </p:cNvCxnSpPr>
          <p:nvPr/>
        </p:nvCxnSpPr>
        <p:spPr>
          <a:xfrm>
            <a:off x="0" y="3995319"/>
            <a:ext cx="1153886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BADB8234-7655-4312-99D5-ACC91B4B894B}"/>
              </a:ext>
            </a:extLst>
          </p:cNvPr>
          <p:cNvSpPr/>
          <p:nvPr/>
        </p:nvSpPr>
        <p:spPr>
          <a:xfrm>
            <a:off x="1136196" y="3900069"/>
            <a:ext cx="142875" cy="19050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868629C6-9D56-44C4-A90C-D16F2E7AA94B}"/>
              </a:ext>
            </a:extLst>
          </p:cNvPr>
          <p:cNvSpPr/>
          <p:nvPr/>
        </p:nvSpPr>
        <p:spPr>
          <a:xfrm>
            <a:off x="1046898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ircle: Hollow 9">
            <a:extLst>
              <a:ext uri="{FF2B5EF4-FFF2-40B4-BE49-F238E27FC236}">
                <a16:creationId xmlns:a16="http://schemas.microsoft.com/office/drawing/2014/main" id="{1E0E5245-3E9D-45CB-A2A2-78E37536928E}"/>
              </a:ext>
            </a:extLst>
          </p:cNvPr>
          <p:cNvSpPr/>
          <p:nvPr/>
        </p:nvSpPr>
        <p:spPr>
          <a:xfrm>
            <a:off x="947244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8353AA-1A28-4FAD-AF44-130B899BAAE4}"/>
              </a:ext>
            </a:extLst>
          </p:cNvPr>
          <p:cNvCxnSpPr>
            <a:cxnSpLocks/>
          </p:cNvCxnSpPr>
          <p:nvPr/>
        </p:nvCxnSpPr>
        <p:spPr>
          <a:xfrm flipV="1">
            <a:off x="1207634" y="4342506"/>
            <a:ext cx="0" cy="1033387"/>
          </a:xfrm>
          <a:prstGeom prst="line">
            <a:avLst/>
          </a:prstGeom>
          <a:ln w="19050">
            <a:solidFill>
              <a:srgbClr val="03A1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36B49B4F-63E8-4430-9059-553CBCA3AB43}"/>
              </a:ext>
            </a:extLst>
          </p:cNvPr>
          <p:cNvSpPr/>
          <p:nvPr/>
        </p:nvSpPr>
        <p:spPr>
          <a:xfrm>
            <a:off x="1161043" y="5350759"/>
            <a:ext cx="93180" cy="124240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59B938-7387-4E6C-B81C-CA1B61488588}"/>
              </a:ext>
            </a:extLst>
          </p:cNvPr>
          <p:cNvSpPr txBox="1"/>
          <p:nvPr/>
        </p:nvSpPr>
        <p:spPr>
          <a:xfrm>
            <a:off x="639363" y="2961830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3A1A4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7461" y="5451322"/>
            <a:ext cx="3347258" cy="7386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Kata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basyar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disebutkan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al-Qur’an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sebanyak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37 kali.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Konsep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basyar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menjelaskan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sifat-sifat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biologis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B54B9C7B-4DA7-40E1-B723-68758EB971FE}"/>
              </a:ext>
            </a:extLst>
          </p:cNvPr>
          <p:cNvSpPr/>
          <p:nvPr/>
        </p:nvSpPr>
        <p:spPr>
          <a:xfrm rot="5400000">
            <a:off x="2426911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3CB3-AA60-41C6-B92B-B84EC0A87E61}"/>
              </a:ext>
            </a:extLst>
          </p:cNvPr>
          <p:cNvSpPr/>
          <p:nvPr/>
        </p:nvSpPr>
        <p:spPr>
          <a:xfrm>
            <a:off x="2815055" y="3900069"/>
            <a:ext cx="142875" cy="19050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rcle: Hollow 20">
            <a:extLst>
              <a:ext uri="{FF2B5EF4-FFF2-40B4-BE49-F238E27FC236}">
                <a16:creationId xmlns:a16="http://schemas.microsoft.com/office/drawing/2014/main" id="{5AB77009-91CD-4089-A339-205E1FD860BA}"/>
              </a:ext>
            </a:extLst>
          </p:cNvPr>
          <p:cNvSpPr/>
          <p:nvPr/>
        </p:nvSpPr>
        <p:spPr>
          <a:xfrm>
            <a:off x="2725757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ircle: Hollow 21">
            <a:extLst>
              <a:ext uri="{FF2B5EF4-FFF2-40B4-BE49-F238E27FC236}">
                <a16:creationId xmlns:a16="http://schemas.microsoft.com/office/drawing/2014/main" id="{EB4F978A-6973-4038-9D44-C992F6903D28}"/>
              </a:ext>
            </a:extLst>
          </p:cNvPr>
          <p:cNvSpPr/>
          <p:nvPr/>
        </p:nvSpPr>
        <p:spPr>
          <a:xfrm>
            <a:off x="2626103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982AF7D-7FF0-494C-891D-C601C69FAD64}"/>
              </a:ext>
            </a:extLst>
          </p:cNvPr>
          <p:cNvCxnSpPr>
            <a:cxnSpLocks/>
          </p:cNvCxnSpPr>
          <p:nvPr/>
        </p:nvCxnSpPr>
        <p:spPr>
          <a:xfrm flipV="1">
            <a:off x="2886493" y="2614748"/>
            <a:ext cx="0" cy="1033387"/>
          </a:xfrm>
          <a:prstGeom prst="line">
            <a:avLst/>
          </a:prstGeom>
          <a:ln w="19050">
            <a:solidFill>
              <a:srgbClr val="EE95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D26033AC-E99E-4309-BD9B-47A98BA0DEA7}"/>
              </a:ext>
            </a:extLst>
          </p:cNvPr>
          <p:cNvSpPr/>
          <p:nvPr/>
        </p:nvSpPr>
        <p:spPr>
          <a:xfrm>
            <a:off x="2839902" y="2568391"/>
            <a:ext cx="93180" cy="124240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2318222" y="4382611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EE9524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257850" y="2392777"/>
            <a:ext cx="3849231" cy="738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Kata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insan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disebutkan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al-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Qu’ran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sebanyak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65 kali.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Konsep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insan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menjelaskan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psikologis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spiritual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makhluk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berfikir</a:t>
            </a:r>
            <a:endParaRPr lang="en-US" sz="1400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2636062-43D3-463C-B6BD-741D547DE965}"/>
              </a:ext>
            </a:extLst>
          </p:cNvPr>
          <p:cNvSpPr/>
          <p:nvPr/>
        </p:nvSpPr>
        <p:spPr>
          <a:xfrm>
            <a:off x="4231881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DCB9A2B-6699-4804-99AE-7A924FDA4340}"/>
              </a:ext>
            </a:extLst>
          </p:cNvPr>
          <p:cNvSpPr/>
          <p:nvPr/>
        </p:nvSpPr>
        <p:spPr>
          <a:xfrm>
            <a:off x="4505129" y="3900069"/>
            <a:ext cx="142875" cy="190500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ircle: Hollow 29">
            <a:extLst>
              <a:ext uri="{FF2B5EF4-FFF2-40B4-BE49-F238E27FC236}">
                <a16:creationId xmlns:a16="http://schemas.microsoft.com/office/drawing/2014/main" id="{3A6CDF07-EF0B-4379-8FBF-3718BD896047}"/>
              </a:ext>
            </a:extLst>
          </p:cNvPr>
          <p:cNvSpPr/>
          <p:nvPr/>
        </p:nvSpPr>
        <p:spPr>
          <a:xfrm>
            <a:off x="4415832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FB3E2DCF-4068-4715-BD27-13370B541EAC}"/>
              </a:ext>
            </a:extLst>
          </p:cNvPr>
          <p:cNvSpPr/>
          <p:nvPr/>
        </p:nvSpPr>
        <p:spPr>
          <a:xfrm>
            <a:off x="4316178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5C5A36-EC92-462F-BB70-6A797D63B1DD}"/>
              </a:ext>
            </a:extLst>
          </p:cNvPr>
          <p:cNvSpPr txBox="1"/>
          <p:nvPr/>
        </p:nvSpPr>
        <p:spPr>
          <a:xfrm>
            <a:off x="3726304" y="5184218"/>
            <a:ext cx="4451832" cy="12926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dirty="0"/>
              <a:t>قُلْ إِنَّمَا أَنَا بَشَرٌ مِثْلُكُمْ</a:t>
            </a:r>
            <a:endParaRPr lang="en-ID" sz="2800" dirty="0"/>
          </a:p>
          <a:p>
            <a:pPr algn="r"/>
            <a:endParaRPr lang="en-ID" sz="14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r>
              <a:rPr lang="en-ID" dirty="0">
                <a:solidFill>
                  <a:schemeClr val="tx1"/>
                </a:solidFill>
                <a:latin typeface="Tw Cen MT" panose="020B0602020104020603" pitchFamily="34" charset="0"/>
              </a:rPr>
              <a:t>“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Sesungguhnya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aku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ini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hanya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seorang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seperti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kamu</a:t>
            </a:r>
            <a:r>
              <a:rPr lang="en-ID" i="1" dirty="0">
                <a:solidFill>
                  <a:schemeClr val="tx1"/>
                </a:solidFill>
                <a:latin typeface="Tw Cen MT" panose="020B0602020104020603" pitchFamily="34" charset="0"/>
              </a:rPr>
              <a:t>” </a:t>
            </a:r>
            <a:r>
              <a:rPr lang="en-ID" dirty="0">
                <a:solidFill>
                  <a:schemeClr val="tx1"/>
                </a:solidFill>
                <a:latin typeface="Tw Cen MT" panose="020B0602020104020603" pitchFamily="34" charset="0"/>
              </a:rPr>
              <a:t>(Q.S. Al-</a:t>
            </a:r>
            <a:r>
              <a:rPr lang="en-ID" dirty="0" err="1">
                <a:solidFill>
                  <a:schemeClr val="tx1"/>
                </a:solidFill>
                <a:latin typeface="Tw Cen MT" panose="020B0602020104020603" pitchFamily="34" charset="0"/>
              </a:rPr>
              <a:t>Kahfi</a:t>
            </a:r>
            <a:r>
              <a:rPr lang="en-ID" dirty="0">
                <a:solidFill>
                  <a:schemeClr val="tx1"/>
                </a:solidFill>
                <a:latin typeface="Tw Cen MT" panose="020B0602020104020603" pitchFamily="34" charset="0"/>
              </a:rPr>
              <a:t>, 18:110)</a:t>
            </a:r>
            <a:endParaRPr lang="en-US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E3730103-7F8D-4792-83EE-5FFC4A5D2274}"/>
              </a:ext>
            </a:extLst>
          </p:cNvPr>
          <p:cNvSpPr/>
          <p:nvPr/>
        </p:nvSpPr>
        <p:spPr>
          <a:xfrm rot="5400000">
            <a:off x="5814798" y="3650633"/>
            <a:ext cx="919162" cy="68937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6694F26-80D5-467D-94C4-C9C860517F5F}"/>
              </a:ext>
            </a:extLst>
          </p:cNvPr>
          <p:cNvSpPr/>
          <p:nvPr/>
        </p:nvSpPr>
        <p:spPr>
          <a:xfrm>
            <a:off x="6202941" y="3900069"/>
            <a:ext cx="142875" cy="190500"/>
          </a:xfrm>
          <a:prstGeom prst="ellipse">
            <a:avLst/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ircle: Hollow 46">
            <a:extLst>
              <a:ext uri="{FF2B5EF4-FFF2-40B4-BE49-F238E27FC236}">
                <a16:creationId xmlns:a16="http://schemas.microsoft.com/office/drawing/2014/main" id="{B0789B4A-0620-4211-9109-6DBE9A07FE51}"/>
              </a:ext>
            </a:extLst>
          </p:cNvPr>
          <p:cNvSpPr/>
          <p:nvPr/>
        </p:nvSpPr>
        <p:spPr>
          <a:xfrm>
            <a:off x="6113644" y="3781006"/>
            <a:ext cx="321470" cy="428626"/>
          </a:xfrm>
          <a:prstGeom prst="donut">
            <a:avLst>
              <a:gd name="adj" fmla="val 5281"/>
            </a:avLst>
          </a:prstGeom>
          <a:solidFill>
            <a:srgbClr val="1C7C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ircle: Hollow 47">
            <a:extLst>
              <a:ext uri="{FF2B5EF4-FFF2-40B4-BE49-F238E27FC236}">
                <a16:creationId xmlns:a16="http://schemas.microsoft.com/office/drawing/2014/main" id="{9C63B36C-028C-4461-9179-02E81EA9B830}"/>
              </a:ext>
            </a:extLst>
          </p:cNvPr>
          <p:cNvSpPr/>
          <p:nvPr/>
        </p:nvSpPr>
        <p:spPr>
          <a:xfrm>
            <a:off x="6013990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337E62-7F21-4CD3-9B0D-507A64DF7728}"/>
              </a:ext>
            </a:extLst>
          </p:cNvPr>
          <p:cNvSpPr txBox="1"/>
          <p:nvPr/>
        </p:nvSpPr>
        <p:spPr>
          <a:xfrm>
            <a:off x="125321" y="1194490"/>
            <a:ext cx="4190857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dirty="0"/>
              <a:t>عَلَّمَ الْإِنْسَانَ مَا لَمْ يَعْلَمْ</a:t>
            </a:r>
            <a:endParaRPr lang="en-ID" sz="2800" dirty="0"/>
          </a:p>
          <a:p>
            <a:r>
              <a:rPr lang="en-ID" sz="1600" i="1" dirty="0">
                <a:solidFill>
                  <a:schemeClr val="tx1"/>
                </a:solidFill>
                <a:latin typeface="Tw Cen MT" panose="020B0602020104020603" pitchFamily="34" charset="0"/>
              </a:rPr>
              <a:t>“</a:t>
            </a:r>
            <a:r>
              <a:rPr lang="nn-NO" sz="1600" i="1" dirty="0"/>
              <a:t>Dia mengajar kepada manusia apa yang tidak diketahuinya’ </a:t>
            </a:r>
            <a:r>
              <a:rPr lang="nn-NO" sz="1600" dirty="0"/>
              <a:t>(Q.S. Al-Alaq, 96:5)</a:t>
            </a:r>
            <a:endParaRPr lang="en-US" sz="16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Arc 52">
            <a:extLst>
              <a:ext uri="{FF2B5EF4-FFF2-40B4-BE49-F238E27FC236}">
                <a16:creationId xmlns:a16="http://schemas.microsoft.com/office/drawing/2014/main" id="{FC85B459-7BA2-4C61-9178-E1CE5EFAEC56}"/>
              </a:ext>
            </a:extLst>
          </p:cNvPr>
          <p:cNvSpPr/>
          <p:nvPr/>
        </p:nvSpPr>
        <p:spPr>
          <a:xfrm>
            <a:off x="7608138" y="3535738"/>
            <a:ext cx="689372" cy="919162"/>
          </a:xfrm>
          <a:prstGeom prst="arc">
            <a:avLst>
              <a:gd name="adj1" fmla="val 5420354"/>
              <a:gd name="adj2" fmla="val 10853341"/>
            </a:avLst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A6EEA54-5314-432F-B5DF-B223248AB8AA}"/>
              </a:ext>
            </a:extLst>
          </p:cNvPr>
          <p:cNvSpPr/>
          <p:nvPr/>
        </p:nvSpPr>
        <p:spPr>
          <a:xfrm>
            <a:off x="7881386" y="3900069"/>
            <a:ext cx="142875" cy="1905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ircle: Hollow 55">
            <a:extLst>
              <a:ext uri="{FF2B5EF4-FFF2-40B4-BE49-F238E27FC236}">
                <a16:creationId xmlns:a16="http://schemas.microsoft.com/office/drawing/2014/main" id="{0C983C23-7914-456E-AA37-90FEEBD851C0}"/>
              </a:ext>
            </a:extLst>
          </p:cNvPr>
          <p:cNvSpPr/>
          <p:nvPr/>
        </p:nvSpPr>
        <p:spPr>
          <a:xfrm>
            <a:off x="7792089" y="3781006"/>
            <a:ext cx="321470" cy="428626"/>
          </a:xfrm>
          <a:prstGeom prst="donut">
            <a:avLst>
              <a:gd name="adj" fmla="val 5281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ircle: Hollow 56">
            <a:extLst>
              <a:ext uri="{FF2B5EF4-FFF2-40B4-BE49-F238E27FC236}">
                <a16:creationId xmlns:a16="http://schemas.microsoft.com/office/drawing/2014/main" id="{CD810234-B3DF-4AE8-B7F5-9B91C3FEE8A3}"/>
              </a:ext>
            </a:extLst>
          </p:cNvPr>
          <p:cNvSpPr/>
          <p:nvPr/>
        </p:nvSpPr>
        <p:spPr>
          <a:xfrm>
            <a:off x="7692435" y="3648134"/>
            <a:ext cx="520778" cy="694370"/>
          </a:xfrm>
          <a:prstGeom prst="donut">
            <a:avLst>
              <a:gd name="adj" fmla="val 2879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C17817C-AF36-4468-94FC-44DCFF825290}"/>
              </a:ext>
            </a:extLst>
          </p:cNvPr>
          <p:cNvSpPr txBox="1"/>
          <p:nvPr/>
        </p:nvSpPr>
        <p:spPr>
          <a:xfrm>
            <a:off x="-202322" y="307961"/>
            <a:ext cx="4498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Konsep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Manusia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</a:t>
            </a:r>
            <a:r>
              <a:rPr lang="en-ID" sz="2000" dirty="0" err="1">
                <a:solidFill>
                  <a:schemeClr val="tx2"/>
                </a:solidFill>
                <a:latin typeface="Avenir"/>
                <a:sym typeface="Avenir"/>
              </a:rPr>
              <a:t>Dalam</a:t>
            </a:r>
            <a:r>
              <a:rPr lang="en-ID" sz="2000" dirty="0">
                <a:solidFill>
                  <a:schemeClr val="tx2"/>
                </a:solidFill>
                <a:latin typeface="Avenir"/>
                <a:sym typeface="Avenir"/>
              </a:rPr>
              <a:t> Al-Qur’an</a:t>
            </a:r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347FCAE-CD51-47C1-A0E5-7FE287A79E42}"/>
              </a:ext>
            </a:extLst>
          </p:cNvPr>
          <p:cNvGrpSpPr/>
          <p:nvPr/>
        </p:nvGrpSpPr>
        <p:grpSpPr>
          <a:xfrm>
            <a:off x="510960" y="874431"/>
            <a:ext cx="1075867" cy="190500"/>
            <a:chOff x="4679586" y="878988"/>
            <a:chExt cx="1434489" cy="19050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57F6F33-D335-4F37-A9F5-23DE49CB0B4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D3A95DB-0E0C-40A8-88F7-9DAC67B156F6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AD1EA8C3-D35D-4FB7-8D6B-858B4EE0825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FD4B96A9-29AD-4507-B1E8-D12C03BAD2C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0AFA104-D1BD-427D-90C1-6CE47F2C7A5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7DEA27D8-0CF3-496D-AD7D-2076231DE52C}"/>
              </a:ext>
            </a:extLst>
          </p:cNvPr>
          <p:cNvSpPr txBox="1"/>
          <p:nvPr/>
        </p:nvSpPr>
        <p:spPr>
          <a:xfrm>
            <a:off x="5144836" y="181933"/>
            <a:ext cx="3934635" cy="21544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dirty="0"/>
              <a:t>وَلَقَدْ ضَرَبْنَا لِلنَّاسِ فِي هَٰذَا الْقُرْآنِ مِنْ كُلِّ مَثَلٍ لَعَلَّهُمْ يَتَذَكَّرُون</a:t>
            </a:r>
            <a:r>
              <a:rPr lang="ar-SA" sz="1400" dirty="0"/>
              <a:t>َ</a:t>
            </a:r>
            <a:endParaRPr lang="en-ID" sz="1400" dirty="0"/>
          </a:p>
          <a:p>
            <a:pPr algn="r"/>
            <a:endParaRPr lang="en-ID" sz="1400" dirty="0">
              <a:solidFill>
                <a:schemeClr val="tx1"/>
              </a:solidFill>
              <a:latin typeface="Tw Cen MT" panose="020B0602020104020603" pitchFamily="34" charset="0"/>
            </a:endParaRPr>
          </a:p>
          <a:p>
            <a:pPr algn="just"/>
            <a:r>
              <a:rPr lang="en-US" sz="1600" i="1" dirty="0"/>
              <a:t>“</a:t>
            </a:r>
            <a:r>
              <a:rPr lang="en-US" sz="1600" i="1" dirty="0" err="1"/>
              <a:t>Sesungguhnya</a:t>
            </a:r>
            <a:r>
              <a:rPr lang="en-US" sz="1600" i="1" dirty="0"/>
              <a:t> </a:t>
            </a:r>
            <a:r>
              <a:rPr lang="en-US" sz="1600" i="1" dirty="0" err="1"/>
              <a:t>telah</a:t>
            </a:r>
            <a:r>
              <a:rPr lang="en-US" sz="1600" i="1" dirty="0"/>
              <a:t> Kami </a:t>
            </a:r>
            <a:r>
              <a:rPr lang="en-US" sz="1600" i="1" dirty="0" err="1"/>
              <a:t>buatkan</a:t>
            </a:r>
            <a:r>
              <a:rPr lang="en-US" sz="1600" i="1" dirty="0"/>
              <a:t> </a:t>
            </a:r>
            <a:r>
              <a:rPr lang="en-US" sz="1600" i="1" dirty="0" err="1"/>
              <a:t>bagi</a:t>
            </a:r>
            <a:r>
              <a:rPr lang="en-US" sz="1600" i="1" dirty="0"/>
              <a:t> </a:t>
            </a:r>
            <a:r>
              <a:rPr lang="en-US" sz="1600" i="1" dirty="0" err="1"/>
              <a:t>manusia</a:t>
            </a:r>
            <a:r>
              <a:rPr lang="en-US" sz="1600" i="1" dirty="0"/>
              <a:t> </a:t>
            </a:r>
            <a:r>
              <a:rPr lang="en-US" sz="1600" i="1" dirty="0" err="1"/>
              <a:t>dalam</a:t>
            </a:r>
            <a:r>
              <a:rPr lang="en-US" sz="1600" i="1" dirty="0"/>
              <a:t> Al Quran </a:t>
            </a:r>
            <a:r>
              <a:rPr lang="en-US" sz="1600" i="1" dirty="0" err="1"/>
              <a:t>ini</a:t>
            </a:r>
            <a:r>
              <a:rPr lang="en-US" sz="1600" i="1" dirty="0"/>
              <a:t> </a:t>
            </a:r>
            <a:r>
              <a:rPr lang="en-US" sz="1600" i="1" dirty="0" err="1"/>
              <a:t>setiap</a:t>
            </a:r>
            <a:r>
              <a:rPr lang="en-US" sz="1600" i="1" dirty="0"/>
              <a:t> </a:t>
            </a:r>
            <a:r>
              <a:rPr lang="en-US" sz="1600" i="1" dirty="0" err="1"/>
              <a:t>macam</a:t>
            </a:r>
            <a:r>
              <a:rPr lang="en-US" sz="1600" i="1" dirty="0"/>
              <a:t> </a:t>
            </a:r>
            <a:r>
              <a:rPr lang="en-US" sz="1600" i="1" dirty="0" err="1"/>
              <a:t>perumpamaan</a:t>
            </a:r>
            <a:r>
              <a:rPr lang="en-US" sz="1600" i="1" dirty="0"/>
              <a:t> </a:t>
            </a:r>
            <a:r>
              <a:rPr lang="en-US" sz="1600" i="1" dirty="0" err="1"/>
              <a:t>supaya</a:t>
            </a:r>
            <a:r>
              <a:rPr lang="en-US" sz="1600" i="1" dirty="0"/>
              <a:t> </a:t>
            </a:r>
            <a:r>
              <a:rPr lang="en-US" sz="1600" i="1" dirty="0" err="1"/>
              <a:t>mereka</a:t>
            </a:r>
            <a:r>
              <a:rPr lang="en-US" sz="1600" i="1" dirty="0"/>
              <a:t> </a:t>
            </a:r>
            <a:r>
              <a:rPr lang="en-US" sz="1600" i="1" dirty="0" err="1"/>
              <a:t>dapat</a:t>
            </a:r>
            <a:r>
              <a:rPr lang="en-US" sz="1600" i="1" dirty="0"/>
              <a:t> </a:t>
            </a:r>
            <a:r>
              <a:rPr lang="en-US" sz="1600" i="1" dirty="0" err="1"/>
              <a:t>pelajaran</a:t>
            </a:r>
            <a:r>
              <a:rPr lang="en-US" sz="1600" i="1" dirty="0"/>
              <a:t>” </a:t>
            </a:r>
            <a:r>
              <a:rPr lang="en-US" sz="1600" dirty="0"/>
              <a:t>(Q.S. </a:t>
            </a:r>
            <a:r>
              <a:rPr lang="en-US" sz="1600" dirty="0" err="1"/>
              <a:t>Az-Zumar</a:t>
            </a:r>
            <a:r>
              <a:rPr lang="en-US" sz="1600" dirty="0"/>
              <a:t>, 39:27)</a:t>
            </a:r>
            <a:endParaRPr lang="en-US" sz="16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23F98E-5FFF-4701-A99F-87B202C66033}"/>
              </a:ext>
            </a:extLst>
          </p:cNvPr>
          <p:cNvSpPr txBox="1"/>
          <p:nvPr/>
        </p:nvSpPr>
        <p:spPr>
          <a:xfrm>
            <a:off x="5502407" y="2614748"/>
            <a:ext cx="334725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Kata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Nas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disebutkan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dalam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al-Qur’an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sebanyak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240 kali.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Konsep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al-</a:t>
            </a:r>
            <a:r>
              <a:rPr lang="en-ID" sz="1400" i="1" dirty="0" err="1">
                <a:solidFill>
                  <a:schemeClr val="tx1"/>
                </a:solidFill>
                <a:latin typeface="Tw Cen MT" panose="020B0602020104020603" pitchFamily="34" charset="0"/>
              </a:rPr>
              <a:t>Nas</a:t>
            </a:r>
            <a:r>
              <a:rPr lang="en-ID" sz="1400" i="1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menjelaskan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sifat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manusia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sebagai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makhluk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sosial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dan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hidup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secara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 </a:t>
            </a:r>
            <a:r>
              <a:rPr lang="en-ID" sz="1400" dirty="0" err="1">
                <a:solidFill>
                  <a:schemeClr val="tx1"/>
                </a:solidFill>
                <a:latin typeface="Tw Cen MT" panose="020B0602020104020603" pitchFamily="34" charset="0"/>
              </a:rPr>
              <a:t>kolektif</a:t>
            </a:r>
            <a:r>
              <a:rPr lang="en-ID" sz="1400" dirty="0">
                <a:solidFill>
                  <a:schemeClr val="tx1"/>
                </a:solidFill>
                <a:latin typeface="Tw Cen MT" panose="020B0602020104020603" pitchFamily="34" charset="0"/>
              </a:rPr>
              <a:t>.</a:t>
            </a:r>
            <a:endParaRPr lang="en-US" sz="1400" i="1" dirty="0">
              <a:solidFill>
                <a:schemeClr val="tx1"/>
              </a:solidFill>
              <a:latin typeface="Tw Cen MT" panose="020B0602020104020603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297ECE7-7E0E-48D0-9C27-6FB0E3DB79DD}"/>
              </a:ext>
            </a:extLst>
          </p:cNvPr>
          <p:cNvSpPr txBox="1"/>
          <p:nvPr/>
        </p:nvSpPr>
        <p:spPr>
          <a:xfrm>
            <a:off x="5706108" y="4342504"/>
            <a:ext cx="1136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4000" dirty="0">
                <a:solidFill>
                  <a:srgbClr val="EE9524"/>
                </a:solidFill>
                <a:latin typeface="Tw Cen MT" panose="020B0602020104020603" pitchFamily="34" charset="0"/>
              </a:rPr>
              <a:t>3</a:t>
            </a:r>
            <a:endParaRPr lang="en-US" sz="4000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025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8000"/>
                            </p:stCondLst>
                            <p:childTnLst>
                              <p:par>
                                <p:cTn id="1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9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4500"/>
                            </p:stCondLst>
                            <p:childTnLst>
                              <p:par>
                                <p:cTn id="1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9" grpId="0" animBg="1"/>
      <p:bldP spid="10" grpId="0" animBg="1"/>
      <p:bldP spid="14" grpId="0" animBg="1"/>
      <p:bldP spid="16" grpId="0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/>
      <p:bldP spid="26" grpId="0" animBg="1"/>
      <p:bldP spid="27" grpId="0" animBg="1"/>
      <p:bldP spid="29" grpId="0" animBg="1"/>
      <p:bldP spid="30" grpId="0" animBg="1"/>
      <p:bldP spid="31" grpId="0" animBg="1"/>
      <p:bldP spid="35" grpId="0" animBg="1"/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3E11-8BC3-4071-9FD5-2F428DB8E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3967" y="1210348"/>
            <a:ext cx="7543800" cy="923330"/>
          </a:xfrm>
        </p:spPr>
        <p:txBody>
          <a:bodyPr>
            <a:normAutofit/>
          </a:bodyPr>
          <a:lstStyle/>
          <a:p>
            <a:r>
              <a:rPr lang="en-ID" sz="3200" dirty="0"/>
              <a:t>Proses </a:t>
            </a:r>
            <a:r>
              <a:rPr lang="en-ID" sz="3200" dirty="0" err="1"/>
              <a:t>Penciptaan</a:t>
            </a:r>
            <a:r>
              <a:rPr lang="en-ID" sz="3200" dirty="0"/>
              <a:t> </a:t>
            </a:r>
            <a:r>
              <a:rPr lang="en-ID" sz="3200" dirty="0" err="1"/>
              <a:t>Manusia</a:t>
            </a:r>
            <a:endParaRPr lang="en-ID" sz="32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C8E726-9B09-45C9-B8E4-DE00545A0A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098309"/>
              </p:ext>
            </p:extLst>
          </p:nvPr>
        </p:nvGraphicFramePr>
        <p:xfrm>
          <a:off x="71561" y="1052736"/>
          <a:ext cx="8964935" cy="5612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2EA242A1-A64F-4138-8A93-A8D1641B8FE2}"/>
              </a:ext>
            </a:extLst>
          </p:cNvPr>
          <p:cNvSpPr/>
          <p:nvPr/>
        </p:nvSpPr>
        <p:spPr>
          <a:xfrm>
            <a:off x="2816206" y="3098359"/>
            <a:ext cx="420544" cy="391121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6FB3D4-84AF-4D2F-9BEA-D5EC3E18C6C5}"/>
              </a:ext>
            </a:extLst>
          </p:cNvPr>
          <p:cNvSpPr txBox="1"/>
          <p:nvPr/>
        </p:nvSpPr>
        <p:spPr>
          <a:xfrm flipH="1">
            <a:off x="5451118" y="2473817"/>
            <a:ext cx="1940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 dirty="0" err="1"/>
              <a:t>Konsep</a:t>
            </a:r>
            <a:r>
              <a:rPr lang="en-ID" sz="1400" dirty="0"/>
              <a:t> </a:t>
            </a:r>
            <a:r>
              <a:rPr lang="en-ID" sz="1400" dirty="0" err="1"/>
              <a:t>penciptaan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(Q.S.  Al-</a:t>
            </a:r>
            <a:r>
              <a:rPr lang="en-ID" sz="1400" dirty="0" err="1"/>
              <a:t>Mu’minun</a:t>
            </a:r>
            <a:r>
              <a:rPr lang="en-ID" sz="1400" dirty="0"/>
              <a:t>, 23:12-14).</a:t>
            </a:r>
          </a:p>
          <a:p>
            <a:endParaRPr lang="en-ID" sz="1400" dirty="0"/>
          </a:p>
          <a:p>
            <a:r>
              <a:rPr lang="en-ID" sz="1400" dirty="0"/>
              <a:t>Dari </a:t>
            </a:r>
            <a:r>
              <a:rPr lang="en-ID" sz="1400" dirty="0" err="1"/>
              <a:t>saripati</a:t>
            </a:r>
            <a:r>
              <a:rPr lang="en-ID" sz="1400" dirty="0"/>
              <a:t> (</a:t>
            </a:r>
            <a:r>
              <a:rPr lang="en-ID" sz="1400" i="1" dirty="0" err="1"/>
              <a:t>sulala</a:t>
            </a:r>
            <a:r>
              <a:rPr lang="en-ID" sz="1400" dirty="0"/>
              <a:t>) </a:t>
            </a:r>
            <a:r>
              <a:rPr lang="en-ID" sz="1400" dirty="0" err="1"/>
              <a:t>tanah-menjadi</a:t>
            </a:r>
            <a:r>
              <a:rPr lang="en-ID" sz="1400" dirty="0"/>
              <a:t> </a:t>
            </a:r>
            <a:r>
              <a:rPr lang="en-ID" sz="1400" dirty="0" err="1"/>
              <a:t>sperma</a:t>
            </a:r>
            <a:r>
              <a:rPr lang="en-ID" sz="1400" dirty="0"/>
              <a:t> (</a:t>
            </a:r>
            <a:r>
              <a:rPr lang="en-ID" sz="1400" i="1" dirty="0" err="1"/>
              <a:t>nuthfah</a:t>
            </a:r>
            <a:r>
              <a:rPr lang="en-ID" sz="1400" dirty="0"/>
              <a:t>)-</a:t>
            </a:r>
            <a:r>
              <a:rPr lang="en-ID" sz="1400" dirty="0" err="1"/>
              <a:t>disimpan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rahim-menjadi</a:t>
            </a:r>
            <a:r>
              <a:rPr lang="en-ID" sz="1400" dirty="0"/>
              <a:t> </a:t>
            </a:r>
            <a:r>
              <a:rPr lang="en-ID" sz="1400" dirty="0" err="1"/>
              <a:t>segumpal</a:t>
            </a:r>
            <a:r>
              <a:rPr lang="en-ID" sz="1400" dirty="0"/>
              <a:t> </a:t>
            </a:r>
            <a:r>
              <a:rPr lang="en-ID" sz="1400" dirty="0" err="1"/>
              <a:t>darah-menjadi</a:t>
            </a:r>
            <a:r>
              <a:rPr lang="en-ID" sz="1400" dirty="0"/>
              <a:t> </a:t>
            </a:r>
            <a:r>
              <a:rPr lang="en-ID" sz="1400" dirty="0" err="1"/>
              <a:t>segumpal</a:t>
            </a:r>
            <a:r>
              <a:rPr lang="en-ID" sz="1400" dirty="0"/>
              <a:t> </a:t>
            </a:r>
            <a:r>
              <a:rPr lang="en-ID" sz="1400" dirty="0" err="1"/>
              <a:t>daging-menjadi</a:t>
            </a:r>
            <a:r>
              <a:rPr lang="en-ID" sz="1400" dirty="0"/>
              <a:t> </a:t>
            </a:r>
            <a:r>
              <a:rPr lang="en-ID" sz="1400" dirty="0" err="1"/>
              <a:t>tulang-tulang</a:t>
            </a:r>
            <a:r>
              <a:rPr lang="en-ID" sz="1400" dirty="0"/>
              <a:t> </a:t>
            </a:r>
            <a:r>
              <a:rPr lang="en-ID" sz="1400" dirty="0" err="1"/>
              <a:t>dibungkus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daging</a:t>
            </a:r>
            <a:r>
              <a:rPr lang="en-ID" sz="1400" dirty="0"/>
              <a:t>-Allah </a:t>
            </a:r>
            <a:r>
              <a:rPr lang="en-ID" sz="1400" dirty="0" err="1"/>
              <a:t>tiupkan</a:t>
            </a:r>
            <a:r>
              <a:rPr lang="en-ID" sz="1400" dirty="0"/>
              <a:t> </a:t>
            </a:r>
            <a:r>
              <a:rPr lang="en-ID" sz="1400" dirty="0" err="1"/>
              <a:t>ruh</a:t>
            </a:r>
            <a:r>
              <a:rPr lang="en-ID" sz="1400" dirty="0"/>
              <a:t>.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2B4FB6-E0A8-4C44-B279-F4D1531D4054}"/>
              </a:ext>
            </a:extLst>
          </p:cNvPr>
          <p:cNvSpPr/>
          <p:nvPr/>
        </p:nvSpPr>
        <p:spPr>
          <a:xfrm>
            <a:off x="6858000" y="1621031"/>
            <a:ext cx="450304" cy="51264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6FB3D4-84AF-4D2F-9BEA-D5EC3E18C6C5}"/>
              </a:ext>
            </a:extLst>
          </p:cNvPr>
          <p:cNvSpPr txBox="1"/>
          <p:nvPr/>
        </p:nvSpPr>
        <p:spPr>
          <a:xfrm flipH="1">
            <a:off x="7391362" y="1621031"/>
            <a:ext cx="17526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menjadi</a:t>
            </a:r>
            <a:r>
              <a:rPr lang="en-ID" sz="1400" dirty="0"/>
              <a:t> </a:t>
            </a:r>
            <a:r>
              <a:rPr lang="en-ID" sz="1400" dirty="0" err="1"/>
              <a:t>makhluk</a:t>
            </a:r>
            <a:r>
              <a:rPr lang="en-ID" sz="1400" dirty="0"/>
              <a:t> yang </a:t>
            </a:r>
            <a:r>
              <a:rPr lang="en-ID" sz="1400" dirty="0" err="1"/>
              <a:t>siap</a:t>
            </a:r>
            <a:r>
              <a:rPr lang="en-ID" sz="1400" dirty="0"/>
              <a:t> </a:t>
            </a:r>
            <a:r>
              <a:rPr lang="en-ID" sz="1400" dirty="0" err="1"/>
              <a:t>menjadi</a:t>
            </a:r>
            <a:r>
              <a:rPr lang="en-ID" sz="1400" dirty="0"/>
              <a:t> </a:t>
            </a:r>
            <a:r>
              <a:rPr lang="en-ID" sz="1400" dirty="0" err="1"/>
              <a:t>makhluk</a:t>
            </a:r>
            <a:r>
              <a:rPr lang="en-ID" sz="1400" dirty="0"/>
              <a:t> yang </a:t>
            </a:r>
            <a:r>
              <a:rPr lang="en-ID" sz="1400" dirty="0" err="1"/>
              <a:t>mengemban</a:t>
            </a:r>
            <a:r>
              <a:rPr lang="en-ID" sz="1400" dirty="0"/>
              <a:t> </a:t>
            </a:r>
            <a:r>
              <a:rPr lang="en-ID" sz="1400" dirty="0" err="1"/>
              <a:t>amanah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hamba</a:t>
            </a:r>
            <a:r>
              <a:rPr lang="en-ID" sz="1400" dirty="0"/>
              <a:t> (</a:t>
            </a:r>
            <a:r>
              <a:rPr lang="en-ID" sz="1400" dirty="0" err="1"/>
              <a:t>beribadah</a:t>
            </a:r>
            <a:r>
              <a:rPr lang="en-ID" sz="1400" dirty="0"/>
              <a:t>) (adz-zariyat:56) </a:t>
            </a:r>
            <a:r>
              <a:rPr lang="en-ID" sz="1400" dirty="0" err="1"/>
              <a:t>dan</a:t>
            </a:r>
            <a:r>
              <a:rPr lang="en-ID" sz="1400" dirty="0"/>
              <a:t> </a:t>
            </a:r>
            <a:r>
              <a:rPr lang="en-ID" sz="1400" dirty="0" err="1"/>
              <a:t>sebagai</a:t>
            </a:r>
            <a:r>
              <a:rPr lang="en-ID" sz="1400" dirty="0"/>
              <a:t> </a:t>
            </a:r>
            <a:r>
              <a:rPr lang="en-ID" sz="1400" dirty="0" err="1"/>
              <a:t>khalifah</a:t>
            </a:r>
            <a:r>
              <a:rPr lang="en-ID" sz="1400" dirty="0"/>
              <a:t> (</a:t>
            </a:r>
            <a:r>
              <a:rPr lang="en-ID" sz="1400" dirty="0" err="1"/>
              <a:t>pemimpin</a:t>
            </a:r>
            <a:r>
              <a:rPr lang="en-ID" sz="1400" dirty="0"/>
              <a:t>) di </a:t>
            </a:r>
            <a:r>
              <a:rPr lang="en-ID" sz="1400" dirty="0" err="1"/>
              <a:t>muka</a:t>
            </a:r>
            <a:r>
              <a:rPr lang="en-ID" sz="1400" dirty="0"/>
              <a:t> </a:t>
            </a:r>
            <a:r>
              <a:rPr lang="en-ID" sz="1400" dirty="0" err="1"/>
              <a:t>bumi</a:t>
            </a:r>
            <a:r>
              <a:rPr lang="en-ID" sz="1400" dirty="0"/>
              <a:t> (Al-Baqarah:30)</a:t>
            </a:r>
          </a:p>
        </p:txBody>
      </p:sp>
    </p:spTree>
    <p:extLst>
      <p:ext uri="{BB962C8B-B14F-4D97-AF65-F5344CB8AC3E}">
        <p14:creationId xmlns:p14="http://schemas.microsoft.com/office/powerpoint/2010/main" val="208427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DF6B1E-911A-4345-A9DF-743F96D142C6}"/>
              </a:ext>
            </a:extLst>
          </p:cNvPr>
          <p:cNvSpPr/>
          <p:nvPr/>
        </p:nvSpPr>
        <p:spPr>
          <a:xfrm>
            <a:off x="186618" y="4059312"/>
            <a:ext cx="2234079" cy="202019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ID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Fitrah</a:t>
            </a:r>
            <a:r>
              <a:rPr lang="en-ID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 </a:t>
            </a:r>
            <a:r>
              <a:rPr lang="en-ID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manusia</a:t>
            </a:r>
            <a:r>
              <a:rPr lang="en-ID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 </a:t>
            </a:r>
            <a:r>
              <a:rPr lang="en-ID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adalah</a:t>
            </a:r>
            <a:r>
              <a:rPr lang="en-ID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 </a:t>
            </a:r>
            <a:r>
              <a:rPr lang="en-ID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bertuhan</a:t>
            </a:r>
            <a:r>
              <a:rPr lang="en-ID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 (</a:t>
            </a:r>
            <a:r>
              <a:rPr lang="en-ID" sz="1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tauhid</a:t>
            </a:r>
            <a:r>
              <a:rPr lang="en-ID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Fira Sans"/>
              </a:rPr>
              <a:t>)</a:t>
            </a:r>
            <a:endParaRPr lang="en-ID" sz="1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353917"/>
              </p:ext>
            </p:extLst>
          </p:nvPr>
        </p:nvGraphicFramePr>
        <p:xfrm>
          <a:off x="2843808" y="30374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03848" y="1521562"/>
            <a:ext cx="5688632" cy="233910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dirty="0"/>
              <a:t>وَأَشْهَدَهُمْ عَلَىٰ أَنْفُسِهِمْ أَلَسْتُ بِرَبِّكُمْ ۖ قَالُوا بَلَىٰ ۛ شَهِدْنَا ۛ</a:t>
            </a:r>
            <a:endParaRPr lang="en-ID" sz="2800" dirty="0"/>
          </a:p>
          <a:p>
            <a:endParaRPr lang="en-US" dirty="0"/>
          </a:p>
          <a:p>
            <a:pPr algn="just"/>
            <a:r>
              <a:rPr lang="en-US" i="1" dirty="0"/>
              <a:t>“……</a:t>
            </a:r>
            <a:r>
              <a:rPr lang="en-US" i="1" dirty="0" err="1"/>
              <a:t>dan</a:t>
            </a:r>
            <a:r>
              <a:rPr lang="en-US" i="1" dirty="0"/>
              <a:t> Allah </a:t>
            </a:r>
            <a:r>
              <a:rPr lang="en-US" i="1" dirty="0" err="1"/>
              <a:t>mengambil</a:t>
            </a:r>
            <a:r>
              <a:rPr lang="en-US" i="1" dirty="0"/>
              <a:t> </a:t>
            </a:r>
            <a:r>
              <a:rPr lang="en-US" i="1" dirty="0" err="1"/>
              <a:t>kesaksian</a:t>
            </a:r>
            <a:r>
              <a:rPr lang="en-US" i="1" dirty="0"/>
              <a:t> </a:t>
            </a:r>
            <a:r>
              <a:rPr lang="en-US" i="1" dirty="0" err="1"/>
              <a:t>terhadap</a:t>
            </a:r>
            <a:r>
              <a:rPr lang="en-US" i="1" dirty="0"/>
              <a:t> </a:t>
            </a:r>
            <a:r>
              <a:rPr lang="en-US" i="1" dirty="0" err="1"/>
              <a:t>jiwa</a:t>
            </a:r>
            <a:r>
              <a:rPr lang="en-US" i="1" dirty="0"/>
              <a:t> </a:t>
            </a:r>
            <a:r>
              <a:rPr lang="en-US" i="1" dirty="0" err="1"/>
              <a:t>mereka</a:t>
            </a:r>
            <a:r>
              <a:rPr lang="en-US" i="1" dirty="0"/>
              <a:t> (</a:t>
            </a:r>
            <a:r>
              <a:rPr lang="en-US" i="1" dirty="0" err="1"/>
              <a:t>seraya</a:t>
            </a:r>
            <a:r>
              <a:rPr lang="en-US" i="1" dirty="0"/>
              <a:t> </a:t>
            </a:r>
            <a:r>
              <a:rPr lang="en-US" i="1" dirty="0" err="1"/>
              <a:t>berfirman</a:t>
            </a:r>
            <a:r>
              <a:rPr lang="en-US" i="1" dirty="0"/>
              <a:t>): "</a:t>
            </a:r>
            <a:r>
              <a:rPr lang="en-US" i="1" dirty="0" err="1"/>
              <a:t>Bukankah</a:t>
            </a:r>
            <a:r>
              <a:rPr lang="en-US" i="1" dirty="0"/>
              <a:t> </a:t>
            </a:r>
            <a:r>
              <a:rPr lang="en-US" i="1" dirty="0" err="1"/>
              <a:t>Aku</a:t>
            </a:r>
            <a:r>
              <a:rPr lang="en-US" i="1" dirty="0"/>
              <a:t> </a:t>
            </a:r>
            <a:r>
              <a:rPr lang="en-US" i="1" dirty="0" err="1"/>
              <a:t>ini</a:t>
            </a:r>
            <a:r>
              <a:rPr lang="en-US" i="1" dirty="0"/>
              <a:t> </a:t>
            </a:r>
            <a:r>
              <a:rPr lang="en-US" i="1" dirty="0" err="1"/>
              <a:t>Tuhanmu</a:t>
            </a:r>
            <a:r>
              <a:rPr lang="en-US" i="1" dirty="0"/>
              <a:t>?" </a:t>
            </a:r>
            <a:r>
              <a:rPr lang="en-US" i="1" dirty="0" err="1"/>
              <a:t>Mereka</a:t>
            </a:r>
            <a:r>
              <a:rPr lang="en-US" i="1" dirty="0"/>
              <a:t> </a:t>
            </a:r>
            <a:r>
              <a:rPr lang="en-US" i="1" dirty="0" err="1"/>
              <a:t>menjawab</a:t>
            </a:r>
            <a:r>
              <a:rPr lang="en-US" i="1" dirty="0"/>
              <a:t>: "</a:t>
            </a:r>
            <a:r>
              <a:rPr lang="en-US" i="1" dirty="0" err="1"/>
              <a:t>Betul</a:t>
            </a:r>
            <a:r>
              <a:rPr lang="en-US" i="1" dirty="0"/>
              <a:t> (</a:t>
            </a:r>
            <a:r>
              <a:rPr lang="en-US" i="1" dirty="0" err="1"/>
              <a:t>Engkau</a:t>
            </a:r>
            <a:r>
              <a:rPr lang="en-US" i="1" dirty="0"/>
              <a:t> </a:t>
            </a:r>
            <a:r>
              <a:rPr lang="en-US" i="1" dirty="0" err="1"/>
              <a:t>Tuhan</a:t>
            </a:r>
            <a:r>
              <a:rPr lang="en-US" i="1" dirty="0"/>
              <a:t> kami), kami </a:t>
            </a:r>
            <a:r>
              <a:rPr lang="en-US" i="1" dirty="0" err="1"/>
              <a:t>menjadi</a:t>
            </a:r>
            <a:r>
              <a:rPr lang="en-US" i="1" dirty="0"/>
              <a:t> </a:t>
            </a:r>
            <a:r>
              <a:rPr lang="en-US" i="1" dirty="0" err="1"/>
              <a:t>saksi</a:t>
            </a:r>
            <a:r>
              <a:rPr lang="en-US" i="1" dirty="0"/>
              <a:t>“ </a:t>
            </a:r>
            <a:r>
              <a:rPr lang="en-US" dirty="0"/>
              <a:t>(Q.S. Al-</a:t>
            </a:r>
            <a:r>
              <a:rPr lang="en-US" dirty="0" err="1"/>
              <a:t>A’raf</a:t>
            </a:r>
            <a:r>
              <a:rPr lang="en-US" dirty="0"/>
              <a:t>, 7:172).</a:t>
            </a:r>
            <a:endParaRPr lang="en-US" i="1" dirty="0"/>
          </a:p>
        </p:txBody>
      </p:sp>
      <p:sp>
        <p:nvSpPr>
          <p:cNvPr id="5" name="Bent Arrow 4"/>
          <p:cNvSpPr/>
          <p:nvPr/>
        </p:nvSpPr>
        <p:spPr>
          <a:xfrm>
            <a:off x="971600" y="2169634"/>
            <a:ext cx="1872208" cy="169103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0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636AFC9-0881-4786-BD3B-E0BEBDE2F79D}"/>
              </a:ext>
            </a:extLst>
          </p:cNvPr>
          <p:cNvCxnSpPr>
            <a:cxnSpLocks/>
            <a:endCxn id="22" idx="3"/>
          </p:cNvCxnSpPr>
          <p:nvPr/>
        </p:nvCxnSpPr>
        <p:spPr>
          <a:xfrm flipH="1" flipV="1">
            <a:off x="8161674" y="3759948"/>
            <a:ext cx="972902" cy="527006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8A70E92-F264-47A6-8EB5-E1F743416AC4}"/>
              </a:ext>
            </a:extLst>
          </p:cNvPr>
          <p:cNvCxnSpPr>
            <a:cxnSpLocks/>
          </p:cNvCxnSpPr>
          <p:nvPr/>
        </p:nvCxnSpPr>
        <p:spPr>
          <a:xfrm flipH="1" flipV="1">
            <a:off x="1" y="4559320"/>
            <a:ext cx="1014412" cy="719005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FB1D66C-A675-4E89-AF22-1BE0E407A08D}"/>
              </a:ext>
            </a:extLst>
          </p:cNvPr>
          <p:cNvCxnSpPr>
            <a:cxnSpLocks/>
          </p:cNvCxnSpPr>
          <p:nvPr/>
        </p:nvCxnSpPr>
        <p:spPr>
          <a:xfrm flipV="1">
            <a:off x="4025693" y="4061710"/>
            <a:ext cx="1182905" cy="1136471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AAD18D-A529-426E-944F-052FEF1F7315}"/>
              </a:ext>
            </a:extLst>
          </p:cNvPr>
          <p:cNvCxnSpPr>
            <a:cxnSpLocks/>
          </p:cNvCxnSpPr>
          <p:nvPr/>
        </p:nvCxnSpPr>
        <p:spPr>
          <a:xfrm flipH="1" flipV="1">
            <a:off x="5235498" y="3992713"/>
            <a:ext cx="1351231" cy="99137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210092-D838-4687-B1B3-0C0F54FFBBB7}"/>
              </a:ext>
            </a:extLst>
          </p:cNvPr>
          <p:cNvCxnSpPr>
            <a:cxnSpLocks/>
          </p:cNvCxnSpPr>
          <p:nvPr/>
        </p:nvCxnSpPr>
        <p:spPr>
          <a:xfrm flipV="1">
            <a:off x="6704455" y="3789896"/>
            <a:ext cx="1260377" cy="110174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D1B375-3CBB-4F31-BF6F-2530FCADC84D}"/>
              </a:ext>
            </a:extLst>
          </p:cNvPr>
          <p:cNvCxnSpPr>
            <a:cxnSpLocks/>
          </p:cNvCxnSpPr>
          <p:nvPr/>
        </p:nvCxnSpPr>
        <p:spPr>
          <a:xfrm flipH="1" flipV="1">
            <a:off x="2666383" y="4315879"/>
            <a:ext cx="1282369" cy="88230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F893E3-9E92-4678-BAE1-ABE84AFE8FA3}"/>
              </a:ext>
            </a:extLst>
          </p:cNvPr>
          <p:cNvCxnSpPr>
            <a:cxnSpLocks/>
          </p:cNvCxnSpPr>
          <p:nvPr/>
        </p:nvCxnSpPr>
        <p:spPr>
          <a:xfrm flipV="1">
            <a:off x="1116075" y="4236153"/>
            <a:ext cx="1334168" cy="96202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942033" y="1655362"/>
            <a:ext cx="545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Potensi-potensi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Manusia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3972084" y="2297211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55FC8F4-43EE-43E4-BBBC-49434B3A520A}"/>
              </a:ext>
            </a:extLst>
          </p:cNvPr>
          <p:cNvSpPr/>
          <p:nvPr/>
        </p:nvSpPr>
        <p:spPr>
          <a:xfrm>
            <a:off x="841585" y="4930251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0B305-6275-48E1-8946-A32347CB376F}"/>
              </a:ext>
            </a:extLst>
          </p:cNvPr>
          <p:cNvSpPr txBox="1"/>
          <p:nvPr/>
        </p:nvSpPr>
        <p:spPr>
          <a:xfrm>
            <a:off x="918526" y="490132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4AD99A-076B-4B78-BBFD-38BC498DCCBC}"/>
              </a:ext>
            </a:extLst>
          </p:cNvPr>
          <p:cNvSpPr/>
          <p:nvPr/>
        </p:nvSpPr>
        <p:spPr>
          <a:xfrm>
            <a:off x="2286836" y="3941913"/>
            <a:ext cx="441360" cy="588480"/>
          </a:xfrm>
          <a:prstGeom prst="ellipse">
            <a:avLst/>
          </a:prstGeom>
          <a:solidFill>
            <a:srgbClr val="03A1A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32467DC-68B2-4A06-97DB-38EF79A869C1}"/>
              </a:ext>
            </a:extLst>
          </p:cNvPr>
          <p:cNvSpPr/>
          <p:nvPr/>
        </p:nvSpPr>
        <p:spPr>
          <a:xfrm>
            <a:off x="3751405" y="4891641"/>
            <a:ext cx="441360" cy="588480"/>
          </a:xfrm>
          <a:prstGeom prst="ellipse">
            <a:avLst/>
          </a:prstGeom>
          <a:solidFill>
            <a:srgbClr val="EE952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EAAEBB-9149-4D8C-85F9-C700A4FAC1A9}"/>
              </a:ext>
            </a:extLst>
          </p:cNvPr>
          <p:cNvSpPr txBox="1"/>
          <p:nvPr/>
        </p:nvSpPr>
        <p:spPr>
          <a:xfrm>
            <a:off x="3828346" y="486271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FCACAA9-3503-46C8-A54E-799F4E9E55B9}"/>
              </a:ext>
            </a:extLst>
          </p:cNvPr>
          <p:cNvSpPr/>
          <p:nvPr/>
        </p:nvSpPr>
        <p:spPr>
          <a:xfrm>
            <a:off x="5031506" y="3698473"/>
            <a:ext cx="441360" cy="588480"/>
          </a:xfrm>
          <a:prstGeom prst="ellipse">
            <a:avLst/>
          </a:prstGeom>
          <a:solidFill>
            <a:srgbClr val="385723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0C0D5-51C5-4820-AB34-E16D404339B2}"/>
              </a:ext>
            </a:extLst>
          </p:cNvPr>
          <p:cNvSpPr/>
          <p:nvPr/>
        </p:nvSpPr>
        <p:spPr>
          <a:xfrm>
            <a:off x="6391501" y="4689844"/>
            <a:ext cx="441360" cy="58848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BDCDBB-2F71-487A-93F9-6F048B528A22}"/>
              </a:ext>
            </a:extLst>
          </p:cNvPr>
          <p:cNvSpPr txBox="1"/>
          <p:nvPr/>
        </p:nvSpPr>
        <p:spPr>
          <a:xfrm>
            <a:off x="6468443" y="4660919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53423B-C8BF-4B5C-8334-7B79D6A36B28}"/>
              </a:ext>
            </a:extLst>
          </p:cNvPr>
          <p:cNvSpPr/>
          <p:nvPr/>
        </p:nvSpPr>
        <p:spPr>
          <a:xfrm>
            <a:off x="7797256" y="3465708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3E73AB-E79D-4B7E-849F-8FFE43DAB7A5}"/>
              </a:ext>
            </a:extLst>
          </p:cNvPr>
          <p:cNvSpPr txBox="1"/>
          <p:nvPr/>
        </p:nvSpPr>
        <p:spPr>
          <a:xfrm>
            <a:off x="7874197" y="3436783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62" y="2068787"/>
            <a:ext cx="2321032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b="1" i="1" dirty="0" err="1"/>
              <a:t>Ar-ruh</a:t>
            </a:r>
            <a:r>
              <a:rPr lang="en-ID" sz="1400" b="1" i="1" dirty="0"/>
              <a:t>,</a:t>
            </a:r>
            <a:r>
              <a:rPr lang="en-ID" sz="1400" b="1" dirty="0"/>
              <a:t> </a:t>
            </a:r>
            <a:r>
              <a:rPr lang="en-ID" sz="1400" dirty="0"/>
              <a:t>(Al-</a:t>
            </a:r>
            <a:r>
              <a:rPr lang="en-ID" sz="1400" dirty="0" err="1"/>
              <a:t>a’raf</a:t>
            </a:r>
            <a:r>
              <a:rPr lang="en-ID" sz="1400" dirty="0"/>
              <a:t>: 85, Sad: 72)</a:t>
            </a:r>
          </a:p>
          <a:p>
            <a:pPr algn="ctr"/>
            <a:r>
              <a:rPr lang="en-ID" sz="1400" dirty="0" err="1"/>
              <a:t>Merupakan</a:t>
            </a:r>
            <a:r>
              <a:rPr lang="en-ID" sz="1400" dirty="0"/>
              <a:t> </a:t>
            </a:r>
            <a:r>
              <a:rPr lang="en-ID" sz="1400" dirty="0" err="1"/>
              <a:t>zat</a:t>
            </a:r>
            <a:r>
              <a:rPr lang="en-ID" sz="1400" dirty="0"/>
              <a:t> </a:t>
            </a:r>
            <a:r>
              <a:rPr lang="en-ID" sz="1400" dirty="0" err="1"/>
              <a:t>halus</a:t>
            </a:r>
            <a:r>
              <a:rPr lang="en-ID" sz="1400" dirty="0"/>
              <a:t> yang </a:t>
            </a:r>
            <a:r>
              <a:rPr lang="en-ID" sz="1400" dirty="0" err="1"/>
              <a:t>tak</a:t>
            </a:r>
            <a:r>
              <a:rPr lang="en-ID" sz="1400" dirty="0"/>
              <a:t> </a:t>
            </a:r>
            <a:r>
              <a:rPr lang="en-ID" sz="1400" dirty="0" err="1"/>
              <a:t>kasat</a:t>
            </a:r>
            <a:r>
              <a:rPr lang="en-ID" sz="1400" dirty="0"/>
              <a:t>, </a:t>
            </a:r>
            <a:r>
              <a:rPr lang="en-ID" sz="1400" dirty="0" err="1"/>
              <a:t>penyebab</a:t>
            </a:r>
            <a:r>
              <a:rPr lang="en-ID" sz="1400" dirty="0"/>
              <a:t> </a:t>
            </a:r>
            <a:r>
              <a:rPr lang="en-ID" sz="1400" dirty="0" err="1"/>
              <a:t>kehidupan</a:t>
            </a:r>
            <a:r>
              <a:rPr lang="en-ID" sz="1400" dirty="0"/>
              <a:t> </a:t>
            </a:r>
            <a:r>
              <a:rPr lang="en-ID" sz="1400" dirty="0" err="1"/>
              <a:t>jasmani</a:t>
            </a:r>
            <a:r>
              <a:rPr lang="en-ID" sz="1400" dirty="0"/>
              <a:t>, </a:t>
            </a:r>
            <a:r>
              <a:rPr lang="en-ID" sz="1400" dirty="0" err="1"/>
              <a:t>karakternya</a:t>
            </a:r>
            <a:r>
              <a:rPr lang="en-ID" sz="1400" dirty="0"/>
              <a:t> </a:t>
            </a:r>
            <a:r>
              <a:rPr lang="en-ID" sz="1400" dirty="0" err="1"/>
              <a:t>kekal</a:t>
            </a:r>
            <a:r>
              <a:rPr lang="en-ID" sz="1400" dirty="0"/>
              <a:t> </a:t>
            </a:r>
            <a:r>
              <a:rPr lang="en-ID" sz="1400" dirty="0" err="1"/>
              <a:t>meski</a:t>
            </a:r>
            <a:r>
              <a:rPr lang="en-ID" sz="1400" dirty="0"/>
              <a:t> </a:t>
            </a:r>
            <a:r>
              <a:rPr lang="en-ID" sz="1400" dirty="0" err="1"/>
              <a:t>tidak</a:t>
            </a:r>
            <a:r>
              <a:rPr lang="en-ID" sz="1400" dirty="0"/>
              <a:t> </a:t>
            </a:r>
            <a:r>
              <a:rPr lang="en-ID" sz="1400" dirty="0" err="1"/>
              <a:t>sebagaimana</a:t>
            </a:r>
            <a:r>
              <a:rPr lang="en-ID" sz="1400" dirty="0"/>
              <a:t> </a:t>
            </a:r>
            <a:r>
              <a:rPr lang="en-ID" sz="1400" dirty="0" err="1"/>
              <a:t>kekalnya</a:t>
            </a:r>
            <a:r>
              <a:rPr lang="en-ID" sz="1400" dirty="0"/>
              <a:t> </a:t>
            </a:r>
            <a:r>
              <a:rPr lang="en-ID" sz="1400" dirty="0" err="1"/>
              <a:t>Tuhan</a:t>
            </a:r>
            <a:r>
              <a:rPr lang="en-ID" sz="1400" dirty="0"/>
              <a:t>, </a:t>
            </a:r>
            <a:r>
              <a:rPr lang="en-ID" sz="1400" dirty="0" err="1"/>
              <a:t>ruh</a:t>
            </a:r>
            <a:r>
              <a:rPr lang="en-ID" sz="1400" dirty="0"/>
              <a:t> </a:t>
            </a:r>
            <a:r>
              <a:rPr lang="en-ID" sz="1400" dirty="0" err="1"/>
              <a:t>ternoda</a:t>
            </a:r>
            <a:r>
              <a:rPr lang="en-ID" sz="1400" dirty="0"/>
              <a:t> </a:t>
            </a:r>
            <a:r>
              <a:rPr lang="en-ID" sz="1400" dirty="0" err="1"/>
              <a:t>bila</a:t>
            </a:r>
            <a:r>
              <a:rPr lang="en-ID" sz="1400" dirty="0"/>
              <a:t> </a:t>
            </a:r>
            <a:r>
              <a:rPr lang="en-ID" sz="1400" dirty="0" err="1"/>
              <a:t>didominasi</a:t>
            </a:r>
            <a:r>
              <a:rPr lang="en-ID" sz="1400" dirty="0"/>
              <a:t> </a:t>
            </a:r>
            <a:r>
              <a:rPr lang="en-ID" sz="1400" dirty="0" err="1"/>
              <a:t>jasad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436438" y="4984083"/>
            <a:ext cx="2245187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b="1" i="1" dirty="0"/>
              <a:t>An-</a:t>
            </a:r>
            <a:r>
              <a:rPr lang="en-ID" sz="1400" b="1" i="1" dirty="0" err="1"/>
              <a:t>Nafs</a:t>
            </a:r>
            <a:r>
              <a:rPr lang="en-ID" sz="1400" b="1" i="1" dirty="0"/>
              <a:t>,</a:t>
            </a:r>
            <a:r>
              <a:rPr lang="en-ID" sz="1400" dirty="0"/>
              <a:t> </a:t>
            </a:r>
            <a:r>
              <a:rPr lang="en-ID" sz="1400" dirty="0" err="1"/>
              <a:t>jiwa</a:t>
            </a:r>
            <a:r>
              <a:rPr lang="en-ID" sz="1400" dirty="0"/>
              <a:t>, </a:t>
            </a:r>
            <a:r>
              <a:rPr lang="en-ID" sz="1400" dirty="0" err="1"/>
              <a:t>gabungan</a:t>
            </a:r>
            <a:r>
              <a:rPr lang="en-ID" sz="1400" dirty="0"/>
              <a:t> </a:t>
            </a:r>
            <a:r>
              <a:rPr lang="en-ID" sz="1400" dirty="0" err="1"/>
              <a:t>antara</a:t>
            </a:r>
            <a:r>
              <a:rPr lang="en-ID" sz="1400" dirty="0"/>
              <a:t> </a:t>
            </a:r>
            <a:r>
              <a:rPr lang="en-ID" sz="1400" dirty="0" err="1"/>
              <a:t>jasad</a:t>
            </a:r>
            <a:r>
              <a:rPr lang="en-ID" sz="1400" dirty="0"/>
              <a:t> dan </a:t>
            </a:r>
            <a:r>
              <a:rPr lang="en-ID" sz="1400" dirty="0" err="1"/>
              <a:t>ruh</a:t>
            </a:r>
            <a:r>
              <a:rPr lang="en-ID" sz="1400" dirty="0"/>
              <a:t>. </a:t>
            </a:r>
            <a:r>
              <a:rPr lang="en-ID" sz="1400" b="1" dirty="0" err="1"/>
              <a:t>Nafs</a:t>
            </a:r>
            <a:r>
              <a:rPr lang="en-ID" sz="1400" b="1" dirty="0"/>
              <a:t> </a:t>
            </a:r>
            <a:r>
              <a:rPr lang="en-ID" sz="1400" b="1" dirty="0" err="1"/>
              <a:t>Mutamainnah</a:t>
            </a:r>
            <a:r>
              <a:rPr lang="en-ID" sz="1400" b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Alfajr</a:t>
            </a:r>
            <a:r>
              <a:rPr lang="en-ID" sz="1400" dirty="0"/>
              <a:t> 27), </a:t>
            </a:r>
            <a:r>
              <a:rPr lang="en-ID" sz="1400" b="1" dirty="0" err="1"/>
              <a:t>Nafs</a:t>
            </a:r>
            <a:r>
              <a:rPr lang="en-ID" sz="1400" b="1" dirty="0"/>
              <a:t> </a:t>
            </a:r>
            <a:r>
              <a:rPr lang="en-ID" sz="1400" b="1" dirty="0" err="1"/>
              <a:t>Lawwamah</a:t>
            </a:r>
            <a:r>
              <a:rPr lang="en-ID" sz="1400" b="1" dirty="0"/>
              <a:t> </a:t>
            </a:r>
            <a:r>
              <a:rPr lang="en-ID" sz="1400" dirty="0"/>
              <a:t>(</a:t>
            </a:r>
            <a:r>
              <a:rPr lang="en-ID" sz="1400" dirty="0" err="1"/>
              <a:t>Alqiyamah</a:t>
            </a:r>
            <a:r>
              <a:rPr lang="en-ID" sz="1400" dirty="0"/>
              <a:t> 2), </a:t>
            </a:r>
            <a:r>
              <a:rPr lang="en-ID" sz="1400" b="1" dirty="0" err="1"/>
              <a:t>Nafs</a:t>
            </a:r>
            <a:r>
              <a:rPr lang="en-ID" sz="1400" b="1" dirty="0"/>
              <a:t> </a:t>
            </a:r>
            <a:r>
              <a:rPr lang="en-ID" sz="1400" b="1" dirty="0" err="1"/>
              <a:t>Ammarah</a:t>
            </a:r>
            <a:r>
              <a:rPr lang="en-ID" sz="1400" b="1" dirty="0"/>
              <a:t> </a:t>
            </a:r>
            <a:r>
              <a:rPr lang="en-ID" sz="1400" dirty="0"/>
              <a:t>(Yusuf 53).</a:t>
            </a:r>
            <a:endParaRPr lang="en-US" sz="14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5693229" y="5430139"/>
            <a:ext cx="1787000" cy="11695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b="1" i="1" dirty="0" err="1"/>
              <a:t>Qalb</a:t>
            </a:r>
            <a:r>
              <a:rPr lang="en-ID" sz="1400" b="1" i="1" dirty="0"/>
              <a:t>, </a:t>
            </a:r>
            <a:r>
              <a:rPr lang="en-ID" sz="1400" dirty="0" err="1"/>
              <a:t>assadr</a:t>
            </a:r>
            <a:r>
              <a:rPr lang="en-ID" sz="1400" dirty="0"/>
              <a:t>-</a:t>
            </a:r>
            <a:r>
              <a:rPr lang="en-ID" sz="1400" dirty="0" err="1"/>
              <a:t>assyaghaf</a:t>
            </a:r>
            <a:r>
              <a:rPr lang="en-ID" sz="1400" dirty="0"/>
              <a:t>-</a:t>
            </a:r>
            <a:r>
              <a:rPr lang="en-ID" sz="1400" dirty="0" err="1"/>
              <a:t>alfuad</a:t>
            </a:r>
            <a:r>
              <a:rPr lang="en-ID" sz="1400" dirty="0"/>
              <a:t>-habit </a:t>
            </a:r>
            <a:r>
              <a:rPr lang="en-ID" sz="1400" dirty="0" err="1"/>
              <a:t>alqalb</a:t>
            </a:r>
            <a:r>
              <a:rPr lang="en-ID" sz="1400" dirty="0"/>
              <a:t>, </a:t>
            </a:r>
            <a:r>
              <a:rPr lang="en-ID" sz="1400" dirty="0" err="1"/>
              <a:t>assuwida-manajat</a:t>
            </a:r>
            <a:r>
              <a:rPr lang="en-ID" sz="1400" dirty="0"/>
              <a:t> </a:t>
            </a:r>
            <a:r>
              <a:rPr lang="en-ID" sz="1400" dirty="0" err="1"/>
              <a:t>alqalb</a:t>
            </a:r>
            <a:endParaRPr lang="en-US" sz="1400" b="1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7209674" y="1375274"/>
            <a:ext cx="1616521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b="1" i="1" dirty="0" err="1"/>
              <a:t>Aql</a:t>
            </a:r>
            <a:r>
              <a:rPr lang="en-ID" sz="1400" b="1" i="1" dirty="0"/>
              <a:t>,</a:t>
            </a:r>
            <a:r>
              <a:rPr lang="en-ID" sz="1400" dirty="0"/>
              <a:t> </a:t>
            </a:r>
            <a:r>
              <a:rPr lang="en-ID" sz="1400" dirty="0" err="1"/>
              <a:t>daya</a:t>
            </a:r>
            <a:r>
              <a:rPr lang="en-ID" sz="1400" dirty="0"/>
              <a:t> </a:t>
            </a:r>
            <a:r>
              <a:rPr lang="en-ID" sz="1400" dirty="0" err="1"/>
              <a:t>memahami</a:t>
            </a:r>
            <a:r>
              <a:rPr lang="en-ID" sz="1400" dirty="0"/>
              <a:t> dan </a:t>
            </a:r>
            <a:r>
              <a:rPr lang="en-ID" sz="1400" dirty="0" err="1"/>
              <a:t>menggambarkan</a:t>
            </a:r>
            <a:r>
              <a:rPr lang="en-ID" sz="1400" dirty="0"/>
              <a:t> </a:t>
            </a:r>
            <a:r>
              <a:rPr lang="en-ID" sz="1400" dirty="0" err="1"/>
              <a:t>sesuatu</a:t>
            </a:r>
            <a:r>
              <a:rPr lang="en-ID" sz="1400" dirty="0"/>
              <a:t>. </a:t>
            </a:r>
            <a:r>
              <a:rPr lang="en-ID" sz="1400" dirty="0" err="1"/>
              <a:t>Dorongan</a:t>
            </a:r>
            <a:r>
              <a:rPr lang="en-ID" sz="1400" dirty="0"/>
              <a:t> moral. </a:t>
            </a:r>
            <a:r>
              <a:rPr lang="en-ID" sz="1400" dirty="0" err="1"/>
              <a:t>Daya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mengambil</a:t>
            </a:r>
            <a:r>
              <a:rPr lang="en-ID" sz="1400" dirty="0"/>
              <a:t> </a:t>
            </a:r>
            <a:r>
              <a:rPr lang="en-ID" sz="1400" dirty="0" err="1"/>
              <a:t>pelajaran</a:t>
            </a:r>
            <a:r>
              <a:rPr lang="en-ID" sz="1400" dirty="0"/>
              <a:t> dan </a:t>
            </a:r>
            <a:r>
              <a:rPr lang="en-ID" sz="1400" dirty="0" err="1"/>
              <a:t>kesimpulan</a:t>
            </a:r>
            <a:r>
              <a:rPr lang="en-ID" sz="1400" dirty="0"/>
              <a:t> </a:t>
            </a:r>
            <a:r>
              <a:rPr lang="en-ID" sz="1400" dirty="0" err="1"/>
              <a:t>serta</a:t>
            </a:r>
            <a:r>
              <a:rPr lang="en-ID" sz="1400" dirty="0"/>
              <a:t> hikmah</a:t>
            </a:r>
            <a:endParaRPr lang="en-US" sz="1400" b="1" i="1" dirty="0"/>
          </a:p>
        </p:txBody>
      </p:sp>
    </p:spTree>
    <p:extLst>
      <p:ext uri="{BB962C8B-B14F-4D97-AF65-F5344CB8AC3E}">
        <p14:creationId xmlns:p14="http://schemas.microsoft.com/office/powerpoint/2010/main" val="184795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3" grpId="0" animBg="1"/>
      <p:bldP spid="15" grpId="0" animBg="1"/>
      <p:bldP spid="16" grpId="0"/>
      <p:bldP spid="17" grpId="0" animBg="1"/>
      <p:bldP spid="19" grpId="0" animBg="1"/>
      <p:bldP spid="20" grpId="0"/>
      <p:bldP spid="2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636AFC9-0881-4786-BD3B-E0BEBDE2F79D}"/>
              </a:ext>
            </a:extLst>
          </p:cNvPr>
          <p:cNvCxnSpPr>
            <a:cxnSpLocks/>
          </p:cNvCxnSpPr>
          <p:nvPr/>
        </p:nvCxnSpPr>
        <p:spPr>
          <a:xfrm flipH="1" flipV="1">
            <a:off x="8161674" y="3759948"/>
            <a:ext cx="972902" cy="527006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8A70E92-F264-47A6-8EB5-E1F743416AC4}"/>
              </a:ext>
            </a:extLst>
          </p:cNvPr>
          <p:cNvCxnSpPr>
            <a:cxnSpLocks/>
          </p:cNvCxnSpPr>
          <p:nvPr/>
        </p:nvCxnSpPr>
        <p:spPr>
          <a:xfrm flipH="1" flipV="1">
            <a:off x="1" y="4559320"/>
            <a:ext cx="1014412" cy="719005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FB1D66C-A675-4E89-AF22-1BE0E407A08D}"/>
              </a:ext>
            </a:extLst>
          </p:cNvPr>
          <p:cNvCxnSpPr>
            <a:cxnSpLocks/>
          </p:cNvCxnSpPr>
          <p:nvPr/>
        </p:nvCxnSpPr>
        <p:spPr>
          <a:xfrm flipV="1">
            <a:off x="4025693" y="4061710"/>
            <a:ext cx="1182905" cy="1136471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EAAD18D-A529-426E-944F-052FEF1F7315}"/>
              </a:ext>
            </a:extLst>
          </p:cNvPr>
          <p:cNvCxnSpPr>
            <a:cxnSpLocks/>
          </p:cNvCxnSpPr>
          <p:nvPr/>
        </p:nvCxnSpPr>
        <p:spPr>
          <a:xfrm flipH="1" flipV="1">
            <a:off x="5235498" y="3992713"/>
            <a:ext cx="1351231" cy="99137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210092-D838-4687-B1B3-0C0F54FFBBB7}"/>
              </a:ext>
            </a:extLst>
          </p:cNvPr>
          <p:cNvCxnSpPr>
            <a:cxnSpLocks/>
          </p:cNvCxnSpPr>
          <p:nvPr/>
        </p:nvCxnSpPr>
        <p:spPr>
          <a:xfrm flipV="1">
            <a:off x="6704455" y="3789896"/>
            <a:ext cx="1260377" cy="110174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6D1B375-3CBB-4F31-BF6F-2530FCADC84D}"/>
              </a:ext>
            </a:extLst>
          </p:cNvPr>
          <p:cNvCxnSpPr>
            <a:cxnSpLocks/>
          </p:cNvCxnSpPr>
          <p:nvPr/>
        </p:nvCxnSpPr>
        <p:spPr>
          <a:xfrm flipH="1" flipV="1">
            <a:off x="2666383" y="4315879"/>
            <a:ext cx="1282369" cy="882300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5F893E3-9E92-4678-BAE1-ABE84AFE8FA3}"/>
              </a:ext>
            </a:extLst>
          </p:cNvPr>
          <p:cNvCxnSpPr>
            <a:cxnSpLocks/>
          </p:cNvCxnSpPr>
          <p:nvPr/>
        </p:nvCxnSpPr>
        <p:spPr>
          <a:xfrm flipV="1">
            <a:off x="1116075" y="4236153"/>
            <a:ext cx="1334168" cy="962027"/>
          </a:xfrm>
          <a:prstGeom prst="line">
            <a:avLst/>
          </a:prstGeom>
          <a:ln w="28575">
            <a:solidFill>
              <a:srgbClr val="A6A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E8AA9BD-5B28-4BB1-803B-54BB6E1B0DE1}"/>
              </a:ext>
            </a:extLst>
          </p:cNvPr>
          <p:cNvSpPr txBox="1"/>
          <p:nvPr/>
        </p:nvSpPr>
        <p:spPr>
          <a:xfrm>
            <a:off x="1842364" y="1324313"/>
            <a:ext cx="5459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Sifat-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sifat</a:t>
            </a:r>
            <a:r>
              <a:rPr lang="en-ID" sz="28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ID" sz="28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Manusia</a:t>
            </a:r>
            <a:endParaRPr lang="en-US" sz="28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D884BCA-1978-49CC-8588-5399D7CABDE7}"/>
              </a:ext>
            </a:extLst>
          </p:cNvPr>
          <p:cNvGrpSpPr/>
          <p:nvPr/>
        </p:nvGrpSpPr>
        <p:grpSpPr>
          <a:xfrm>
            <a:off x="4034067" y="1942356"/>
            <a:ext cx="1075867" cy="190500"/>
            <a:chOff x="4679586" y="878988"/>
            <a:chExt cx="1434489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701A590-ABA9-4BD2-BD64-376A4C227798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53B434-A2A6-4C16-99DD-292CE4FD62C4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3E5BC96-17A2-4BD5-BA51-10270687E851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06ACCC-548D-4873-BD3B-AD3CA2C095B0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CBDE4C1-DAF9-476F-B807-27BE954F6C8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555FC8F4-43EE-43E4-BBBC-49434B3A520A}"/>
              </a:ext>
            </a:extLst>
          </p:cNvPr>
          <p:cNvSpPr/>
          <p:nvPr/>
        </p:nvSpPr>
        <p:spPr>
          <a:xfrm>
            <a:off x="841585" y="4930251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0B305-6275-48E1-8946-A32347CB376F}"/>
              </a:ext>
            </a:extLst>
          </p:cNvPr>
          <p:cNvSpPr txBox="1"/>
          <p:nvPr/>
        </p:nvSpPr>
        <p:spPr>
          <a:xfrm>
            <a:off x="918526" y="4901326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4AD99A-076B-4B78-BBFD-38BC498DCCBC}"/>
              </a:ext>
            </a:extLst>
          </p:cNvPr>
          <p:cNvSpPr/>
          <p:nvPr/>
        </p:nvSpPr>
        <p:spPr>
          <a:xfrm>
            <a:off x="2286836" y="3941913"/>
            <a:ext cx="441360" cy="588480"/>
          </a:xfrm>
          <a:prstGeom prst="ellipse">
            <a:avLst/>
          </a:prstGeom>
          <a:solidFill>
            <a:srgbClr val="03A1A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6BC045-9DFF-42FD-8C36-FC34502A7320}"/>
              </a:ext>
            </a:extLst>
          </p:cNvPr>
          <p:cNvSpPr txBox="1"/>
          <p:nvPr/>
        </p:nvSpPr>
        <p:spPr>
          <a:xfrm>
            <a:off x="2363777" y="391298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32467DC-68B2-4A06-97DB-38EF79A869C1}"/>
              </a:ext>
            </a:extLst>
          </p:cNvPr>
          <p:cNvSpPr/>
          <p:nvPr/>
        </p:nvSpPr>
        <p:spPr>
          <a:xfrm>
            <a:off x="3751405" y="4891641"/>
            <a:ext cx="441360" cy="588480"/>
          </a:xfrm>
          <a:prstGeom prst="ellipse">
            <a:avLst/>
          </a:prstGeom>
          <a:solidFill>
            <a:srgbClr val="EE9524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FCACAA9-3503-46C8-A54E-799F4E9E55B9}"/>
              </a:ext>
            </a:extLst>
          </p:cNvPr>
          <p:cNvSpPr/>
          <p:nvPr/>
        </p:nvSpPr>
        <p:spPr>
          <a:xfrm>
            <a:off x="5031506" y="3698473"/>
            <a:ext cx="441360" cy="588480"/>
          </a:xfrm>
          <a:prstGeom prst="ellipse">
            <a:avLst/>
          </a:prstGeom>
          <a:solidFill>
            <a:srgbClr val="385723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7E7550-521F-446A-9A97-DDE94285DD11}"/>
              </a:ext>
            </a:extLst>
          </p:cNvPr>
          <p:cNvSpPr txBox="1"/>
          <p:nvPr/>
        </p:nvSpPr>
        <p:spPr>
          <a:xfrm>
            <a:off x="5108230" y="3669548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240C0D5-51C5-4820-AB34-E16D404339B2}"/>
              </a:ext>
            </a:extLst>
          </p:cNvPr>
          <p:cNvSpPr/>
          <p:nvPr/>
        </p:nvSpPr>
        <p:spPr>
          <a:xfrm>
            <a:off x="6391501" y="4689844"/>
            <a:ext cx="441360" cy="588480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BDCDBB-2F71-487A-93F9-6F048B528A22}"/>
              </a:ext>
            </a:extLst>
          </p:cNvPr>
          <p:cNvSpPr txBox="1"/>
          <p:nvPr/>
        </p:nvSpPr>
        <p:spPr>
          <a:xfrm>
            <a:off x="6468443" y="4660919"/>
            <a:ext cx="287477" cy="646331"/>
          </a:xfrm>
          <a:prstGeom prst="rect">
            <a:avLst/>
          </a:prstGeom>
          <a:noFill/>
          <a:effectLst>
            <a:outerShdw blurRad="63500" sx="105000" sy="105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E3E3E3"/>
                </a:solidFill>
                <a:latin typeface="Tw Cen MT" panose="020B0602020104020603" pitchFamily="34" charset="0"/>
              </a:rPr>
              <a:t>5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53423B-C8BF-4B5C-8334-7B79D6A36B28}"/>
              </a:ext>
            </a:extLst>
          </p:cNvPr>
          <p:cNvSpPr/>
          <p:nvPr/>
        </p:nvSpPr>
        <p:spPr>
          <a:xfrm>
            <a:off x="7797256" y="3465708"/>
            <a:ext cx="441360" cy="588480"/>
          </a:xfrm>
          <a:prstGeom prst="ellipse">
            <a:avLst/>
          </a:prstGeom>
          <a:solidFill>
            <a:srgbClr val="EF3078"/>
          </a:solidFill>
          <a:ln>
            <a:noFill/>
          </a:ln>
          <a:effectLst>
            <a:outerShdw blurRad="762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745" y="3055159"/>
            <a:ext cx="2244091" cy="116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 err="1"/>
              <a:t>Asal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suci</a:t>
            </a:r>
            <a:r>
              <a:rPr lang="en-ID" sz="1400" dirty="0"/>
              <a:t> </a:t>
            </a:r>
            <a:r>
              <a:rPr lang="en-ID" sz="1400" dirty="0" err="1"/>
              <a:t>sebagaimana</a:t>
            </a:r>
            <a:r>
              <a:rPr lang="en-ID" sz="1400" dirty="0"/>
              <a:t> Allah </a:t>
            </a:r>
            <a:r>
              <a:rPr lang="en-ID" sz="1400" dirty="0" err="1"/>
              <a:t>menciptakannya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kondisi</a:t>
            </a:r>
            <a:r>
              <a:rPr lang="en-ID" sz="1400" dirty="0"/>
              <a:t> fitrah/</a:t>
            </a:r>
            <a:r>
              <a:rPr lang="en-ID" sz="1400" dirty="0" err="1"/>
              <a:t>suci</a:t>
            </a:r>
            <a:r>
              <a:rPr lang="en-ID" sz="1400" dirty="0"/>
              <a:t> </a:t>
            </a:r>
          </a:p>
          <a:p>
            <a:pPr algn="ctr"/>
            <a:r>
              <a:rPr lang="en-ID" sz="1400" dirty="0"/>
              <a:t>– (</a:t>
            </a:r>
            <a:r>
              <a:rPr lang="en-ID" sz="1400" dirty="0" err="1"/>
              <a:t>Arrum</a:t>
            </a:r>
            <a:r>
              <a:rPr lang="en-ID" sz="1400" dirty="0"/>
              <a:t>: 30)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1436438" y="4984083"/>
            <a:ext cx="2245187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/>
              <a:t>Sifat </a:t>
            </a:r>
            <a:r>
              <a:rPr lang="en-ID" sz="1400" dirty="0" err="1"/>
              <a:t>dasar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lemah</a:t>
            </a:r>
            <a:r>
              <a:rPr lang="en-ID" sz="1400" dirty="0"/>
              <a:t>, </a:t>
            </a:r>
            <a:r>
              <a:rPr lang="en-ID" sz="1400" dirty="0" err="1"/>
              <a:t>suka</a:t>
            </a:r>
            <a:r>
              <a:rPr lang="en-ID" sz="1400" dirty="0"/>
              <a:t> </a:t>
            </a:r>
            <a:r>
              <a:rPr lang="en-ID" sz="1400" dirty="0" err="1"/>
              <a:t>berkeluh</a:t>
            </a:r>
            <a:r>
              <a:rPr lang="en-ID" sz="1400" dirty="0"/>
              <a:t> </a:t>
            </a:r>
            <a:r>
              <a:rPr lang="en-ID" sz="1400" dirty="0" err="1"/>
              <a:t>kesadh</a:t>
            </a:r>
            <a:r>
              <a:rPr lang="en-ID" sz="1400" dirty="0"/>
              <a:t> dan </a:t>
            </a:r>
            <a:r>
              <a:rPr lang="en-ID" sz="1400" dirty="0" err="1"/>
              <a:t>kikir</a:t>
            </a:r>
            <a:r>
              <a:rPr lang="en-ID" sz="1400" dirty="0"/>
              <a:t>.</a:t>
            </a:r>
          </a:p>
          <a:p>
            <a:pPr algn="ctr"/>
            <a:r>
              <a:rPr lang="en-ID" sz="1400" dirty="0" err="1"/>
              <a:t>Annisa</a:t>
            </a:r>
            <a:r>
              <a:rPr lang="en-ID" sz="1400" dirty="0"/>
              <a:t>: 28, </a:t>
            </a:r>
            <a:r>
              <a:rPr lang="en-ID" sz="1400" dirty="0" err="1"/>
              <a:t>Alma’arij</a:t>
            </a:r>
            <a:r>
              <a:rPr lang="en-ID" sz="1400" dirty="0"/>
              <a:t>: 19-21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4400337" y="2652163"/>
            <a:ext cx="1616521" cy="11695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sz="1400" dirty="0"/>
              <a:t>Sifat </a:t>
            </a:r>
            <a:r>
              <a:rPr lang="en-ID" sz="1400" dirty="0" err="1"/>
              <a:t>dasar</a:t>
            </a:r>
            <a:r>
              <a:rPr lang="en-ID" sz="1400" dirty="0"/>
              <a:t> </a:t>
            </a:r>
            <a:r>
              <a:rPr lang="en-ID" sz="1400" dirty="0" err="1"/>
              <a:t>manusia</a:t>
            </a:r>
            <a:r>
              <a:rPr lang="en-ID" sz="1400" dirty="0"/>
              <a:t> yang </a:t>
            </a:r>
            <a:r>
              <a:rPr lang="en-ID" sz="1400" dirty="0" err="1"/>
              <a:t>dzalim</a:t>
            </a:r>
            <a:r>
              <a:rPr lang="en-ID" sz="1400" dirty="0"/>
              <a:t> dan </a:t>
            </a:r>
            <a:r>
              <a:rPr lang="en-ID" sz="1400" dirty="0" err="1"/>
              <a:t>sombong</a:t>
            </a:r>
            <a:r>
              <a:rPr lang="en-ID" sz="1400" dirty="0"/>
              <a:t>.</a:t>
            </a:r>
          </a:p>
          <a:p>
            <a:pPr algn="ctr"/>
            <a:r>
              <a:rPr lang="en-ID" sz="1400" dirty="0"/>
              <a:t>Al </a:t>
            </a:r>
            <a:r>
              <a:rPr lang="en-ID" sz="1400" dirty="0" err="1"/>
              <a:t>ahzab</a:t>
            </a:r>
            <a:r>
              <a:rPr lang="en-ID" sz="1400" dirty="0"/>
              <a:t> 72</a:t>
            </a:r>
          </a:p>
          <a:p>
            <a:pPr algn="ctr"/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5235498" y="5425468"/>
            <a:ext cx="293834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Selain</a:t>
            </a:r>
            <a:r>
              <a:rPr lang="en-US" sz="1400" dirty="0"/>
              <a:t> </a:t>
            </a:r>
            <a:r>
              <a:rPr lang="en-US" sz="1400" dirty="0" err="1"/>
              <a:t>sombong</a:t>
            </a:r>
            <a:r>
              <a:rPr lang="en-US" sz="1400" dirty="0"/>
              <a:t>, </a:t>
            </a:r>
            <a:r>
              <a:rPr lang="en-US" sz="1400" dirty="0" err="1"/>
              <a:t>sifat</a:t>
            </a:r>
            <a:r>
              <a:rPr lang="en-US" sz="1400" dirty="0"/>
              <a:t> </a:t>
            </a:r>
            <a:r>
              <a:rPr lang="en-US" sz="1400" dirty="0" err="1"/>
              <a:t>dasar</a:t>
            </a:r>
            <a:r>
              <a:rPr lang="en-US" sz="1400" dirty="0"/>
              <a:t> lain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penciptaan</a:t>
            </a:r>
            <a:r>
              <a:rPr lang="en-US" sz="1400" dirty="0"/>
              <a:t> </a:t>
            </a:r>
            <a:r>
              <a:rPr lang="en-US" sz="1400" dirty="0" err="1"/>
              <a:t>manusia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</a:t>
            </a:r>
            <a:r>
              <a:rPr lang="en-US" sz="1400" dirty="0" err="1"/>
              <a:t>selalu</a:t>
            </a:r>
            <a:r>
              <a:rPr lang="en-US" sz="1400" dirty="0"/>
              <a:t> </a:t>
            </a:r>
            <a:r>
              <a:rPr lang="en-US" sz="1400" dirty="0" err="1"/>
              <a:t>membantah</a:t>
            </a:r>
            <a:r>
              <a:rPr lang="en-US" sz="1400" dirty="0"/>
              <a:t>.</a:t>
            </a:r>
          </a:p>
          <a:p>
            <a:pPr algn="ctr"/>
            <a:r>
              <a:rPr lang="en-US" sz="1400" dirty="0" err="1"/>
              <a:t>Alkahfi</a:t>
            </a:r>
            <a:r>
              <a:rPr lang="en-US" sz="1400" dirty="0"/>
              <a:t> 54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133995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3" grpId="0" animBg="1"/>
      <p:bldP spid="14" grpId="0"/>
      <p:bldP spid="15" grpId="0" animBg="1"/>
      <p:bldP spid="17" grpId="0" animBg="1"/>
      <p:bldP spid="18" grpId="0"/>
      <p:bldP spid="19" grpId="0" animBg="1"/>
      <p:bldP spid="20" grpId="0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44BED2B-9505-E76A-E45C-5328DADFE69D}"/>
              </a:ext>
            </a:extLst>
          </p:cNvPr>
          <p:cNvGrpSpPr/>
          <p:nvPr/>
        </p:nvGrpSpPr>
        <p:grpSpPr>
          <a:xfrm>
            <a:off x="5725028" y="2532792"/>
            <a:ext cx="1354081" cy="1894017"/>
            <a:chOff x="6381342" y="2182683"/>
            <a:chExt cx="1805441" cy="1894017"/>
          </a:xfrm>
        </p:grpSpPr>
        <p:sp>
          <p:nvSpPr>
            <p:cNvPr id="7" name="Rectangle: Top Corners Rounded 6">
              <a:extLst>
                <a:ext uri="{FF2B5EF4-FFF2-40B4-BE49-F238E27FC236}">
                  <a16:creationId xmlns:a16="http://schemas.microsoft.com/office/drawing/2014/main" id="{960B430B-D8F6-83D4-BAD4-8859FABD1D79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2D4BFB-3D9F-1EF1-FF5E-F23887839FFB}"/>
                </a:ext>
              </a:extLst>
            </p:cNvPr>
            <p:cNvSpPr txBox="1"/>
            <p:nvPr/>
          </p:nvSpPr>
          <p:spPr>
            <a:xfrm>
              <a:off x="6381342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0EA9FD0-23CC-4A3C-EC14-8BE51BC78DE7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03A8B48-CE09-E6E9-A824-545099D85852}"/>
              </a:ext>
            </a:extLst>
          </p:cNvPr>
          <p:cNvGrpSpPr/>
          <p:nvPr/>
        </p:nvGrpSpPr>
        <p:grpSpPr>
          <a:xfrm>
            <a:off x="3852370" y="2532792"/>
            <a:ext cx="1354081" cy="1894017"/>
            <a:chOff x="3884465" y="2182683"/>
            <a:chExt cx="1805441" cy="1894017"/>
          </a:xfrm>
        </p:grpSpPr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08ABECC0-EEE1-DFDA-EA78-F4CCF6F1335D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6730851-F1C1-41C4-2D99-5FEE10912896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01EA918-DAC2-BCF6-E6AB-66FB39CCB247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FE3B90A-E5C8-38CD-B176-02D2C516183D}"/>
              </a:ext>
            </a:extLst>
          </p:cNvPr>
          <p:cNvGrpSpPr/>
          <p:nvPr/>
        </p:nvGrpSpPr>
        <p:grpSpPr>
          <a:xfrm>
            <a:off x="1979712" y="2532792"/>
            <a:ext cx="1354081" cy="1894017"/>
            <a:chOff x="1387588" y="2182683"/>
            <a:chExt cx="1805441" cy="1894017"/>
          </a:xfrm>
        </p:grpSpPr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375E35E0-62DE-E8A1-1F23-53C62CBFA71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CBEBC08-646B-DB06-0FA7-C58FB85E95CC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E9AE50-0956-C1B7-EF0F-2F1FD081A125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7239871A-BC04-21BA-AAFD-4E635F875D99}"/>
              </a:ext>
            </a:extLst>
          </p:cNvPr>
          <p:cNvSpPr txBox="1"/>
          <p:nvPr/>
        </p:nvSpPr>
        <p:spPr>
          <a:xfrm>
            <a:off x="1149167" y="1198787"/>
            <a:ext cx="669428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Kelebihan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0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Penciptaan</a:t>
            </a:r>
            <a:r>
              <a:rPr lang="en-US" sz="4000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4000" dirty="0" err="1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Manusia</a:t>
            </a:r>
            <a:endParaRPr lang="en-US" sz="4000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4482FC1-334A-9695-6786-B9BDAAF64A9E}"/>
              </a:ext>
            </a:extLst>
          </p:cNvPr>
          <p:cNvGrpSpPr/>
          <p:nvPr/>
        </p:nvGrpSpPr>
        <p:grpSpPr>
          <a:xfrm>
            <a:off x="4029858" y="2086372"/>
            <a:ext cx="1075867" cy="190500"/>
            <a:chOff x="4679586" y="878988"/>
            <a:chExt cx="1434489" cy="1905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C70F7D5-A69F-F598-2984-84C45C11E470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C2FEA4B-2429-397C-A2F0-E002ACF51E85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A9934D8-E805-95E7-4E73-68E1341E863A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91F66BF-2EFB-BD91-5AAC-10F54BBF7B4D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0BF53B0-B7F8-E8BC-5A11-50B3D0D2CE03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661D8A4-EA26-2B92-2A52-FFE806E09362}"/>
              </a:ext>
            </a:extLst>
          </p:cNvPr>
          <p:cNvSpPr/>
          <p:nvPr/>
        </p:nvSpPr>
        <p:spPr>
          <a:xfrm flipV="1">
            <a:off x="2059909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056F2B8-EB97-60AD-2561-62F8B44CEC2D}"/>
              </a:ext>
            </a:extLst>
          </p:cNvPr>
          <p:cNvSpPr/>
          <p:nvPr/>
        </p:nvSpPr>
        <p:spPr>
          <a:xfrm flipV="1">
            <a:off x="3932567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E5458B2-F956-EE28-355C-FC9772C357CA}"/>
              </a:ext>
            </a:extLst>
          </p:cNvPr>
          <p:cNvSpPr/>
          <p:nvPr/>
        </p:nvSpPr>
        <p:spPr>
          <a:xfrm flipV="1">
            <a:off x="5805225" y="3493358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7BE729-2760-C956-2BE9-9FBCCAC01B00}"/>
              </a:ext>
            </a:extLst>
          </p:cNvPr>
          <p:cNvSpPr txBox="1"/>
          <p:nvPr/>
        </p:nvSpPr>
        <p:spPr>
          <a:xfrm>
            <a:off x="2055658" y="4187550"/>
            <a:ext cx="11936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Manusia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diciptakan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sebagai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makhluk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spiritual</a:t>
            </a:r>
          </a:p>
          <a:p>
            <a:pPr algn="ctr"/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ala’raf</a:t>
            </a:r>
            <a:r>
              <a:rPr lang="en-US" b="1" dirty="0">
                <a:solidFill>
                  <a:srgbClr val="EF3078"/>
                </a:solidFill>
                <a:latin typeface="Tw Cen MT" panose="020B0602020104020603" pitchFamily="34" charset="0"/>
              </a:rPr>
              <a:t> 72)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1CDF8B2-8A07-CBB2-712E-79E03D90E978}"/>
              </a:ext>
            </a:extLst>
          </p:cNvPr>
          <p:cNvSpPr txBox="1"/>
          <p:nvPr/>
        </p:nvSpPr>
        <p:spPr>
          <a:xfrm>
            <a:off x="3922276" y="4055403"/>
            <a:ext cx="11936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Manusia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sebagai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makhluk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berfikir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dan 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Intelektual</a:t>
            </a:r>
            <a:endParaRPr lang="en-US" b="1" dirty="0">
              <a:solidFill>
                <a:srgbClr val="03A1A4"/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(</a:t>
            </a:r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albaqarah</a:t>
            </a:r>
            <a:r>
              <a:rPr lang="en-US" b="1" dirty="0">
                <a:solidFill>
                  <a:srgbClr val="03A1A4"/>
                </a:solidFill>
                <a:latin typeface="Tw Cen MT" panose="020B0602020104020603" pitchFamily="34" charset="0"/>
              </a:rPr>
              <a:t> 31-33)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DCB5912-2AAA-AD2A-B8A9-012AF760A2A3}"/>
              </a:ext>
            </a:extLst>
          </p:cNvPr>
          <p:cNvSpPr txBox="1"/>
          <p:nvPr/>
        </p:nvSpPr>
        <p:spPr>
          <a:xfrm>
            <a:off x="5805225" y="4082802"/>
            <a:ext cx="11936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Manusia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sebagai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makhluk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 social</a:t>
            </a:r>
          </a:p>
          <a:p>
            <a:pPr algn="ctr"/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(</a:t>
            </a:r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alhujurat</a:t>
            </a:r>
            <a:r>
              <a:rPr lang="en-US" b="1" dirty="0">
                <a:solidFill>
                  <a:srgbClr val="EE9524"/>
                </a:solidFill>
                <a:latin typeface="Tw Cen MT" panose="020B0602020104020603" pitchFamily="34" charset="0"/>
              </a:rPr>
              <a:t>: 13)</a:t>
            </a:r>
          </a:p>
        </p:txBody>
      </p:sp>
    </p:spTree>
    <p:extLst>
      <p:ext uri="{BB962C8B-B14F-4D97-AF65-F5344CB8AC3E}">
        <p14:creationId xmlns:p14="http://schemas.microsoft.com/office/powerpoint/2010/main" val="335180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885</Words>
  <Application>Microsoft Office PowerPoint</Application>
  <PresentationFormat>On-screen Show (4:3)</PresentationFormat>
  <Paragraphs>111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Avenir</vt:lpstr>
      <vt:lpstr>Calibri</vt:lpstr>
      <vt:lpstr>Fira Sans</vt:lpstr>
      <vt:lpstr>Impact</vt:lpstr>
      <vt:lpstr>Sakkal Majalla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Proses Penciptaan Manusia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Asep Setiawan</cp:lastModifiedBy>
  <cp:revision>19</cp:revision>
  <dcterms:created xsi:type="dcterms:W3CDTF">2021-10-21T00:19:27Z</dcterms:created>
  <dcterms:modified xsi:type="dcterms:W3CDTF">2023-09-12T03:37:11Z</dcterms:modified>
</cp:coreProperties>
</file>