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4" r:id="rId3"/>
    <p:sldId id="262" r:id="rId4"/>
    <p:sldId id="263" r:id="rId5"/>
    <p:sldId id="268" r:id="rId6"/>
    <p:sldId id="265" r:id="rId7"/>
    <p:sldId id="258" r:id="rId8"/>
    <p:sldId id="25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75" r:id="rId18"/>
    <p:sldId id="276" r:id="rId19"/>
    <p:sldId id="277" r:id="rId20"/>
    <p:sldId id="278" r:id="rId21"/>
    <p:sldId id="279" r:id="rId22"/>
    <p:sldId id="26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17"/>
    <p:restoredTop sz="94715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92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36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854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00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38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1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92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09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852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2776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541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FB90449-5F6F-544D-B1D3-81974C13E3B2}" type="datetimeFigureOut">
              <a:rPr lang="id-ID" smtClean="0"/>
              <a:t>25/07/21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61EA-D248-594C-8FD6-922D471AC18B}" type="slidenum">
              <a:rPr lang="id-ID" smtClean="0"/>
              <a:t>‹#›</a:t>
            </a:fld>
            <a:endParaRPr lang="id-ID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7525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E962C91-4CA4-D649-BE06-366445008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938" y="1371598"/>
            <a:ext cx="5518066" cy="2268559"/>
          </a:xfrm>
        </p:spPr>
        <p:txBody>
          <a:bodyPr/>
          <a:lstStyle/>
          <a:p>
            <a:r>
              <a:rPr lang="id-ID" dirty="0"/>
              <a:t>Komunikasi dan Konseling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141B7463-F4DA-994D-BF83-560B34DD5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8024" y="3803000"/>
            <a:ext cx="5357600" cy="1160213"/>
          </a:xfrm>
        </p:spPr>
        <p:txBody>
          <a:bodyPr/>
          <a:lstStyle/>
          <a:p>
            <a:r>
              <a:rPr lang="id-ID" dirty="0" err="1"/>
              <a:t>drg.Nyka</a:t>
            </a:r>
            <a:r>
              <a:rPr lang="id-ID" dirty="0"/>
              <a:t> Dwi </a:t>
            </a:r>
            <a:r>
              <a:rPr lang="id-ID" dirty="0" err="1"/>
              <a:t>Febria,M.Med.Ed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0932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6644EE5-4D5A-B349-8C12-1F71DAA5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(</a:t>
            </a:r>
            <a:r>
              <a:rPr lang="en-US" i="1" dirty="0"/>
              <a:t>Initiating the session</a:t>
            </a:r>
            <a:r>
              <a:rPr lang="en-US" dirty="0"/>
              <a:t>)</a:t>
            </a:r>
            <a:br>
              <a:rPr lang="en-US" dirty="0"/>
            </a:b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2337B07E-828A-B74F-B449-221DDC8E7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mendukung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err="1"/>
              <a:t>Keterampilan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pada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wawancara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kunjungan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err="1"/>
              <a:t>Menyususn</a:t>
            </a:r>
            <a:r>
              <a:rPr lang="en-US" dirty="0"/>
              <a:t> agenda </a:t>
            </a:r>
            <a:r>
              <a:rPr lang="en-US" dirty="0" err="1"/>
              <a:t>wawancara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4905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5AC7E8C-484A-534D-A4A1-5715A4B89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808056"/>
            <a:ext cx="9156975" cy="107722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(</a:t>
            </a:r>
            <a:r>
              <a:rPr lang="en-US" i="1" dirty="0"/>
              <a:t>gathering information</a:t>
            </a:r>
            <a:r>
              <a:rPr lang="en-US" dirty="0"/>
              <a:t>)</a:t>
            </a:r>
            <a:br>
              <a:rPr lang="en-US" dirty="0"/>
            </a:b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690E084-3857-F54E-A79C-E92A81B71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5055" y="2052116"/>
            <a:ext cx="8575084" cy="3997828"/>
          </a:xfrm>
        </p:spPr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anamnesis </a:t>
            </a:r>
            <a:r>
              <a:rPr lang="en-US" dirty="0" err="1"/>
              <a:t>sistemik</a:t>
            </a:r>
            <a:endParaRPr lang="en-US" dirty="0"/>
          </a:p>
          <a:p>
            <a:r>
              <a:rPr lang="en-US" dirty="0"/>
              <a:t>4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:</a:t>
            </a:r>
          </a:p>
          <a:p>
            <a:pPr>
              <a:buAutoNum type="alphaLcPeriod"/>
            </a:pPr>
            <a:r>
              <a:rPr lang="en-US" dirty="0" err="1"/>
              <a:t>Mendapatkan</a:t>
            </a:r>
            <a:r>
              <a:rPr lang="en-US" dirty="0"/>
              <a:t> data </a:t>
            </a:r>
            <a:r>
              <a:rPr lang="en-US" dirty="0" err="1"/>
              <a:t>biofisik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penyakit</a:t>
            </a:r>
            <a:endParaRPr lang="en-US" dirty="0"/>
          </a:p>
          <a:p>
            <a:pPr>
              <a:buAutoNum type="alphaLcPeriod"/>
            </a:pP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(</a:t>
            </a:r>
            <a:r>
              <a:rPr lang="en-US" dirty="0" err="1"/>
              <a:t>ari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)</a:t>
            </a:r>
          </a:p>
          <a:p>
            <a:pPr>
              <a:buAutoNum type="alphaLcPeriod"/>
            </a:pPr>
            <a:r>
              <a:rPr lang="en-US" dirty="0"/>
              <a:t>Menyusun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dokter-pasien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diagnostic reasoning</a:t>
            </a:r>
          </a:p>
          <a:p>
            <a:pPr>
              <a:buAutoNum type="alphaLcPeriod"/>
            </a:pP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38025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CA4DFDF-D8A8-EC4C-85EB-D970B783D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899" y="475547"/>
            <a:ext cx="7958331" cy="1077229"/>
          </a:xfrm>
        </p:spPr>
        <p:txBody>
          <a:bodyPr/>
          <a:lstStyle/>
          <a:p>
            <a:r>
              <a:rPr lang="en-US" dirty="0" err="1"/>
              <a:t>Tujuh</a:t>
            </a:r>
            <a:r>
              <a:rPr lang="en-US" dirty="0"/>
              <a:t> </a:t>
            </a:r>
            <a:r>
              <a:rPr lang="en-US" dirty="0" err="1"/>
              <a:t>butir</a:t>
            </a:r>
            <a:r>
              <a:rPr lang="en-US" dirty="0"/>
              <a:t> </a:t>
            </a:r>
            <a:r>
              <a:rPr lang="en-US" dirty="0" err="1"/>
              <a:t>mutiara</a:t>
            </a:r>
            <a:r>
              <a:rPr lang="en-US" dirty="0"/>
              <a:t> anamnesis: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FE37D99-C778-E14C-A122-68DF6E9BF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885285"/>
            <a:ext cx="8948278" cy="416465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lokasi</a:t>
            </a:r>
            <a:r>
              <a:rPr lang="en-US" sz="2400" dirty="0"/>
              <a:t> (</a:t>
            </a:r>
            <a:r>
              <a:rPr lang="en-US" sz="2400" dirty="0" err="1"/>
              <a:t>dimana</a:t>
            </a:r>
            <a:r>
              <a:rPr lang="en-US" sz="2400" dirty="0"/>
              <a:t>? </a:t>
            </a:r>
            <a:r>
              <a:rPr lang="en-US" sz="2400" dirty="0" err="1"/>
              <a:t>Menyebar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/>
              <a:t>Onset dan </a:t>
            </a:r>
            <a:r>
              <a:rPr lang="en-US" sz="2400" dirty="0" err="1"/>
              <a:t>kronologis</a:t>
            </a:r>
            <a:r>
              <a:rPr lang="en-US" sz="2400" dirty="0"/>
              <a:t> (</a:t>
            </a:r>
            <a:r>
              <a:rPr lang="en-US" sz="2400" dirty="0" err="1"/>
              <a:t>kapan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? </a:t>
            </a:r>
            <a:r>
              <a:rPr lang="en-US" sz="2400" dirty="0" err="1"/>
              <a:t>Berapa</a:t>
            </a:r>
            <a:r>
              <a:rPr lang="en-US" sz="2400" dirty="0"/>
              <a:t> lama?)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Kuantitas</a:t>
            </a:r>
            <a:r>
              <a:rPr lang="en-US" sz="2400" dirty="0"/>
              <a:t> </a:t>
            </a:r>
            <a:r>
              <a:rPr lang="en-US" sz="2400" dirty="0" err="1"/>
              <a:t>keluhan</a:t>
            </a:r>
            <a:r>
              <a:rPr lang="en-US" sz="2400" dirty="0"/>
              <a:t> (</a:t>
            </a:r>
            <a:r>
              <a:rPr lang="en-US" sz="2400" dirty="0" err="1"/>
              <a:t>ringan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berat</a:t>
            </a:r>
            <a:r>
              <a:rPr lang="en-US" sz="2400" dirty="0"/>
              <a:t>, </a:t>
            </a:r>
            <a:r>
              <a:rPr lang="en-US" sz="2400" dirty="0" err="1"/>
              <a:t>seberapa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keluhan</a:t>
            </a:r>
            <a:r>
              <a:rPr lang="en-US" sz="2400" dirty="0"/>
              <a:t> (</a:t>
            </a:r>
            <a:r>
              <a:rPr lang="en-US" sz="2400" dirty="0" err="1"/>
              <a:t>rassanya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?)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Faktor</a:t>
            </a:r>
            <a:r>
              <a:rPr lang="en-US" sz="2400" dirty="0"/>
              <a:t> yang </a:t>
            </a:r>
            <a:r>
              <a:rPr lang="en-US" sz="2400" dirty="0" err="1"/>
              <a:t>memperberat</a:t>
            </a:r>
            <a:endParaRPr lang="en-US" sz="2400" dirty="0"/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Faktor</a:t>
            </a:r>
            <a:r>
              <a:rPr lang="en-US" sz="2400" dirty="0"/>
              <a:t> yang </a:t>
            </a:r>
            <a:r>
              <a:rPr lang="en-US" sz="2400" dirty="0" err="1"/>
              <a:t>memperingan</a:t>
            </a:r>
            <a:endParaRPr lang="en-US" sz="2400" dirty="0"/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Ananlisis</a:t>
            </a:r>
            <a:r>
              <a:rPr lang="en-US" sz="2400" dirty="0"/>
              <a:t> system yang </a:t>
            </a:r>
            <a:r>
              <a:rPr lang="en-US" sz="2400" dirty="0" err="1"/>
              <a:t>enyertai</a:t>
            </a:r>
            <a:r>
              <a:rPr lang="en-US" sz="2400" dirty="0"/>
              <a:t> </a:t>
            </a:r>
            <a:r>
              <a:rPr lang="en-US" sz="2400" dirty="0" err="1"/>
              <a:t>keluhan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endParaRPr lang="en-US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100487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D972077-AB39-8747-A0FC-0DD175407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Penjelasan</a:t>
            </a:r>
            <a:r>
              <a:rPr lang="en-US" dirty="0"/>
              <a:t> dan </a:t>
            </a:r>
            <a:r>
              <a:rPr lang="en-US" dirty="0" err="1"/>
              <a:t>Perencanaan</a:t>
            </a:r>
            <a:r>
              <a:rPr lang="en-US" dirty="0"/>
              <a:t> (</a:t>
            </a:r>
            <a:r>
              <a:rPr lang="en-US" i="1" dirty="0"/>
              <a:t>explanation and planning</a:t>
            </a:r>
            <a:r>
              <a:rPr lang="en-US" dirty="0"/>
              <a:t>)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E9DEE9D-731E-1E4A-A432-DC8C03955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36" y="2052116"/>
            <a:ext cx="8630503" cy="3997828"/>
          </a:xfrm>
        </p:spPr>
        <p:txBody>
          <a:bodyPr>
            <a:noAutofit/>
          </a:bodyPr>
          <a:lstStyle/>
          <a:p>
            <a:r>
              <a:rPr lang="en-US" sz="2400" dirty="0"/>
              <a:t>3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:</a:t>
            </a:r>
          </a:p>
          <a:p>
            <a:pPr>
              <a:buFont typeface="+mj-lt"/>
              <a:buAutoNum type="alphaLcPeriod"/>
            </a:pP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yang </a:t>
            </a:r>
            <a:r>
              <a:rPr lang="en-US" sz="2400" dirty="0" err="1"/>
              <a:t>tepat</a:t>
            </a:r>
            <a:endParaRPr lang="en-US" sz="2400" dirty="0"/>
          </a:p>
          <a:p>
            <a:pPr>
              <a:buFont typeface="+mj-lt"/>
              <a:buAutoNum type="alphaLcPeriod"/>
            </a:pP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pemahaman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dokter</a:t>
            </a:r>
            <a:r>
              <a:rPr lang="en-US" sz="2400" dirty="0"/>
              <a:t> dan </a:t>
            </a:r>
            <a:r>
              <a:rPr lang="en-US" sz="2400" dirty="0" err="1"/>
              <a:t>pasien</a:t>
            </a:r>
            <a:endParaRPr lang="en-US" sz="2400" dirty="0"/>
          </a:p>
          <a:p>
            <a:pPr>
              <a:buFont typeface="+mj-lt"/>
              <a:buAutoNum type="alphaLcPeriod"/>
            </a:pPr>
            <a:r>
              <a:rPr lang="en-US" sz="2400" dirty="0" err="1"/>
              <a:t>Perencanaan</a:t>
            </a:r>
            <a:r>
              <a:rPr lang="en-US" sz="2400" dirty="0"/>
              <a:t>: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dokter</a:t>
            </a:r>
            <a:r>
              <a:rPr lang="en-US" sz="2400" dirty="0"/>
              <a:t> dan </a:t>
            </a:r>
            <a:r>
              <a:rPr lang="en-US" sz="2400" dirty="0" err="1"/>
              <a:t>pasien</a:t>
            </a:r>
            <a:endParaRPr lang="en-US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512580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0D03930-42EC-AF4C-BED5-4FA008AC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(</a:t>
            </a:r>
            <a:r>
              <a:rPr lang="en-US" i="1" dirty="0"/>
              <a:t>closing the session</a:t>
            </a:r>
            <a:r>
              <a:rPr lang="en-US" dirty="0"/>
              <a:t>)</a:t>
            </a:r>
            <a:br>
              <a:rPr lang="en-US" dirty="0"/>
            </a:b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A9E008F-6270-8340-A9A5-227444FB5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491" y="2189018"/>
            <a:ext cx="9378648" cy="3860926"/>
          </a:xfrm>
        </p:spPr>
        <p:txBody>
          <a:bodyPr>
            <a:noAutofit/>
          </a:bodyPr>
          <a:lstStyle/>
          <a:p>
            <a:r>
              <a:rPr lang="en-US" dirty="0" err="1"/>
              <a:t>Tujuan</a:t>
            </a:r>
            <a:r>
              <a:rPr lang="en-US" dirty="0"/>
              <a:t>:</a:t>
            </a:r>
          </a:p>
          <a:p>
            <a:pPr>
              <a:buFont typeface="+mj-lt"/>
              <a:buAutoNum type="alphaLcPeriod"/>
            </a:pPr>
            <a:r>
              <a:rPr lang="en-US" dirty="0" err="1"/>
              <a:t>Mengkonfirmasi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perawatan</a:t>
            </a:r>
            <a:endParaRPr lang="en-US" dirty="0"/>
          </a:p>
          <a:p>
            <a:pPr>
              <a:buFont typeface="+mj-lt"/>
              <a:buAutoNum type="alphaLcPeriod"/>
            </a:pPr>
            <a:r>
              <a:rPr lang="en-US" dirty="0" err="1"/>
              <a:t>Mengklarifikasi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ditempuh</a:t>
            </a:r>
            <a:r>
              <a:rPr lang="en-US" dirty="0"/>
              <a:t> oleh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>
              <a:buFont typeface="+mj-lt"/>
              <a:buAutoNum type="alphaLcPeriod"/>
            </a:pP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ditempuh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darurat</a:t>
            </a:r>
            <a:endParaRPr lang="en-US" dirty="0"/>
          </a:p>
          <a:p>
            <a:pPr>
              <a:buFont typeface="+mj-lt"/>
              <a:buAutoNum type="alphaLcPeriod"/>
            </a:pPr>
            <a:r>
              <a:rPr lang="en-US" dirty="0" err="1"/>
              <a:t>Memaksimalkan</a:t>
            </a:r>
            <a:r>
              <a:rPr lang="en-US" dirty="0"/>
              <a:t> </a:t>
            </a:r>
            <a:r>
              <a:rPr lang="en-US" dirty="0" err="1"/>
              <a:t>kepatuhan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dan outcome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>
              <a:buFont typeface="+mj-lt"/>
              <a:buAutoNum type="alphaLcPeriod"/>
            </a:pPr>
            <a:r>
              <a:rPr lang="en-US" dirty="0" err="1"/>
              <a:t>Penggunaaan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konsultasi</a:t>
            </a:r>
            <a:r>
              <a:rPr lang="en-US" dirty="0"/>
              <a:t> yang </a:t>
            </a:r>
            <a:r>
              <a:rPr lang="en-US" dirty="0" err="1"/>
              <a:t>efisian</a:t>
            </a:r>
            <a:endParaRPr lang="en-US" dirty="0"/>
          </a:p>
          <a:p>
            <a:pPr>
              <a:buFont typeface="+mj-lt"/>
              <a:buAutoNum type="alphaLcPeriod"/>
            </a:pPr>
            <a:r>
              <a:rPr lang="en-US" dirty="0" err="1"/>
              <a:t>Menjaga</a:t>
            </a:r>
            <a:r>
              <a:rPr lang="en-US" dirty="0"/>
              <a:t> agar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</a:t>
            </a:r>
            <a:r>
              <a:rPr lang="en-US" dirty="0" err="1"/>
              <a:t>kolaboratif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dokter-pasien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masa </a:t>
            </a:r>
            <a:r>
              <a:rPr lang="en-US" dirty="0" err="1"/>
              <a:t>selanjutnya</a:t>
            </a:r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19077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CE25037-32A1-F449-AFEB-4783F2AC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818" y="281583"/>
            <a:ext cx="8779325" cy="1077229"/>
          </a:xfrm>
        </p:spPr>
        <p:txBody>
          <a:bodyPr/>
          <a:lstStyle/>
          <a:p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(Building the relationship)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80EDF84C-0A18-744B-BF9E-607A722AB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18" y="2537025"/>
            <a:ext cx="9600321" cy="4320975"/>
          </a:xfrm>
        </p:spPr>
        <p:txBody>
          <a:bodyPr>
            <a:noAutofit/>
          </a:bodyPr>
          <a:lstStyle/>
          <a:p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non verbal:</a:t>
            </a:r>
          </a:p>
          <a:p>
            <a:pPr>
              <a:buAutoNum type="alphaLcPeriod"/>
            </a:pPr>
            <a:r>
              <a:rPr lang="en-US" dirty="0" err="1"/>
              <a:t>Postur</a:t>
            </a:r>
            <a:r>
              <a:rPr lang="en-US" dirty="0"/>
              <a:t> : duduk </a:t>
            </a:r>
            <a:r>
              <a:rPr lang="en-US" dirty="0" err="1"/>
              <a:t>berdiri</a:t>
            </a:r>
            <a:r>
              <a:rPr lang="en-US" dirty="0"/>
              <a:t>, duduk </a:t>
            </a:r>
            <a:r>
              <a:rPr lang="en-US" dirty="0" err="1"/>
              <a:t>tegak</a:t>
            </a:r>
            <a:endParaRPr lang="en-US" dirty="0"/>
          </a:p>
          <a:p>
            <a:pPr>
              <a:buAutoNum type="alphaLcPeriod"/>
            </a:pPr>
            <a:r>
              <a:rPr lang="en-US" dirty="0" err="1"/>
              <a:t>Pedekatan</a:t>
            </a:r>
            <a:r>
              <a:rPr lang="en-US" dirty="0"/>
              <a:t>: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US" dirty="0"/>
          </a:p>
          <a:p>
            <a:pPr>
              <a:buAutoNum type="alphaLcPeriod"/>
            </a:pPr>
            <a:r>
              <a:rPr lang="en-US" dirty="0" err="1"/>
              <a:t>Sentuhan</a:t>
            </a:r>
            <a:r>
              <a:rPr lang="en-US" dirty="0"/>
              <a:t> : </a:t>
            </a:r>
            <a:r>
              <a:rPr lang="en-US" dirty="0" err="1"/>
              <a:t>jabat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, </a:t>
            </a:r>
            <a:r>
              <a:rPr lang="en-US" dirty="0" err="1"/>
              <a:t>tepukan</a:t>
            </a:r>
            <a:r>
              <a:rPr lang="en-US" dirty="0"/>
              <a:t>,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pPr>
              <a:buAutoNum type="alphaLcPeriod"/>
            </a:pP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: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dan </a:t>
            </a:r>
            <a:r>
              <a:rPr lang="en-US" dirty="0" err="1"/>
              <a:t>lengan</a:t>
            </a:r>
            <a:r>
              <a:rPr lang="en-US" dirty="0"/>
              <a:t>, </a:t>
            </a:r>
            <a:r>
              <a:rPr lang="en-US" dirty="0" err="1"/>
              <a:t>mengangguk</a:t>
            </a:r>
            <a:r>
              <a:rPr lang="en-US" dirty="0"/>
              <a:t> </a:t>
            </a:r>
            <a:r>
              <a:rPr lang="en-US" dirty="0" err="1"/>
              <a:t>setuju</a:t>
            </a:r>
            <a:endParaRPr lang="en-US" dirty="0"/>
          </a:p>
          <a:p>
            <a:pPr>
              <a:buAutoNum type="alphaLcPeriod"/>
            </a:pP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: </a:t>
            </a:r>
            <a:r>
              <a:rPr lang="en-US" dirty="0" err="1"/>
              <a:t>alis</a:t>
            </a:r>
            <a:r>
              <a:rPr lang="en-US" dirty="0"/>
              <a:t> yang naik, </a:t>
            </a:r>
            <a:r>
              <a:rPr lang="en-US" dirty="0" err="1"/>
              <a:t>mengkerutkan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, </a:t>
            </a:r>
            <a:r>
              <a:rPr lang="en-US" dirty="0" err="1"/>
              <a:t>senyum</a:t>
            </a:r>
            <a:endParaRPr lang="en-US" dirty="0"/>
          </a:p>
          <a:p>
            <a:pPr>
              <a:buAutoNum type="alphaLcPeriod"/>
            </a:pP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: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tatapan</a:t>
            </a:r>
            <a:endParaRPr lang="en-US" dirty="0"/>
          </a:p>
          <a:p>
            <a:pPr>
              <a:buAutoNum type="alphaLcPeriod"/>
            </a:pPr>
            <a:r>
              <a:rPr lang="en-US" dirty="0" err="1"/>
              <a:t>Isyarat</a:t>
            </a:r>
            <a:r>
              <a:rPr lang="en-US" dirty="0"/>
              <a:t> vocal: nada, </a:t>
            </a:r>
            <a:r>
              <a:rPr lang="en-US" dirty="0" err="1"/>
              <a:t>kecepatan</a:t>
            </a:r>
            <a:r>
              <a:rPr lang="en-US" dirty="0"/>
              <a:t>, volume, </a:t>
            </a:r>
            <a:r>
              <a:rPr lang="en-US" dirty="0" err="1"/>
              <a:t>ritme</a:t>
            </a:r>
            <a:r>
              <a:rPr lang="en-US" dirty="0"/>
              <a:t>, </a:t>
            </a:r>
            <a:r>
              <a:rPr lang="en-US" dirty="0" err="1"/>
              <a:t>hening</a:t>
            </a:r>
            <a:r>
              <a:rPr lang="en-US" dirty="0"/>
              <a:t>,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sejenak</a:t>
            </a:r>
            <a:r>
              <a:rPr lang="en-US" dirty="0"/>
              <a:t>, </a:t>
            </a:r>
            <a:r>
              <a:rPr lang="en-US" dirty="0" err="1"/>
              <a:t>intonasi</a:t>
            </a:r>
            <a:endParaRPr lang="en-US" dirty="0"/>
          </a:p>
          <a:p>
            <a:pPr>
              <a:buAutoNum type="alphaL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62432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3E55837-42F7-C54B-A1B1-42474D474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: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10B878C2-E215-8743-AAB0-3FA08465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9418" y="2052116"/>
            <a:ext cx="8990721" cy="3997828"/>
          </a:xfrm>
        </p:spPr>
        <p:txBody>
          <a:bodyPr>
            <a:normAutofit/>
          </a:bodyPr>
          <a:lstStyle/>
          <a:p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menjalin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sambung</a:t>
            </a:r>
            <a:r>
              <a:rPr lang="en-US" sz="2400" dirty="0"/>
              <a:t> rasa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(building relationship)</a:t>
            </a:r>
          </a:p>
          <a:p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menstruktur</a:t>
            </a:r>
            <a:r>
              <a:rPr lang="en-US" sz="2400" dirty="0"/>
              <a:t> </a:t>
            </a:r>
            <a:r>
              <a:rPr lang="en-US" sz="2400" dirty="0" err="1"/>
              <a:t>wawancara</a:t>
            </a:r>
            <a:r>
              <a:rPr lang="en-US" sz="2400" dirty="0"/>
              <a:t> (structuring the consultation)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66959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3F882FD-F3E2-E647-AF6B-68E2CAC5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PEMERIKSAAN SUBYEKTIF </a:t>
            </a:r>
            <a:br>
              <a:rPr lang="id-ID" dirty="0"/>
            </a:b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308F700-B869-8347-9642-AAD2CD715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CHIEF COMPLAINT (KELUHAN UTAMA) </a:t>
            </a:r>
          </a:p>
          <a:p>
            <a:pPr marL="0" indent="0">
              <a:buNone/>
            </a:pPr>
            <a:r>
              <a:rPr lang="id-ID" i="1" dirty="0" err="1"/>
              <a:t>Chief</a:t>
            </a:r>
            <a:r>
              <a:rPr lang="id-ID" i="1" dirty="0"/>
              <a:t> </a:t>
            </a:r>
            <a:r>
              <a:rPr lang="id-ID" i="1" dirty="0" err="1"/>
              <a:t>Complaint</a:t>
            </a:r>
            <a:r>
              <a:rPr lang="id-ID" i="1" dirty="0"/>
              <a:t> </a:t>
            </a:r>
            <a:r>
              <a:rPr lang="id-ID" dirty="0"/>
              <a:t>atau keluhan utama adalah alasan pasien untuk dilakukan pemeriksaan.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91650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1CA9E9F-3A85-3944-B5CF-DF04FDD9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2CCB18B-DED3-AD4E-A067-B6AED8356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i="1" dirty="0"/>
              <a:t>PRESENT ILLNESS </a:t>
            </a:r>
            <a:r>
              <a:rPr lang="id-ID" dirty="0"/>
              <a:t>(RIWAYAT PENYAKIT SEKARANG)</a:t>
            </a:r>
            <a:br>
              <a:rPr lang="id-ID" dirty="0"/>
            </a:br>
            <a:endParaRPr lang="id-ID" dirty="0"/>
          </a:p>
          <a:p>
            <a:pPr marL="0" indent="0">
              <a:buNone/>
            </a:pPr>
            <a:r>
              <a:rPr lang="id-ID" dirty="0"/>
              <a:t>kronologis dari keluhan utama yang berhubungan dengan </a:t>
            </a:r>
            <a:r>
              <a:rPr lang="id-ID" dirty="0" err="1"/>
              <a:t>gejaia</a:t>
            </a:r>
            <a:r>
              <a:rPr lang="id-ID" dirty="0"/>
              <a:t>-gejala, mulai sejak timbulnya sampai pada waktu riwayat ini dicatat oleh pemeriksa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71779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216A6AD-856E-694A-922A-D3A496BB2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73291796-1A2A-1940-8C41-BC36772F4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PAST HISTORY (RIWAYAT PENYAKIT DAHULU) </a:t>
            </a:r>
          </a:p>
          <a:p>
            <a:r>
              <a:rPr lang="id-ID" dirty="0"/>
              <a:t>1)  </a:t>
            </a:r>
            <a:r>
              <a:rPr lang="id-ID" dirty="0" err="1"/>
              <a:t>Past</a:t>
            </a:r>
            <a:r>
              <a:rPr lang="id-ID" dirty="0"/>
              <a:t> Dental </a:t>
            </a:r>
            <a:r>
              <a:rPr lang="id-ID" dirty="0" err="1"/>
              <a:t>History</a:t>
            </a:r>
            <a:r>
              <a:rPr lang="id-ID" dirty="0"/>
              <a:t> (PDH) </a:t>
            </a:r>
          </a:p>
          <a:p>
            <a:r>
              <a:rPr lang="id-ID" dirty="0"/>
              <a:t>2)  </a:t>
            </a:r>
            <a:r>
              <a:rPr lang="id-ID" dirty="0" err="1"/>
              <a:t>Past</a:t>
            </a:r>
            <a:r>
              <a:rPr lang="id-ID" dirty="0"/>
              <a:t> </a:t>
            </a:r>
            <a:r>
              <a:rPr lang="id-ID" dirty="0" err="1"/>
              <a:t>Medical</a:t>
            </a:r>
            <a:r>
              <a:rPr lang="id-ID" dirty="0"/>
              <a:t> </a:t>
            </a:r>
            <a:r>
              <a:rPr lang="id-ID" dirty="0" err="1"/>
              <a:t>History</a:t>
            </a:r>
            <a:r>
              <a:rPr lang="id-ID" dirty="0"/>
              <a:t> (PMH)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3174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0E2BBF8-C8BA-DF42-AEF7-ADD8A1C27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CP (Capaian Pembelajaran)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8825C3C6-7693-0F4B-8A1D-347C83AA2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885285"/>
            <a:ext cx="8512739" cy="4164659"/>
          </a:xfrm>
        </p:spPr>
        <p:txBody>
          <a:bodyPr/>
          <a:lstStyle/>
          <a:p>
            <a:r>
              <a:rPr lang="en-US" dirty="0"/>
              <a:t>CP UMUM:</a:t>
            </a:r>
          </a:p>
          <a:p>
            <a:r>
              <a:rPr lang="en-US" dirty="0" err="1"/>
              <a:t>Memahami</a:t>
            </a:r>
            <a:r>
              <a:rPr lang="en-US" dirty="0"/>
              <a:t> </a:t>
            </a:r>
            <a:r>
              <a:rPr lang="en-US" dirty="0" err="1"/>
              <a:t>konsep</a:t>
            </a:r>
            <a:r>
              <a:rPr lang="en-US" dirty="0"/>
              <a:t> </a:t>
            </a:r>
            <a:r>
              <a:rPr lang="en-US" dirty="0" err="1"/>
              <a:t>teoritis</a:t>
            </a:r>
            <a:r>
              <a:rPr lang="en-US" dirty="0"/>
              <a:t>  </a:t>
            </a:r>
            <a:r>
              <a:rPr lang="en-US" dirty="0" err="1"/>
              <a:t>tentang</a:t>
            </a:r>
            <a:r>
              <a:rPr lang="en-US" dirty="0"/>
              <a:t> </a:t>
            </a:r>
            <a:r>
              <a:rPr lang="en-US" dirty="0" err="1"/>
              <a:t>Komunikasi</a:t>
            </a:r>
            <a:r>
              <a:rPr lang="en-US" dirty="0"/>
              <a:t> Kesehatan dan </a:t>
            </a:r>
            <a:r>
              <a:rPr lang="en-US" dirty="0" err="1"/>
              <a:t>komunikasi</a:t>
            </a:r>
            <a:r>
              <a:rPr lang="en-US" dirty="0"/>
              <a:t> </a:t>
            </a:r>
            <a:r>
              <a:rPr lang="en-US" dirty="0" err="1"/>
              <a:t>teurapeutik</a:t>
            </a:r>
            <a:r>
              <a:rPr lang="en-US" dirty="0"/>
              <a:t> </a:t>
            </a:r>
          </a:p>
          <a:p>
            <a:r>
              <a:rPr lang="en-US" dirty="0"/>
              <a:t>CP KHUSUS:</a:t>
            </a:r>
          </a:p>
          <a:p>
            <a:r>
              <a:rPr lang="en-US" dirty="0"/>
              <a:t>LO 9.  </a:t>
            </a:r>
            <a:r>
              <a:rPr lang="en-US" dirty="0" err="1"/>
              <a:t>Memahami</a:t>
            </a:r>
            <a:r>
              <a:rPr lang="en-US" dirty="0"/>
              <a:t> 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model 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tujuan</a:t>
            </a:r>
            <a:r>
              <a:rPr lang="en-US" dirty="0"/>
              <a:t> dan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strategi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dan </a:t>
            </a:r>
            <a:r>
              <a:rPr lang="en-US" dirty="0" err="1"/>
              <a:t>pasien</a:t>
            </a:r>
            <a:r>
              <a:rPr lang="en-US" dirty="0"/>
              <a:t> 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4239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A302FBB-AF69-3645-BEA0-C5FFFFD6B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0386953-27CF-924C-A2A0-CEC7A767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FAMILY HISTORY (FH)</a:t>
            </a:r>
            <a:br>
              <a:rPr lang="id-ID" dirty="0"/>
            </a:br>
            <a:endParaRPr lang="id-ID" dirty="0"/>
          </a:p>
          <a:p>
            <a:r>
              <a:rPr lang="id-ID" dirty="0"/>
              <a:t>kesehatan umum keluarga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1594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1F25EFD-DF2A-2A49-B63B-A69B5E3C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BD1BA9E-FCD7-1344-B655-ED6F31E02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PERSONAL &amp; SOCIAL HISTORY</a:t>
            </a:r>
          </a:p>
          <a:p>
            <a:r>
              <a:rPr lang="id-ID" dirty="0"/>
              <a:t>status perkawinan, kesehatan dari pasangannya, mengandung/ tidak. Ditanyakan juga kebiasaan-kebiasaan buruk penderita terutama yang berhubungan dengan kondisi giginya.</a:t>
            </a:r>
            <a:br>
              <a:rPr lang="id-ID" dirty="0"/>
            </a:br>
            <a:endParaRPr lang="id-ID" dirty="0"/>
          </a:p>
          <a:p>
            <a:br>
              <a:rPr lang="id-ID" dirty="0"/>
            </a:b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91181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75AFAF6-9279-2244-82C7-FAD3B13D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Referensi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DB1AC4B2-4E80-DF4E-85A1-662D542C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457200" indent="-457200">
              <a:buAutoNum type="arabicPeriod"/>
            </a:pPr>
            <a:r>
              <a:rPr lang="id-ID" dirty="0" err="1"/>
              <a:t>Griffin</a:t>
            </a:r>
            <a:r>
              <a:rPr lang="id-ID" dirty="0"/>
              <a:t> SJ, </a:t>
            </a:r>
            <a:r>
              <a:rPr lang="id-ID" dirty="0" err="1"/>
              <a:t>Kinmonth</a:t>
            </a:r>
            <a:r>
              <a:rPr lang="id-ID" dirty="0"/>
              <a:t> AL, </a:t>
            </a:r>
            <a:r>
              <a:rPr lang="id-ID" dirty="0" err="1"/>
              <a:t>Veltman</a:t>
            </a:r>
            <a:r>
              <a:rPr lang="id-ID" dirty="0"/>
              <a:t> MW, </a:t>
            </a:r>
            <a:r>
              <a:rPr lang="id-ID" dirty="0" err="1"/>
              <a:t>Gillard</a:t>
            </a:r>
            <a:r>
              <a:rPr lang="id-ID" dirty="0"/>
              <a:t> </a:t>
            </a:r>
            <a:r>
              <a:rPr lang="id-ID" dirty="0" err="1"/>
              <a:t>S</a:t>
            </a:r>
            <a:r>
              <a:rPr lang="id-ID" dirty="0"/>
              <a:t>, Grant </a:t>
            </a:r>
            <a:r>
              <a:rPr lang="id-ID" dirty="0" err="1"/>
              <a:t>J</a:t>
            </a:r>
            <a:r>
              <a:rPr lang="id-ID" dirty="0"/>
              <a:t>, </a:t>
            </a:r>
            <a:r>
              <a:rPr lang="id-ID" dirty="0" err="1"/>
              <a:t>Stewart</a:t>
            </a:r>
            <a:r>
              <a:rPr lang="id-ID" dirty="0"/>
              <a:t> M. </a:t>
            </a:r>
            <a:r>
              <a:rPr lang="id-ID" dirty="0" err="1"/>
              <a:t>Effect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health-related</a:t>
            </a:r>
            <a:r>
              <a:rPr lang="id-ID" dirty="0"/>
              <a:t> </a:t>
            </a:r>
            <a:r>
              <a:rPr lang="id-ID" dirty="0" err="1"/>
              <a:t>outcomes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interventions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alter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interaction</a:t>
            </a:r>
            <a:r>
              <a:rPr lang="id-ID" dirty="0"/>
              <a:t> </a:t>
            </a:r>
            <a:r>
              <a:rPr lang="id-ID" dirty="0" err="1"/>
              <a:t>between</a:t>
            </a:r>
            <a:r>
              <a:rPr lang="id-ID" dirty="0"/>
              <a:t> </a:t>
            </a:r>
            <a:r>
              <a:rPr lang="id-ID" dirty="0" err="1"/>
              <a:t>patients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practitioners</a:t>
            </a:r>
            <a:r>
              <a:rPr lang="id-ID" dirty="0"/>
              <a:t>: </a:t>
            </a:r>
            <a:r>
              <a:rPr lang="id-ID" dirty="0" err="1"/>
              <a:t>a</a:t>
            </a:r>
            <a:r>
              <a:rPr lang="id-ID" dirty="0"/>
              <a:t> </a:t>
            </a:r>
            <a:r>
              <a:rPr lang="id-ID" dirty="0" err="1"/>
              <a:t>systematic</a:t>
            </a:r>
            <a:r>
              <a:rPr lang="id-ID" dirty="0"/>
              <a:t> </a:t>
            </a:r>
            <a:r>
              <a:rPr lang="id-ID" dirty="0" err="1"/>
              <a:t>review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trials</a:t>
            </a:r>
            <a:r>
              <a:rPr lang="id-ID" dirty="0"/>
              <a:t>. Ann Fam </a:t>
            </a:r>
            <a:r>
              <a:rPr lang="id-ID" dirty="0" err="1"/>
              <a:t>Med</a:t>
            </a:r>
            <a:r>
              <a:rPr lang="id-ID" dirty="0"/>
              <a:t>. 2004;2:595–608. </a:t>
            </a:r>
          </a:p>
          <a:p>
            <a:pPr marL="457200" indent="-457200">
              <a:buAutoNum type="arabicPeriod"/>
            </a:pPr>
            <a:r>
              <a:rPr lang="id-ID" dirty="0" err="1"/>
              <a:t>Levinson</a:t>
            </a:r>
            <a:r>
              <a:rPr lang="id-ID" dirty="0"/>
              <a:t> </a:t>
            </a:r>
            <a:r>
              <a:rPr lang="id-ID" dirty="0" err="1"/>
              <a:t>W</a:t>
            </a:r>
            <a:r>
              <a:rPr lang="id-ID" dirty="0"/>
              <a:t>, </a:t>
            </a:r>
            <a:r>
              <a:rPr lang="id-ID" dirty="0" err="1"/>
              <a:t>Lesser</a:t>
            </a:r>
            <a:r>
              <a:rPr lang="id-ID" dirty="0"/>
              <a:t> CS, </a:t>
            </a:r>
            <a:r>
              <a:rPr lang="id-ID" dirty="0" err="1"/>
              <a:t>Epstein</a:t>
            </a:r>
            <a:r>
              <a:rPr lang="id-ID" dirty="0"/>
              <a:t> RM. </a:t>
            </a:r>
            <a:r>
              <a:rPr lang="id-ID" dirty="0" err="1"/>
              <a:t>Developing</a:t>
            </a:r>
            <a:r>
              <a:rPr lang="id-ID" dirty="0"/>
              <a:t> </a:t>
            </a:r>
            <a:r>
              <a:rPr lang="id-ID" dirty="0" err="1"/>
              <a:t>physician</a:t>
            </a:r>
            <a:r>
              <a:rPr lang="id-ID" dirty="0"/>
              <a:t> </a:t>
            </a:r>
            <a:r>
              <a:rPr lang="id-ID" dirty="0" err="1"/>
              <a:t>communication</a:t>
            </a:r>
            <a:r>
              <a:rPr lang="id-ID" dirty="0"/>
              <a:t> </a:t>
            </a:r>
            <a:r>
              <a:rPr lang="id-ID" dirty="0" err="1"/>
              <a:t>skills</a:t>
            </a:r>
            <a:r>
              <a:rPr lang="id-ID" dirty="0"/>
              <a:t>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patient-centered</a:t>
            </a:r>
            <a:r>
              <a:rPr lang="id-ID" dirty="0"/>
              <a:t> </a:t>
            </a:r>
            <a:r>
              <a:rPr lang="id-ID" dirty="0" err="1"/>
              <a:t>care</a:t>
            </a:r>
            <a:r>
              <a:rPr lang="id-ID" dirty="0"/>
              <a:t>. </a:t>
            </a:r>
            <a:r>
              <a:rPr lang="id-ID" dirty="0" err="1"/>
              <a:t>Health</a:t>
            </a:r>
            <a:r>
              <a:rPr lang="id-ID" dirty="0"/>
              <a:t> </a:t>
            </a:r>
            <a:r>
              <a:rPr lang="id-ID" dirty="0" err="1"/>
              <a:t>Aff</a:t>
            </a:r>
            <a:r>
              <a:rPr lang="id-ID" dirty="0"/>
              <a:t> (</a:t>
            </a:r>
            <a:r>
              <a:rPr lang="id-ID" dirty="0" err="1"/>
              <a:t>Millwood</a:t>
            </a:r>
            <a:r>
              <a:rPr lang="id-ID" dirty="0"/>
              <a:t>). 2010;29:1310–8. </a:t>
            </a:r>
          </a:p>
          <a:p>
            <a:pPr marL="457200" indent="-457200">
              <a:buAutoNum type="arabicPeriod"/>
            </a:pPr>
            <a:r>
              <a:rPr lang="id-ID" dirty="0" err="1"/>
              <a:t>Choi</a:t>
            </a:r>
            <a:r>
              <a:rPr lang="id-ID" dirty="0"/>
              <a:t> </a:t>
            </a:r>
            <a:r>
              <a:rPr lang="id-ID" dirty="0" err="1"/>
              <a:t>Y</a:t>
            </a:r>
            <a:r>
              <a:rPr lang="id-ID" dirty="0"/>
              <a:t>, </a:t>
            </a:r>
            <a:r>
              <a:rPr lang="id-ID" dirty="0" err="1"/>
              <a:t>Dodd</a:t>
            </a:r>
            <a:r>
              <a:rPr lang="id-ID" dirty="0"/>
              <a:t> V, </a:t>
            </a:r>
            <a:r>
              <a:rPr lang="id-ID" dirty="0" err="1"/>
              <a:t>Watson</a:t>
            </a:r>
            <a:r>
              <a:rPr lang="id-ID" dirty="0"/>
              <a:t> </a:t>
            </a:r>
            <a:r>
              <a:rPr lang="id-ID" dirty="0" err="1"/>
              <a:t>J</a:t>
            </a:r>
            <a:r>
              <a:rPr lang="id-ID" dirty="0"/>
              <a:t>, </a:t>
            </a:r>
            <a:r>
              <a:rPr lang="id-ID" dirty="0" err="1"/>
              <a:t>Tomar</a:t>
            </a:r>
            <a:r>
              <a:rPr lang="id-ID" dirty="0"/>
              <a:t> SL, Logan HL, </a:t>
            </a:r>
            <a:r>
              <a:rPr lang="id-ID" dirty="0" err="1"/>
              <a:t>Edwards</a:t>
            </a:r>
            <a:r>
              <a:rPr lang="id-ID" dirty="0"/>
              <a:t> </a:t>
            </a:r>
            <a:r>
              <a:rPr lang="id-ID" dirty="0" err="1"/>
              <a:t>H</a:t>
            </a:r>
            <a:r>
              <a:rPr lang="id-ID" dirty="0"/>
              <a:t>. </a:t>
            </a:r>
            <a:r>
              <a:rPr lang="id-ID" i="1" dirty="0" err="1"/>
              <a:t>Perspectives</a:t>
            </a:r>
            <a:r>
              <a:rPr lang="id-ID" i="1" dirty="0"/>
              <a:t> </a:t>
            </a:r>
            <a:r>
              <a:rPr lang="id-ID" i="1" dirty="0" err="1"/>
              <a:t>of</a:t>
            </a:r>
            <a:r>
              <a:rPr lang="id-ID" i="1" dirty="0"/>
              <a:t> </a:t>
            </a:r>
            <a:r>
              <a:rPr lang="id-ID" i="1" dirty="0" err="1"/>
              <a:t>African</a:t>
            </a:r>
            <a:r>
              <a:rPr lang="id-ID" i="1" dirty="0"/>
              <a:t> </a:t>
            </a:r>
            <a:r>
              <a:rPr lang="id-ID" i="1" dirty="0" err="1"/>
              <a:t>Americans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dentists</a:t>
            </a:r>
            <a:r>
              <a:rPr lang="id-ID" i="1" dirty="0"/>
              <a:t> </a:t>
            </a:r>
            <a:r>
              <a:rPr lang="id-ID" i="1" dirty="0" err="1"/>
              <a:t>concerning</a:t>
            </a:r>
            <a:r>
              <a:rPr lang="id-ID" i="1" dirty="0"/>
              <a:t> </a:t>
            </a:r>
            <a:r>
              <a:rPr lang="id-ID" i="1" dirty="0" err="1"/>
              <a:t>den</a:t>
            </a:r>
            <a:r>
              <a:rPr lang="id-ID" i="1" dirty="0"/>
              <a:t>- </a:t>
            </a:r>
            <a:r>
              <a:rPr lang="id-ID" i="1" dirty="0" err="1"/>
              <a:t>tist</a:t>
            </a:r>
            <a:r>
              <a:rPr lang="id-ID" i="1" dirty="0"/>
              <a:t>–</a:t>
            </a:r>
            <a:r>
              <a:rPr lang="id-ID" i="1" dirty="0" err="1"/>
              <a:t>patient</a:t>
            </a:r>
            <a:r>
              <a:rPr lang="id-ID" i="1" dirty="0"/>
              <a:t> </a:t>
            </a:r>
            <a:r>
              <a:rPr lang="id-ID" i="1" dirty="0" err="1"/>
              <a:t>communication</a:t>
            </a:r>
            <a:r>
              <a:rPr lang="id-ID" i="1" dirty="0"/>
              <a:t> </a:t>
            </a:r>
            <a:r>
              <a:rPr lang="id-ID" i="1" dirty="0" err="1"/>
              <a:t>on</a:t>
            </a:r>
            <a:r>
              <a:rPr lang="id-ID" i="1" dirty="0"/>
              <a:t> oral cancer </a:t>
            </a:r>
            <a:r>
              <a:rPr lang="id-ID" i="1" dirty="0" err="1"/>
              <a:t>screening</a:t>
            </a:r>
            <a:r>
              <a:rPr lang="id-ID" dirty="0"/>
              <a:t>. </a:t>
            </a:r>
            <a:r>
              <a:rPr lang="id-ID" dirty="0" err="1"/>
              <a:t>Patient</a:t>
            </a:r>
            <a:r>
              <a:rPr lang="id-ID" dirty="0"/>
              <a:t> Edu </a:t>
            </a:r>
            <a:r>
              <a:rPr lang="id-ID" dirty="0" err="1"/>
              <a:t>Couns</a:t>
            </a:r>
            <a:r>
              <a:rPr lang="id-ID" dirty="0"/>
              <a:t> 2008;71:41–51. </a:t>
            </a:r>
          </a:p>
          <a:p>
            <a:pPr marL="457200" indent="-457200">
              <a:buAutoNum type="arabicPeriod"/>
            </a:pPr>
            <a:r>
              <a:rPr lang="id-ID" dirty="0"/>
              <a:t>Anderson </a:t>
            </a:r>
            <a:r>
              <a:rPr lang="id-ID" dirty="0" err="1"/>
              <a:t>R</a:t>
            </a:r>
            <a:r>
              <a:rPr lang="id-ID" dirty="0"/>
              <a:t>. </a:t>
            </a:r>
            <a:r>
              <a:rPr lang="id-ID" dirty="0" err="1"/>
              <a:t>Patient</a:t>
            </a:r>
            <a:r>
              <a:rPr lang="id-ID" dirty="0"/>
              <a:t> </a:t>
            </a:r>
            <a:r>
              <a:rPr lang="id-ID" dirty="0" err="1"/>
              <a:t>expectations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emergency</a:t>
            </a:r>
            <a:r>
              <a:rPr lang="id-ID" dirty="0"/>
              <a:t> dental </a:t>
            </a:r>
            <a:r>
              <a:rPr lang="id-ID" dirty="0" err="1"/>
              <a:t>services</a:t>
            </a:r>
            <a:r>
              <a:rPr lang="id-ID" dirty="0"/>
              <a:t>: </a:t>
            </a:r>
            <a:r>
              <a:rPr lang="id-ID" dirty="0" err="1"/>
              <a:t>a</a:t>
            </a:r>
            <a:r>
              <a:rPr lang="id-ID" dirty="0"/>
              <a:t> </a:t>
            </a:r>
            <a:r>
              <a:rPr lang="id-ID" dirty="0" err="1"/>
              <a:t>qualitative</a:t>
            </a:r>
            <a:r>
              <a:rPr lang="id-ID" dirty="0"/>
              <a:t> </a:t>
            </a:r>
            <a:r>
              <a:rPr lang="id-ID" dirty="0" err="1"/>
              <a:t>interview</a:t>
            </a:r>
            <a:r>
              <a:rPr lang="id-ID" dirty="0"/>
              <a:t> study. Br </a:t>
            </a:r>
            <a:r>
              <a:rPr lang="id-ID" dirty="0" err="1"/>
              <a:t>Dent</a:t>
            </a:r>
            <a:r>
              <a:rPr lang="id-ID" dirty="0"/>
              <a:t> </a:t>
            </a:r>
            <a:r>
              <a:rPr lang="id-ID" dirty="0" err="1"/>
              <a:t>J</a:t>
            </a:r>
            <a:r>
              <a:rPr lang="id-ID" dirty="0"/>
              <a:t>. 2004;197:331–4. </a:t>
            </a:r>
          </a:p>
          <a:p>
            <a:pPr marL="457200" indent="-457200">
              <a:buAutoNum type="arabicPeriod"/>
            </a:pPr>
            <a:r>
              <a:rPr lang="id-ID" dirty="0" err="1"/>
              <a:t>Zolnierek</a:t>
            </a:r>
            <a:r>
              <a:rPr lang="id-ID" dirty="0"/>
              <a:t> KB, </a:t>
            </a:r>
            <a:r>
              <a:rPr lang="id-ID" dirty="0" err="1"/>
              <a:t>Dimatteo</a:t>
            </a:r>
            <a:r>
              <a:rPr lang="id-ID" dirty="0"/>
              <a:t> MR. </a:t>
            </a:r>
            <a:r>
              <a:rPr lang="id-ID" dirty="0" err="1"/>
              <a:t>Physician</a:t>
            </a:r>
            <a:r>
              <a:rPr lang="id-ID" dirty="0"/>
              <a:t> </a:t>
            </a:r>
            <a:r>
              <a:rPr lang="id-ID" dirty="0" err="1"/>
              <a:t>communication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patient</a:t>
            </a:r>
            <a:r>
              <a:rPr lang="id-ID" dirty="0"/>
              <a:t> </a:t>
            </a:r>
            <a:r>
              <a:rPr lang="id-ID" dirty="0" err="1"/>
              <a:t>adherence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treatment</a:t>
            </a:r>
            <a:r>
              <a:rPr lang="id-ID" dirty="0"/>
              <a:t>: </a:t>
            </a:r>
            <a:r>
              <a:rPr lang="id-ID" dirty="0" err="1"/>
              <a:t>a</a:t>
            </a:r>
            <a:r>
              <a:rPr lang="id-ID" dirty="0"/>
              <a:t> meta-</a:t>
            </a:r>
            <a:r>
              <a:rPr lang="id-ID" dirty="0" err="1"/>
              <a:t>analysis</a:t>
            </a:r>
            <a:r>
              <a:rPr lang="id-ID" dirty="0"/>
              <a:t>. </a:t>
            </a:r>
            <a:r>
              <a:rPr lang="id-ID" dirty="0" err="1"/>
              <a:t>Med</a:t>
            </a:r>
            <a:r>
              <a:rPr lang="id-ID" dirty="0"/>
              <a:t> </a:t>
            </a:r>
            <a:r>
              <a:rPr lang="id-ID" dirty="0" err="1"/>
              <a:t>Care</a:t>
            </a:r>
            <a:r>
              <a:rPr lang="id-ID" dirty="0"/>
              <a:t>. 2009;47:826–34. </a:t>
            </a:r>
          </a:p>
          <a:p>
            <a:pPr marL="457200" indent="-457200">
              <a:buAutoNum type="arabicPeriod"/>
            </a:pPr>
            <a:r>
              <a:rPr lang="id-ID" dirty="0" err="1"/>
              <a:t>Graugaard</a:t>
            </a:r>
            <a:r>
              <a:rPr lang="id-ID" dirty="0"/>
              <a:t> PK, </a:t>
            </a:r>
            <a:r>
              <a:rPr lang="id-ID" dirty="0" err="1"/>
              <a:t>Finset</a:t>
            </a:r>
            <a:r>
              <a:rPr lang="id-ID" dirty="0"/>
              <a:t> </a:t>
            </a:r>
            <a:r>
              <a:rPr lang="id-ID" dirty="0" err="1"/>
              <a:t>A</a:t>
            </a:r>
            <a:r>
              <a:rPr lang="id-ID" dirty="0"/>
              <a:t>. </a:t>
            </a:r>
            <a:r>
              <a:rPr lang="id-ID" i="1" dirty="0" err="1"/>
              <a:t>Trait</a:t>
            </a:r>
            <a:r>
              <a:rPr lang="id-ID" i="1" dirty="0"/>
              <a:t> </a:t>
            </a:r>
            <a:r>
              <a:rPr lang="id-ID" i="1" dirty="0" err="1"/>
              <a:t>Anxiety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Reactions</a:t>
            </a:r>
            <a:r>
              <a:rPr lang="id-ID" i="1" dirty="0"/>
              <a:t> </a:t>
            </a:r>
            <a:r>
              <a:rPr lang="id-ID" i="1" dirty="0" err="1"/>
              <a:t>to</a:t>
            </a:r>
            <a:r>
              <a:rPr lang="id-ID" i="1" dirty="0"/>
              <a:t> </a:t>
            </a:r>
            <a:r>
              <a:rPr lang="id-ID" i="1" dirty="0" err="1"/>
              <a:t>Patient-Centered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Doctor-Centered</a:t>
            </a:r>
            <a:r>
              <a:rPr lang="id-ID" i="1" dirty="0"/>
              <a:t> </a:t>
            </a:r>
            <a:r>
              <a:rPr lang="id-ID" i="1" dirty="0" err="1"/>
              <a:t>Styles</a:t>
            </a:r>
            <a:r>
              <a:rPr lang="id-ID" i="1" dirty="0"/>
              <a:t> </a:t>
            </a:r>
            <a:r>
              <a:rPr lang="id-ID" i="1" dirty="0" err="1"/>
              <a:t>of</a:t>
            </a:r>
            <a:r>
              <a:rPr lang="id-ID" i="1" dirty="0"/>
              <a:t> </a:t>
            </a:r>
            <a:r>
              <a:rPr lang="id-ID" i="1" dirty="0" err="1"/>
              <a:t>Communication</a:t>
            </a:r>
            <a:r>
              <a:rPr lang="id-ID" i="1" dirty="0"/>
              <a:t>: An </a:t>
            </a:r>
            <a:r>
              <a:rPr lang="id-ID" i="1" dirty="0" err="1"/>
              <a:t>Experimental</a:t>
            </a:r>
            <a:r>
              <a:rPr lang="id-ID" i="1" dirty="0"/>
              <a:t> Study</a:t>
            </a:r>
            <a:r>
              <a:rPr lang="id-ID" dirty="0"/>
              <a:t>. </a:t>
            </a:r>
            <a:r>
              <a:rPr lang="id-ID" dirty="0" err="1"/>
              <a:t>Psychosom</a:t>
            </a:r>
            <a:r>
              <a:rPr lang="id-ID" dirty="0"/>
              <a:t> </a:t>
            </a:r>
            <a:r>
              <a:rPr lang="id-ID" dirty="0" err="1"/>
              <a:t>Med</a:t>
            </a:r>
            <a:r>
              <a:rPr lang="id-ID" dirty="0"/>
              <a:t> 2000;62(1):33–9. </a:t>
            </a:r>
          </a:p>
          <a:p>
            <a:pPr marL="457200" indent="-457200">
              <a:buAutoNum type="arabicPeriod"/>
            </a:pPr>
            <a:r>
              <a:rPr lang="id-ID" dirty="0" err="1"/>
              <a:t>Lukoschek</a:t>
            </a:r>
            <a:r>
              <a:rPr lang="id-ID" dirty="0"/>
              <a:t> </a:t>
            </a:r>
            <a:r>
              <a:rPr lang="id-ID" dirty="0" err="1"/>
              <a:t>P</a:t>
            </a:r>
            <a:r>
              <a:rPr lang="id-ID" dirty="0"/>
              <a:t>, </a:t>
            </a:r>
            <a:r>
              <a:rPr lang="id-ID" dirty="0" err="1"/>
              <a:t>Fazzari</a:t>
            </a:r>
            <a:r>
              <a:rPr lang="id-ID" dirty="0"/>
              <a:t> M, </a:t>
            </a:r>
            <a:r>
              <a:rPr lang="id-ID" dirty="0" err="1"/>
              <a:t>Marantz</a:t>
            </a:r>
            <a:r>
              <a:rPr lang="id-ID" dirty="0"/>
              <a:t> </a:t>
            </a:r>
            <a:r>
              <a:rPr lang="id-ID" dirty="0" err="1"/>
              <a:t>P</a:t>
            </a:r>
            <a:r>
              <a:rPr lang="id-ID" dirty="0"/>
              <a:t>. </a:t>
            </a:r>
            <a:r>
              <a:rPr lang="id-ID" i="1" dirty="0" err="1"/>
              <a:t>Patient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physician</a:t>
            </a:r>
            <a:r>
              <a:rPr lang="id-ID" i="1" dirty="0"/>
              <a:t> </a:t>
            </a:r>
            <a:r>
              <a:rPr lang="id-ID" i="1" dirty="0" err="1"/>
              <a:t>factors</a:t>
            </a:r>
            <a:r>
              <a:rPr lang="id-ID" i="1" dirty="0"/>
              <a:t> </a:t>
            </a:r>
            <a:r>
              <a:rPr lang="id-ID" i="1" dirty="0" err="1"/>
              <a:t>predict</a:t>
            </a:r>
            <a:r>
              <a:rPr lang="id-ID" i="1" dirty="0"/>
              <a:t> </a:t>
            </a:r>
            <a:r>
              <a:rPr lang="id-ID" i="1" dirty="0" err="1"/>
              <a:t>patients</a:t>
            </a:r>
            <a:r>
              <a:rPr lang="id-ID" i="1" dirty="0"/>
              <a:t>’ </a:t>
            </a:r>
            <a:r>
              <a:rPr lang="id-ID" i="1" dirty="0" err="1"/>
              <a:t>comprehension</a:t>
            </a:r>
            <a:r>
              <a:rPr lang="id-ID" i="1" dirty="0"/>
              <a:t> </a:t>
            </a:r>
            <a:r>
              <a:rPr lang="id-ID" i="1" dirty="0" err="1"/>
              <a:t>of</a:t>
            </a:r>
            <a:r>
              <a:rPr lang="id-ID" i="1" dirty="0"/>
              <a:t> </a:t>
            </a:r>
            <a:r>
              <a:rPr lang="id-ID" i="1" dirty="0" err="1"/>
              <a:t>health</a:t>
            </a:r>
            <a:r>
              <a:rPr lang="id-ID" i="1" dirty="0"/>
              <a:t> </a:t>
            </a:r>
            <a:r>
              <a:rPr lang="id-ID" i="1" dirty="0" err="1"/>
              <a:t>information</a:t>
            </a:r>
            <a:r>
              <a:rPr lang="id-ID" dirty="0"/>
              <a:t>. </a:t>
            </a:r>
            <a:r>
              <a:rPr lang="id-ID" dirty="0" err="1"/>
              <a:t>Patient</a:t>
            </a:r>
            <a:r>
              <a:rPr lang="id-ID" dirty="0"/>
              <a:t> Edu </a:t>
            </a:r>
            <a:r>
              <a:rPr lang="id-ID" dirty="0" err="1"/>
              <a:t>Couns</a:t>
            </a:r>
            <a:r>
              <a:rPr lang="id-ID" dirty="0"/>
              <a:t> 2003;50:201–10.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id-ID" dirty="0"/>
              <a:t>7 Eko Harry Susanto, Komunikasi Manusia Esensi dan Aplikasi dalam Dinamika Sosial Ekonomi Politik, Edisi. I, (Jakarta: Mitra Wacana Media, 2010), </a:t>
            </a:r>
            <a:r>
              <a:rPr lang="id-ID" dirty="0" err="1"/>
              <a:t>h</a:t>
            </a:r>
            <a:r>
              <a:rPr lang="id-ID" dirty="0"/>
              <a:t>. 6-12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id-ID" dirty="0"/>
              <a:t>Efendy, </a:t>
            </a:r>
            <a:r>
              <a:rPr lang="id-ID" dirty="0" err="1"/>
              <a:t>Onong</a:t>
            </a:r>
            <a:r>
              <a:rPr lang="id-ID" dirty="0"/>
              <a:t> </a:t>
            </a:r>
            <a:r>
              <a:rPr lang="id-ID" dirty="0" err="1"/>
              <a:t>Uchana</a:t>
            </a:r>
            <a:r>
              <a:rPr lang="id-ID" dirty="0"/>
              <a:t>. 2005. Ilmu Komunikasi Teori dan </a:t>
            </a:r>
            <a:r>
              <a:rPr lang="id-ID" dirty="0" err="1"/>
              <a:t>Praktek</a:t>
            </a:r>
            <a:r>
              <a:rPr lang="id-ID" dirty="0"/>
              <a:t>. </a:t>
            </a:r>
            <a:r>
              <a:rPr lang="id-ID" dirty="0" err="1"/>
              <a:t>Bandung:Remaja</a:t>
            </a:r>
            <a:r>
              <a:rPr lang="id-ID" dirty="0"/>
              <a:t> </a:t>
            </a:r>
            <a:r>
              <a:rPr lang="id-ID" dirty="0" err="1"/>
              <a:t>Rosda</a:t>
            </a:r>
            <a:r>
              <a:rPr lang="id-ID" dirty="0"/>
              <a:t> Karya </a:t>
            </a:r>
          </a:p>
          <a:p>
            <a:pPr marL="457200" indent="-457200">
              <a:buAutoNum type="arabicPeriod"/>
            </a:pPr>
            <a:endParaRPr lang="id-ID" dirty="0"/>
          </a:p>
          <a:p>
            <a:pPr marL="457200" indent="-457200">
              <a:buAutoNum type="arabicPeriod"/>
            </a:pPr>
            <a:endParaRPr lang="id-ID" dirty="0"/>
          </a:p>
          <a:p>
            <a:pPr marL="457200" indent="-457200">
              <a:buAutoNum type="arabicPeriod"/>
            </a:pP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163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22A1516-82AE-F94C-904B-41C28E24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KOMUNIKASI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B3D2DEA2-28ED-5047-97B5-F216CEBB4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Keterampilan komunikasi dokter-pasien yang efektif sama pentingnya dengan perawatan medis yang dilakukan </a:t>
            </a:r>
            <a:r>
              <a:rPr lang="id-ID" baseline="30000" dirty="0"/>
              <a:t>(1,2)</a:t>
            </a:r>
          </a:p>
          <a:p>
            <a:pPr marL="0" indent="0">
              <a:buNone/>
            </a:pPr>
            <a:endParaRPr lang="id-ID" baseline="30000" dirty="0"/>
          </a:p>
          <a:p>
            <a:pPr marL="0" indent="0">
              <a:buNone/>
            </a:pPr>
            <a:r>
              <a:rPr lang="id-ID" dirty="0"/>
              <a:t>Komunikasi dokter gigi-pasien merupakan faktor utama bagi penyedia layanan kesehatan. Hubungan dokter-pasien termasuk hubungan </a:t>
            </a:r>
            <a:r>
              <a:rPr lang="id-ID" dirty="0" err="1"/>
              <a:t>interpersonal</a:t>
            </a:r>
            <a:r>
              <a:rPr lang="id-ID" dirty="0"/>
              <a:t>, pertukaran informasi dan keputusan pengobatan </a:t>
            </a:r>
            <a:r>
              <a:rPr lang="id-ID" baseline="30000" dirty="0"/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116892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8F0476A-6BDD-6549-AF13-E4CB7B76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dan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D1968A44-D99E-B94E-BFFD-F8B9C1101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2045970"/>
            <a:ext cx="9141389" cy="4003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/>
              <a:t>Komunikasi dokter/dokter gigi-pasien yang baik/ efektif dapat </a:t>
            </a:r>
          </a:p>
          <a:p>
            <a:pPr marL="457200" indent="-457200">
              <a:buAutoNum type="alphaLcPeriod"/>
            </a:pPr>
            <a:r>
              <a:rPr lang="id-ID" dirty="0"/>
              <a:t>menurunkan kecemasan pasien,</a:t>
            </a:r>
          </a:p>
          <a:p>
            <a:pPr marL="457200" indent="-457200">
              <a:buAutoNum type="alphaLcPeriod"/>
            </a:pPr>
            <a:r>
              <a:rPr lang="id-ID" dirty="0"/>
              <a:t>meningkatkan faktor-faktor seperti kepuasan pasien dan </a:t>
            </a:r>
          </a:p>
          <a:p>
            <a:pPr marL="457200" indent="-457200">
              <a:buAutoNum type="alphaLcPeriod"/>
            </a:pPr>
            <a:r>
              <a:rPr lang="id-ID" dirty="0"/>
              <a:t>Meningkatkan kepatuhan pasien terhadap perilaku sehat </a:t>
            </a:r>
            <a:r>
              <a:rPr lang="id-ID" baseline="30000" dirty="0"/>
              <a:t>(4,5)</a:t>
            </a:r>
          </a:p>
          <a:p>
            <a:pPr marL="0" indent="0">
              <a:buNone/>
            </a:pPr>
            <a:endParaRPr lang="id-ID" baseline="30000" dirty="0"/>
          </a:p>
          <a:p>
            <a:pPr marL="0" indent="0">
              <a:buNone/>
            </a:pPr>
            <a:r>
              <a:rPr lang="id-ID" dirty="0"/>
              <a:t>Komunikasi dokter/dokter gigi-pasien yang sukses menjadi tujuan pembelajaran utama. </a:t>
            </a:r>
          </a:p>
          <a:p>
            <a:pPr marL="0" indent="0">
              <a:buNone/>
            </a:pPr>
            <a:endParaRPr lang="id-ID" baseline="30000" dirty="0"/>
          </a:p>
        </p:txBody>
      </p:sp>
    </p:spTree>
    <p:extLst>
      <p:ext uri="{BB962C8B-B14F-4D97-AF65-F5344CB8AC3E}">
        <p14:creationId xmlns:p14="http://schemas.microsoft.com/office/powerpoint/2010/main" val="382998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AF1D378-2DB1-7846-B7EB-86E7397BE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Tujuan komunikasi dokter dan pasien yaitu:  </a:t>
            </a:r>
            <a:br>
              <a:rPr lang="id-ID" dirty="0"/>
            </a:b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DCE4D2E-BF48-9B4A-A79E-EA36FA04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menciptakan hubungan </a:t>
            </a:r>
            <a:r>
              <a:rPr lang="id-ID" dirty="0" err="1"/>
              <a:t>interpersonal</a:t>
            </a:r>
            <a:r>
              <a:rPr lang="id-ID" dirty="0"/>
              <a:t> yang baik (</a:t>
            </a:r>
            <a:r>
              <a:rPr lang="id-ID" dirty="0" err="1"/>
              <a:t>creating</a:t>
            </a:r>
            <a:r>
              <a:rPr lang="id-ID" dirty="0"/>
              <a:t> </a:t>
            </a:r>
            <a:r>
              <a:rPr lang="id-ID" dirty="0" err="1"/>
              <a:t>a</a:t>
            </a:r>
            <a:r>
              <a:rPr lang="id-ID" dirty="0"/>
              <a:t> </a:t>
            </a:r>
            <a:r>
              <a:rPr lang="id-ID" dirty="0" err="1"/>
              <a:t>good</a:t>
            </a:r>
            <a:r>
              <a:rPr lang="id-ID" dirty="0"/>
              <a:t> </a:t>
            </a:r>
            <a:r>
              <a:rPr lang="id-ID" dirty="0" err="1"/>
              <a:t>interpersonal</a:t>
            </a:r>
            <a:r>
              <a:rPr lang="id-ID" dirty="0"/>
              <a:t> </a:t>
            </a:r>
            <a:r>
              <a:rPr lang="id-ID" dirty="0" err="1"/>
              <a:t>relationship</a:t>
            </a:r>
            <a:r>
              <a:rPr lang="id-ID" dirty="0"/>
              <a:t>), </a:t>
            </a:r>
          </a:p>
          <a:p>
            <a:r>
              <a:rPr lang="id-ID" dirty="0"/>
              <a:t>melakukan pertukaran informasi (</a:t>
            </a:r>
            <a:r>
              <a:rPr lang="id-ID" dirty="0" err="1"/>
              <a:t>exchange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information</a:t>
            </a:r>
            <a:r>
              <a:rPr lang="id-ID" dirty="0"/>
              <a:t>),</a:t>
            </a:r>
          </a:p>
          <a:p>
            <a:r>
              <a:rPr lang="id-ID" dirty="0"/>
              <a:t>pengambilan keputusan medis (</a:t>
            </a:r>
            <a:r>
              <a:rPr lang="id-ID" dirty="0" err="1"/>
              <a:t>medical</a:t>
            </a:r>
            <a:r>
              <a:rPr lang="id-ID" dirty="0"/>
              <a:t>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5407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E20C709-0143-8D4F-8746-B6480853E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0" y="808056"/>
            <a:ext cx="8558459" cy="1077229"/>
          </a:xfrm>
        </p:spPr>
        <p:txBody>
          <a:bodyPr/>
          <a:lstStyle/>
          <a:p>
            <a:r>
              <a:rPr lang="en-US" dirty="0"/>
              <a:t>Strategi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dan </a:t>
            </a:r>
            <a:r>
              <a:rPr lang="en-US" dirty="0" err="1"/>
              <a:t>pasien</a:t>
            </a:r>
            <a:r>
              <a:rPr lang="en-US" dirty="0"/>
              <a:t> 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BBC9E636-8C0E-8E45-8A12-9F3DEEF7B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219" y="2000250"/>
            <a:ext cx="8809919" cy="4229099"/>
          </a:xfrm>
        </p:spPr>
        <p:txBody>
          <a:bodyPr/>
          <a:lstStyle/>
          <a:p>
            <a:r>
              <a:rPr lang="id-ID" dirty="0"/>
              <a:t>Strategi komunikasi dan pertukaran informasi dipengaruhi oleh karakteristik pasien dan dokter. </a:t>
            </a:r>
          </a:p>
          <a:p>
            <a:r>
              <a:rPr lang="id-ID" dirty="0"/>
              <a:t>Dokter wanita cenderung lebih berpusat pada pasien dalam komunikasi</a:t>
            </a:r>
            <a:r>
              <a:rPr lang="id-ID" baseline="30000" dirty="0"/>
              <a:t>(6), </a:t>
            </a:r>
            <a:r>
              <a:rPr lang="id-ID" dirty="0"/>
              <a:t>status sosial ekonomi pasien dan kepercayaan diri </a:t>
            </a:r>
            <a:r>
              <a:rPr lang="id-ID" baseline="30000" dirty="0"/>
              <a:t>(7)</a:t>
            </a:r>
          </a:p>
        </p:txBody>
      </p:sp>
    </p:spTree>
    <p:extLst>
      <p:ext uri="{BB962C8B-B14F-4D97-AF65-F5344CB8AC3E}">
        <p14:creationId xmlns:p14="http://schemas.microsoft.com/office/powerpoint/2010/main" val="159737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55A4972-0177-AF4B-B5F4-E2D407FA7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Jenis-Jenis Komunikasi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B0B2AF40-9C8B-0C4B-BAFE-75FC1AFA3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dirty="0"/>
              <a:t>Lima konteks komunikasi, yaitu: </a:t>
            </a:r>
          </a:p>
          <a:p>
            <a:pPr marL="457200" indent="-457200">
              <a:buFont typeface="Wingdings" panose="05000000000000000000" pitchFamily="2" charset="2"/>
              <a:buAutoNum type="alphaLcPeriod"/>
            </a:pPr>
            <a:r>
              <a:rPr lang="id-ID" dirty="0"/>
              <a:t>komunikasi </a:t>
            </a:r>
            <a:r>
              <a:rPr lang="id-ID" dirty="0" err="1"/>
              <a:t>intrapersonal</a:t>
            </a:r>
            <a:r>
              <a:rPr lang="id-ID" dirty="0"/>
              <a:t> (</a:t>
            </a:r>
            <a:r>
              <a:rPr lang="id-ID" dirty="0" err="1"/>
              <a:t>intrapersonal</a:t>
            </a:r>
            <a:r>
              <a:rPr lang="id-ID" dirty="0"/>
              <a:t> </a:t>
            </a:r>
            <a:r>
              <a:rPr lang="id-ID" dirty="0" err="1"/>
              <a:t>communication</a:t>
            </a:r>
            <a:r>
              <a:rPr lang="id-ID" dirty="0"/>
              <a:t>) : komunikasi yang terjadi terhadap diri sendiri </a:t>
            </a:r>
          </a:p>
          <a:p>
            <a:pPr marL="457200" indent="-457200">
              <a:buAutoNum type="alphaLcPeriod"/>
            </a:pPr>
            <a:r>
              <a:rPr lang="id-ID" dirty="0"/>
              <a:t>komunikasi </a:t>
            </a:r>
            <a:r>
              <a:rPr lang="id-ID" dirty="0" err="1"/>
              <a:t>antarpersonal</a:t>
            </a:r>
            <a:r>
              <a:rPr lang="id-ID" dirty="0"/>
              <a:t> (</a:t>
            </a:r>
            <a:r>
              <a:rPr lang="id-ID" dirty="0" err="1"/>
              <a:t>interpersonal</a:t>
            </a:r>
            <a:r>
              <a:rPr lang="id-ID" dirty="0"/>
              <a:t> </a:t>
            </a:r>
            <a:r>
              <a:rPr lang="id-ID" dirty="0" err="1"/>
              <a:t>communication</a:t>
            </a:r>
            <a:r>
              <a:rPr lang="id-ID" dirty="0"/>
              <a:t>),</a:t>
            </a:r>
          </a:p>
          <a:p>
            <a:pPr marL="457200" indent="-457200">
              <a:buFont typeface="Wingdings" panose="05000000000000000000" pitchFamily="2" charset="2"/>
              <a:buAutoNum type="alphaLcPeriod"/>
            </a:pPr>
            <a:r>
              <a:rPr lang="id-ID" dirty="0"/>
              <a:t>komunikasi kelompok (</a:t>
            </a:r>
            <a:r>
              <a:rPr lang="id-ID" dirty="0" err="1"/>
              <a:t>group</a:t>
            </a:r>
            <a:r>
              <a:rPr lang="id-ID" dirty="0"/>
              <a:t> </a:t>
            </a:r>
            <a:r>
              <a:rPr lang="id-ID" dirty="0" err="1"/>
              <a:t>communication</a:t>
            </a:r>
            <a:r>
              <a:rPr lang="id-ID" dirty="0"/>
              <a:t>): interaksi antara orang-orang dalam kelompok kecil  </a:t>
            </a:r>
          </a:p>
          <a:p>
            <a:pPr marL="457200" indent="-457200">
              <a:buFont typeface="Wingdings" panose="05000000000000000000" pitchFamily="2" charset="2"/>
              <a:buAutoNum type="alphaLcPeriod"/>
            </a:pPr>
            <a:r>
              <a:rPr lang="id-ID" dirty="0"/>
              <a:t>komunikasi organisasi (</a:t>
            </a:r>
            <a:r>
              <a:rPr lang="id-ID" dirty="0" err="1"/>
              <a:t>organizational</a:t>
            </a:r>
            <a:r>
              <a:rPr lang="id-ID" dirty="0"/>
              <a:t> </a:t>
            </a:r>
            <a:r>
              <a:rPr lang="id-ID" dirty="0" err="1"/>
              <a:t>communication</a:t>
            </a:r>
            <a:r>
              <a:rPr lang="id-ID" dirty="0"/>
              <a:t>): komunikasi antar manusia yang terjadi dalam konteks organisasi  </a:t>
            </a:r>
          </a:p>
          <a:p>
            <a:pPr marL="457200" indent="-457200">
              <a:buFont typeface="Wingdings" panose="05000000000000000000" pitchFamily="2" charset="2"/>
              <a:buAutoNum type="alphaLcPeriod"/>
            </a:pPr>
            <a:r>
              <a:rPr lang="id-ID" dirty="0"/>
              <a:t>komunikasi massa (</a:t>
            </a:r>
            <a:r>
              <a:rPr lang="id-ID" dirty="0" err="1"/>
              <a:t>mass</a:t>
            </a:r>
            <a:r>
              <a:rPr lang="id-ID" dirty="0"/>
              <a:t> </a:t>
            </a:r>
            <a:r>
              <a:rPr lang="id-ID" dirty="0" err="1"/>
              <a:t>communication</a:t>
            </a:r>
            <a:r>
              <a:rPr lang="id-ID" dirty="0"/>
              <a:t>): organisasi memproduksi dan </a:t>
            </a:r>
            <a:r>
              <a:rPr lang="id-ID" dirty="0" err="1"/>
              <a:t>meyebarkan</a:t>
            </a:r>
            <a:r>
              <a:rPr lang="id-ID" dirty="0"/>
              <a:t> pesan kepada publik secara luas </a:t>
            </a:r>
            <a:r>
              <a:rPr lang="id-ID" baseline="30000" dirty="0"/>
              <a:t>8)</a:t>
            </a:r>
            <a:br>
              <a:rPr lang="id-ID" dirty="0"/>
            </a:b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2007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6A29B8D-A104-A242-9ADD-BA68AB3E3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808056"/>
            <a:ext cx="9061379" cy="107722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model 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-</a:t>
            </a:r>
            <a:r>
              <a:rPr lang="en-US" dirty="0" err="1"/>
              <a:t>pasien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16CC3E3B-84DE-4A4A-B77F-2F2389D71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siapa pengirimnya (komunikator), </a:t>
            </a:r>
          </a:p>
          <a:p>
            <a:r>
              <a:rPr lang="id-ID" dirty="0"/>
              <a:t>apa yang dikatakan atau dikirimkan (pesan), </a:t>
            </a:r>
          </a:p>
          <a:p>
            <a:r>
              <a:rPr lang="id-ID" dirty="0"/>
              <a:t>saluran komunikasi apa yang digunakan (media), </a:t>
            </a:r>
          </a:p>
          <a:p>
            <a:r>
              <a:rPr lang="id-ID" dirty="0"/>
              <a:t>ditujukan untuk siapa (komunikan).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8698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2006A78-7D99-BC43-9BE9-F3C93076E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Dokter-Pasien</a:t>
            </a:r>
            <a:r>
              <a:rPr lang="en-US" dirty="0"/>
              <a:t>:</a:t>
            </a:r>
            <a:endParaRPr lang="id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C89BA1A-F4B8-0540-AA41-A19DE44E0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127" y="2052116"/>
            <a:ext cx="8963012" cy="399782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 err="1"/>
              <a:t>Memulai</a:t>
            </a:r>
            <a:r>
              <a:rPr lang="en-US" sz="2800" dirty="0"/>
              <a:t> </a:t>
            </a:r>
            <a:r>
              <a:rPr lang="en-US" sz="2800" dirty="0" err="1"/>
              <a:t>wawancara</a:t>
            </a:r>
            <a:r>
              <a:rPr lang="en-US" sz="2800" dirty="0"/>
              <a:t> (</a:t>
            </a:r>
            <a:r>
              <a:rPr lang="en-US" sz="2800" i="1" dirty="0"/>
              <a:t>Initiating the session</a:t>
            </a:r>
            <a:r>
              <a:rPr lang="en-US" sz="280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sz="2800" dirty="0" err="1"/>
              <a:t>Mengumpulkan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(</a:t>
            </a:r>
            <a:r>
              <a:rPr lang="en-US" sz="2800" i="1" dirty="0"/>
              <a:t>gathering information</a:t>
            </a:r>
            <a:r>
              <a:rPr lang="en-US" sz="280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sz="2800" dirty="0" err="1"/>
              <a:t>Penjelasan</a:t>
            </a:r>
            <a:r>
              <a:rPr lang="en-US" sz="2800" dirty="0"/>
              <a:t> dan </a:t>
            </a:r>
            <a:r>
              <a:rPr lang="en-US" sz="2800" dirty="0" err="1"/>
              <a:t>Perencanaan</a:t>
            </a:r>
            <a:r>
              <a:rPr lang="en-US" sz="2800" dirty="0"/>
              <a:t> (</a:t>
            </a:r>
            <a:r>
              <a:rPr lang="en-US" sz="2800" i="1" dirty="0"/>
              <a:t>explanation and planning</a:t>
            </a:r>
            <a:r>
              <a:rPr lang="en-US" sz="280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sz="2800" dirty="0" err="1"/>
              <a:t>Menutup</a:t>
            </a:r>
            <a:r>
              <a:rPr lang="en-US" sz="2800" dirty="0"/>
              <a:t> </a:t>
            </a:r>
            <a:r>
              <a:rPr lang="en-US" sz="2800" dirty="0" err="1"/>
              <a:t>wawancara</a:t>
            </a:r>
            <a:r>
              <a:rPr lang="en-US" sz="2800" dirty="0"/>
              <a:t> (</a:t>
            </a:r>
            <a:r>
              <a:rPr lang="en-US" sz="2800" i="1" dirty="0"/>
              <a:t>closing the session</a:t>
            </a:r>
            <a:r>
              <a:rPr lang="en-US" sz="2800" dirty="0"/>
              <a:t>)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216018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{1B208858-5DA1-6E4F-9F89-9F0D4A7EBEA0}tf16401378</Template>
  <TotalTime>646</TotalTime>
  <Words>1067</Words>
  <Application>Microsoft Macintosh PowerPoint</Application>
  <PresentationFormat>Layar Lebar</PresentationFormat>
  <Paragraphs>115</Paragraphs>
  <Slides>22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22</vt:i4>
      </vt:variant>
    </vt:vector>
  </HeadingPairs>
  <TitlesOfParts>
    <vt:vector size="27" baseType="lpstr">
      <vt:lpstr>Arial</vt:lpstr>
      <vt:lpstr>MS Shell Dlg 2</vt:lpstr>
      <vt:lpstr>Wingdings</vt:lpstr>
      <vt:lpstr>Wingdings 3</vt:lpstr>
      <vt:lpstr>Madison</vt:lpstr>
      <vt:lpstr>Komunikasi dan Konseling</vt:lpstr>
      <vt:lpstr>CP (Capaian Pembelajaran)</vt:lpstr>
      <vt:lpstr>KOMUNIKASI</vt:lpstr>
      <vt:lpstr>Tujuan dan manfaat komunikasi</vt:lpstr>
      <vt:lpstr>Tujuan komunikasi dokter dan pasien yaitu:   </vt:lpstr>
      <vt:lpstr>Strategi komunikasi dokter gigi dan pasien </vt:lpstr>
      <vt:lpstr>Jenis-Jenis Komunikasi</vt:lpstr>
      <vt:lpstr>Elemen-elemen dalam model proses komunikasi efektif dalam hubungan dokter -pasien</vt:lpstr>
      <vt:lpstr>Tahap komunikasi Dokter-Pasien:</vt:lpstr>
      <vt:lpstr>Memulai wawancara (Initiating the session) </vt:lpstr>
      <vt:lpstr>Mengumpulkan informasi (gathering information) </vt:lpstr>
      <vt:lpstr>Tujuh butir mutiara anamnesis:</vt:lpstr>
      <vt:lpstr>Penjelasan dan Perencanaan (explanation and planning)</vt:lpstr>
      <vt:lpstr>Menutup wawancara (closing the session) </vt:lpstr>
      <vt:lpstr>Membangun relasi  (Building the relationship)</vt:lpstr>
      <vt:lpstr>Dua hal yang harus diperhatikan dalam melakukan komunikasi:</vt:lpstr>
      <vt:lpstr>PEMERIKSAAN SUBYEKTIF  </vt:lpstr>
      <vt:lpstr>Presentasi PowerPoint</vt:lpstr>
      <vt:lpstr>Presentasi PowerPoint</vt:lpstr>
      <vt:lpstr>Presentasi PowerPoint</vt:lpstr>
      <vt:lpstr>Presentasi PowerPoint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dan Konseling</dc:title>
  <dc:creator>Nyka Dwi Febria</dc:creator>
  <cp:lastModifiedBy>Nyka Dwi Febria</cp:lastModifiedBy>
  <cp:revision>24</cp:revision>
  <dcterms:created xsi:type="dcterms:W3CDTF">2021-07-21T02:59:33Z</dcterms:created>
  <dcterms:modified xsi:type="dcterms:W3CDTF">2021-07-25T04:21:35Z</dcterms:modified>
</cp:coreProperties>
</file>