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2" r:id="rId6"/>
    <p:sldId id="274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76" r:id="rId15"/>
    <p:sldId id="285" r:id="rId16"/>
    <p:sldId id="263" r:id="rId17"/>
    <p:sldId id="286" r:id="rId18"/>
    <p:sldId id="264" r:id="rId19"/>
    <p:sldId id="275" r:id="rId20"/>
    <p:sldId id="277" r:id="rId21"/>
    <p:sldId id="265" r:id="rId22"/>
    <p:sldId id="266" r:id="rId23"/>
    <p:sldId id="267" r:id="rId24"/>
    <p:sldId id="268" r:id="rId25"/>
    <p:sldId id="269" r:id="rId26"/>
    <p:sldId id="273" r:id="rId27"/>
    <p:sldId id="260" r:id="rId2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2" d="100"/>
          <a:sy n="42" d="100"/>
        </p:scale>
        <p:origin x="-1326" y="-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5547-A6A8-4625-BF8F-34E4A3377877}" type="datetimeFigureOut">
              <a:rPr lang="id-ID" smtClean="0"/>
              <a:t>05/11/2020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000F-B683-4593-9FD3-873862DA884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5547-A6A8-4625-BF8F-34E4A3377877}" type="datetimeFigureOut">
              <a:rPr lang="id-ID" smtClean="0"/>
              <a:t>05/11/2020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000F-B683-4593-9FD3-873862DA884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5547-A6A8-4625-BF8F-34E4A3377877}" type="datetimeFigureOut">
              <a:rPr lang="id-ID" smtClean="0"/>
              <a:t>05/11/2020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000F-B683-4593-9FD3-873862DA884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5547-A6A8-4625-BF8F-34E4A3377877}" type="datetimeFigureOut">
              <a:rPr lang="id-ID" smtClean="0"/>
              <a:t>05/11/2020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000F-B683-4593-9FD3-873862DA884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5547-A6A8-4625-BF8F-34E4A3377877}" type="datetimeFigureOut">
              <a:rPr lang="id-ID" smtClean="0"/>
              <a:t>05/11/2020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000F-B683-4593-9FD3-873862DA884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5547-A6A8-4625-BF8F-34E4A3377877}" type="datetimeFigureOut">
              <a:rPr lang="id-ID" smtClean="0"/>
              <a:t>05/11/2020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000F-B683-4593-9FD3-873862DA884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5547-A6A8-4625-BF8F-34E4A3377877}" type="datetimeFigureOut">
              <a:rPr lang="id-ID" smtClean="0"/>
              <a:t>05/11/2020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000F-B683-4593-9FD3-873862DA884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5547-A6A8-4625-BF8F-34E4A3377877}" type="datetimeFigureOut">
              <a:rPr lang="id-ID" smtClean="0"/>
              <a:t>05/11/2020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000F-B683-4593-9FD3-873862DA884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5547-A6A8-4625-BF8F-34E4A3377877}" type="datetimeFigureOut">
              <a:rPr lang="id-ID" smtClean="0"/>
              <a:t>05/11/2020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000F-B683-4593-9FD3-873862DA884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5547-A6A8-4625-BF8F-34E4A3377877}" type="datetimeFigureOut">
              <a:rPr lang="id-ID" smtClean="0"/>
              <a:t>05/11/2020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000F-B683-4593-9FD3-873862DA884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5547-A6A8-4625-BF8F-34E4A3377877}" type="datetimeFigureOut">
              <a:rPr lang="id-ID" smtClean="0"/>
              <a:t>05/11/2020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000F-B683-4593-9FD3-873862DA884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A5547-A6A8-4625-BF8F-34E4A3377877}" type="datetimeFigureOut">
              <a:rPr lang="id-ID" smtClean="0"/>
              <a:t>05/11/2020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5000F-B683-4593-9FD3-873862DA884B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PENGENALAN MIKROSKOP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&amp;</a:t>
            </a:r>
            <a:br>
              <a:rPr lang="en-US" dirty="0"/>
            </a:br>
            <a:r>
              <a:rPr lang="en-US" dirty="0"/>
              <a:t>SITOLOGI</a:t>
            </a:r>
            <a:r>
              <a:rPr lang="id-ID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d-ID" dirty="0"/>
              <a:t>Dr.Sherly Usman.,M.Sc</a:t>
            </a:r>
          </a:p>
          <a:p>
            <a:r>
              <a:rPr lang="id-ID" dirty="0"/>
              <a:t>Bagian Histologi dan Biologi sel</a:t>
            </a:r>
          </a:p>
          <a:p>
            <a:r>
              <a:rPr lang="id-ID" dirty="0"/>
              <a:t>Program Studi Pendidikan Dokter</a:t>
            </a:r>
          </a:p>
          <a:p>
            <a:r>
              <a:rPr lang="id-ID" dirty="0"/>
              <a:t>FKIK UMY</a:t>
            </a:r>
          </a:p>
          <a:p>
            <a:r>
              <a:rPr lang="id-ID" dirty="0"/>
              <a:t>2020/2021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="" xmlns:a16="http://schemas.microsoft.com/office/drawing/2014/main" id="{1CC2C17A-ED9D-4066-BA52-DE05212E9B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7188" y="500063"/>
            <a:ext cx="8534400" cy="758825"/>
          </a:xfrm>
          <a:ln>
            <a:solidFill>
              <a:srgbClr val="660033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6000">
                <a:solidFill>
                  <a:srgbClr val="7B9899"/>
                </a:solidFill>
              </a:rPr>
              <a:t>Badan nissel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="" xmlns:a16="http://schemas.microsoft.com/office/drawing/2014/main" id="{556DE3B1-3B60-42B9-BBD3-9A5131FA8D07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18436" name="Picture 4" descr="badan nisel">
            <a:extLst>
              <a:ext uri="{FF2B5EF4-FFF2-40B4-BE49-F238E27FC236}">
                <a16:creationId xmlns="" xmlns:a16="http://schemas.microsoft.com/office/drawing/2014/main" id="{A5C07A4D-CBD3-4D03-8BFB-87039E24CC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8" y="1857375"/>
            <a:ext cx="6262687" cy="437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="" xmlns:a16="http://schemas.microsoft.com/office/drawing/2014/main" id="{64BA9D42-4ACD-4254-B7FF-CBA58253AC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6000">
                <a:solidFill>
                  <a:srgbClr val="7B9899"/>
                </a:solidFill>
              </a:rPr>
              <a:t>Badan nissel kuat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="" xmlns:a16="http://schemas.microsoft.com/office/drawing/2014/main" id="{94EDA006-E77D-4C05-ACCC-E8051B056655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19460" name="Picture 4" descr="badan nisse;">
            <a:extLst>
              <a:ext uri="{FF2B5EF4-FFF2-40B4-BE49-F238E27FC236}">
                <a16:creationId xmlns="" xmlns:a16="http://schemas.microsoft.com/office/drawing/2014/main" id="{24D39CCB-62A4-4967-BAFC-21B190AEE3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18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341438"/>
            <a:ext cx="6911975" cy="474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="" xmlns:a16="http://schemas.microsoft.com/office/drawing/2014/main" id="{B698D4BA-DD35-48F0-9878-0D852DE9E1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0483" name="Title 2">
            <a:extLst>
              <a:ext uri="{FF2B5EF4-FFF2-40B4-BE49-F238E27FC236}">
                <a16:creationId xmlns="" xmlns:a16="http://schemas.microsoft.com/office/drawing/2014/main" id="{37549213-5D61-4D3C-9B10-4302CF012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375" y="571500"/>
            <a:ext cx="7772400" cy="1133475"/>
          </a:xfrm>
        </p:spPr>
        <p:txBody>
          <a:bodyPr/>
          <a:lstStyle/>
          <a:p>
            <a:r>
              <a:rPr lang="en-US" altLang="en-US" sz="6000">
                <a:solidFill>
                  <a:srgbClr val="7B9899"/>
                </a:solidFill>
              </a:rPr>
              <a:t>Badan nissel kuat</a:t>
            </a:r>
            <a:endParaRPr lang="en-US" altLang="en-US" sz="6000"/>
          </a:p>
        </p:txBody>
      </p:sp>
      <p:pic>
        <p:nvPicPr>
          <p:cNvPr id="20484" name="Picture 4" descr="badan nisse;">
            <a:extLst>
              <a:ext uri="{FF2B5EF4-FFF2-40B4-BE49-F238E27FC236}">
                <a16:creationId xmlns="" xmlns:a16="http://schemas.microsoft.com/office/drawing/2014/main" id="{771CF259-C23F-463F-B748-9E72F0E4DB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18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17" t="38104" r="26064" b="37585"/>
          <a:stretch>
            <a:fillRect/>
          </a:stretch>
        </p:blipFill>
        <p:spPr bwMode="auto">
          <a:xfrm>
            <a:off x="857250" y="2571750"/>
            <a:ext cx="7548563" cy="371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="" xmlns:a16="http://schemas.microsoft.com/office/drawing/2014/main" id="{FA4D15F3-CE11-4E9F-8009-F68AAD190B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7B9899"/>
                </a:solidFill>
              </a:rPr>
              <a:t>Mitokondria 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="" xmlns:a16="http://schemas.microsoft.com/office/drawing/2014/main" id="{25BD8728-6A88-4750-AB2E-2B14FAA9F34E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21508" name="Picture 4" descr="mitokondria">
            <a:extLst>
              <a:ext uri="{FF2B5EF4-FFF2-40B4-BE49-F238E27FC236}">
                <a16:creationId xmlns="" xmlns:a16="http://schemas.microsoft.com/office/drawing/2014/main" id="{5FC43168-BA3D-47F3-AC0A-DD2386BE38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557338"/>
            <a:ext cx="6459537" cy="452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="" xmlns:a16="http://schemas.microsoft.com/office/drawing/2014/main" id="{C7C51862-2E61-4DED-A9CA-E64EBF5AE7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5400">
                <a:solidFill>
                  <a:srgbClr val="7B9899"/>
                </a:solidFill>
              </a:rPr>
              <a:t>mitokondria kuat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="" xmlns:a16="http://schemas.microsoft.com/office/drawing/2014/main" id="{42081D04-AFED-4E2B-85F0-981436D3ECF0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22532" name="Picture 4" descr="mitokondria kuat">
            <a:extLst>
              <a:ext uri="{FF2B5EF4-FFF2-40B4-BE49-F238E27FC236}">
                <a16:creationId xmlns="" xmlns:a16="http://schemas.microsoft.com/office/drawing/2014/main" id="{D9E7C3A3-1664-4D7E-AD7A-4C47D23B8B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43" r="55489" b="8377"/>
          <a:stretch>
            <a:fillRect/>
          </a:stretch>
        </p:blipFill>
        <p:spPr bwMode="auto">
          <a:xfrm>
            <a:off x="1714500" y="1643063"/>
            <a:ext cx="45720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eft Arrow 4">
            <a:extLst>
              <a:ext uri="{FF2B5EF4-FFF2-40B4-BE49-F238E27FC236}">
                <a16:creationId xmlns="" xmlns:a16="http://schemas.microsoft.com/office/drawing/2014/main" id="{B51E20C7-56BD-4B0E-859D-094E6DAD257F}"/>
              </a:ext>
            </a:extLst>
          </p:cNvPr>
          <p:cNvSpPr/>
          <p:nvPr/>
        </p:nvSpPr>
        <p:spPr>
          <a:xfrm>
            <a:off x="5715000" y="4286250"/>
            <a:ext cx="1785938" cy="428625"/>
          </a:xfrm>
          <a:prstGeom prst="leftArrow">
            <a:avLst>
              <a:gd name="adj1" fmla="val 50000"/>
              <a:gd name="adj2" fmla="val 11206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="" xmlns:a16="http://schemas.microsoft.com/office/drawing/2014/main" id="{B863CEAA-2C8F-4ADA-98C6-1FB1558719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>
                <a:solidFill>
                  <a:srgbClr val="7B9899"/>
                </a:solidFill>
              </a:rPr>
              <a:t>glikogeni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="" xmlns:a16="http://schemas.microsoft.com/office/drawing/2014/main" id="{F6DB22F0-662C-43A7-A4C5-286EBC721A22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23556" name="Picture 4" descr="glikogeni">
            <a:extLst>
              <a:ext uri="{FF2B5EF4-FFF2-40B4-BE49-F238E27FC236}">
                <a16:creationId xmlns="" xmlns:a16="http://schemas.microsoft.com/office/drawing/2014/main" id="{C7697682-F091-4A24-8AF4-3FD4BAE2B2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30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687513"/>
            <a:ext cx="6553200" cy="428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="" xmlns:a16="http://schemas.microsoft.com/office/drawing/2014/main" id="{894F720C-0CAA-43FD-AADC-8B02FCE026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7B9899"/>
                </a:solidFill>
              </a:rPr>
              <a:t>Granula Glikogeni 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="" xmlns:a16="http://schemas.microsoft.com/office/drawing/2014/main" id="{89E0384B-B28B-4581-977F-59049A656F43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24580" name="Picture 4" descr="glikogeni kuat">
            <a:extLst>
              <a:ext uri="{FF2B5EF4-FFF2-40B4-BE49-F238E27FC236}">
                <a16:creationId xmlns="" xmlns:a16="http://schemas.microsoft.com/office/drawing/2014/main" id="{1E1D7792-6EE1-4A8B-8E67-2886695E95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298575"/>
            <a:ext cx="7632700" cy="513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="" xmlns:a16="http://schemas.microsoft.com/office/drawing/2014/main" id="{5289FE25-7A44-438A-8474-2F0B7D42FB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5603" name="Title 2">
            <a:extLst>
              <a:ext uri="{FF2B5EF4-FFF2-40B4-BE49-F238E27FC236}">
                <a16:creationId xmlns="" xmlns:a16="http://schemas.microsoft.com/office/drawing/2014/main" id="{07B6EA55-E5F8-42C3-8082-44804B4ECC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25604" name="Picture 4" descr="glikogeni kuat">
            <a:extLst>
              <a:ext uri="{FF2B5EF4-FFF2-40B4-BE49-F238E27FC236}">
                <a16:creationId xmlns="" xmlns:a16="http://schemas.microsoft.com/office/drawing/2014/main" id="{CC6AFA04-5A54-4CB7-8F55-8159D89B36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163" t="7608"/>
          <a:stretch>
            <a:fillRect/>
          </a:stretch>
        </p:blipFill>
        <p:spPr bwMode="auto">
          <a:xfrm>
            <a:off x="2643188" y="214313"/>
            <a:ext cx="3929062" cy="6357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eft Arrow 4">
            <a:extLst>
              <a:ext uri="{FF2B5EF4-FFF2-40B4-BE49-F238E27FC236}">
                <a16:creationId xmlns="" xmlns:a16="http://schemas.microsoft.com/office/drawing/2014/main" id="{559DBDC0-F8DC-42F8-B813-AB21CF559B9E}"/>
              </a:ext>
            </a:extLst>
          </p:cNvPr>
          <p:cNvSpPr/>
          <p:nvPr/>
        </p:nvSpPr>
        <p:spPr>
          <a:xfrm>
            <a:off x="6072188" y="2143125"/>
            <a:ext cx="1857375" cy="428625"/>
          </a:xfrm>
          <a:prstGeom prst="leftArrow">
            <a:avLst>
              <a:gd name="adj1" fmla="val 50000"/>
              <a:gd name="adj2" fmla="val 127575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="" xmlns:a16="http://schemas.microsoft.com/office/drawing/2014/main" id="{86C7909E-2AA0-4C9D-A12A-C75791631F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>
                <a:solidFill>
                  <a:srgbClr val="7B9899"/>
                </a:solidFill>
              </a:rPr>
              <a:t> Granula zymogeni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="" xmlns:a16="http://schemas.microsoft.com/office/drawing/2014/main" id="{35292559-19AE-4047-B3EB-1A2945C3B4A9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26628" name="Picture 4" descr="zymogeni">
            <a:extLst>
              <a:ext uri="{FF2B5EF4-FFF2-40B4-BE49-F238E27FC236}">
                <a16:creationId xmlns="" xmlns:a16="http://schemas.microsoft.com/office/drawing/2014/main" id="{962EFAEA-1B18-4460-8F6A-8810D096D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12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300163"/>
            <a:ext cx="6767513" cy="465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="" xmlns:a16="http://schemas.microsoft.com/office/drawing/2014/main" id="{B94D4273-D8AC-4DEF-92BB-7E6AB729BC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7B9899"/>
                </a:solidFill>
              </a:rPr>
              <a:t> Granula Zymogeni 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="" xmlns:a16="http://schemas.microsoft.com/office/drawing/2014/main" id="{F0B4203B-CE2D-4D0B-9FAB-A8893D3AB6B1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27652" name="Picture 4" descr="zymogeni kuat">
            <a:extLst>
              <a:ext uri="{FF2B5EF4-FFF2-40B4-BE49-F238E27FC236}">
                <a16:creationId xmlns="" xmlns:a16="http://schemas.microsoft.com/office/drawing/2014/main" id="{83D02F6E-A94F-4D29-8D3B-D0A1DE6190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700213"/>
            <a:ext cx="6624637" cy="444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 MIKROSKOP BINOKULER </a:t>
            </a:r>
          </a:p>
        </p:txBody>
      </p:sp>
      <p:pic>
        <p:nvPicPr>
          <p:cNvPr id="4" name="Content Placeholder 3" descr="Bagian-Bagian-Mikroskop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1311988"/>
            <a:ext cx="7629995" cy="5045970"/>
          </a:xfr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="" xmlns:a16="http://schemas.microsoft.com/office/drawing/2014/main" id="{FDD5437C-48B1-4DCC-8B2F-F2E39FF3C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</p:spPr>
        <p:txBody>
          <a:bodyPr/>
          <a:lstStyle/>
          <a:p>
            <a:r>
              <a:rPr lang="en-US" altLang="en-US"/>
              <a:t> Granula Zymogeni </a:t>
            </a:r>
          </a:p>
        </p:txBody>
      </p:sp>
      <p:pic>
        <p:nvPicPr>
          <p:cNvPr id="28675" name="Content Placeholder 4" descr="zymogeni kuat">
            <a:extLst>
              <a:ext uri="{FF2B5EF4-FFF2-40B4-BE49-F238E27FC236}">
                <a16:creationId xmlns="" xmlns:a16="http://schemas.microsoft.com/office/drawing/2014/main" id="{CB716ED3-8DB7-41D2-A945-2370F72A88B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72" t="37500" r="24751" b="37500"/>
          <a:stretch>
            <a:fillRect/>
          </a:stretch>
        </p:blipFill>
        <p:spPr>
          <a:xfrm>
            <a:off x="5000625" y="2214563"/>
            <a:ext cx="3360738" cy="3500437"/>
          </a:xfrm>
          <a:noFill/>
        </p:spPr>
      </p:pic>
      <p:pic>
        <p:nvPicPr>
          <p:cNvPr id="28676" name="Picture 4" descr="zymogeni kuat">
            <a:extLst>
              <a:ext uri="{FF2B5EF4-FFF2-40B4-BE49-F238E27FC236}">
                <a16:creationId xmlns="" xmlns:a16="http://schemas.microsoft.com/office/drawing/2014/main" id="{EDC9C382-4817-47CD-87C1-7931CBB1FF03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37" t="67223" r="48016" b="9647"/>
          <a:stretch>
            <a:fillRect/>
          </a:stretch>
        </p:blipFill>
        <p:spPr>
          <a:xfrm>
            <a:off x="928688" y="2286000"/>
            <a:ext cx="3071812" cy="3436938"/>
          </a:xfr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="" xmlns:a16="http://schemas.microsoft.com/office/drawing/2014/main" id="{E1244EC8-8BEF-4AF7-BAFE-F4F148C09F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7B9899"/>
                </a:solidFill>
              </a:rPr>
              <a:t> Granula Zymogeni 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="" xmlns:a16="http://schemas.microsoft.com/office/drawing/2014/main" id="{A60A0FC2-C6DD-4838-BD71-AE427174FE46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29700" name="Picture 4" descr="zymogeni kuat">
            <a:extLst>
              <a:ext uri="{FF2B5EF4-FFF2-40B4-BE49-F238E27FC236}">
                <a16:creationId xmlns="" xmlns:a16="http://schemas.microsoft.com/office/drawing/2014/main" id="{24D8505B-C582-44CE-9449-DC1F7CD73F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12" t="66238" r="46777" b="9647"/>
          <a:stretch>
            <a:fillRect/>
          </a:stretch>
        </p:blipFill>
        <p:spPr bwMode="auto">
          <a:xfrm>
            <a:off x="2714625" y="2428875"/>
            <a:ext cx="2914650" cy="264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ight Triangle 6">
            <a:extLst>
              <a:ext uri="{FF2B5EF4-FFF2-40B4-BE49-F238E27FC236}">
                <a16:creationId xmlns="" xmlns:a16="http://schemas.microsoft.com/office/drawing/2014/main" id="{AB375232-AC39-4C6F-82A7-27E853FE8D01}"/>
              </a:ext>
            </a:extLst>
          </p:cNvPr>
          <p:cNvSpPr/>
          <p:nvPr/>
        </p:nvSpPr>
        <p:spPr>
          <a:xfrm>
            <a:off x="2714625" y="3857625"/>
            <a:ext cx="1643063" cy="121443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ight Triangle 7">
            <a:extLst>
              <a:ext uri="{FF2B5EF4-FFF2-40B4-BE49-F238E27FC236}">
                <a16:creationId xmlns="" xmlns:a16="http://schemas.microsoft.com/office/drawing/2014/main" id="{D3FEE04F-48C8-40E6-9D78-87A95DEE1566}"/>
              </a:ext>
            </a:extLst>
          </p:cNvPr>
          <p:cNvSpPr/>
          <p:nvPr/>
        </p:nvSpPr>
        <p:spPr>
          <a:xfrm rot="10800000">
            <a:off x="4289425" y="2420938"/>
            <a:ext cx="1354138" cy="1643062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ight Triangle 8">
            <a:extLst>
              <a:ext uri="{FF2B5EF4-FFF2-40B4-BE49-F238E27FC236}">
                <a16:creationId xmlns="" xmlns:a16="http://schemas.microsoft.com/office/drawing/2014/main" id="{86E0CE1C-F196-448E-8069-D482C4EDB66A}"/>
              </a:ext>
            </a:extLst>
          </p:cNvPr>
          <p:cNvSpPr/>
          <p:nvPr/>
        </p:nvSpPr>
        <p:spPr>
          <a:xfrm rot="16200000">
            <a:off x="4440238" y="3868738"/>
            <a:ext cx="1120775" cy="1285875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="" xmlns:a16="http://schemas.microsoft.com/office/drawing/2014/main" id="{2300E631-CEA1-42EF-99DF-1F61569FE002}"/>
              </a:ext>
            </a:extLst>
          </p:cNvPr>
          <p:cNvSpPr/>
          <p:nvPr/>
        </p:nvSpPr>
        <p:spPr>
          <a:xfrm rot="5400000">
            <a:off x="2750344" y="2393156"/>
            <a:ext cx="1285875" cy="1357313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="" xmlns:a16="http://schemas.microsoft.com/office/drawing/2014/main" id="{0A88DD79-1D9C-42C8-B8C4-DDE53C45BB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7B9899"/>
                </a:solidFill>
              </a:rPr>
              <a:t>mucinogen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="" xmlns:a16="http://schemas.microsoft.com/office/drawing/2014/main" id="{B348F267-A631-4AE6-BB08-D0005F29A2B8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30724" name="Picture 4" descr="mucinogen">
            <a:extLst>
              <a:ext uri="{FF2B5EF4-FFF2-40B4-BE49-F238E27FC236}">
                <a16:creationId xmlns="" xmlns:a16="http://schemas.microsoft.com/office/drawing/2014/main" id="{D8C9F108-A637-42CA-8CA5-FE10691F87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268413"/>
            <a:ext cx="7632700" cy="524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="" xmlns:a16="http://schemas.microsoft.com/office/drawing/2014/main" id="{EAABEC23-923C-4782-A6FB-B95DF530FF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229600" cy="796925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7B9899"/>
                </a:solidFill>
              </a:rPr>
              <a:t>Mucinogen kuat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="" xmlns:a16="http://schemas.microsoft.com/office/drawing/2014/main" id="{30D1C6B0-00C5-4DE3-A7E1-862D00F57698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31748" name="Picture 4" descr="mucinogen kuat">
            <a:extLst>
              <a:ext uri="{FF2B5EF4-FFF2-40B4-BE49-F238E27FC236}">
                <a16:creationId xmlns="" xmlns:a16="http://schemas.microsoft.com/office/drawing/2014/main" id="{09CD8BBD-5D8D-4377-870B-09641BAD94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1143000"/>
            <a:ext cx="4679950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="" xmlns:a16="http://schemas.microsoft.com/office/drawing/2014/main" id="{F40A2B4D-B3C0-40F0-BDF6-AEA47FE6B9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7B9899"/>
                </a:solidFill>
              </a:rPr>
              <a:t>Tetes lemak (dengan Osmium tetraoksida)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="" xmlns:a16="http://schemas.microsoft.com/office/drawing/2014/main" id="{4BC7347F-564E-4B51-BEEF-E91E6F706A15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32772" name="Picture 4" descr="tetes lemak">
            <a:extLst>
              <a:ext uri="{FF2B5EF4-FFF2-40B4-BE49-F238E27FC236}">
                <a16:creationId xmlns="" xmlns:a16="http://schemas.microsoft.com/office/drawing/2014/main" id="{7D08B3C5-707B-4911-94EE-98AFDB68BB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1719263"/>
            <a:ext cx="6408737" cy="434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="" xmlns:a16="http://schemas.microsoft.com/office/drawing/2014/main" id="{0C56369C-D3EA-4A8E-9494-92AB32F10C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7B9899"/>
                </a:solidFill>
              </a:rPr>
              <a:t>Tetes lemak kuat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="" xmlns:a16="http://schemas.microsoft.com/office/drawing/2014/main" id="{A30B411F-C039-4371-804D-6F8F265D9ADE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33796" name="Picture 4" descr="tetes lemak kuat">
            <a:extLst>
              <a:ext uri="{FF2B5EF4-FFF2-40B4-BE49-F238E27FC236}">
                <a16:creationId xmlns="" xmlns:a16="http://schemas.microsoft.com/office/drawing/2014/main" id="{E6BEAC9B-1DB5-4C3B-93B3-14E4274FAC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02" t="12457" r="8865" b="18050"/>
          <a:stretch>
            <a:fillRect/>
          </a:stretch>
        </p:blipFill>
        <p:spPr bwMode="auto">
          <a:xfrm>
            <a:off x="2500313" y="1928813"/>
            <a:ext cx="4572000" cy="392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="" xmlns:a16="http://schemas.microsoft.com/office/drawing/2014/main" id="{8AC101CC-4DD8-484B-AEB4-0614018171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7B9899"/>
                </a:solidFill>
              </a:rPr>
              <a:t>Jar. Lemak (dengan HE)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="" xmlns:a16="http://schemas.microsoft.com/office/drawing/2014/main" id="{7FAB41A4-DC37-480E-A278-B72AABE4DC68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34820" name="Picture 4" descr="jar">
            <a:extLst>
              <a:ext uri="{FF2B5EF4-FFF2-40B4-BE49-F238E27FC236}">
                <a16:creationId xmlns="" xmlns:a16="http://schemas.microsoft.com/office/drawing/2014/main" id="{C2B41AD6-96AD-41ED-B106-4F5EC6F865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412875"/>
            <a:ext cx="7345363" cy="505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SEKIAN DAN TERIMA KASIH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/>
              <a:t>ALHAMDULILLAH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MIKROSKOP MONOKULER</a:t>
            </a:r>
          </a:p>
        </p:txBody>
      </p:sp>
      <p:pic>
        <p:nvPicPr>
          <p:cNvPr id="4" name="Content Placeholder 3" descr="MIKROSKOP MONOKULE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9018" y="1600200"/>
            <a:ext cx="4525963" cy="45259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BAGIAN &amp; FUNGSI MIKROSKOP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00174"/>
            <a:ext cx="4186238" cy="5000660"/>
          </a:xfrm>
        </p:spPr>
        <p:txBody>
          <a:bodyPr>
            <a:normAutofit fontScale="25000" lnSpcReduction="20000"/>
          </a:bodyPr>
          <a:lstStyle/>
          <a:p>
            <a:r>
              <a:rPr lang="id-ID" sz="7400" b="1" dirty="0"/>
              <a:t>Lensa okuler: </a:t>
            </a:r>
            <a:r>
              <a:rPr lang="id-ID" sz="7400" dirty="0"/>
              <a:t>membentuk bayangan nyata yang berasal dari bayangan yang dihasilkan oleh lensa objektif. </a:t>
            </a:r>
          </a:p>
          <a:p>
            <a:r>
              <a:rPr lang="id-ID" sz="7400" dirty="0"/>
              <a:t>·  </a:t>
            </a:r>
            <a:r>
              <a:rPr lang="id-ID" sz="7400" b="1" dirty="0"/>
              <a:t>Lensa objektif: </a:t>
            </a:r>
            <a:r>
              <a:rPr lang="id-ID" sz="7400" dirty="0"/>
              <a:t>membentuk bayangan nyata dari suatu objek pengamatan. Jumlahnya ada tiga hingga empat, tergantung pada jenis mikroskop. </a:t>
            </a:r>
          </a:p>
          <a:p>
            <a:r>
              <a:rPr lang="id-ID" sz="7400" dirty="0"/>
              <a:t>·  </a:t>
            </a:r>
            <a:r>
              <a:rPr lang="id-ID" sz="7400" b="1" i="1" dirty="0"/>
              <a:t>Revolver: </a:t>
            </a:r>
            <a:r>
              <a:rPr lang="id-ID" sz="7400" dirty="0"/>
              <a:t>menyangga lensa objektif</a:t>
            </a:r>
            <a:r>
              <a:rPr lang="id-ID" sz="7400" i="1" dirty="0"/>
              <a:t> </a:t>
            </a:r>
            <a:r>
              <a:rPr lang="id-ID" sz="7400" dirty="0"/>
              <a:t>untuk mempermudah pengaturan nilai pengamatan dari sebuah mikroskop</a:t>
            </a:r>
          </a:p>
          <a:p>
            <a:r>
              <a:rPr lang="id-ID" sz="7400" dirty="0"/>
              <a:t>·  </a:t>
            </a:r>
            <a:r>
              <a:rPr lang="id-ID" sz="7400" b="1" dirty="0"/>
              <a:t>Meja preparat : </a:t>
            </a:r>
            <a:r>
              <a:rPr lang="id-ID" sz="7400" dirty="0"/>
              <a:t>sebagai tempat meletakkan objek pengamatan dengan dilengkapi capita tau penjapit</a:t>
            </a:r>
          </a:p>
          <a:p>
            <a:r>
              <a:rPr lang="id-ID" sz="7200" b="1" dirty="0"/>
              <a:t>Diafragma: </a:t>
            </a:r>
            <a:r>
              <a:rPr lang="id-ID" sz="7200" dirty="0"/>
              <a:t>mengatur jumlah cahaya yang masuk dan difokuskan ke objek pengamatan </a:t>
            </a:r>
          </a:p>
          <a:p>
            <a:endParaRPr lang="id-ID" sz="7400" dirty="0"/>
          </a:p>
          <a:p>
            <a:endParaRPr lang="id-ID" sz="4400" dirty="0"/>
          </a:p>
          <a:p>
            <a:endParaRPr lang="id-ID" dirty="0"/>
          </a:p>
          <a:p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57298"/>
            <a:ext cx="4495800" cy="5500702"/>
          </a:xfrm>
        </p:spPr>
        <p:txBody>
          <a:bodyPr>
            <a:normAutofit fontScale="25000" lnSpcReduction="20000"/>
          </a:bodyPr>
          <a:lstStyle/>
          <a:p>
            <a:endParaRPr lang="id-ID" b="1" dirty="0"/>
          </a:p>
          <a:p>
            <a:r>
              <a:rPr lang="id-ID" sz="8000" b="1" dirty="0"/>
              <a:t>Lengan mikroskop: </a:t>
            </a:r>
            <a:r>
              <a:rPr lang="id-ID" sz="8000" dirty="0"/>
              <a:t>sebagai </a:t>
            </a:r>
            <a:r>
              <a:rPr lang="id-ID" sz="8000" i="1" dirty="0"/>
              <a:t>frame </a:t>
            </a:r>
            <a:r>
              <a:rPr lang="id-ID" sz="8000" dirty="0"/>
              <a:t>atau rangka yang memudahkan penggunaan mikroskop ketika pengamatan dilakukan. Begitu juga dengan saat mikroskop dipindahkan dari satu tempat ke tempat lainnya</a:t>
            </a:r>
          </a:p>
          <a:p>
            <a:r>
              <a:rPr lang="id-ID" sz="8000" b="1" dirty="0"/>
              <a:t>Makrometer dan mikrometer: </a:t>
            </a:r>
            <a:r>
              <a:rPr lang="id-ID" sz="8000" dirty="0"/>
              <a:t>makrometer dan mikrometer mikroskop cahaya digunakan untuk memfokuskan lensa pada objek pengamatan baik secara horizontal maupun vertikal. </a:t>
            </a:r>
          </a:p>
          <a:p>
            <a:r>
              <a:rPr lang="id-ID" sz="8000" dirty="0"/>
              <a:t>·T</a:t>
            </a:r>
            <a:r>
              <a:rPr lang="id-ID" sz="8000" b="1" dirty="0"/>
              <a:t>uas pengatur kecerahan: </a:t>
            </a:r>
            <a:r>
              <a:rPr lang="id-ID" sz="8000" dirty="0"/>
              <a:t>tuas ini adalah potensiometer yang terhubung dengan bola lampu di mikroskop yang fungsinya mengatur kecerahan cahaya yang dihasilkan untuk melakukan pengamatan</a:t>
            </a:r>
          </a:p>
          <a:p>
            <a:endParaRPr lang="id-ID" sz="8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B7E1D737-0182-4284-87AC-5CF861EC08B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0438"/>
            <a:ext cx="6400800" cy="10715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</p:txBody>
      </p:sp>
      <p:sp>
        <p:nvSpPr>
          <p:cNvPr id="13315" name="Rectangle 2">
            <a:extLst>
              <a:ext uri="{FF2B5EF4-FFF2-40B4-BE49-F238E27FC236}">
                <a16:creationId xmlns="" xmlns:a16="http://schemas.microsoft.com/office/drawing/2014/main" id="{6AAA561E-632A-49A9-9F29-884DB616971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14375" y="928688"/>
            <a:ext cx="7772400" cy="1752600"/>
          </a:xfrm>
        </p:spPr>
        <p:txBody>
          <a:bodyPr/>
          <a:lstStyle/>
          <a:p>
            <a:pPr eaLnBrk="1" hangingPunct="1"/>
            <a:r>
              <a:rPr lang="en-US" altLang="en-US" sz="8800"/>
              <a:t>sitologi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5">
            <a:extLst>
              <a:ext uri="{FF2B5EF4-FFF2-40B4-BE49-F238E27FC236}">
                <a16:creationId xmlns="" xmlns:a16="http://schemas.microsoft.com/office/drawing/2014/main" id="{7D340DE8-851C-4CDE-B299-B26D37FBB0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5750" y="428625"/>
            <a:ext cx="8534400" cy="758825"/>
          </a:xfrm>
        </p:spPr>
        <p:txBody>
          <a:bodyPr/>
          <a:lstStyle/>
          <a:p>
            <a:pPr>
              <a:defRPr/>
            </a:pPr>
            <a:r>
              <a:rPr lang="en-US" sz="6000" dirty="0" err="1"/>
              <a:t>Sel</a:t>
            </a:r>
            <a:endParaRPr lang="en-US" sz="6000" dirty="0"/>
          </a:p>
        </p:txBody>
      </p:sp>
      <p:pic>
        <p:nvPicPr>
          <p:cNvPr id="14339" name="Picture 4" descr="Picture 004">
            <a:extLst>
              <a:ext uri="{FF2B5EF4-FFF2-40B4-BE49-F238E27FC236}">
                <a16:creationId xmlns="" xmlns:a16="http://schemas.microsoft.com/office/drawing/2014/main" id="{0EC77E5B-2192-4551-B135-67C55415A40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0063" y="1714500"/>
            <a:ext cx="8077200" cy="4891088"/>
          </a:xfrm>
          <a:noFill/>
          <a:ln>
            <a:solidFill>
              <a:schemeClr val="tx2"/>
            </a:solidFill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="" xmlns:a16="http://schemas.microsoft.com/office/drawing/2014/main" id="{47FECE0C-1A72-4840-91D1-D455CF8539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5363" name="Title 2">
            <a:extLst>
              <a:ext uri="{FF2B5EF4-FFF2-40B4-BE49-F238E27FC236}">
                <a16:creationId xmlns="" xmlns:a16="http://schemas.microsoft.com/office/drawing/2014/main" id="{028D9C00-05CA-4CB7-A735-531999F27F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8000"/>
              <a:t>Sel</a:t>
            </a:r>
          </a:p>
        </p:txBody>
      </p:sp>
      <p:pic>
        <p:nvPicPr>
          <p:cNvPr id="15364" name="Picture 4" descr="Picture 004">
            <a:extLst>
              <a:ext uri="{FF2B5EF4-FFF2-40B4-BE49-F238E27FC236}">
                <a16:creationId xmlns="" xmlns:a16="http://schemas.microsoft.com/office/drawing/2014/main" id="{E4A7875F-1225-4C1C-ADB9-AFBCB79C5FF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52" t="30865" r="75648" b="50146"/>
          <a:stretch>
            <a:fillRect/>
          </a:stretch>
        </p:blipFill>
        <p:spPr>
          <a:xfrm>
            <a:off x="2928938" y="2500313"/>
            <a:ext cx="2928937" cy="3857625"/>
          </a:xfrm>
          <a:noFill/>
          <a:ln>
            <a:solidFill>
              <a:schemeClr val="tx2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="" xmlns:a16="http://schemas.microsoft.com/office/drawing/2014/main" id="{19E81E84-EBCD-4E34-94B6-8B3E10B8CE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5750" y="357188"/>
            <a:ext cx="8534400" cy="758825"/>
          </a:xfrm>
        </p:spPr>
        <p:txBody>
          <a:bodyPr/>
          <a:lstStyle/>
          <a:p>
            <a:pPr eaLnBrk="1" hangingPunct="1"/>
            <a:r>
              <a:rPr lang="en-US" altLang="en-US" sz="6000">
                <a:solidFill>
                  <a:srgbClr val="7B9899"/>
                </a:solidFill>
              </a:rPr>
              <a:t>stereocilium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="" xmlns:a16="http://schemas.microsoft.com/office/drawing/2014/main" id="{538C766C-E543-489D-8FCC-94A2C1F66D58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16388" name="Picture 4" descr="stereocilium">
            <a:extLst>
              <a:ext uri="{FF2B5EF4-FFF2-40B4-BE49-F238E27FC236}">
                <a16:creationId xmlns="" xmlns:a16="http://schemas.microsoft.com/office/drawing/2014/main" id="{630C8B4A-E236-4F7C-840D-E26083CB46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1643063"/>
            <a:ext cx="6842125" cy="465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="" xmlns:a16="http://schemas.microsoft.com/office/drawing/2014/main" id="{27E93F68-7633-4980-885D-0018ACA1CF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7411" name="Title 2">
            <a:extLst>
              <a:ext uri="{FF2B5EF4-FFF2-40B4-BE49-F238E27FC236}">
                <a16:creationId xmlns="" xmlns:a16="http://schemas.microsoft.com/office/drawing/2014/main" id="{AB56BAC6-62DF-4B3E-851A-C82769E81E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6000">
                <a:solidFill>
                  <a:srgbClr val="7B9899"/>
                </a:solidFill>
              </a:rPr>
              <a:t>stereocilium</a:t>
            </a:r>
            <a:endParaRPr lang="en-US" altLang="en-US" sz="6000"/>
          </a:p>
        </p:txBody>
      </p:sp>
      <p:pic>
        <p:nvPicPr>
          <p:cNvPr id="17412" name="Picture 4" descr="stereocilium">
            <a:extLst>
              <a:ext uri="{FF2B5EF4-FFF2-40B4-BE49-F238E27FC236}">
                <a16:creationId xmlns="" xmlns:a16="http://schemas.microsoft.com/office/drawing/2014/main" id="{CE83D070-3EF9-480F-8801-6BD69EBBAA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94" t="50648" r="30046"/>
          <a:stretch>
            <a:fillRect/>
          </a:stretch>
        </p:blipFill>
        <p:spPr bwMode="auto">
          <a:xfrm>
            <a:off x="1785938" y="2714625"/>
            <a:ext cx="54356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ight Arrow 4">
            <a:extLst>
              <a:ext uri="{FF2B5EF4-FFF2-40B4-BE49-F238E27FC236}">
                <a16:creationId xmlns="" xmlns:a16="http://schemas.microsoft.com/office/drawing/2014/main" id="{EDC6DB35-56B1-443A-9207-1CB008D42940}"/>
              </a:ext>
            </a:extLst>
          </p:cNvPr>
          <p:cNvSpPr/>
          <p:nvPr/>
        </p:nvSpPr>
        <p:spPr>
          <a:xfrm>
            <a:off x="642938" y="4000500"/>
            <a:ext cx="2000250" cy="642938"/>
          </a:xfrm>
          <a:prstGeom prst="rightArrow">
            <a:avLst>
              <a:gd name="adj1" fmla="val 50000"/>
              <a:gd name="adj2" fmla="val 19129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237</Words>
  <Application>Microsoft Office PowerPoint</Application>
  <PresentationFormat>On-screen Show (4:3)</PresentationFormat>
  <Paragraphs>43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PENGENALAN MIKROSKOP &amp; SITOLOGI </vt:lpstr>
      <vt:lpstr> MIKROSKOP BINOKULER </vt:lpstr>
      <vt:lpstr>MIKROSKOP MONOKULER</vt:lpstr>
      <vt:lpstr>BAGIAN &amp; FUNGSI MIKROSKOP</vt:lpstr>
      <vt:lpstr>sitologi</vt:lpstr>
      <vt:lpstr>Sel</vt:lpstr>
      <vt:lpstr>Sel</vt:lpstr>
      <vt:lpstr>stereocilium</vt:lpstr>
      <vt:lpstr>stereocilium</vt:lpstr>
      <vt:lpstr>Badan nissel</vt:lpstr>
      <vt:lpstr>Badan nissel kuat</vt:lpstr>
      <vt:lpstr>Badan nissel kuat</vt:lpstr>
      <vt:lpstr>Mitokondria </vt:lpstr>
      <vt:lpstr>mitokondria kuat</vt:lpstr>
      <vt:lpstr>glikogeni</vt:lpstr>
      <vt:lpstr>Granula Glikogeni </vt:lpstr>
      <vt:lpstr>PowerPoint Presentation</vt:lpstr>
      <vt:lpstr> Granula zymogeni</vt:lpstr>
      <vt:lpstr> Granula Zymogeni </vt:lpstr>
      <vt:lpstr> Granula Zymogeni </vt:lpstr>
      <vt:lpstr> Granula Zymogeni </vt:lpstr>
      <vt:lpstr>mucinogen</vt:lpstr>
      <vt:lpstr>Mucinogen kuat</vt:lpstr>
      <vt:lpstr>Tetes lemak (dengan Osmium tetraoksida)</vt:lpstr>
      <vt:lpstr>Tetes lemak kuat</vt:lpstr>
      <vt:lpstr>Jar. Lemak (dengan HE)</vt:lpstr>
      <vt:lpstr>SEKIAN DAN 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PENGENALAN MIKROSKOP</dc:title>
  <dc:creator>ACER</dc:creator>
  <cp:lastModifiedBy>umy</cp:lastModifiedBy>
  <cp:revision>4</cp:revision>
  <dcterms:created xsi:type="dcterms:W3CDTF">2020-09-05T00:13:25Z</dcterms:created>
  <dcterms:modified xsi:type="dcterms:W3CDTF">2020-11-05T05:26:12Z</dcterms:modified>
</cp:coreProperties>
</file>