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94" r:id="rId7"/>
    <p:sldId id="295" r:id="rId8"/>
    <p:sldId id="301" r:id="rId9"/>
    <p:sldId id="296" r:id="rId10"/>
    <p:sldId id="297" r:id="rId11"/>
    <p:sldId id="261" r:id="rId12"/>
    <p:sldId id="298" r:id="rId13"/>
    <p:sldId id="299" r:id="rId14"/>
    <p:sldId id="263" r:id="rId15"/>
    <p:sldId id="264" r:id="rId16"/>
    <p:sldId id="265" r:id="rId17"/>
    <p:sldId id="303" r:id="rId18"/>
    <p:sldId id="267" r:id="rId19"/>
    <p:sldId id="268" r:id="rId20"/>
    <p:sldId id="269" r:id="rId21"/>
    <p:sldId id="304" r:id="rId22"/>
    <p:sldId id="271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89" r:id="rId31"/>
    <p:sldId id="290" r:id="rId32"/>
    <p:sldId id="283" r:id="rId33"/>
    <p:sldId id="291" r:id="rId34"/>
    <p:sldId id="292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94660"/>
  </p:normalViewPr>
  <p:slideViewPr>
    <p:cSldViewPr>
      <p:cViewPr varScale="1">
        <p:scale>
          <a:sx n="68" d="100"/>
          <a:sy n="68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6DE8C-29A6-4B42-843E-F146B12FA667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E223-E014-46A1-A19E-C4618BFF0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2.pn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commons/0/08/Wasp_morpholo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3" Target="../media/image28.gif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PRAKTIKUM BLOK </a:t>
            </a:r>
            <a:r>
              <a:rPr lang="id-ID" dirty="0"/>
              <a:t>14 SENSORI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dirty="0"/>
              <a:t>PERTEMUAN 2</a:t>
            </a:r>
          </a:p>
          <a:p>
            <a:r>
              <a:rPr lang="en-US" dirty="0"/>
              <a:t>SERANGGA PENYEBAB GANGGUAN</a:t>
            </a:r>
            <a:r>
              <a:rPr lang="id-ID" dirty="0"/>
              <a:t> </a:t>
            </a:r>
            <a:r>
              <a:rPr lang="en-US" dirty="0"/>
              <a:t>KULIT</a:t>
            </a:r>
            <a:r>
              <a:rPr lang="id-ID" dirty="0"/>
              <a:t> (</a:t>
            </a:r>
            <a:r>
              <a:rPr lang="id-ID" i="1" dirty="0"/>
              <a:t>INSECT BITE</a:t>
            </a:r>
            <a:r>
              <a:rPr lang="id-ID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04" y="457200"/>
            <a:ext cx="7953792" cy="56689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143000" y="2590800"/>
            <a:ext cx="6858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459" y="3048000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/>
              <a:t>mesopleorun</a:t>
            </a:r>
          </a:p>
        </p:txBody>
      </p:sp>
    </p:spTree>
    <p:extLst>
      <p:ext uri="{BB962C8B-B14F-4D97-AF65-F5344CB8AC3E}">
        <p14:creationId xmlns:p14="http://schemas.microsoft.com/office/powerpoint/2010/main" val="248063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17962"/>
            <a:ext cx="3260291" cy="4890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HEMIPTERA (REDUVIIDAE)</a:t>
            </a:r>
            <a:br>
              <a:rPr lang="id-ID" b="1" dirty="0"/>
            </a:br>
            <a:r>
              <a:rPr lang="id-ID" b="1" dirty="0"/>
              <a:t>KISSING BUG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029199"/>
          </a:xfrm>
        </p:spPr>
        <p:txBody>
          <a:bodyPr>
            <a:normAutofit fontScale="47500" lnSpcReduction="20000"/>
          </a:bodyPr>
          <a:lstStyle/>
          <a:p>
            <a:r>
              <a:rPr lang="id-ID" sz="4400" dirty="0"/>
              <a:t>Pipih dorso-ventral</a:t>
            </a:r>
          </a:p>
          <a:p>
            <a:r>
              <a:rPr lang="id-ID" sz="4400" dirty="0"/>
              <a:t>Ukuran: p= 2-3 cm</a:t>
            </a:r>
          </a:p>
          <a:p>
            <a:r>
              <a:rPr lang="id-ID" sz="4400" dirty="0"/>
              <a:t>Kepala</a:t>
            </a:r>
          </a:p>
          <a:p>
            <a:pPr lvl="1"/>
            <a:r>
              <a:rPr lang="id-ID" sz="3600" dirty="0"/>
              <a:t>panjang, seperti moncong</a:t>
            </a:r>
          </a:p>
          <a:p>
            <a:pPr lvl="1"/>
            <a:r>
              <a:rPr lang="id-ID" sz="3600" dirty="0"/>
              <a:t>Mata menonjol, di lateral</a:t>
            </a:r>
          </a:p>
          <a:p>
            <a:pPr lvl="1"/>
            <a:r>
              <a:rPr lang="id-ID" sz="3600" dirty="0"/>
              <a:t>Antena panjang, 4 segmen</a:t>
            </a:r>
          </a:p>
          <a:p>
            <a:pPr lvl="1"/>
            <a:r>
              <a:rPr lang="id-ID" sz="3600" dirty="0"/>
              <a:t>Alat mulut: proboscis (tusuk-isap) di bagian bawah kepala</a:t>
            </a:r>
          </a:p>
          <a:p>
            <a:r>
              <a:rPr lang="id-ID" sz="4400" dirty="0"/>
              <a:t>Toraks</a:t>
            </a:r>
            <a:r>
              <a:rPr lang="id-ID" dirty="0"/>
              <a:t> </a:t>
            </a:r>
          </a:p>
          <a:p>
            <a:pPr lvl="1"/>
            <a:r>
              <a:rPr lang="id-ID" sz="3600" dirty="0"/>
              <a:t>3 segmen: pro,meso,meta-toraks, msg2 1 ps kaki</a:t>
            </a:r>
          </a:p>
          <a:p>
            <a:pPr lvl="1"/>
            <a:r>
              <a:rPr lang="id-ID" sz="3600" dirty="0"/>
              <a:t>2 ps sayap: sayap1: hemelytra, sayap2: membranous</a:t>
            </a:r>
          </a:p>
          <a:p>
            <a:r>
              <a:rPr lang="id-ID" sz="5100" dirty="0"/>
              <a:t>Abdomen</a:t>
            </a:r>
          </a:p>
          <a:p>
            <a:pPr lvl="1"/>
            <a:r>
              <a:rPr lang="id-ID" sz="3600" dirty="0"/>
              <a:t>Bersegmen-segmen</a:t>
            </a:r>
          </a:p>
          <a:p>
            <a:pPr lvl="1"/>
            <a:r>
              <a:rPr lang="id-ID" sz="3600" dirty="0"/>
              <a:t>Bagian dorsal tertutup sayap, kecuali bagian lateral</a:t>
            </a:r>
          </a:p>
          <a:p>
            <a:pPr lvl="1"/>
            <a:r>
              <a:rPr lang="id-ID" sz="3600" dirty="0"/>
              <a:t>Berwarna kontras: kuning, orange, pink, merah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5943600" y="1981200"/>
            <a:ext cx="76200" cy="76200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Left Bracket 5"/>
          <p:cNvSpPr/>
          <p:nvPr/>
        </p:nvSpPr>
        <p:spPr>
          <a:xfrm>
            <a:off x="5943600" y="2819400"/>
            <a:ext cx="152400" cy="76200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Left Bracket 6"/>
          <p:cNvSpPr/>
          <p:nvPr/>
        </p:nvSpPr>
        <p:spPr>
          <a:xfrm>
            <a:off x="5943600" y="3657600"/>
            <a:ext cx="228600" cy="251460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Pembedaan Jenis Kelamin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11" y="1417638"/>
            <a:ext cx="4077777" cy="3265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694" t="3112" b="72439"/>
          <a:stretch/>
        </p:blipFill>
        <p:spPr>
          <a:xfrm flipV="1">
            <a:off x="2735268" y="4572000"/>
            <a:ext cx="1550446" cy="971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3018" t="53012" r="1427" b="25749"/>
          <a:stretch/>
        </p:blipFill>
        <p:spPr>
          <a:xfrm flipV="1">
            <a:off x="4858287" y="4572000"/>
            <a:ext cx="1752601" cy="990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895600" y="5372100"/>
            <a:ext cx="533400" cy="266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5372100"/>
            <a:ext cx="64013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4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CIMICIDAE (Cimex/Bedbug)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68" y="1443650"/>
            <a:ext cx="8081332" cy="48809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267200" y="3962400"/>
            <a:ext cx="2286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ket 6"/>
          <p:cNvSpPr/>
          <p:nvPr/>
        </p:nvSpPr>
        <p:spPr>
          <a:xfrm>
            <a:off x="1066800" y="2286000"/>
            <a:ext cx="76200" cy="3810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Left Bracket 7"/>
          <p:cNvSpPr/>
          <p:nvPr/>
        </p:nvSpPr>
        <p:spPr>
          <a:xfrm>
            <a:off x="1066800" y="2743200"/>
            <a:ext cx="76200" cy="4572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Left Bracket 8"/>
          <p:cNvSpPr/>
          <p:nvPr/>
        </p:nvSpPr>
        <p:spPr>
          <a:xfrm>
            <a:off x="1066800" y="3276600"/>
            <a:ext cx="228600" cy="19050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619278" y="2297668"/>
            <a:ext cx="47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Kpl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018" y="2787134"/>
            <a:ext cx="46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Trx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528" y="393013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Abdm</a:t>
            </a:r>
          </a:p>
        </p:txBody>
      </p:sp>
    </p:spTree>
    <p:extLst>
      <p:ext uri="{BB962C8B-B14F-4D97-AF65-F5344CB8AC3E}">
        <p14:creationId xmlns:p14="http://schemas.microsoft.com/office/powerpoint/2010/main" val="267954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HEMIPTERA (CIMICIDAE</a:t>
            </a:r>
            <a:r>
              <a:rPr lang="id-ID" b="1" dirty="0"/>
              <a:t>/BEDBUG</a:t>
            </a:r>
            <a:r>
              <a:rPr lang="en-US" b="1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200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Cimex</a:t>
            </a:r>
            <a:r>
              <a:rPr lang="en-US" b="1" i="1" dirty="0"/>
              <a:t> </a:t>
            </a:r>
            <a:r>
              <a:rPr lang="en-US" b="1" i="1" dirty="0" err="1"/>
              <a:t>hemipterus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4546"/>
          <a:stretch/>
        </p:blipFill>
        <p:spPr bwMode="auto">
          <a:xfrm>
            <a:off x="1901757" y="1676400"/>
            <a:ext cx="5340485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HYMENOPTERA</a:t>
            </a:r>
          </a:p>
        </p:txBody>
      </p:sp>
      <p:pic>
        <p:nvPicPr>
          <p:cNvPr id="9218" name="Picture 2" descr="File:Wasp morphology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5715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3733800" y="3740358"/>
            <a:ext cx="762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53973" y="345736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pedicel</a:t>
            </a:r>
          </a:p>
        </p:txBody>
      </p:sp>
      <p:sp>
        <p:nvSpPr>
          <p:cNvPr id="7" name="Oval 6"/>
          <p:cNvSpPr/>
          <p:nvPr/>
        </p:nvSpPr>
        <p:spPr>
          <a:xfrm>
            <a:off x="5638800" y="50292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68" y="990600"/>
            <a:ext cx="3124200" cy="4525963"/>
          </a:xfrm>
        </p:spPr>
        <p:txBody>
          <a:bodyPr>
            <a:normAutofit fontScale="85000" lnSpcReduction="10000"/>
          </a:bodyPr>
          <a:lstStyle/>
          <a:p>
            <a:r>
              <a:rPr lang="id-ID" dirty="0"/>
              <a:t>Metamorfosis sempurna</a:t>
            </a:r>
          </a:p>
          <a:p>
            <a:r>
              <a:rPr lang="id-ID" dirty="0"/>
              <a:t>Tipe mulut: mengunyah, mengisap</a:t>
            </a:r>
          </a:p>
          <a:p>
            <a:r>
              <a:rPr lang="id-ID" dirty="0"/>
              <a:t>Abdomen dengan pinggang ramping (pedicel)</a:t>
            </a:r>
          </a:p>
          <a:p>
            <a:r>
              <a:rPr lang="id-ID" dirty="0"/>
              <a:t>2 ps sayap</a:t>
            </a:r>
          </a:p>
          <a:p>
            <a:r>
              <a:rPr lang="id-ID" dirty="0"/>
              <a:t>Kebanyakan memiliki ‘sting’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668" y="292999"/>
            <a:ext cx="5374332" cy="6352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8668" y="1143000"/>
            <a:ext cx="1945332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336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LEPIDOPTERA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80" y="1261030"/>
            <a:ext cx="5943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5309155"/>
            <a:ext cx="12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Kupu-kupu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3188" y="6248400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Caterpilar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47" y="3810000"/>
            <a:ext cx="4845336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8" y="880107"/>
            <a:ext cx="69297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MOTH (KUPU MALAM)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4648200"/>
            <a:ext cx="238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Maroga</a:t>
            </a:r>
            <a:r>
              <a:rPr lang="en-US" b="1" i="1" dirty="0"/>
              <a:t> </a:t>
            </a:r>
            <a:r>
              <a:rPr lang="en-US" b="1" i="1" dirty="0" err="1"/>
              <a:t>melanostigma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30" y="4454723"/>
            <a:ext cx="3833870" cy="24032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TIU DAN 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417638"/>
            <a:ext cx="7200900" cy="5059362"/>
          </a:xfrm>
        </p:spPr>
        <p:txBody>
          <a:bodyPr>
            <a:normAutofit/>
          </a:bodyPr>
          <a:lstStyle/>
          <a:p>
            <a:r>
              <a:rPr lang="en-US" dirty="0"/>
              <a:t>TIU: M</a:t>
            </a:r>
            <a:r>
              <a:rPr lang="id-ID" dirty="0"/>
              <a:t>ahasiswa mampu mengidentifikasi serangga </a:t>
            </a:r>
            <a:r>
              <a:rPr lang="en-US" dirty="0"/>
              <a:t>yang </a:t>
            </a:r>
            <a:r>
              <a:rPr lang="en-US" dirty="0" err="1"/>
              <a:t>gigitan</a:t>
            </a:r>
            <a:r>
              <a:rPr lang="id-ID" dirty="0"/>
              <a:t>/sengatan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id-ID" dirty="0"/>
              <a:t> (</a:t>
            </a:r>
            <a:r>
              <a:rPr lang="id-ID" i="1" dirty="0"/>
              <a:t>insect bite</a:t>
            </a:r>
            <a:r>
              <a:rPr lang="id-ID" dirty="0"/>
              <a:t>) berdasarkan </a:t>
            </a:r>
            <a:r>
              <a:rPr lang="en-US" dirty="0" err="1"/>
              <a:t>morfologi</a:t>
            </a:r>
            <a:endParaRPr lang="en-US" dirty="0"/>
          </a:p>
          <a:p>
            <a:endParaRPr lang="id-ID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COLEOPTERA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5446773" cy="4527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0881" y="1683677"/>
            <a:ext cx="33107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Kepala</a:t>
            </a:r>
            <a:r>
              <a:rPr lang="id-ID" dirty="0"/>
              <a:t>:</a:t>
            </a:r>
          </a:p>
          <a:p>
            <a:r>
              <a:rPr lang="id-ID" dirty="0"/>
              <a:t>Antena filiformis</a:t>
            </a:r>
          </a:p>
          <a:p>
            <a:r>
              <a:rPr lang="id-ID" dirty="0"/>
              <a:t>Palpus maksilaris</a:t>
            </a:r>
          </a:p>
          <a:p>
            <a:r>
              <a:rPr lang="id-ID" dirty="0"/>
              <a:t>Alat mulut tipe mengunyah</a:t>
            </a:r>
          </a:p>
          <a:p>
            <a:r>
              <a:rPr lang="id-ID" dirty="0"/>
              <a:t>Mata menonjol di lateral</a:t>
            </a:r>
          </a:p>
          <a:p>
            <a:r>
              <a:rPr lang="id-ID" b="1" dirty="0"/>
              <a:t>Toraks</a:t>
            </a:r>
            <a:r>
              <a:rPr lang="id-ID" dirty="0"/>
              <a:t>:</a:t>
            </a:r>
          </a:p>
          <a:p>
            <a:r>
              <a:rPr lang="id-ID" dirty="0"/>
              <a:t>3 segmen: Pro-meso-meta toraks</a:t>
            </a:r>
          </a:p>
          <a:p>
            <a:r>
              <a:rPr lang="id-ID" dirty="0"/>
              <a:t>Ventral: 3 ps kaki</a:t>
            </a:r>
          </a:p>
          <a:p>
            <a:r>
              <a:rPr lang="id-ID" dirty="0"/>
              <a:t>Dorsal: 2 ps sayap: </a:t>
            </a:r>
          </a:p>
          <a:p>
            <a:r>
              <a:rPr lang="id-ID" dirty="0"/>
              <a:t>	keras (elitra) </a:t>
            </a:r>
            <a:r>
              <a:rPr lang="id-ID" dirty="0">
                <a:sym typeface="Wingdings" panose="05000000000000000000" pitchFamily="2" charset="2"/>
              </a:rPr>
              <a:t></a:t>
            </a:r>
            <a:r>
              <a:rPr lang="id-ID" dirty="0"/>
              <a:t>ke 1 </a:t>
            </a:r>
          </a:p>
          <a:p>
            <a:r>
              <a:rPr lang="id-ID" dirty="0"/>
              <a:t>              	membranous </a:t>
            </a:r>
            <a:r>
              <a:rPr lang="id-ID" dirty="0">
                <a:sym typeface="Wingdings" panose="05000000000000000000" pitchFamily="2" charset="2"/>
              </a:rPr>
              <a:t></a:t>
            </a:r>
            <a:r>
              <a:rPr lang="id-ID" dirty="0"/>
              <a:t>ke 2 </a:t>
            </a:r>
          </a:p>
          <a:p>
            <a:r>
              <a:rPr lang="id-ID" b="1" dirty="0"/>
              <a:t>Abdomen</a:t>
            </a:r>
            <a:r>
              <a:rPr lang="id-ID" dirty="0"/>
              <a:t>:</a:t>
            </a:r>
          </a:p>
          <a:p>
            <a:pPr marL="342900" indent="-342900">
              <a:buAutoNum type="arabicPeriod"/>
            </a:pPr>
            <a:r>
              <a:rPr lang="id-ID" dirty="0"/>
              <a:t>Seluruh bag dorsal tertutupi elitra</a:t>
            </a:r>
          </a:p>
          <a:p>
            <a:pPr marL="342900" indent="-342900">
              <a:buAutoNum type="arabicPeriod"/>
            </a:pPr>
            <a:r>
              <a:rPr lang="id-ID" dirty="0"/>
              <a:t>Sebagian dorsal tubuh tertutupi elitra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60786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9443" y="60786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400" t="5493" r="15200" b="19450"/>
          <a:stretch/>
        </p:blipFill>
        <p:spPr>
          <a:xfrm>
            <a:off x="1371600" y="1905001"/>
            <a:ext cx="25908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374" r="18021" b="22936"/>
          <a:stretch/>
        </p:blipFill>
        <p:spPr>
          <a:xfrm>
            <a:off x="4419600" y="3352800"/>
            <a:ext cx="34290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8807" y="514815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i="1" dirty="0"/>
              <a:t>Mylabris sp.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6315" y="5146181"/>
            <a:ext cx="137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i="1" dirty="0"/>
              <a:t>Paederus sp</a:t>
            </a:r>
            <a:r>
              <a:rPr lang="id-ID" dirty="0"/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24600" y="3124200"/>
            <a:ext cx="2286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62600" y="3159619"/>
            <a:ext cx="228600" cy="6503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84063" y="3054293"/>
            <a:ext cx="66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elitra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2252" y="278177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abdomen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31396" y="3273483"/>
            <a:ext cx="592176" cy="1586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8772" y="2937564"/>
            <a:ext cx="66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elitra</a:t>
            </a:r>
          </a:p>
        </p:txBody>
      </p:sp>
    </p:spTree>
    <p:extLst>
      <p:ext uri="{BB962C8B-B14F-4D97-AF65-F5344CB8AC3E}">
        <p14:creationId xmlns:p14="http://schemas.microsoft.com/office/powerpoint/2010/main" val="1247333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CHILOPODA</a:t>
            </a:r>
            <a:r>
              <a:rPr lang="id-ID" b="1" dirty="0"/>
              <a:t>/CENTIPEDES</a:t>
            </a:r>
            <a:endParaRPr lang="en-US" b="1" dirty="0"/>
          </a:p>
        </p:txBody>
      </p:sp>
      <p:pic>
        <p:nvPicPr>
          <p:cNvPr id="8194" name="Picture 2" descr="http://t2.gstatic.com/images?q=tbn:ANd9GcRcYMJ-NCqnxrGvoEDDkgdTGn_U_enJ-oiFnG-DTeeebIG1oN7n3PCw5UIM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38547"/>
            <a:ext cx="3352800" cy="5257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33600" y="5486400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Kait untuk pertahanan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417638"/>
            <a:ext cx="4040798" cy="2922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9559" y="3970802"/>
            <a:ext cx="1356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Cryptops</a:t>
            </a:r>
            <a:r>
              <a:rPr lang="en-US" b="1" i="1" dirty="0"/>
              <a:t> sp.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4519225"/>
            <a:ext cx="44952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Tubuh pipih dorso-ventral</a:t>
            </a:r>
          </a:p>
          <a:p>
            <a:r>
              <a:rPr lang="id-ID" b="1" dirty="0"/>
              <a:t>Kepala:</a:t>
            </a:r>
            <a:r>
              <a:rPr lang="id-ID" dirty="0"/>
              <a:t> </a:t>
            </a:r>
          </a:p>
          <a:p>
            <a:pPr marL="285750" indent="-285750">
              <a:buFontTx/>
              <a:buChar char="-"/>
            </a:pPr>
            <a:r>
              <a:rPr lang="id-ID" dirty="0"/>
              <a:t>antena, alat ulut, Forcipule (cakar beracun)</a:t>
            </a:r>
          </a:p>
          <a:p>
            <a:r>
              <a:rPr lang="id-ID" b="1" dirty="0"/>
              <a:t>Abdomen:</a:t>
            </a:r>
          </a:p>
          <a:p>
            <a:pPr marL="285750" indent="-285750">
              <a:buFontTx/>
              <a:buChar char="-"/>
            </a:pPr>
            <a:r>
              <a:rPr lang="id-ID" dirty="0"/>
              <a:t>bersegmen, tiap segmen 1 ps kaki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0" y="5715000"/>
            <a:ext cx="533400" cy="190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671"/>
          <a:stretch/>
        </p:blipFill>
        <p:spPr>
          <a:xfrm>
            <a:off x="3949327" y="3962400"/>
            <a:ext cx="5028147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DIPLOPODA</a:t>
            </a:r>
            <a:r>
              <a:rPr lang="id-ID" b="1" dirty="0"/>
              <a:t>/MILIPEDES</a:t>
            </a:r>
            <a:endParaRPr lang="en-US" b="1" dirty="0"/>
          </a:p>
        </p:txBody>
      </p:sp>
      <p:pic>
        <p:nvPicPr>
          <p:cNvPr id="6148" name="Picture 4" descr="http://www.enchantedlearning.com/mgifs/Millipede_b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05000"/>
            <a:ext cx="56515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SCORPIONIDAE</a:t>
            </a:r>
          </a:p>
        </p:txBody>
      </p:sp>
      <p:pic>
        <p:nvPicPr>
          <p:cNvPr id="4098" name="Picture 2" descr="http://www.moondragon.org/health/graphics/scorpion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Buthus</a:t>
            </a:r>
            <a:r>
              <a:rPr lang="en-US" b="1" i="1" dirty="0"/>
              <a:t> </a:t>
            </a:r>
            <a:r>
              <a:rPr lang="en-US" b="1" i="1" dirty="0" err="1"/>
              <a:t>occitanus</a:t>
            </a:r>
            <a:r>
              <a:rPr lang="en-US" b="1" i="1" dirty="0"/>
              <a:t> </a:t>
            </a:r>
            <a:r>
              <a:rPr lang="en-US" b="1" i="1" dirty="0" err="1"/>
              <a:t>tunetanus</a:t>
            </a:r>
            <a:endParaRPr lang="en-US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64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ARANEAE (LABAH-LABAH)</a:t>
            </a:r>
          </a:p>
        </p:txBody>
      </p:sp>
      <p:pic>
        <p:nvPicPr>
          <p:cNvPr id="4" name="Picture 2" descr="http://www.biological-diversity.info/images/arach_ana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715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/>
              <a:t>Lactrodectus</a:t>
            </a:r>
            <a:r>
              <a:rPr lang="en-US" b="1" i="1" dirty="0"/>
              <a:t> </a:t>
            </a:r>
            <a:r>
              <a:rPr lang="en-US" b="1" i="1" dirty="0" err="1"/>
              <a:t>mactans</a:t>
            </a:r>
            <a:r>
              <a:rPr lang="en-US" b="1" i="1" dirty="0"/>
              <a:t> </a:t>
            </a:r>
            <a:br>
              <a:rPr lang="en-US" dirty="0"/>
            </a:br>
            <a:r>
              <a:rPr lang="en-US" b="1" i="1" dirty="0"/>
              <a:t>(black widow spider)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18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ORDO AKARINA</a:t>
            </a:r>
            <a:br>
              <a:rPr lang="id-ID" b="1" dirty="0"/>
            </a:br>
            <a:r>
              <a:rPr lang="en-US" b="1" dirty="0"/>
              <a:t>TICK (SENGKENIT</a:t>
            </a:r>
            <a:r>
              <a:rPr lang="id-ID" b="1" dirty="0"/>
              <a:t>/CAPLAK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emuatentanganjing.com/files/2013/11/TI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819400" y="4800600"/>
            <a:ext cx="381000" cy="2286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4867553"/>
            <a:ext cx="92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Festoon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TICK</a:t>
            </a:r>
            <a:r>
              <a:rPr lang="id-ID" dirty="0"/>
              <a:t> (CAPLAK KERAS)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61262" cy="4525963"/>
          </a:xfrm>
        </p:spPr>
        <p:txBody>
          <a:bodyPr/>
          <a:lstStyle/>
          <a:p>
            <a:r>
              <a:rPr lang="id-ID" dirty="0"/>
              <a:t>Capitulum di anterior tubuh</a:t>
            </a:r>
          </a:p>
          <a:p>
            <a:r>
              <a:rPr lang="id-ID" dirty="0"/>
              <a:t>Pada capitulum terdapat: kelisera dan palpus</a:t>
            </a:r>
          </a:p>
          <a:p>
            <a:endParaRPr lang="en-US" dirty="0"/>
          </a:p>
        </p:txBody>
      </p:sp>
      <p:pic>
        <p:nvPicPr>
          <p:cNvPr id="4" name="Picture 2" descr="http://www.medirabbit.com/EN/Skin_diseases/Parasitic/Ticks/Ti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462" y="1565313"/>
            <a:ext cx="4825538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8580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 err="1"/>
              <a:t>Mahasiswa</a:t>
            </a:r>
            <a:r>
              <a:rPr lang="en-US" sz="3800" dirty="0"/>
              <a:t> m</a:t>
            </a:r>
            <a:r>
              <a:rPr lang="id-ID" sz="3800" dirty="0"/>
              <a:t>ampu menjelaskan klasifikasi, ciri-ciri morfologi dan gangguan yang diakibatkan serangga berikut:</a:t>
            </a:r>
            <a:endParaRPr lang="en-US" sz="3800" dirty="0"/>
          </a:p>
          <a:p>
            <a:pPr lvl="0"/>
            <a:r>
              <a:rPr lang="en-US" sz="3400" dirty="0" err="1"/>
              <a:t>Kelas</a:t>
            </a:r>
            <a:r>
              <a:rPr lang="en-US" sz="3400" dirty="0"/>
              <a:t> </a:t>
            </a:r>
            <a:r>
              <a:rPr lang="en-US" sz="3400" dirty="0" err="1"/>
              <a:t>Insekta</a:t>
            </a:r>
            <a:r>
              <a:rPr lang="en-US" sz="3400" dirty="0"/>
              <a:t>: </a:t>
            </a:r>
            <a:endParaRPr lang="id-ID" sz="3400" dirty="0"/>
          </a:p>
          <a:p>
            <a:pPr lvl="1"/>
            <a:r>
              <a:rPr lang="en-US" sz="3400" dirty="0"/>
              <a:t>Ordo </a:t>
            </a:r>
            <a:r>
              <a:rPr lang="en-US" sz="3400" dirty="0" err="1"/>
              <a:t>Siphonaptera</a:t>
            </a:r>
            <a:r>
              <a:rPr lang="en-US" sz="3400" dirty="0"/>
              <a:t> </a:t>
            </a:r>
            <a:endParaRPr lang="id-ID" sz="3400" dirty="0"/>
          </a:p>
          <a:p>
            <a:pPr lvl="1"/>
            <a:r>
              <a:rPr lang="en-US" sz="3400" dirty="0"/>
              <a:t>Ordo </a:t>
            </a:r>
            <a:r>
              <a:rPr lang="en-US" sz="3400" dirty="0" err="1"/>
              <a:t>Hemiptera</a:t>
            </a:r>
            <a:r>
              <a:rPr lang="id-ID" sz="3400" dirty="0"/>
              <a:t> (Reduviidae dan Cimicidae)</a:t>
            </a:r>
            <a:r>
              <a:rPr lang="en-US" sz="3400" dirty="0"/>
              <a:t> </a:t>
            </a:r>
            <a:endParaRPr lang="id-ID" sz="3400" dirty="0"/>
          </a:p>
          <a:p>
            <a:pPr lvl="1"/>
            <a:r>
              <a:rPr lang="en-US" sz="3400" dirty="0"/>
              <a:t>Ordo Hymenoptera</a:t>
            </a:r>
            <a:endParaRPr lang="id-ID" sz="3400" dirty="0"/>
          </a:p>
          <a:p>
            <a:pPr lvl="1"/>
            <a:r>
              <a:rPr lang="en-US" sz="3400" dirty="0"/>
              <a:t>Ordo </a:t>
            </a:r>
            <a:r>
              <a:rPr lang="en-US" sz="3400" dirty="0" err="1"/>
              <a:t>Coleoptera</a:t>
            </a:r>
            <a:r>
              <a:rPr lang="en-US" sz="3400" dirty="0"/>
              <a:t> </a:t>
            </a:r>
            <a:endParaRPr lang="id-ID" sz="3400" dirty="0"/>
          </a:p>
          <a:p>
            <a:pPr lvl="1"/>
            <a:r>
              <a:rPr lang="en-US" sz="3400" dirty="0"/>
              <a:t>Ordo Lepidoptera </a:t>
            </a:r>
            <a:endParaRPr lang="id-ID" sz="3400" dirty="0"/>
          </a:p>
          <a:p>
            <a:pPr lvl="1"/>
            <a:r>
              <a:rPr lang="en-US" sz="3400" dirty="0"/>
              <a:t>Ordo </a:t>
            </a:r>
            <a:r>
              <a:rPr lang="en-US" sz="3400" dirty="0" err="1"/>
              <a:t>Orthoptera</a:t>
            </a:r>
            <a:endParaRPr lang="en-US" sz="3400" dirty="0"/>
          </a:p>
          <a:p>
            <a:pPr lvl="1"/>
            <a:endParaRPr lang="id-ID" sz="3400" dirty="0"/>
          </a:p>
          <a:p>
            <a:pPr lvl="0"/>
            <a:r>
              <a:rPr lang="en-US" sz="3400" dirty="0" err="1"/>
              <a:t>Kelas</a:t>
            </a:r>
            <a:r>
              <a:rPr lang="en-US" sz="3400" dirty="0"/>
              <a:t> </a:t>
            </a:r>
            <a:r>
              <a:rPr lang="en-US" sz="3400" dirty="0" err="1"/>
              <a:t>Diplopoda</a:t>
            </a:r>
            <a:endParaRPr lang="en-US" sz="3400" dirty="0"/>
          </a:p>
          <a:p>
            <a:pPr lvl="0"/>
            <a:r>
              <a:rPr lang="en-US" sz="3400" dirty="0" err="1"/>
              <a:t>Kelas</a:t>
            </a:r>
            <a:r>
              <a:rPr lang="en-US" sz="3400" dirty="0"/>
              <a:t> </a:t>
            </a:r>
            <a:r>
              <a:rPr lang="en-US" sz="3400" dirty="0" err="1"/>
              <a:t>Chilopoda</a:t>
            </a:r>
            <a:endParaRPr lang="en-US" sz="3400" dirty="0"/>
          </a:p>
          <a:p>
            <a:pPr lvl="0"/>
            <a:r>
              <a:rPr lang="en-US" sz="3400" dirty="0" err="1"/>
              <a:t>Kelas</a:t>
            </a:r>
            <a:r>
              <a:rPr lang="en-US" sz="3400" dirty="0"/>
              <a:t> Arachnida : </a:t>
            </a:r>
            <a:endParaRPr lang="id-ID" sz="3400" dirty="0"/>
          </a:p>
          <a:p>
            <a:pPr lvl="1"/>
            <a:r>
              <a:rPr lang="en-US" sz="3400" dirty="0"/>
              <a:t>Ordo </a:t>
            </a:r>
            <a:r>
              <a:rPr lang="en-US" sz="3400" dirty="0" err="1"/>
              <a:t>Scorpionida</a:t>
            </a:r>
            <a:r>
              <a:rPr lang="en-US" sz="3400" dirty="0"/>
              <a:t>, </a:t>
            </a:r>
            <a:endParaRPr lang="id-ID" sz="3400" dirty="0"/>
          </a:p>
          <a:p>
            <a:pPr lvl="1"/>
            <a:r>
              <a:rPr lang="en-US" sz="3400" dirty="0"/>
              <a:t>Ordo </a:t>
            </a:r>
            <a:r>
              <a:rPr lang="en-US" sz="3400" dirty="0" err="1"/>
              <a:t>Araneida</a:t>
            </a:r>
            <a:r>
              <a:rPr lang="en-US" sz="3400" dirty="0"/>
              <a:t>, </a:t>
            </a:r>
            <a:endParaRPr lang="id-ID" sz="3400" dirty="0"/>
          </a:p>
          <a:p>
            <a:pPr lvl="1"/>
            <a:r>
              <a:rPr lang="en-US" sz="3400" dirty="0"/>
              <a:t>Ordo </a:t>
            </a:r>
            <a:r>
              <a:rPr lang="en-US" sz="3400" dirty="0" err="1"/>
              <a:t>Acarina</a:t>
            </a:r>
            <a:r>
              <a:rPr lang="en-US" sz="3400" dirty="0"/>
              <a:t> (Tick)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7293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MORFOLOGI HARD TICK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800600"/>
            <a:ext cx="2733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Tubuh pipih dorso ventral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Bentuk 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Ukuran pjg: 3-23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Betina &gt; jantan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17638"/>
            <a:ext cx="6741465" cy="3124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4800600"/>
            <a:ext cx="56016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/>
              <a:t>Capitulum</a:t>
            </a:r>
            <a:r>
              <a:rPr lang="id-ID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Di anterior tubuh, terdapat palpus dan hipostoma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/>
              <a:t>Torako-abdomen</a:t>
            </a:r>
            <a:r>
              <a:rPr lang="id-ID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4 ps kaki, lubang genital (ventral); skutum (dorsal),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/>
              <a:t>Festoon, anus, anal groove (posterior abdomen)</a:t>
            </a:r>
          </a:p>
        </p:txBody>
      </p:sp>
    </p:spTree>
    <p:extLst>
      <p:ext uri="{BB962C8B-B14F-4D97-AF65-F5344CB8AC3E}">
        <p14:creationId xmlns:p14="http://schemas.microsoft.com/office/powerpoint/2010/main" val="3166167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Penentuan Jenis Kelamin Hard Ticks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452"/>
          <a:stretch/>
        </p:blipFill>
        <p:spPr>
          <a:xfrm>
            <a:off x="1981200" y="1524000"/>
            <a:ext cx="4876800" cy="23744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264" y="3809736"/>
            <a:ext cx="4968671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55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Perbandingan Ukuran Tubuh Sebelum dan Sesudah Mengisap Darah </a:t>
            </a:r>
            <a:endParaRPr lang="en-US" sz="3200" dirty="0"/>
          </a:p>
        </p:txBody>
      </p:sp>
      <p:sp>
        <p:nvSpPr>
          <p:cNvPr id="44034" name="AutoShape 2" descr="data:image/jpeg;base64,/9j/4AAQSkZJRgABAQAAAQABAAD/2wCEAAkGBxQTEhUUEhMSFhUUFBQUFBUVFRQVFBQXFRUWFhQUFBUYHCggGBolHBQUITEhJSksLi4uFx8zODMsNygtLisBCgoKDg0OFRAQGiwcHBwsLCwsLCwsLCwsLCwsLCwsLCwsLCwsLCwsLCwsLCw3LCwsLDc3LCw4KzcsLDcrLCwrLP/AABEIAL0BCwMBIgACEQEDEQH/xAAbAAACAwEBAQAAAAAAAAAAAAADBAECBQAGB//EADcQAAEDAgUBBQcEAgEFAAAAAAEAAhEDIQQSMUFRYQUTcYGRBhQiMqGx8ELB0eFS8WIVI6LC0v/EABkBAQEBAQEBAAAAAAAAAAAAAAEAAgMEBf/EAB4RAQEBAAMBAQEBAQAAAAAAAAABEQISITFBUQNx/9oADAMBAAIRAxEAPwD6BTKbY1K0yid4vnx9CmbKCQlnVVDJKtHU1KqVQK4UXNVy5DlVcVJcvUZlUNV8ii7MpDlXIrhikklcCpUyFBwKkqqguUl2q0IDXIik4qAxTlV2oOoaxELFxeqOrAJZ1QtUEqrsSFTvwhrUkqIVhUHKI0hWHQ2qyuQqlOBdrlYOCDK4IWCual3FMAob2qUobXK0qA1TCizs0KjqipKLTahLMKKKirlUtgJC4lWDCoa5WDk4nEKAiKFYEBSSozqcwUXZlYPVc6kFSQ56H3iNCqKaMUru8UB6uaakU04tjmFGD0IsS1fERYaqFw6aoCBVxSTLzqd0Oq6dE45Xl/B62KgJdry4qWYeblM06QCZGdUiNlMhGc0JXEOACcGl69aTARKLTyq0WSjusrquwrajh1RmYgFKU6iWqE6ys3i6cef9a7XK4KSwOIzWOqeyrLpq0qrwuXQpBZ+V2ZENKVHcI9OxjNCKHQlTV4UMBKdJzvFdpCpSpIopBQ8T3oUZyURtIK5ICcWg5yqvrFXJlcKaCWa8lGai5FwpSrF2cwIrQgd2VIBSKaBXZksXFDNUq1YczK2ZICuVZ1ayOy6oxuMiw1QcPSm5SeFl75K0wAF04xw58vV67PhsgMcJAsPPVFpYxptGqq2i2c3GnRaxgV9QNEnRUovzNz+nPmle0KRdEG24VgLACQBtypGmn81SuIePz7q+Ie5oGUSd0GlhySZnxVQJSIAn6BQ52bwQ6zA39gLfuqioSpCB0bINV+3qiOdAusjE40SZ2VmJd+KyPDhyvUYauHNDhuvn1bFSV6T2cxBcwidFyr0cHoM6I1yVaFJWdbsN94F3eBJgFWylW0ZGIxqYDwEqXoZkp+NYfbiEQPlJ0WxqimodkLDjCrALPY5xRwwq1WHGuCs6sEk2kSjDDwtS0eCGoF3fBQaAVDQV6PFn11QYgINWmqCija1kNGrKrkQmsKtdKFFNKdrV8jOpsEbvSFgdsYyakbNt/KYzyuRpdlGydx4OWQkOxakhbYEjRdJ8eX9ef+INLwekcmdU9g6xc26LjsOIIaInxiUfBYTK2+yMSneDfxSb8drDT0VcfXzOhtgNfFBDZEDXTz4VpDxHab2XJ+iawWMe4BxaSNuqXo4KYL2zqYJs06WG9k9UqBongWWozaFinjWb8cdPBdhSJi069PLlZ9arf7dP4Wdje1cjDBGYn0EXSjPbXaoBytPieiwa2NBsNPusjE4wm/KXbiFm3W5MbLa916r2RqfMvDUKi9v7Jt+BzuSscnXg9P3itmQGFFlYdRGlEBSxqwpFZQxiFysxy5jEZkKaqzGFHFNCzrveksjZYXMa5RSM3R+9soJZKvPKXNR3ChrjurVg5coykquaNlV1UqS2WF2cJapiCh+8FWnDTqoQa+JDQT0VAOqFiG2jolMDC+0NV5fNOwJEhI18RJnm6r2JVLXV2naf3SdR61nrny+PQdlYsD/a3P8ArAtrp5crwTMTCtie0XEATomVxse1q9uAAlxBIuAYgcaXSGK9ppm8eEx6Lx9fEho+Ooxk8uAPpqkTigfle1w5BlXqkj2uEx5c60SYA9bBegxGKp0hrLjcgeA+i+bYPtFzLtsed0y3HE3O6fise3Hamb5QBfU3+iDVrSJJJXkh2kYj/frsrHtQxCZRjZxuJABcbnZeWxWJLiSTrddicYT90m58qpkK4h6HTeq4x10Om5GNNbCGSByvovZbhTptbwF4v2bwWY5zoNOpXp2yuXOvR/nx89b1LEDlG94nRYtElPU6iztbsh8O5Vw4JNtQ8ImY8KDMurmRuqPqcK7KZOqk65RKVEohZFlZphODTNOkUQwEucRAVGEm+qdgw3J1Uuqxsgw4jhBfTdyi0Ya75UdUmyRlyuS5Upww9oQHvjZRkJ3VXsISnGs1L1MW0bqlekszEUkbTJKwMdje6xk/oremkIWIq/dF7aoNc3K5wa7VkmDIWOcYHRe8X4nRdOPrn/pJB6tVY3a/apYIafiOnTqnaj15PtOr8bpAM6Em4A4G2y68ePrz2gV8QXakkmJJ8IC7D4hzDmaYI/I8EB6gHeBC6Yy9p2bi+8aHaTr47rRbUsvM+z9eAR5jz/CtU4hcuU9alaDqiDUxCSOKQzVQTjq3BMFFw5lZ7HStDDpUZ2IkuJ6pns/DZnDjdRUZeAtTAtgBZ58pPI6/58Nu1u4J2UADRbIeIWPgX3T9N2Y6wuL0Vo4Z6ZYDKRYAN00x8aXUzWowAKxqJJuIJ1Ct3p4VoCpsAR3OjRIHMiNLkabDWedVDqoA1STy7dDFIlWrDjXzqbJhtdo0SDcLyU1Qw6pquGhiwquxAXBrRqFU1m7ALTKhrcBDdiDwjMrzYBXy7wpAd7aShuxQ2lMV6rd7JN9adBdKK4jF9Ei0kmStN1CLnKs2vMmIRla2PG9s9n58bFcnI4fAR9gs3tjsZ9N2ZsvaP1D5wOo38Vvdv42iBlqVGhwMgi5BWW72gZlJlzg2JOWJ2FvJdZa52cWQO1Gg5TpyY+sLJ7Xpw/M02dBt916F2MwtRriQA+JaSAPIybnzssfFVAZAZmY0xm0d836SP4XTi4cox/mIAtJTOMwVSlBeIBiNLmJ080WthmWcyo0tJ+U5hUb/AMXCNeokKmIcX/EQS1gAtMTzfcrprGG+ypa2dym3PKzsNXMfKYVavaBmI9VzvreeNKV3egLOOK5Qe9MgyPC/8IkON+i9c/tMA5W3O0LOZLwBnbH6ocJ8m6wtfA4FrdG+e6zbjfHjobDXPysYOrnEn6QmDWxFEZ35HNn4gNuq1sLS5C0qeFDgZbYi8rFrrInsfFtqszsNt+QdwQtOkRrK8/7E4W1V4sDUho4gT/7AL09HDg3gfnKxT2NYYt5T9OEBmCiIITTbahQooIOgRZ6BUpHgT5q5qN3lQKhsIdSqdlQ1iV0HhGtrZxuq+8AKWYcbqzaY4speKU8QZ+yOHk6WV8rQdrKlbFt4lI+pcyPmKs0sKUcS46HxXe6uOhsjSfOLaNALJd+LLtJVKeC/CinDOAifRPrPihw3+Rv4qlZ7GNlzmtA1JIAhA7VwlbuyaZ+KWnk5Q4ZwOuWYXm63YmIxJzYgmnTmW0Wn4o4cdNp3PgkKYz2oNap3eDpl1xmqEWAmC4CR9VnUew8RVcTi6zmsuGtYRmdexnQD8st2nhG0hkptDQNhqerjqT1Kh1B5P2uqcmusYtb2aw85gxxgAfEfhtvAiSsbt9n/AHadBmVoc2SIAGv7BpjxXsPdXH9pK857UdmOY9leC4MID9iADII6apguYDUw9MCGtbboJWX2mQGfECQTBjVbxDHMD2GQ78g9Vie0DIpExIDh+6Z9VzKwO5aHTIvMWJ5EEdRHqtTD4VvdVJBzNylpBA1MnNaSIBHiUnRoA1csfLc8fCB+61qTG/Hm3p28QbLrvuOPXJrPwzsgMjM0wCNwenNpsbIeJwkEbtcMzXbEH99ijNpkGRtdNYZguHN+A2t+h36SOnK5Tlvn662dffxm08OOAnKOH2geiYZQgxwm6TFmb+t+fhR3ZjXNIygOOhGyZ7Ae8OdSf8zAI39edr9Vo06ZEGNV2AoH3mo7/JrYHOkkeGX6resY16LRx0tqn6dNwEAaDUx5IFCkZ8fz7rRptMfXr9VnWqQ7AwRp0QyCC0y4kC5dcxyNp6L0FFhj+kGjRI2CdpudG3T/AGhmr06Q2n1hEOH4J8Aoa5+41+iabVadiD0UCfcuHIVr8n0Tj3gxfTnb1RQG8j1R1OknMyiYtsh1K4QKgfHzW4QH0ybo1qQbv5UPxAFvsgUqE7ozcMEenxGtyY8U1QpM3uobRaFDnCTAHROC0wXDSwhEbVaOB15QRSFp0RTQYOZ9VqayuHg3MR4z6BVLxH7b+IVW0dxsNv2S1ZgP6iTxwrQPUxTY1Sj8ztLDk2RG0AN5Prf7Iri4ceFlEiMKBvrqeqXqt6dJ/haQLZv9bQlcQRMfVIIOB29SPos/G1YBHMzpedfJN16pNgTrpb7qjcI0iXG+tla1jx7MCWPdlBDTeNp6cJp+Ga5sOiNwd/JbWKpsBABPXSEhiMg0lJZL8A0EkABx1PPmkqtK8XEiNr30WpUMzZZ/aFIgB14mOl08frHKeACkrCgPVaNHs5zhNoN02zs7oPqVnG98ZGBw5cOoMelpWrQ7NNp/Oqcw+CIO3WNVoUcK/m6RPGfR7PO60cPgoA0/OE1h6TtLeYk+qZDSNtP+J/aVLQaOFtqPzZOU8PN7lQyra4v9Cp96tYeKNgymWsIGn0sjsqOEWkdEs2s86Ax16ojO85hGrDXezwCNo+3CjvODtqgGg86+Wx9UBzHdY4WbapIdoVGutJtM9EUsHX/xWcXPmZaLzAgC2is1lWNPRGnqtHKsysJ0np0QBScdVaQ3bzWivVpmbC2oPTqq02OU++/pOk+nJStbEZbSbaI2KSmKtPlx8Ar4enp153SVPFgbkyRMRIvdWdijs0+so8OVruA4t9UB9VuziOiSYXnayJRwd5Mnp5LWjJF3Yv8Axj0U0a0GSB1JRTQbGn56qhawWF4109JRlC4x4jQfnRCOOHB8rfgQrOMNHrp5oopAbA9YTtWQvUxct+Uz4pEydAQVrP0sDPUIbaflG8TJViZRwjotAnXlV9wPJInZbbWkSIEx5+ICE4RPwkzzytZFtYzuyTcqGdmA6NP3WpUeLDK703QQyoZIGXm+g4srxbWezBtGpjyN0h2/hA/D1A0EkCZsIi69AMENXEdAZhXFGQWwCCI0MXTorA7BpZ6FM75YE9NYWqzCmISPYLTTa6laWPdl8JkeV1rCk/cwi1B+7AdN0xRDQLiY9VanhgdZkpmnhAlAZy75RCkYablx/PBNBjZsFanHQH6KRb3ca3RaeD6xyjudA0HkqNqgakhHg9U7g7O+quK7xFhG9r+SmpXETbxCCMR1nhBOU8TOpIO0IcWuCSChGo2NJn1CrnBGuk3ufVWrFwZtp0/hLkD/ACcOl0Z1YRHhYIbmPn9IRSCar/6QatJx8CmC6TLh1hEttfxtCMa1nnCOtLonREGBJhrnX/T/APN0fvAL6ne351ValUGwDj4QL+isi2h0sGGxO8/6P1TVMMnT0+9lU0S4fMZEZtz4+PKpSwsmCYj88k/8H0w2oNiSADpqP5UurN118N/qlHMpjV1zxPThQyiHH4Q8Dyurasg76pIgW3IB/ldSw5Jn1RKWGjkdbSjtzNNoPhZWf0b/AAJtIDYgDgT9lHwiY1BteD43UYiu5ugg2udDzKX97BOgVsMlo4dzPW2g8go7yOehIP2QjjSQctvL91amybuf11Vqxf3jTKDPh90PuHOMmb6wiisALCb69FZuIOwhIUZRAPhyrVm8kfZQ4uPMLqbG/qnzSA8w6ojKpiIRHFtgIUOqtiN1IF2HGbNAB5AuiMYiMqgi2qmRvZQVa3yPRcC7x6qwKtNlIs8vF4CjvHawjOE8hUkt6qaDfiXbtXe9RqPorsxAKI1wi6EWOIaTcaqKrWbEhMPYLQAVFWiNgrFrNfIEgoT8SeVoVA0eexSvdsJgkFZxqVVmMA+Y32j7plnaDY+T6lK+6idEMsaP8leq5Wg586NQ34Ym5P8ASZzQJ52Q2gukzG0JwIo0GjWTvfa39Lu+a0WIB41ChlHW5t9bq1PDtiY35UgDjY/Lf3qq1cWHXH9hWo0WvJ+GI6kozcC2JR6dkICtOunH8lPNxBjXTQDTjXdVEA5QB+dE/kETATILyJjEPI01PVSxjzcH66I7DMK7nZUi0u6g7c/VD9zB/pFpHMbptxjTZWRbYWZg4tJRGYXeAjh9tAqOfGisg2pAEwArPKB3pm1lbITqSrVixrBcH8N9VwpgItKnKQB3M7BT7uOUw8quVWLShnYIeURcGU04qXNsjqtLGiTo71Qn0XhNPQ3POiOrWlmEj5iUWlUYdCitf0VH4drgTEHkI+L6l+Ujql3ujRZmJqOYSM0pcYt3KuzfRtsxF7q9Sr1WMcUT/K4YohOjq0oFzql30IKEzEGNEAYlxN1KSmTiy2xV2Yq1w3zKz3ViuLZWda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0" name="AutoShape 8" descr="https://encrypted-tbn2.gstatic.com/images?q=tbn:ANd9GcRb2n0v5TZ6zXWzS9dReRlH727bxM-NwIOaipzIInubeAMfDJn9"/>
          <p:cNvSpPr>
            <a:spLocks noChangeAspect="1" noChangeArrowheads="1"/>
          </p:cNvSpPr>
          <p:nvPr/>
        </p:nvSpPr>
        <p:spPr bwMode="auto">
          <a:xfrm>
            <a:off x="63500" y="-136525"/>
            <a:ext cx="3990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622425"/>
            <a:ext cx="7734300" cy="47910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SOFT TICK (CAPLAK LUNAK)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485677"/>
            <a:ext cx="7162800" cy="2067523"/>
          </a:xfrm>
        </p:spPr>
        <p:txBody>
          <a:bodyPr>
            <a:normAutofit fontScale="62500" lnSpcReduction="20000"/>
          </a:bodyPr>
          <a:lstStyle/>
          <a:p>
            <a:r>
              <a:rPr lang="id-ID" dirty="0"/>
              <a:t>Bentuk : pipih dorsoventral</a:t>
            </a:r>
          </a:p>
          <a:p>
            <a:r>
              <a:rPr lang="id-ID" dirty="0"/>
              <a:t>Integumen spt kulit (leathery), melipat-lipat, mamillae</a:t>
            </a:r>
          </a:p>
          <a:p>
            <a:r>
              <a:rPr lang="id-ID" dirty="0"/>
              <a:t>Di Ventral:</a:t>
            </a:r>
          </a:p>
          <a:p>
            <a:pPr lvl="1"/>
            <a:r>
              <a:rPr lang="id-ID" dirty="0"/>
              <a:t>Capitulum (Kec. nympha)</a:t>
            </a:r>
          </a:p>
          <a:p>
            <a:pPr lvl="1"/>
            <a:r>
              <a:rPr lang="id-ID" dirty="0"/>
              <a:t>Coxal organ di antara basal pasangan kaki 1</a:t>
            </a:r>
          </a:p>
          <a:p>
            <a:pPr lvl="1"/>
            <a:r>
              <a:rPr lang="id-ID" dirty="0"/>
              <a:t>Lubang genital (posterior dari coxal organ)</a:t>
            </a:r>
          </a:p>
          <a:p>
            <a:pPr lvl="1"/>
            <a:r>
              <a:rPr lang="id-ID" dirty="0"/>
              <a:t>Anus (pertengahan posterior)</a:t>
            </a:r>
          </a:p>
          <a:p>
            <a:endParaRPr lang="id-ID" dirty="0"/>
          </a:p>
          <a:p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219200"/>
            <a:ext cx="7239000" cy="32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1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4876800" y="1417638"/>
            <a:ext cx="1676400" cy="5635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00600" y="1905000"/>
            <a:ext cx="1676400" cy="5334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76800" y="2133600"/>
            <a:ext cx="1600200" cy="457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724400" y="3352800"/>
            <a:ext cx="1752600" cy="5334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05952"/>
            <a:ext cx="4218798" cy="56270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8733" y="1514753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Capitulum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7850" y="1948934"/>
            <a:ext cx="127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Coxal organ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7852" y="2253734"/>
            <a:ext cx="159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Lobang Genital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54004" y="343483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Anus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498773"/>
            <a:ext cx="3453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ANATOMI LUAR SOFT TICK</a:t>
            </a:r>
          </a:p>
        </p:txBody>
      </p:sp>
    </p:spTree>
    <p:extLst>
      <p:ext uri="{BB962C8B-B14F-4D97-AF65-F5344CB8AC3E}">
        <p14:creationId xmlns:p14="http://schemas.microsoft.com/office/powerpoint/2010/main" val="2227576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Perbandingan Ukuran Tubuh Sebelum dan Sesudah Mengisap Darah </a:t>
            </a:r>
            <a:endParaRPr lang="en-US" dirty="0"/>
          </a:p>
        </p:txBody>
      </p:sp>
      <p:sp>
        <p:nvSpPr>
          <p:cNvPr id="38914" name="AutoShape 2" descr="https://encrypted-tbn3.gstatic.com/images?q=tbn:ANd9GcRMjIZffNhxg4Ckfe3Z3awW_4c-yYqMrtJ2ZJSK5D4hYu3SYGR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057400"/>
            <a:ext cx="52832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POHON KLASIFIKASI ARTHROPODA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27" t="9557" b="3001"/>
          <a:stretch>
            <a:fillRect/>
          </a:stretch>
        </p:blipFill>
        <p:spPr bwMode="auto">
          <a:xfrm>
            <a:off x="1600200" y="1295400"/>
            <a:ext cx="5867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990600" y="396240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715000" y="6019800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58000" y="6019800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77000" y="20574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64706" y="2514600"/>
            <a:ext cx="50769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747" y="3867904"/>
            <a:ext cx="603556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4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POHON KLASIFIKASI INSEKTA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4" t="5385" r="5728"/>
          <a:stretch>
            <a:fillRect/>
          </a:stretch>
        </p:blipFill>
        <p:spPr bwMode="auto">
          <a:xfrm>
            <a:off x="1676400" y="1447800"/>
            <a:ext cx="5372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219200" y="54102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43200" y="44958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95470" y="36576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32766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48500" y="2057400"/>
            <a:ext cx="4191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86400" y="2743200"/>
            <a:ext cx="4191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34200" y="3810000"/>
            <a:ext cx="4191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95470" y="20574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4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ORTHOPTERA (KECOA)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360"/>
          <a:stretch/>
        </p:blipFill>
        <p:spPr>
          <a:xfrm>
            <a:off x="431494" y="1143000"/>
            <a:ext cx="8229599" cy="3611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718757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b="1" dirty="0"/>
              <a:t>Kepala</a:t>
            </a:r>
            <a:r>
              <a:rPr lang="id-ID" sz="2000" dirty="0"/>
              <a:t>: mata majemuk, antena filiformis, alat mulut: tipe mengunyah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b="1" dirty="0"/>
              <a:t>Thoraks</a:t>
            </a:r>
            <a:r>
              <a:rPr lang="id-ID" sz="2000" dirty="0"/>
              <a:t>: pro-meso-metatoraks, 3 ps kaki tipe berlari, 2 ps sayap,  sayap 1: spt kulit, sayap 2:membranous. Saat istirahat sayap saling overlapping, menutup seluruh bagian dorsal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b="1" dirty="0"/>
              <a:t>Abdomen</a:t>
            </a:r>
            <a:r>
              <a:rPr lang="id-ID" sz="2000" dirty="0"/>
              <a:t>: posterior terdapat cerci (penonjolan, pd jantan dan betina)</a:t>
            </a:r>
          </a:p>
        </p:txBody>
      </p:sp>
    </p:spTree>
    <p:extLst>
      <p:ext uri="{BB962C8B-B14F-4D97-AF65-F5344CB8AC3E}">
        <p14:creationId xmlns:p14="http://schemas.microsoft.com/office/powerpoint/2010/main" val="65939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25308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429000" y="2057400"/>
            <a:ext cx="3048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419600" y="2438400"/>
            <a:ext cx="762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76800" y="2667000"/>
            <a:ext cx="76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867400" y="1752600"/>
            <a:ext cx="457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10400" y="2438400"/>
            <a:ext cx="152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001000" y="39624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257800" y="2895600"/>
            <a:ext cx="3048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543800" y="2590800"/>
            <a:ext cx="3048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32434" y="1764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2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6800" y="243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266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5000" y="1482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9958" y="2145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0" y="2255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25379" y="3763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88D96-B669-4DAE-84C3-3001ABF2EB18}"/>
              </a:ext>
            </a:extLst>
          </p:cNvPr>
          <p:cNvSpPr txBox="1"/>
          <p:nvPr/>
        </p:nvSpPr>
        <p:spPr>
          <a:xfrm>
            <a:off x="457200" y="731837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4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81" y="1600200"/>
            <a:ext cx="8260796" cy="493209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SIPHONAPTERA (PINJAL</a:t>
            </a:r>
            <a:r>
              <a:rPr lang="id-ID" dirty="0"/>
              <a:t>/FLEA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175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Peran</a:t>
            </a:r>
            <a:r>
              <a:rPr lang="id-ID" dirty="0"/>
              <a:t> Pinjal </a:t>
            </a:r>
            <a:r>
              <a:rPr lang="en-US" dirty="0"/>
              <a:t>di Dunia </a:t>
            </a:r>
            <a:r>
              <a:rPr lang="en-US" dirty="0" err="1"/>
              <a:t>Kedokteran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Gigitan</a:t>
            </a:r>
          </a:p>
          <a:p>
            <a:pPr lvl="1"/>
            <a:r>
              <a:rPr lang="id-ID" i="1" dirty="0"/>
              <a:t>Ctenocephalides canis, C. felis </a:t>
            </a:r>
            <a:r>
              <a:rPr lang="id-ID" dirty="0"/>
              <a:t>(pinjal anjing, kucing)</a:t>
            </a:r>
          </a:p>
          <a:p>
            <a:pPr lvl="1"/>
            <a:r>
              <a:rPr lang="id-ID" i="1" dirty="0"/>
              <a:t>Pulex irritans </a:t>
            </a:r>
            <a:r>
              <a:rPr lang="id-ID" dirty="0"/>
              <a:t>(human flea)</a:t>
            </a:r>
          </a:p>
          <a:p>
            <a:r>
              <a:rPr lang="id-ID" dirty="0"/>
              <a:t>Gigitan dan Vektor</a:t>
            </a:r>
          </a:p>
          <a:p>
            <a:pPr lvl="1"/>
            <a:r>
              <a:rPr lang="id-ID" i="1" dirty="0"/>
              <a:t>Xenopsylla cheopis, Pulex irritans </a:t>
            </a:r>
            <a:r>
              <a:rPr lang="id-ID" dirty="0"/>
              <a:t>(Vektor Plague)</a:t>
            </a:r>
          </a:p>
          <a:p>
            <a:pPr lvl="1"/>
            <a:r>
              <a:rPr lang="id-ID" i="1" dirty="0"/>
              <a:t>C. canis, C.felis, (Vektor D.caninum) </a:t>
            </a:r>
          </a:p>
          <a:p>
            <a:pPr lvl="1"/>
            <a:r>
              <a:rPr lang="id-ID" i="1" dirty="0"/>
              <a:t>X. cheopis, P. irritans, Leptopsylla segnis, Nosopsyllus fasciatus </a:t>
            </a:r>
            <a:r>
              <a:rPr lang="id-ID" dirty="0"/>
              <a:t>(Vektor Endemic Typhus)</a:t>
            </a:r>
          </a:p>
          <a:p>
            <a:r>
              <a:rPr lang="id-ID" dirty="0"/>
              <a:t>Invasi ke kulit</a:t>
            </a:r>
          </a:p>
          <a:p>
            <a:pPr lvl="1"/>
            <a:r>
              <a:rPr lang="id-ID" i="1" dirty="0"/>
              <a:t>Tunga penetrans</a:t>
            </a:r>
          </a:p>
        </p:txBody>
      </p:sp>
    </p:spTree>
    <p:extLst>
      <p:ext uri="{BB962C8B-B14F-4D97-AF65-F5344CB8AC3E}">
        <p14:creationId xmlns:p14="http://schemas.microsoft.com/office/powerpoint/2010/main" val="14206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672</Words>
  <Application>Microsoft Office PowerPoint</Application>
  <PresentationFormat>On-screen Show (4:3)</PresentationFormat>
  <Paragraphs>147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PRAKTIKUM BLOK 14 SENSORI</vt:lpstr>
      <vt:lpstr>TIU DAN TIK</vt:lpstr>
      <vt:lpstr>TIK</vt:lpstr>
      <vt:lpstr>POHON KLASIFIKASI ARTHROPODA</vt:lpstr>
      <vt:lpstr>POHON KLASIFIKASI INSEKTA</vt:lpstr>
      <vt:lpstr>ORTHOPTERA (KECOA)</vt:lpstr>
      <vt:lpstr>PowerPoint Presentation</vt:lpstr>
      <vt:lpstr>SIPHONAPTERA (PINJAL/FLEA)</vt:lpstr>
      <vt:lpstr>Peran Pinjal di Dunia Kedokteran</vt:lpstr>
      <vt:lpstr>PowerPoint Presentation</vt:lpstr>
      <vt:lpstr>HEMIPTERA (REDUVIIDAE) KISSING BUG</vt:lpstr>
      <vt:lpstr>Pembedaan Jenis Kelamin </vt:lpstr>
      <vt:lpstr>CIMICIDAE (Cimex/Bedbug)</vt:lpstr>
      <vt:lpstr>HEMIPTERA (CIMICIDAE/BEDBUG)</vt:lpstr>
      <vt:lpstr>Cimex hemipterus</vt:lpstr>
      <vt:lpstr>HYMENOPTERA</vt:lpstr>
      <vt:lpstr>PowerPoint Presentation</vt:lpstr>
      <vt:lpstr>LEPIDOPTERA</vt:lpstr>
      <vt:lpstr>MOTH (KUPU MALAM)</vt:lpstr>
      <vt:lpstr>COLEOPTERA</vt:lpstr>
      <vt:lpstr>PowerPoint Presentation</vt:lpstr>
      <vt:lpstr>CHILOPODA/CENTIPEDES</vt:lpstr>
      <vt:lpstr>DIPLOPODA/MILIPEDES</vt:lpstr>
      <vt:lpstr>SCORPIONIDAE</vt:lpstr>
      <vt:lpstr>Buthus occitanus tunetanus</vt:lpstr>
      <vt:lpstr>ARANEAE (LABAH-LABAH)</vt:lpstr>
      <vt:lpstr>Lactrodectus mactans  (black widow spider)</vt:lpstr>
      <vt:lpstr>ORDO AKARINA TICK (SENGKENIT/CAPLAK)</vt:lpstr>
      <vt:lpstr>HARD TICK (CAPLAK KERAS)</vt:lpstr>
      <vt:lpstr>MORFOLOGI HARD TICK</vt:lpstr>
      <vt:lpstr>Penentuan Jenis Kelamin Hard Ticks</vt:lpstr>
      <vt:lpstr>Perbandingan Ukuran Tubuh Sebelum dan Sesudah Mengisap Darah </vt:lpstr>
      <vt:lpstr>SOFT TICK (CAPLAK LUNAK)</vt:lpstr>
      <vt:lpstr>PowerPoint Presentation</vt:lpstr>
      <vt:lpstr>Perbandingan Ukuran Tubuh Sebelum dan Sesudah Mengisap Darah </vt:lpstr>
    </vt:vector>
  </TitlesOfParts>
  <Company>universitas muhammadiyah yogyakarta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BLOK 12</dc:title>
  <dc:creator>fakultas kedokteran dan ilmu kesehatan</dc:creator>
  <cp:lastModifiedBy>Tri Wulandari K</cp:lastModifiedBy>
  <cp:revision>93</cp:revision>
  <dcterms:created xsi:type="dcterms:W3CDTF">2011-05-06T05:40:08Z</dcterms:created>
  <dcterms:modified xsi:type="dcterms:W3CDTF">2021-05-25T04:55:49Z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2268293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