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6" r:id="rId15"/>
    <p:sldId id="285" r:id="rId16"/>
    <p:sldId id="263" r:id="rId17"/>
    <p:sldId id="286" r:id="rId18"/>
    <p:sldId id="264" r:id="rId19"/>
    <p:sldId id="275" r:id="rId20"/>
    <p:sldId id="277" r:id="rId21"/>
    <p:sldId id="265" r:id="rId22"/>
    <p:sldId id="266" r:id="rId23"/>
    <p:sldId id="267" r:id="rId24"/>
    <p:sldId id="268" r:id="rId25"/>
    <p:sldId id="269" r:id="rId26"/>
    <p:sldId id="273" r:id="rId27"/>
    <p:sldId id="260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32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5547-A6A8-4625-BF8F-34E4A3377877}" type="datetimeFigureOut">
              <a:rPr lang="id-ID" smtClean="0"/>
              <a:t>31/10/2020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000F-B683-4593-9FD3-873862DA884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PENGENALAN MIKROSKOP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SITOLOGI</a:t>
            </a:r>
            <a:r>
              <a:rPr lang="id-ID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Dr.Sherly Usman.,M.Sc</a:t>
            </a:r>
          </a:p>
          <a:p>
            <a:r>
              <a:rPr lang="id-ID" dirty="0"/>
              <a:t>Bagian Histologi dan Biologi sel</a:t>
            </a:r>
          </a:p>
          <a:p>
            <a:r>
              <a:rPr lang="id-ID" dirty="0"/>
              <a:t>Program Studi Pendidikan Dokter</a:t>
            </a:r>
          </a:p>
          <a:p>
            <a:r>
              <a:rPr lang="id-ID" dirty="0"/>
              <a:t>FKIK UMY</a:t>
            </a:r>
          </a:p>
          <a:p>
            <a:r>
              <a:rPr lang="id-ID" dirty="0"/>
              <a:t>2020/2021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CC2C17A-ED9D-4066-BA52-DE05212E9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8534400" cy="758825"/>
          </a:xfrm>
          <a:ln>
            <a:solidFill>
              <a:srgbClr val="66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7B9899"/>
                </a:solidFill>
              </a:rPr>
              <a:t>Badan nissel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556DE3B1-3B60-42B9-BBD3-9A5131FA8D0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badan nisel">
            <a:extLst>
              <a:ext uri="{FF2B5EF4-FFF2-40B4-BE49-F238E27FC236}">
                <a16:creationId xmlns:a16="http://schemas.microsoft.com/office/drawing/2014/main" xmlns="" id="{A5C07A4D-CBD3-4D03-8BFB-87039E24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62626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4BA9D42-4ACD-4254-B7FF-CBA58253A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rgbClr val="7B9899"/>
                </a:solidFill>
              </a:rPr>
              <a:t>Badan nissel kuat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94EDA006-E77D-4C05-ACCC-E8051B05665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badan nisse;">
            <a:extLst>
              <a:ext uri="{FF2B5EF4-FFF2-40B4-BE49-F238E27FC236}">
                <a16:creationId xmlns:a16="http://schemas.microsoft.com/office/drawing/2014/main" xmlns="" id="{24D39CCB-62A4-4967-BAFC-21B190AE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9119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B698D4BA-DD35-48F0-9878-0D852DE9E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xmlns="" id="{37549213-5D61-4D3C-9B10-4302CF012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571500"/>
            <a:ext cx="7772400" cy="1133475"/>
          </a:xfrm>
        </p:spPr>
        <p:txBody>
          <a:bodyPr/>
          <a:lstStyle/>
          <a:p>
            <a:r>
              <a:rPr lang="en-US" altLang="en-US" sz="6000">
                <a:solidFill>
                  <a:srgbClr val="7B9899"/>
                </a:solidFill>
              </a:rPr>
              <a:t>Badan nissel kuat</a:t>
            </a:r>
            <a:endParaRPr lang="en-US" altLang="en-US" sz="6000"/>
          </a:p>
        </p:txBody>
      </p:sp>
      <p:pic>
        <p:nvPicPr>
          <p:cNvPr id="20484" name="Picture 4" descr="badan nisse;">
            <a:extLst>
              <a:ext uri="{FF2B5EF4-FFF2-40B4-BE49-F238E27FC236}">
                <a16:creationId xmlns:a16="http://schemas.microsoft.com/office/drawing/2014/main" xmlns="" id="{771CF259-C23F-463F-B748-9E72F0E4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38104" r="26064" b="37585"/>
          <a:stretch>
            <a:fillRect/>
          </a:stretch>
        </p:blipFill>
        <p:spPr bwMode="auto">
          <a:xfrm>
            <a:off x="857250" y="2571750"/>
            <a:ext cx="75485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FA4D15F3-CE11-4E9F-8009-F68AAD190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Mitokondria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25BD8728-6A88-4750-AB2E-2B14FAA9F34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mitokondria">
            <a:extLst>
              <a:ext uri="{FF2B5EF4-FFF2-40B4-BE49-F238E27FC236}">
                <a16:creationId xmlns:a16="http://schemas.microsoft.com/office/drawing/2014/main" xmlns="" id="{5FC43168-BA3D-47F3-AC0A-DD2386BE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645953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C7C51862-2E61-4DED-A9CA-E64EBF5AE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solidFill>
                  <a:srgbClr val="7B9899"/>
                </a:solidFill>
              </a:rPr>
              <a:t>mitokondria kuat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42081D04-AFED-4E2B-85F0-981436D3ECF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 descr="mitokondria kuat">
            <a:extLst>
              <a:ext uri="{FF2B5EF4-FFF2-40B4-BE49-F238E27FC236}">
                <a16:creationId xmlns:a16="http://schemas.microsoft.com/office/drawing/2014/main" xmlns="" id="{D9E7C3A3-1664-4D7E-AD7A-4C47D23B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3" r="55489" b="8377"/>
          <a:stretch>
            <a:fillRect/>
          </a:stretch>
        </p:blipFill>
        <p:spPr bwMode="auto">
          <a:xfrm>
            <a:off x="1714500" y="1643063"/>
            <a:ext cx="457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B51E20C7-56BD-4B0E-859D-094E6DAD257F}"/>
              </a:ext>
            </a:extLst>
          </p:cNvPr>
          <p:cNvSpPr/>
          <p:nvPr/>
        </p:nvSpPr>
        <p:spPr>
          <a:xfrm>
            <a:off x="5715000" y="4286250"/>
            <a:ext cx="1785938" cy="428625"/>
          </a:xfrm>
          <a:prstGeom prst="leftArrow">
            <a:avLst>
              <a:gd name="adj1" fmla="val 50000"/>
              <a:gd name="adj2" fmla="val 1120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863CEAA-2C8F-4ADA-98C6-1FB15587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rgbClr val="7B9899"/>
                </a:solidFill>
              </a:rPr>
              <a:t>glikogeni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F6DB22F0-662C-43A7-A4C5-286EBC721A2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glikogeni">
            <a:extLst>
              <a:ext uri="{FF2B5EF4-FFF2-40B4-BE49-F238E27FC236}">
                <a16:creationId xmlns:a16="http://schemas.microsoft.com/office/drawing/2014/main" xmlns="" id="{C7697682-F091-4A24-8AF4-3FD4BAE2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87513"/>
            <a:ext cx="65532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894F720C-0CAA-43FD-AADC-8B02FCE02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Granula Glikogeni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89E0384B-B28B-4581-977F-59049A656F4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4" descr="glikogeni kuat">
            <a:extLst>
              <a:ext uri="{FF2B5EF4-FFF2-40B4-BE49-F238E27FC236}">
                <a16:creationId xmlns:a16="http://schemas.microsoft.com/office/drawing/2014/main" xmlns="" id="{1E1D7792-6EE1-4A8B-8E67-2886695E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98575"/>
            <a:ext cx="7632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5289FE25-7A44-438A-8474-2F0B7D42F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xmlns="" id="{07B6EA55-E5F8-42C3-8082-44804B4EC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glikogeni kuat">
            <a:extLst>
              <a:ext uri="{FF2B5EF4-FFF2-40B4-BE49-F238E27FC236}">
                <a16:creationId xmlns:a16="http://schemas.microsoft.com/office/drawing/2014/main" xmlns="" id="{CC6AFA04-5A54-4CB7-8F55-8159D89B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7608"/>
          <a:stretch>
            <a:fillRect/>
          </a:stretch>
        </p:blipFill>
        <p:spPr bwMode="auto">
          <a:xfrm>
            <a:off x="2643188" y="214313"/>
            <a:ext cx="3929062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559DBDC0-F8DC-42F8-B813-AB21CF559B9E}"/>
              </a:ext>
            </a:extLst>
          </p:cNvPr>
          <p:cNvSpPr/>
          <p:nvPr/>
        </p:nvSpPr>
        <p:spPr>
          <a:xfrm>
            <a:off x="6072188" y="2143125"/>
            <a:ext cx="1857375" cy="428625"/>
          </a:xfrm>
          <a:prstGeom prst="leftArrow">
            <a:avLst>
              <a:gd name="adj1" fmla="val 50000"/>
              <a:gd name="adj2" fmla="val 1275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86C7909E-2AA0-4C9D-A12A-C75791631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rgbClr val="7B9899"/>
                </a:solidFill>
              </a:rPr>
              <a:t> Granula zymogeni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35292559-19AE-4047-B3EB-1A2945C3B4A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4" descr="zymogeni">
            <a:extLst>
              <a:ext uri="{FF2B5EF4-FFF2-40B4-BE49-F238E27FC236}">
                <a16:creationId xmlns:a16="http://schemas.microsoft.com/office/drawing/2014/main" xmlns="" id="{962EFAEA-1B18-4460-8F6A-8810D096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0163"/>
            <a:ext cx="67675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94D4273-D8AC-4DEF-92BB-7E6AB729B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 Granula Zymogeni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0B4203B-CE2D-4D0B-9FAB-A8893D3AB6B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 descr="zymogeni kuat">
            <a:extLst>
              <a:ext uri="{FF2B5EF4-FFF2-40B4-BE49-F238E27FC236}">
                <a16:creationId xmlns:a16="http://schemas.microsoft.com/office/drawing/2014/main" xmlns="" id="{83D02F6E-A94F-4D29-8D3B-D0A1DE61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62463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MIKROSKOP BINOKULER </a:t>
            </a:r>
          </a:p>
        </p:txBody>
      </p:sp>
      <p:pic>
        <p:nvPicPr>
          <p:cNvPr id="4" name="Content Placeholder 3" descr="Bagian-Bagian-Mikrosk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11988"/>
            <a:ext cx="7629995" cy="504597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FDD5437C-48B1-4DCC-8B2F-F2E39FF3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altLang="en-US"/>
              <a:t> Granula Zymogeni </a:t>
            </a:r>
          </a:p>
        </p:txBody>
      </p:sp>
      <p:pic>
        <p:nvPicPr>
          <p:cNvPr id="28675" name="Content Placeholder 4" descr="zymogeni kuat">
            <a:extLst>
              <a:ext uri="{FF2B5EF4-FFF2-40B4-BE49-F238E27FC236}">
                <a16:creationId xmlns:a16="http://schemas.microsoft.com/office/drawing/2014/main" xmlns="" id="{CB716ED3-8DB7-41D2-A945-2370F72A88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7500" r="24751" b="37500"/>
          <a:stretch>
            <a:fillRect/>
          </a:stretch>
        </p:blipFill>
        <p:spPr>
          <a:xfrm>
            <a:off x="5000625" y="2214563"/>
            <a:ext cx="3360738" cy="3500437"/>
          </a:xfrm>
          <a:noFill/>
        </p:spPr>
      </p:pic>
      <p:pic>
        <p:nvPicPr>
          <p:cNvPr id="28676" name="Picture 4" descr="zymogeni kuat">
            <a:extLst>
              <a:ext uri="{FF2B5EF4-FFF2-40B4-BE49-F238E27FC236}">
                <a16:creationId xmlns:a16="http://schemas.microsoft.com/office/drawing/2014/main" xmlns="" id="{EDC9C382-4817-47CD-87C1-7931CBB1FF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67223" r="48016" b="9647"/>
          <a:stretch>
            <a:fillRect/>
          </a:stretch>
        </p:blipFill>
        <p:spPr>
          <a:xfrm>
            <a:off x="928688" y="2286000"/>
            <a:ext cx="3071812" cy="343693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E1244EC8-8BEF-4AF7-BAFE-F4F148C0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 Granula Zymogeni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A60A0FC2-C6DD-4838-BD71-AE427174FE4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4" descr="zymogeni kuat">
            <a:extLst>
              <a:ext uri="{FF2B5EF4-FFF2-40B4-BE49-F238E27FC236}">
                <a16:creationId xmlns:a16="http://schemas.microsoft.com/office/drawing/2014/main" xmlns="" id="{24D8505B-C582-44CE-9449-DC1F7CD7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2" t="66238" r="46777" b="9647"/>
          <a:stretch>
            <a:fillRect/>
          </a:stretch>
        </p:blipFill>
        <p:spPr bwMode="auto">
          <a:xfrm>
            <a:off x="2714625" y="2428875"/>
            <a:ext cx="29146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AB375232-AC39-4C6F-82A7-27E853FE8D01}"/>
              </a:ext>
            </a:extLst>
          </p:cNvPr>
          <p:cNvSpPr/>
          <p:nvPr/>
        </p:nvSpPr>
        <p:spPr>
          <a:xfrm>
            <a:off x="2714625" y="3857625"/>
            <a:ext cx="1643063" cy="12144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D3FEE04F-48C8-40E6-9D78-87A95DEE1566}"/>
              </a:ext>
            </a:extLst>
          </p:cNvPr>
          <p:cNvSpPr/>
          <p:nvPr/>
        </p:nvSpPr>
        <p:spPr>
          <a:xfrm rot="10800000">
            <a:off x="4289425" y="2420938"/>
            <a:ext cx="1354138" cy="164306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86E0CE1C-F196-448E-8069-D482C4EDB66A}"/>
              </a:ext>
            </a:extLst>
          </p:cNvPr>
          <p:cNvSpPr/>
          <p:nvPr/>
        </p:nvSpPr>
        <p:spPr>
          <a:xfrm rot="16200000">
            <a:off x="4440238" y="3868738"/>
            <a:ext cx="1120775" cy="12858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2300E631-CEA1-42EF-99DF-1F61569FE002}"/>
              </a:ext>
            </a:extLst>
          </p:cNvPr>
          <p:cNvSpPr/>
          <p:nvPr/>
        </p:nvSpPr>
        <p:spPr>
          <a:xfrm rot="5400000">
            <a:off x="2750344" y="2393156"/>
            <a:ext cx="1285875" cy="135731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0A88DD79-1D9C-42C8-B8C4-DDE53C45B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mucinogen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348F267-A631-4AE6-BB08-D0005F29A2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mucinogen">
            <a:extLst>
              <a:ext uri="{FF2B5EF4-FFF2-40B4-BE49-F238E27FC236}">
                <a16:creationId xmlns:a16="http://schemas.microsoft.com/office/drawing/2014/main" xmlns="" id="{D8C9F108-A637-42CA-8CA5-FE10691F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3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EAABEC23-923C-4782-A6FB-B95DF530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Mucinogen kuat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0D1C6B0-00C5-4DE3-A7E1-862D00F5769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4" descr="mucinogen kuat">
            <a:extLst>
              <a:ext uri="{FF2B5EF4-FFF2-40B4-BE49-F238E27FC236}">
                <a16:creationId xmlns:a16="http://schemas.microsoft.com/office/drawing/2014/main" xmlns="" id="{09CD8BBD-5D8D-4377-870B-09641BAD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46799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40A2B4D-B3C0-40F0-BDF6-AEA47FE6B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Tetes lemak (dengan Osmium tetraoksida)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4BC7347F-564E-4B51-BEEF-E91E6F706A1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 descr="tetes lemak">
            <a:extLst>
              <a:ext uri="{FF2B5EF4-FFF2-40B4-BE49-F238E27FC236}">
                <a16:creationId xmlns:a16="http://schemas.microsoft.com/office/drawing/2014/main" xmlns="" id="{7D08B3C5-707B-4911-94EE-98AFDB68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19263"/>
            <a:ext cx="6408737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C56369C-D3EA-4A8E-9494-92AB32F1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Tetes lemak kuat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A30B411F-C039-4371-804D-6F8F265D9AD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4" descr="tetes lemak kuat">
            <a:extLst>
              <a:ext uri="{FF2B5EF4-FFF2-40B4-BE49-F238E27FC236}">
                <a16:creationId xmlns:a16="http://schemas.microsoft.com/office/drawing/2014/main" xmlns="" id="{E6BEAC9B-1DB5-4C3B-93B3-14E4274F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2" t="12457" r="8865" b="18050"/>
          <a:stretch>
            <a:fillRect/>
          </a:stretch>
        </p:blipFill>
        <p:spPr bwMode="auto">
          <a:xfrm>
            <a:off x="2500313" y="1928813"/>
            <a:ext cx="4572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8AC101CC-4DD8-484B-AEB4-061401817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Jar. Lemak (dengan HE)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7FAB41A4-DC37-480E-A278-B72AABE4DC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4" descr="jar">
            <a:extLst>
              <a:ext uri="{FF2B5EF4-FFF2-40B4-BE49-F238E27FC236}">
                <a16:creationId xmlns:a16="http://schemas.microsoft.com/office/drawing/2014/main" xmlns="" id="{C2B41AD6-96AD-41ED-B106-4F5EC6F8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345363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SEKIAN DAN TERIMA KASIH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ALHAMDULILLAH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MIKROSKOP MONOKULER</a:t>
            </a:r>
          </a:p>
        </p:txBody>
      </p:sp>
      <p:pic>
        <p:nvPicPr>
          <p:cNvPr id="4" name="Content Placeholder 3" descr="MIKROSKOP MONOKU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BAGIAN &amp; FUNGSI MIKROSKOP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186238" cy="5000660"/>
          </a:xfrm>
        </p:spPr>
        <p:txBody>
          <a:bodyPr>
            <a:normAutofit fontScale="25000" lnSpcReduction="20000"/>
          </a:bodyPr>
          <a:lstStyle/>
          <a:p>
            <a:r>
              <a:rPr lang="id-ID" sz="7400" b="1" dirty="0"/>
              <a:t>Lensa okuler: </a:t>
            </a:r>
            <a:r>
              <a:rPr lang="id-ID" sz="7400" dirty="0"/>
              <a:t>membentuk bayangan nyata yang berasal dari bayangan yang dihasilkan oleh lensa objektif. </a:t>
            </a:r>
          </a:p>
          <a:p>
            <a:r>
              <a:rPr lang="id-ID" sz="7400" dirty="0"/>
              <a:t>·  </a:t>
            </a:r>
            <a:r>
              <a:rPr lang="id-ID" sz="7400" b="1" dirty="0"/>
              <a:t>Lensa objektif: </a:t>
            </a:r>
            <a:r>
              <a:rPr lang="id-ID" sz="7400" dirty="0"/>
              <a:t>membentuk bayangan nyata dari suatu objek pengamatan. Jumlahnya ada tiga hingga empat, tergantung pada jenis mikroskop. </a:t>
            </a:r>
          </a:p>
          <a:p>
            <a:r>
              <a:rPr lang="id-ID" sz="7400" dirty="0"/>
              <a:t>·  </a:t>
            </a:r>
            <a:r>
              <a:rPr lang="id-ID" sz="7400" b="1" i="1" dirty="0"/>
              <a:t>Revolver: </a:t>
            </a:r>
            <a:r>
              <a:rPr lang="id-ID" sz="7400" dirty="0"/>
              <a:t>menyangga lensa objektif</a:t>
            </a:r>
            <a:r>
              <a:rPr lang="id-ID" sz="7400" i="1" dirty="0"/>
              <a:t> </a:t>
            </a:r>
            <a:r>
              <a:rPr lang="id-ID" sz="7400" dirty="0"/>
              <a:t>untuk mempermudah pengaturan nilai pengamatan dari sebuah mikroskop</a:t>
            </a:r>
          </a:p>
          <a:p>
            <a:r>
              <a:rPr lang="id-ID" sz="7400" dirty="0"/>
              <a:t>·  </a:t>
            </a:r>
            <a:r>
              <a:rPr lang="id-ID" sz="7400" b="1" dirty="0"/>
              <a:t>Meja preparat : </a:t>
            </a:r>
            <a:r>
              <a:rPr lang="id-ID" sz="7400" dirty="0"/>
              <a:t>sebagai tempat meletakkan objek pengamatan dengan dilengkapi capita tau penjapit</a:t>
            </a:r>
          </a:p>
          <a:p>
            <a:r>
              <a:rPr lang="id-ID" sz="7200" b="1" dirty="0"/>
              <a:t>Diafragma: </a:t>
            </a:r>
            <a:r>
              <a:rPr lang="id-ID" sz="7200" dirty="0"/>
              <a:t>mengatur jumlah cahaya yang masuk dan difokuskan ke objek pengamatan </a:t>
            </a:r>
          </a:p>
          <a:p>
            <a:endParaRPr lang="id-ID" sz="7400" dirty="0"/>
          </a:p>
          <a:p>
            <a:endParaRPr lang="id-ID" sz="4400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495800" cy="5500702"/>
          </a:xfrm>
        </p:spPr>
        <p:txBody>
          <a:bodyPr>
            <a:normAutofit fontScale="25000" lnSpcReduction="20000"/>
          </a:bodyPr>
          <a:lstStyle/>
          <a:p>
            <a:endParaRPr lang="id-ID" b="1" dirty="0"/>
          </a:p>
          <a:p>
            <a:r>
              <a:rPr lang="id-ID" sz="8000" b="1" dirty="0"/>
              <a:t>Lengan mikroskop: </a:t>
            </a:r>
            <a:r>
              <a:rPr lang="id-ID" sz="8000" dirty="0"/>
              <a:t>sebagai </a:t>
            </a:r>
            <a:r>
              <a:rPr lang="id-ID" sz="8000" i="1" dirty="0"/>
              <a:t>frame </a:t>
            </a:r>
            <a:r>
              <a:rPr lang="id-ID" sz="8000" dirty="0"/>
              <a:t>atau rangka yang memudahkan penggunaan mikroskop ketika pengamatan dilakukan. Begitu juga dengan saat mikroskop dipindahkan dari satu tempat ke tempat lainnya</a:t>
            </a:r>
          </a:p>
          <a:p>
            <a:r>
              <a:rPr lang="id-ID" sz="8000" b="1" dirty="0"/>
              <a:t>Makrometer dan mikrometer: </a:t>
            </a:r>
            <a:r>
              <a:rPr lang="id-ID" sz="8000" dirty="0"/>
              <a:t>makrometer dan mikrometer mikroskop cahaya digunakan untuk memfokuskan lensa pada objek pengamatan baik secara horizontal maupun vertikal. </a:t>
            </a:r>
          </a:p>
          <a:p>
            <a:r>
              <a:rPr lang="id-ID" sz="8000" dirty="0"/>
              <a:t>·T</a:t>
            </a:r>
            <a:r>
              <a:rPr lang="id-ID" sz="8000" b="1" dirty="0"/>
              <a:t>uas pengatur kecerahan: </a:t>
            </a:r>
            <a:r>
              <a:rPr lang="id-ID" sz="8000" dirty="0"/>
              <a:t>tuas ini adalah potensiometer yang terhubung dengan bola lampu di mikroskop yang fungsinya mengatur kecerahan cahaya yang dihasilkan untuk melakukan pengamatan</a:t>
            </a:r>
          </a:p>
          <a:p>
            <a:endParaRPr lang="id-ID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B7E1D737-0182-4284-87AC-5CF861EC08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071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6AAA561E-632A-49A9-9F29-884DB61697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4375" y="928688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8800"/>
              <a:t>sitologi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7D340DE8-851C-4CDE-B299-B26D37FB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6000" dirty="0" err="1"/>
              <a:t>Sel</a:t>
            </a:r>
            <a:endParaRPr lang="en-US" sz="6000" dirty="0"/>
          </a:p>
        </p:txBody>
      </p:sp>
      <p:pic>
        <p:nvPicPr>
          <p:cNvPr id="14339" name="Picture 4" descr="Picture 004">
            <a:extLst>
              <a:ext uri="{FF2B5EF4-FFF2-40B4-BE49-F238E27FC236}">
                <a16:creationId xmlns:a16="http://schemas.microsoft.com/office/drawing/2014/main" xmlns="" id="{0EC77E5B-2192-4551-B135-67C55415A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8077200" cy="489108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7FECE0C-1A72-4840-91D1-D455CF853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xmlns="" id="{028D9C00-05CA-4CB7-A735-531999F27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/>
              <a:t>Sel</a:t>
            </a:r>
          </a:p>
        </p:txBody>
      </p:sp>
      <p:pic>
        <p:nvPicPr>
          <p:cNvPr id="15364" name="Picture 4" descr="Picture 004">
            <a:extLst>
              <a:ext uri="{FF2B5EF4-FFF2-40B4-BE49-F238E27FC236}">
                <a16:creationId xmlns:a16="http://schemas.microsoft.com/office/drawing/2014/main" xmlns="" id="{E4A7875F-1225-4C1C-ADB9-AFBCB79C5F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30865" r="75648" b="50146"/>
          <a:stretch>
            <a:fillRect/>
          </a:stretch>
        </p:blipFill>
        <p:spPr>
          <a:xfrm>
            <a:off x="2928938" y="2500313"/>
            <a:ext cx="2928937" cy="3857625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9E81E84-EBCD-4E34-94B6-8B3E10B8C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7B9899"/>
                </a:solidFill>
              </a:rPr>
              <a:t>stereocilium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538C766C-E543-489D-8FCC-94A2C1F66D5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stereocilium">
            <a:extLst>
              <a:ext uri="{FF2B5EF4-FFF2-40B4-BE49-F238E27FC236}">
                <a16:creationId xmlns:a16="http://schemas.microsoft.com/office/drawing/2014/main" xmlns="" id="{630C8B4A-E236-4F7C-840D-E26083CB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43063"/>
            <a:ext cx="68421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27E93F68-7633-4980-885D-0018ACA1C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xmlns="" id="{AB56BAC6-62DF-4B3E-851A-C82769E81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7B9899"/>
                </a:solidFill>
              </a:rPr>
              <a:t>stereocilium</a:t>
            </a:r>
            <a:endParaRPr lang="en-US" altLang="en-US" sz="6000"/>
          </a:p>
        </p:txBody>
      </p:sp>
      <p:pic>
        <p:nvPicPr>
          <p:cNvPr id="17412" name="Picture 4" descr="stereocilium">
            <a:extLst>
              <a:ext uri="{FF2B5EF4-FFF2-40B4-BE49-F238E27FC236}">
                <a16:creationId xmlns:a16="http://schemas.microsoft.com/office/drawing/2014/main" xmlns="" id="{CE83D070-3EF9-480F-8801-6BD69EBB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50648" r="30046"/>
          <a:stretch>
            <a:fillRect/>
          </a:stretch>
        </p:blipFill>
        <p:spPr bwMode="auto">
          <a:xfrm>
            <a:off x="1785938" y="2714625"/>
            <a:ext cx="543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EDC6DB35-56B1-443A-9207-1CB008D42940}"/>
              </a:ext>
            </a:extLst>
          </p:cNvPr>
          <p:cNvSpPr/>
          <p:nvPr/>
        </p:nvSpPr>
        <p:spPr>
          <a:xfrm>
            <a:off x="642938" y="4000500"/>
            <a:ext cx="2000250" cy="642938"/>
          </a:xfrm>
          <a:prstGeom prst="rightArrow">
            <a:avLst>
              <a:gd name="adj1" fmla="val 50000"/>
              <a:gd name="adj2" fmla="val 1912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237</Words>
  <Application>Microsoft Office PowerPoint</Application>
  <PresentationFormat>On-screen Show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PENGENALAN MIKROSKOP &amp; SITOLOGI </vt:lpstr>
      <vt:lpstr> MIKROSKOP BINOKULER </vt:lpstr>
      <vt:lpstr>MIKROSKOP MONOKULER</vt:lpstr>
      <vt:lpstr>BAGIAN &amp; FUNGSI MIKROSKOP</vt:lpstr>
      <vt:lpstr>sitologi</vt:lpstr>
      <vt:lpstr>Sel</vt:lpstr>
      <vt:lpstr>Sel</vt:lpstr>
      <vt:lpstr>stereocilium</vt:lpstr>
      <vt:lpstr>stereocilium</vt:lpstr>
      <vt:lpstr>Badan nissel</vt:lpstr>
      <vt:lpstr>Badan nissel kuat</vt:lpstr>
      <vt:lpstr>Badan nissel kuat</vt:lpstr>
      <vt:lpstr>Mitokondria </vt:lpstr>
      <vt:lpstr>mitokondria kuat</vt:lpstr>
      <vt:lpstr>glikogeni</vt:lpstr>
      <vt:lpstr>Granula Glikogeni </vt:lpstr>
      <vt:lpstr>PowerPoint Presentation</vt:lpstr>
      <vt:lpstr> Granula zymogeni</vt:lpstr>
      <vt:lpstr> Granula Zymogeni </vt:lpstr>
      <vt:lpstr> Granula Zymogeni </vt:lpstr>
      <vt:lpstr> Granula Zymogeni </vt:lpstr>
      <vt:lpstr>mucinogen</vt:lpstr>
      <vt:lpstr>Mucinogen kuat</vt:lpstr>
      <vt:lpstr>Tetes lemak (dengan Osmium tetraoksida)</vt:lpstr>
      <vt:lpstr>Tetes lemak kuat</vt:lpstr>
      <vt:lpstr>Jar. Lemak (dengan HE)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MIKROSKOP</dc:title>
  <dc:creator>ACER</dc:creator>
  <cp:lastModifiedBy>umy</cp:lastModifiedBy>
  <cp:revision>4</cp:revision>
  <dcterms:created xsi:type="dcterms:W3CDTF">2020-09-05T00:13:25Z</dcterms:created>
  <dcterms:modified xsi:type="dcterms:W3CDTF">2020-10-31T08:20:05Z</dcterms:modified>
</cp:coreProperties>
</file>