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73" r:id="rId3"/>
    <p:sldId id="257" r:id="rId4"/>
    <p:sldId id="262" r:id="rId5"/>
    <p:sldId id="258" r:id="rId6"/>
    <p:sldId id="274" r:id="rId7"/>
    <p:sldId id="275" r:id="rId8"/>
    <p:sldId id="276" r:id="rId9"/>
    <p:sldId id="277" r:id="rId10"/>
    <p:sldId id="259" r:id="rId11"/>
    <p:sldId id="261" r:id="rId12"/>
    <p:sldId id="263" r:id="rId13"/>
    <p:sldId id="264" r:id="rId14"/>
    <p:sldId id="268" r:id="rId15"/>
    <p:sldId id="269" r:id="rId16"/>
    <p:sldId id="270" r:id="rId17"/>
    <p:sldId id="271" r:id="rId18"/>
    <p:sldId id="266" r:id="rId19"/>
    <p:sldId id="267" r:id="rId20"/>
    <p:sldId id="272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0"/>
    <p:restoredTop sz="94727"/>
  </p:normalViewPr>
  <p:slideViewPr>
    <p:cSldViewPr snapToGrid="0" snapToObjects="1">
      <p:cViewPr>
        <p:scale>
          <a:sx n="122" d="100"/>
          <a:sy n="122" d="100"/>
        </p:scale>
        <p:origin x="144" y="-6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3A27C5-548F-314C-9781-F0B1E24C0752}" type="datetimeFigureOut">
              <a:rPr lang="en-US" smtClean="0"/>
              <a:t>3/31/20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E93D3D-C591-A34F-BFE9-CDAEE86381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746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3/31/20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image.slidesharecdn.com/preventiveresinrestoration-150312224405-conversion-gate01/95/preventive-resin-restoration-19-638.jpg?cb=1426200402" TargetMode="External"/><Relationship Id="rId4" Type="http://schemas.openxmlformats.org/officeDocument/2006/relationships/hyperlink" Target="https://image.slidesharecdn.com/preventiveresinrestoration-150312224405-conversion-gate01/95/preventive-resin-restoration-20-638.jpg?cb=1426200402" TargetMode="External"/><Relationship Id="rId5" Type="http://schemas.openxmlformats.org/officeDocument/2006/relationships/hyperlink" Target="https://image.slidesharecdn.com/preventiveresinrestoration-150312224405-conversion-gate01/95/preventive-resin-restoration-21-638.jpg?cb=1426200402" TargetMode="External"/><Relationship Id="rId6" Type="http://schemas.openxmlformats.org/officeDocument/2006/relationships/hyperlink" Target="https://image.slidesharecdn.com/preventiveresinrestoration-150312224405-conversion-gate01/95/preventive-resin-restoration-22-638.jpg?cb=1426200402" TargetMode="External"/><Relationship Id="rId7" Type="http://schemas.openxmlformats.org/officeDocument/2006/relationships/hyperlink" Target="https://image.slidesharecdn.com/preventiveresinrestoration-150312224405-conversion-gate01/95/preventive-resin-restoration-23-638.jpg?cb=1426200402" TargetMode="External"/><Relationship Id="rId1" Type="http://schemas.openxmlformats.org/officeDocument/2006/relationships/slideLayout" Target="../slideLayouts/slideLayout7.xml"/><Relationship Id="rId2" Type="http://schemas.openxmlformats.org/officeDocument/2006/relationships/hyperlink" Target="https://image.slidesharecdn.com/preventiveresinrestoration-150312224405-conversion-gate01/95/preventive-resin-restoration-18-638.jpg?cb=1426200402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tx1">
                    <a:lumMod val="95000"/>
                  </a:schemeClr>
                </a:solidFill>
                <a:latin typeface="StoneSans" charset="0"/>
              </a:rPr>
              <a:t>PREVENTIVE </a:t>
            </a:r>
            <a:r>
              <a:rPr lang="en-US" b="1" dirty="0" smtClean="0">
                <a:solidFill>
                  <a:schemeClr val="tx1">
                    <a:lumMod val="95000"/>
                  </a:schemeClr>
                </a:solidFill>
                <a:latin typeface="StoneSans" charset="0"/>
              </a:rPr>
              <a:t>adhesive</a:t>
            </a:r>
            <a:r>
              <a:rPr lang="en-US" b="1" dirty="0" smtClean="0">
                <a:solidFill>
                  <a:schemeClr val="tx1">
                    <a:lumMod val="95000"/>
                  </a:schemeClr>
                </a:solidFill>
                <a:latin typeface="StoneSans" charset="0"/>
              </a:rPr>
              <a:t> RESTORATION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PAR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>
                <a:solidFill>
                  <a:schemeClr val="tx1">
                    <a:lumMod val="95000"/>
                  </a:schemeClr>
                </a:solidFill>
              </a:rPr>
              <a:t>Drg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. </a:t>
            </a:r>
            <a:r>
              <a:rPr lang="en-US" dirty="0" err="1" smtClean="0">
                <a:solidFill>
                  <a:schemeClr val="tx1">
                    <a:lumMod val="95000"/>
                  </a:schemeClr>
                </a:solidFill>
              </a:rPr>
              <a:t>Alfini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 Octavia, </a:t>
            </a:r>
            <a:r>
              <a:rPr lang="en-US" dirty="0" err="1" smtClean="0">
                <a:solidFill>
                  <a:schemeClr val="tx1">
                    <a:lumMod val="95000"/>
                  </a:schemeClr>
                </a:solidFill>
              </a:rPr>
              <a:t>Sp.KGA</a:t>
            </a:r>
            <a:endParaRPr lang="en-US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96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97621" y="889844"/>
            <a:ext cx="7946379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>
                <a:latin typeface="Palatino" charset="0"/>
              </a:rPr>
              <a:t>Secondary caries is responsible for greater than 50% of all restorations that are replaced (</a:t>
            </a:r>
            <a:r>
              <a:rPr lang="en-US" dirty="0" err="1">
                <a:latin typeface="Palatino" charset="0"/>
              </a:rPr>
              <a:t>Mjor</a:t>
            </a:r>
            <a:r>
              <a:rPr lang="en-US" dirty="0">
                <a:latin typeface="Palatino" charset="0"/>
              </a:rPr>
              <a:t>, 1997). </a:t>
            </a:r>
            <a:endParaRPr lang="en-US" dirty="0" smtClean="0">
              <a:latin typeface="Palatino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latin typeface="Palatino" charset="0"/>
              </a:rPr>
              <a:t>Considerable </a:t>
            </a:r>
            <a:r>
              <a:rPr lang="en-US" dirty="0">
                <a:latin typeface="Palatino" charset="0"/>
              </a:rPr>
              <a:t>fluoride release occurs </a:t>
            </a:r>
            <a:r>
              <a:rPr lang="en-US" dirty="0" smtClean="0">
                <a:latin typeface="Palatino" charset="0"/>
              </a:rPr>
              <a:t>during </a:t>
            </a:r>
            <a:r>
              <a:rPr lang="en-US" dirty="0">
                <a:latin typeface="Palatino" charset="0"/>
              </a:rPr>
              <a:t>the glass ionomer cement setting reaction and continues at very low levels for years (</a:t>
            </a:r>
            <a:r>
              <a:rPr lang="en-US" dirty="0" err="1">
                <a:latin typeface="Palatino" charset="0"/>
              </a:rPr>
              <a:t>Arends</a:t>
            </a:r>
            <a:r>
              <a:rPr lang="en-US" dirty="0">
                <a:latin typeface="Palatino" charset="0"/>
              </a:rPr>
              <a:t> et al., 1995). The released fluoride is readily up- taken by the </a:t>
            </a:r>
            <a:r>
              <a:rPr lang="en-US" dirty="0" err="1">
                <a:latin typeface="Palatino" charset="0"/>
              </a:rPr>
              <a:t>cavosurface</a:t>
            </a:r>
            <a:r>
              <a:rPr lang="en-US" dirty="0">
                <a:latin typeface="Palatino" charset="0"/>
              </a:rPr>
              <a:t> tooth margins of the restorative </a:t>
            </a:r>
            <a:r>
              <a:rPr lang="en-US" dirty="0" smtClean="0">
                <a:latin typeface="Palatino" charset="0"/>
              </a:rPr>
              <a:t>material (</a:t>
            </a:r>
            <a:r>
              <a:rPr lang="en-US" dirty="0">
                <a:latin typeface="Palatino" charset="0"/>
              </a:rPr>
              <a:t>Hicks et al., 2003</a:t>
            </a:r>
            <a:r>
              <a:rPr lang="en-US" dirty="0" smtClean="0">
                <a:latin typeface="Palatino" charset="0"/>
              </a:rPr>
              <a:t>).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latin typeface="Palatino" charset="0"/>
              </a:rPr>
              <a:t>Resistance </a:t>
            </a:r>
            <a:r>
              <a:rPr lang="en-US" dirty="0">
                <a:latin typeface="Palatino" charset="0"/>
              </a:rPr>
              <a:t>to secondary caries at the </a:t>
            </a:r>
            <a:r>
              <a:rPr lang="en-US" dirty="0" err="1">
                <a:latin typeface="Palatino" charset="0"/>
              </a:rPr>
              <a:t>cavosurface</a:t>
            </a:r>
            <a:r>
              <a:rPr lang="en-US" dirty="0">
                <a:latin typeface="Palatino" charset="0"/>
              </a:rPr>
              <a:t> margins and </a:t>
            </a:r>
            <a:r>
              <a:rPr lang="en-US" dirty="0" smtClean="0">
                <a:latin typeface="Palatino" charset="0"/>
              </a:rPr>
              <a:t>adjacent </a:t>
            </a:r>
            <a:r>
              <a:rPr lang="en-US" dirty="0">
                <a:latin typeface="Palatino" charset="0"/>
              </a:rPr>
              <a:t>smooth surfaces to the glass ionomer cement restorative material has been demonstrated (</a:t>
            </a:r>
            <a:r>
              <a:rPr lang="en-US" dirty="0" err="1">
                <a:latin typeface="Palatino" charset="0"/>
              </a:rPr>
              <a:t>Donly</a:t>
            </a:r>
            <a:r>
              <a:rPr lang="en-US" dirty="0">
                <a:latin typeface="Palatino" charset="0"/>
              </a:rPr>
              <a:t> et al., 1999a, b). </a:t>
            </a:r>
            <a:endParaRPr lang="en-US" dirty="0" smtClean="0">
              <a:latin typeface="Palatino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dirty="0">
                <a:latin typeface="Palatino" charset="0"/>
              </a:rPr>
              <a:t>F</a:t>
            </a:r>
            <a:r>
              <a:rPr lang="en-US" dirty="0" smtClean="0">
                <a:latin typeface="Palatino" charset="0"/>
              </a:rPr>
              <a:t>luoride </a:t>
            </a:r>
            <a:r>
              <a:rPr lang="en-US" dirty="0">
                <a:latin typeface="Palatino" charset="0"/>
              </a:rPr>
              <a:t>at the restoration surface and rerelease the fluoride, the restorative material acting as a fluoride reservoir. </a:t>
            </a:r>
            <a:endParaRPr lang="en-US" dirty="0" smtClean="0">
              <a:latin typeface="Palatino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dirty="0">
                <a:latin typeface="Palatino" charset="0"/>
              </a:rPr>
              <a:t>A</a:t>
            </a:r>
            <a:r>
              <a:rPr lang="en-US" dirty="0" smtClean="0">
                <a:latin typeface="Palatino" charset="0"/>
              </a:rPr>
              <a:t>dvantage </a:t>
            </a:r>
            <a:r>
              <a:rPr lang="en-US" dirty="0">
                <a:latin typeface="Palatino" charset="0"/>
              </a:rPr>
              <a:t>of using glass ionomer cement restorations in </a:t>
            </a:r>
            <a:r>
              <a:rPr lang="en-US" dirty="0" smtClean="0">
                <a:latin typeface="Palatino" charset="0"/>
              </a:rPr>
              <a:t>children </a:t>
            </a:r>
            <a:r>
              <a:rPr lang="en-US" dirty="0">
                <a:latin typeface="Palatino" charset="0"/>
              </a:rPr>
              <a:t>who are of moderate caries risk for the prevention of secondary caries.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12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chemeClr val="tx1">
                    <a:lumMod val="95000"/>
                  </a:schemeClr>
                </a:solidFill>
                <a:latin typeface="StoneSans" charset="0"/>
              </a:rPr>
              <a:t>PREVENTIVE RESIN RESTORATION (SEALED COMPOSITE RESIN RESTORATION) </a:t>
            </a:r>
            <a:r>
              <a:rPr lang="en-US" sz="2800" dirty="0">
                <a:solidFill>
                  <a:schemeClr val="tx1">
                    <a:lumMod val="95000"/>
                  </a:schemeClr>
                </a:solidFill>
              </a:rPr>
              <a:t/>
            </a:r>
            <a:br>
              <a:rPr lang="en-US" sz="2800" dirty="0">
                <a:solidFill>
                  <a:schemeClr val="tx1">
                    <a:lumMod val="95000"/>
                  </a:schemeClr>
                </a:solidFill>
              </a:rPr>
            </a:br>
            <a:endParaRPr lang="en-US" sz="28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PRR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alternatif</a:t>
            </a:r>
            <a:r>
              <a:rPr lang="en-US" dirty="0" smtClean="0"/>
              <a:t> </a:t>
            </a:r>
            <a:r>
              <a:rPr lang="en-US" dirty="0" err="1" smtClean="0"/>
              <a:t>prosedur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merestorasi</a:t>
            </a:r>
            <a:r>
              <a:rPr lang="en-US" dirty="0" smtClean="0"/>
              <a:t> </a:t>
            </a:r>
            <a:r>
              <a:rPr lang="en-US" dirty="0" err="1" smtClean="0"/>
              <a:t>gigi</a:t>
            </a:r>
            <a:r>
              <a:rPr lang="en-US" dirty="0" smtClean="0"/>
              <a:t> </a:t>
            </a:r>
            <a:r>
              <a:rPr lang="en-US" dirty="0" err="1" smtClean="0"/>
              <a:t>tetap</a:t>
            </a:r>
            <a:r>
              <a:rPr lang="en-US" dirty="0" smtClean="0"/>
              <a:t> </a:t>
            </a:r>
            <a:r>
              <a:rPr lang="en-US" dirty="0" err="1" smtClean="0"/>
              <a:t>muda</a:t>
            </a:r>
            <a:r>
              <a:rPr lang="en-US" dirty="0" smtClean="0"/>
              <a:t> yang </a:t>
            </a:r>
            <a:r>
              <a:rPr lang="en-US" dirty="0" err="1" smtClean="0"/>
              <a:t>membutuhkan</a:t>
            </a:r>
            <a:r>
              <a:rPr lang="en-US" dirty="0" smtClean="0"/>
              <a:t>  </a:t>
            </a:r>
            <a:r>
              <a:rPr lang="en-US" dirty="0" err="1" smtClean="0"/>
              <a:t>preparasi</a:t>
            </a:r>
            <a:r>
              <a:rPr lang="en-US" dirty="0" smtClean="0"/>
              <a:t> minimal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membuang</a:t>
            </a:r>
            <a:r>
              <a:rPr lang="en-US" dirty="0" smtClean="0"/>
              <a:t> </a:t>
            </a:r>
            <a:r>
              <a:rPr lang="en-US" dirty="0" err="1" smtClean="0"/>
              <a:t>karies</a:t>
            </a:r>
            <a:r>
              <a:rPr lang="en-US" dirty="0" smtClean="0"/>
              <a:t> di </a:t>
            </a:r>
            <a:r>
              <a:rPr lang="en-US" dirty="0" err="1" smtClean="0"/>
              <a:t>oklusal</a:t>
            </a:r>
            <a:r>
              <a:rPr lang="en-US" dirty="0" smtClean="0"/>
              <a:t> </a:t>
            </a:r>
            <a:r>
              <a:rPr lang="en-US" dirty="0" err="1" smtClean="0"/>
              <a:t>maupun</a:t>
            </a:r>
            <a:r>
              <a:rPr lang="en-US" dirty="0" smtClean="0"/>
              <a:t> di fissure yang </a:t>
            </a:r>
            <a:r>
              <a:rPr lang="en-US" dirty="0" err="1" smtClean="0"/>
              <a:t>berbatasan</a:t>
            </a:r>
            <a:endParaRPr lang="en-US" dirty="0"/>
          </a:p>
        </p:txBody>
      </p:sp>
      <p:pic>
        <p:nvPicPr>
          <p:cNvPr id="2049" name="Picture 1" descr="age9image66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14900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age9image679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19650" cy="1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81756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59A8"/>
                </a:solidFill>
                <a:latin typeface="StoneSans" charset="0"/>
              </a:rPr>
              <a:t>PREVENTIVE RESIN RESTORATION (SEALED COMPOSITE RESIN RESTORATION)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Henderson </a:t>
            </a:r>
            <a:r>
              <a:rPr lang="en-US" dirty="0"/>
              <a:t>and </a:t>
            </a:r>
            <a:r>
              <a:rPr lang="en-US" dirty="0" err="1"/>
              <a:t>Setcos</a:t>
            </a:r>
            <a:r>
              <a:rPr lang="en-US" dirty="0"/>
              <a:t> described the sequence of the preventive resin restoration that is particularly applicable for young patients with recently erupted teeth and </a:t>
            </a:r>
            <a:r>
              <a:rPr lang="en-US" dirty="0" smtClean="0"/>
              <a:t>minimally </a:t>
            </a:r>
            <a:r>
              <a:rPr lang="en-US" dirty="0"/>
              <a:t>carious </a:t>
            </a:r>
            <a:r>
              <a:rPr lang="en-US" dirty="0" smtClean="0"/>
              <a:t>pits.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1026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4722812" y="2836191"/>
            <a:ext cx="7009405" cy="3066134"/>
          </a:xfrm>
        </p:spPr>
        <p:txBody>
          <a:bodyPr>
            <a:normAutofit/>
          </a:bodyPr>
          <a:lstStyle/>
          <a:p>
            <a:r>
              <a:rPr lang="en-US" dirty="0" smtClean="0"/>
              <a:t> </a:t>
            </a:r>
            <a:r>
              <a:rPr lang="en-US" dirty="0" err="1" smtClean="0"/>
              <a:t>Permukaan</a:t>
            </a:r>
            <a:r>
              <a:rPr lang="en-US" dirty="0" smtClean="0"/>
              <a:t> </a:t>
            </a:r>
            <a:r>
              <a:rPr lang="en-US" dirty="0" err="1" smtClean="0"/>
              <a:t>oklusal</a:t>
            </a:r>
            <a:r>
              <a:rPr lang="en-US" dirty="0" smtClean="0"/>
              <a:t> </a:t>
            </a:r>
            <a:r>
              <a:rPr lang="en-US" dirty="0" err="1" smtClean="0"/>
              <a:t>sering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karies</a:t>
            </a:r>
            <a:r>
              <a:rPr lang="en-US" dirty="0" smtClean="0"/>
              <a:t> </a:t>
            </a:r>
            <a:r>
              <a:rPr lang="en-US" dirty="0" err="1" smtClean="0"/>
              <a:t>kecil</a:t>
            </a:r>
            <a:r>
              <a:rPr lang="en-US" dirty="0" smtClean="0"/>
              <a:t>.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mengatasi</a:t>
            </a:r>
            <a:r>
              <a:rPr lang="en-US" dirty="0" smtClean="0"/>
              <a:t> </a:t>
            </a:r>
            <a:r>
              <a:rPr lang="en-US" dirty="0" err="1" smtClean="0"/>
              <a:t>keausan</a:t>
            </a:r>
            <a:r>
              <a:rPr lang="en-US" dirty="0" smtClean="0"/>
              <a:t> </a:t>
            </a:r>
            <a:r>
              <a:rPr lang="en-US" dirty="0" err="1" smtClean="0"/>
              <a:t>bahan</a:t>
            </a:r>
            <a:r>
              <a:rPr lang="en-US" dirty="0" smtClean="0"/>
              <a:t> </a:t>
            </a:r>
            <a:r>
              <a:rPr lang="en-US" dirty="0" err="1" smtClean="0"/>
              <a:t>tambal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gaya</a:t>
            </a:r>
            <a:r>
              <a:rPr lang="en-US" dirty="0" smtClean="0"/>
              <a:t> </a:t>
            </a:r>
            <a:r>
              <a:rPr lang="en-US" dirty="0" err="1" smtClean="0"/>
              <a:t>kunyah</a:t>
            </a:r>
            <a:r>
              <a:rPr lang="en-US" dirty="0" smtClean="0"/>
              <a:t> yang </a:t>
            </a:r>
            <a:r>
              <a:rPr lang="en-US" dirty="0" err="1" smtClean="0"/>
              <a:t>besar</a:t>
            </a:r>
            <a:r>
              <a:rPr lang="en-US" dirty="0" smtClean="0"/>
              <a:t>, </a:t>
            </a:r>
            <a:r>
              <a:rPr lang="en-US" dirty="0" err="1" smtClean="0"/>
              <a:t>peletakan</a:t>
            </a:r>
            <a:r>
              <a:rPr lang="en-US" dirty="0" smtClean="0"/>
              <a:t> </a:t>
            </a:r>
            <a:r>
              <a:rPr lang="en-US" dirty="0" err="1" smtClean="0"/>
              <a:t>bahan</a:t>
            </a:r>
            <a:r>
              <a:rPr lang="en-US" dirty="0" smtClean="0"/>
              <a:t> </a:t>
            </a:r>
            <a:r>
              <a:rPr lang="en-US" dirty="0" err="1" smtClean="0"/>
              <a:t>tambal</a:t>
            </a:r>
            <a:r>
              <a:rPr lang="en-US" dirty="0" smtClean="0"/>
              <a:t> </a:t>
            </a:r>
            <a:r>
              <a:rPr lang="en-US" dirty="0" err="1" smtClean="0"/>
              <a:t>biasanya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luas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kariesnya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097" name="Picture 1" descr="age325image185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312" y="1076325"/>
            <a:ext cx="1743075" cy="441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96111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08867" y="630621"/>
            <a:ext cx="864983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3B3835"/>
                </a:solidFill>
                <a:latin typeface="Helvetica Neue" charset="0"/>
              </a:rPr>
              <a:t>TYPES OF PRR </a:t>
            </a:r>
            <a:endParaRPr lang="en-US" sz="2400" dirty="0" smtClean="0">
              <a:solidFill>
                <a:srgbClr val="3B3835"/>
              </a:solidFill>
              <a:latin typeface="Helvetica Neue" charset="0"/>
            </a:endParaRPr>
          </a:p>
          <a:p>
            <a:r>
              <a:rPr lang="en-US" sz="2400" dirty="0" smtClean="0">
                <a:solidFill>
                  <a:srgbClr val="3B3835"/>
                </a:solidFill>
                <a:latin typeface="Helvetica Neue" charset="0"/>
              </a:rPr>
              <a:t>Based </a:t>
            </a:r>
            <a:r>
              <a:rPr lang="en-US" sz="2400" dirty="0">
                <a:solidFill>
                  <a:srgbClr val="3B3835"/>
                </a:solidFill>
                <a:latin typeface="Helvetica Neue" charset="0"/>
              </a:rPr>
              <a:t>on the extent and depth of the carious lesions</a:t>
            </a:r>
            <a:r>
              <a:rPr lang="en-US" sz="2400" dirty="0" smtClean="0">
                <a:solidFill>
                  <a:srgbClr val="3B3835"/>
                </a:solidFill>
                <a:latin typeface="Helvetica Neue" charset="0"/>
              </a:rPr>
              <a:t>:</a:t>
            </a:r>
          </a:p>
          <a:p>
            <a:r>
              <a:rPr lang="en-US" sz="2400" dirty="0" smtClean="0">
                <a:solidFill>
                  <a:srgbClr val="3B3835"/>
                </a:solidFill>
                <a:latin typeface="Helvetica Neue" charset="0"/>
              </a:rPr>
              <a:t> </a:t>
            </a:r>
            <a:r>
              <a:rPr lang="en-US" sz="2400" dirty="0">
                <a:solidFill>
                  <a:srgbClr val="3B3835"/>
                </a:solidFill>
                <a:latin typeface="Helvetica Neue" charset="0"/>
              </a:rPr>
              <a:t>a) Type A - Suspicious pits and fissures where caries </a:t>
            </a:r>
            <a:r>
              <a:rPr lang="en-US" sz="2400" dirty="0" smtClean="0">
                <a:solidFill>
                  <a:srgbClr val="3B3835"/>
                </a:solidFill>
                <a:latin typeface="Helvetica Neue" charset="0"/>
              </a:rPr>
              <a:t>removal</a:t>
            </a:r>
          </a:p>
          <a:p>
            <a:r>
              <a:rPr lang="en-US" sz="2400" dirty="0">
                <a:solidFill>
                  <a:srgbClr val="3B3835"/>
                </a:solidFill>
                <a:latin typeface="Helvetica Neue" charset="0"/>
              </a:rPr>
              <a:t> </a:t>
            </a:r>
            <a:r>
              <a:rPr lang="en-US" sz="2400" dirty="0" smtClean="0">
                <a:solidFill>
                  <a:srgbClr val="3B3835"/>
                </a:solidFill>
                <a:latin typeface="Helvetica Neue" charset="0"/>
              </a:rPr>
              <a:t>    </a:t>
            </a:r>
            <a:r>
              <a:rPr lang="en-US" sz="2400" dirty="0">
                <a:solidFill>
                  <a:srgbClr val="3B3835"/>
                </a:solidFill>
                <a:latin typeface="Helvetica Neue" charset="0"/>
              </a:rPr>
              <a:t>is limited to enamel. </a:t>
            </a:r>
            <a:endParaRPr lang="en-US" sz="2400" dirty="0" smtClean="0">
              <a:solidFill>
                <a:srgbClr val="3B3835"/>
              </a:solidFill>
              <a:latin typeface="Helvetica Neue" charset="0"/>
            </a:endParaRPr>
          </a:p>
          <a:p>
            <a:r>
              <a:rPr lang="en-US" sz="2400" dirty="0" smtClean="0">
                <a:solidFill>
                  <a:srgbClr val="3B3835"/>
                </a:solidFill>
                <a:latin typeface="Helvetica Neue" charset="0"/>
              </a:rPr>
              <a:t>b</a:t>
            </a:r>
            <a:r>
              <a:rPr lang="en-US" sz="2400" dirty="0">
                <a:solidFill>
                  <a:srgbClr val="3B3835"/>
                </a:solidFill>
                <a:latin typeface="Helvetica Neue" charset="0"/>
              </a:rPr>
              <a:t>) Type B - Incipient lesion in dentin that is small and confined </a:t>
            </a:r>
            <a:endParaRPr lang="en-US" sz="2400" dirty="0" smtClean="0">
              <a:solidFill>
                <a:srgbClr val="3B3835"/>
              </a:solidFill>
              <a:latin typeface="Helvetica Neue" charset="0"/>
            </a:endParaRPr>
          </a:p>
          <a:p>
            <a:r>
              <a:rPr lang="en-US" sz="2400" dirty="0" smtClean="0">
                <a:solidFill>
                  <a:srgbClr val="3B3835"/>
                </a:solidFill>
                <a:latin typeface="Helvetica Neue" charset="0"/>
              </a:rPr>
              <a:t>c</a:t>
            </a:r>
            <a:r>
              <a:rPr lang="en-US" sz="2400" dirty="0">
                <a:solidFill>
                  <a:srgbClr val="3B3835"/>
                </a:solidFill>
                <a:latin typeface="Helvetica Neue" charset="0"/>
              </a:rPr>
              <a:t>) Type C - Characterized by the need for greater exploratory </a:t>
            </a:r>
            <a:endParaRPr lang="en-US" sz="2400" dirty="0" smtClean="0">
              <a:solidFill>
                <a:srgbClr val="3B3835"/>
              </a:solidFill>
              <a:latin typeface="Helvetica Neue" charset="0"/>
            </a:endParaRPr>
          </a:p>
          <a:p>
            <a:r>
              <a:rPr lang="en-US" sz="2400" dirty="0">
                <a:solidFill>
                  <a:srgbClr val="3B3835"/>
                </a:solidFill>
                <a:latin typeface="Helvetica Neue" charset="0"/>
              </a:rPr>
              <a:t> </a:t>
            </a:r>
            <a:r>
              <a:rPr lang="en-US" sz="2400" dirty="0" smtClean="0">
                <a:solidFill>
                  <a:srgbClr val="3B3835"/>
                </a:solidFill>
                <a:latin typeface="Helvetica Neue" charset="0"/>
              </a:rPr>
              <a:t>   preparation </a:t>
            </a:r>
            <a:r>
              <a:rPr lang="en-US" sz="2400" dirty="0">
                <a:solidFill>
                  <a:srgbClr val="3B3835"/>
                </a:solidFill>
                <a:latin typeface="Helvetica Neue" charset="0"/>
              </a:rPr>
              <a:t>in dentin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419760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28284" y="511444"/>
            <a:ext cx="641643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+mj-lt"/>
              <a:buAutoNum type="arabicPeriod"/>
            </a:pPr>
            <a:r>
              <a:rPr lang="en-US" dirty="0">
                <a:solidFill>
                  <a:srgbClr val="3B3835"/>
                </a:solidFill>
                <a:latin typeface="Helvetica Neue" charset="0"/>
              </a:rPr>
              <a:t>TYPE A </a:t>
            </a:r>
            <a:r>
              <a:rPr lang="en-US" dirty="0" smtClean="0">
                <a:solidFill>
                  <a:srgbClr val="3B3835"/>
                </a:solidFill>
                <a:latin typeface="Helvetica Neue" charset="0"/>
              </a:rPr>
              <a:t>RESTORATION.</a:t>
            </a:r>
          </a:p>
          <a:p>
            <a:r>
              <a:rPr lang="en-US" dirty="0" smtClean="0">
                <a:solidFill>
                  <a:srgbClr val="3B3835"/>
                </a:solidFill>
                <a:latin typeface="Helvetica Neue" charset="0"/>
              </a:rPr>
              <a:t>PLACEMENT </a:t>
            </a:r>
            <a:r>
              <a:rPr lang="en-US" dirty="0">
                <a:solidFill>
                  <a:srgbClr val="3B3835"/>
                </a:solidFill>
                <a:latin typeface="Helvetica Neue" charset="0"/>
              </a:rPr>
              <a:t>TECHNIQUE  </a:t>
            </a:r>
            <a:r>
              <a:rPr lang="en-US" dirty="0" smtClean="0">
                <a:solidFill>
                  <a:srgbClr val="3B3835"/>
                </a:solidFill>
                <a:latin typeface="Helvetica Neue" charset="0"/>
              </a:rPr>
              <a:t>TYPE </a:t>
            </a:r>
            <a:r>
              <a:rPr lang="en-US" dirty="0">
                <a:solidFill>
                  <a:srgbClr val="3B3835"/>
                </a:solidFill>
                <a:latin typeface="Helvetica Neue" charset="0"/>
              </a:rPr>
              <a:t>A RESTORATION 1)CLEAN THE SURFACE </a:t>
            </a:r>
            <a:endParaRPr lang="en-US" dirty="0" smtClean="0">
              <a:solidFill>
                <a:srgbClr val="3B3835"/>
              </a:solidFill>
              <a:latin typeface="Helvetica Neue" charset="0"/>
            </a:endParaRPr>
          </a:p>
          <a:p>
            <a:r>
              <a:rPr lang="en-US" dirty="0" smtClean="0">
                <a:solidFill>
                  <a:srgbClr val="3B3835"/>
                </a:solidFill>
                <a:latin typeface="Helvetica Neue" charset="0"/>
              </a:rPr>
              <a:t>2)ISOLATION </a:t>
            </a:r>
          </a:p>
          <a:p>
            <a:r>
              <a:rPr lang="en-US" dirty="0" smtClean="0">
                <a:solidFill>
                  <a:srgbClr val="3B3835"/>
                </a:solidFill>
                <a:latin typeface="Helvetica Neue" charset="0"/>
              </a:rPr>
              <a:t>3)REMOVE </a:t>
            </a:r>
            <a:r>
              <a:rPr lang="en-US" dirty="0">
                <a:solidFill>
                  <a:srgbClr val="3B3835"/>
                </a:solidFill>
                <a:latin typeface="Helvetica Neue" charset="0"/>
              </a:rPr>
              <a:t>DECALCIFIED PITS AND </a:t>
            </a:r>
            <a:r>
              <a:rPr lang="en-US" dirty="0" smtClean="0">
                <a:solidFill>
                  <a:srgbClr val="3B3835"/>
                </a:solidFill>
                <a:latin typeface="Helvetica Neue" charset="0"/>
              </a:rPr>
              <a:t>FISSURE </a:t>
            </a:r>
          </a:p>
          <a:p>
            <a:r>
              <a:rPr lang="en-US" dirty="0" smtClean="0">
                <a:solidFill>
                  <a:srgbClr val="3B3835"/>
                </a:solidFill>
                <a:latin typeface="Helvetica Neue" charset="0"/>
              </a:rPr>
              <a:t>4)PLACE </a:t>
            </a:r>
            <a:r>
              <a:rPr lang="en-US" dirty="0">
                <a:solidFill>
                  <a:srgbClr val="3B3835"/>
                </a:solidFill>
                <a:latin typeface="Helvetica Neue" charset="0"/>
              </a:rPr>
              <a:t>ACID – ETCHED GEL – 20 TO 60 SEC </a:t>
            </a:r>
            <a:endParaRPr lang="en-US" dirty="0" smtClean="0">
              <a:solidFill>
                <a:srgbClr val="3B3835"/>
              </a:solidFill>
              <a:latin typeface="Helvetica Neue" charset="0"/>
            </a:endParaRPr>
          </a:p>
          <a:p>
            <a:r>
              <a:rPr lang="en-US" dirty="0" smtClean="0">
                <a:solidFill>
                  <a:srgbClr val="3B3835"/>
                </a:solidFill>
                <a:latin typeface="Helvetica Neue" charset="0"/>
              </a:rPr>
              <a:t>5)WASH </a:t>
            </a:r>
            <a:r>
              <a:rPr lang="en-US" dirty="0">
                <a:solidFill>
                  <a:srgbClr val="3B3835"/>
                </a:solidFill>
                <a:latin typeface="Helvetica Neue" charset="0"/>
              </a:rPr>
              <a:t>AND DRY </a:t>
            </a:r>
            <a:endParaRPr lang="en-US" dirty="0" smtClean="0">
              <a:solidFill>
                <a:srgbClr val="3B3835"/>
              </a:solidFill>
              <a:latin typeface="Helvetica Neue" charset="0"/>
            </a:endParaRPr>
          </a:p>
          <a:p>
            <a:r>
              <a:rPr lang="en-US" dirty="0" smtClean="0">
                <a:solidFill>
                  <a:srgbClr val="3B3835"/>
                </a:solidFill>
                <a:latin typeface="Helvetica Neue" charset="0"/>
              </a:rPr>
              <a:t>6)APPLY </a:t>
            </a:r>
            <a:r>
              <a:rPr lang="en-US" dirty="0">
                <a:solidFill>
                  <a:srgbClr val="3B3835"/>
                </a:solidFill>
                <a:latin typeface="Helvetica Neue" charset="0"/>
              </a:rPr>
              <a:t>THE SEALANT </a:t>
            </a:r>
            <a:endParaRPr lang="en-US" dirty="0" smtClean="0">
              <a:solidFill>
                <a:srgbClr val="3B3835"/>
              </a:solidFill>
              <a:latin typeface="Helvetica Neue" charset="0"/>
            </a:endParaRPr>
          </a:p>
          <a:p>
            <a:r>
              <a:rPr lang="en-US" dirty="0" smtClean="0">
                <a:solidFill>
                  <a:srgbClr val="3B3835"/>
                </a:solidFill>
                <a:latin typeface="Helvetica Neue" charset="0"/>
              </a:rPr>
              <a:t>7)POLYMERISE </a:t>
            </a:r>
            <a:r>
              <a:rPr lang="en-US" dirty="0">
                <a:solidFill>
                  <a:srgbClr val="3B3835"/>
                </a:solidFill>
                <a:latin typeface="Helvetica Neue" charset="0"/>
              </a:rPr>
              <a:t>WITH VISIBLE LIGHT – 20 SEC </a:t>
            </a:r>
            <a:endParaRPr lang="en-US" dirty="0" smtClean="0">
              <a:solidFill>
                <a:srgbClr val="3B3835"/>
              </a:solidFill>
              <a:latin typeface="Helvetica Neue" charset="0"/>
            </a:endParaRPr>
          </a:p>
          <a:p>
            <a:r>
              <a:rPr lang="en-US" dirty="0" smtClean="0">
                <a:solidFill>
                  <a:srgbClr val="3B3835"/>
                </a:solidFill>
                <a:latin typeface="Helvetica Neue" charset="0"/>
              </a:rPr>
              <a:t>8)ADJUST </a:t>
            </a:r>
            <a:r>
              <a:rPr lang="en-US" dirty="0">
                <a:solidFill>
                  <a:srgbClr val="3B3835"/>
                </a:solidFill>
                <a:latin typeface="Helvetica Neue" charset="0"/>
              </a:rPr>
              <a:t>THE OCCLUSION, IF </a:t>
            </a:r>
            <a:r>
              <a:rPr lang="en-US" dirty="0" smtClean="0">
                <a:solidFill>
                  <a:srgbClr val="3B3835"/>
                </a:solidFill>
                <a:latin typeface="Helvetica Neue" charset="0"/>
              </a:rPr>
              <a:t>NEEDED</a:t>
            </a:r>
            <a:endParaRPr lang="en-US" dirty="0">
              <a:solidFill>
                <a:srgbClr val="3B3835"/>
              </a:solidFill>
              <a:latin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65600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7497" y="485522"/>
            <a:ext cx="8836503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3B3835"/>
                </a:solidFill>
                <a:latin typeface="Helvetica Neue" charset="0"/>
              </a:rPr>
              <a:t>TYPE </a:t>
            </a:r>
            <a:r>
              <a:rPr lang="en-US" dirty="0">
                <a:solidFill>
                  <a:srgbClr val="3B3835"/>
                </a:solidFill>
                <a:latin typeface="Helvetica Neue" charset="0"/>
              </a:rPr>
              <a:t>B RESTORATION</a:t>
            </a:r>
          </a:p>
          <a:p>
            <a:r>
              <a:rPr lang="en-US" dirty="0" smtClean="0">
                <a:solidFill>
                  <a:srgbClr val="3B3835"/>
                </a:solidFill>
                <a:latin typeface="Helvetica Neue" charset="0"/>
              </a:rPr>
              <a:t>PLACEMENT </a:t>
            </a:r>
            <a:r>
              <a:rPr lang="en-US" dirty="0">
                <a:solidFill>
                  <a:srgbClr val="3B3835"/>
                </a:solidFill>
                <a:latin typeface="Helvetica Neue" charset="0"/>
              </a:rPr>
              <a:t>TECHNIQUE </a:t>
            </a:r>
            <a:endParaRPr lang="en-US" dirty="0" smtClean="0">
              <a:solidFill>
                <a:srgbClr val="3B3835"/>
              </a:solidFill>
              <a:latin typeface="Helvetica Neue" charset="0"/>
            </a:endParaRPr>
          </a:p>
          <a:p>
            <a:pPr marL="342900" indent="-342900">
              <a:buAutoNum type="arabicPeriod"/>
            </a:pPr>
            <a:endParaRPr lang="en-US" dirty="0" smtClean="0">
              <a:solidFill>
                <a:srgbClr val="008ED2"/>
              </a:solidFill>
              <a:latin typeface="Helvetica Neue" charset="0"/>
            </a:endParaRP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srgbClr val="3B3835"/>
                </a:solidFill>
                <a:latin typeface="Helvetica Neue" charset="0"/>
              </a:rPr>
              <a:t>Removal caries with </a:t>
            </a:r>
            <a:r>
              <a:rPr lang="en-US" dirty="0">
                <a:solidFill>
                  <a:srgbClr val="3B3835"/>
                </a:solidFill>
                <a:latin typeface="Helvetica Neue" charset="0"/>
              </a:rPr>
              <a:t>a high speed no.330 bur, followed by a slow speed no.1/2 </a:t>
            </a:r>
            <a:r>
              <a:rPr lang="en-US" dirty="0" smtClean="0">
                <a:solidFill>
                  <a:srgbClr val="3B3835"/>
                </a:solidFill>
                <a:latin typeface="Helvetica Neue" charset="0"/>
              </a:rPr>
              <a:t>Round </a:t>
            </a:r>
            <a:r>
              <a:rPr lang="en-US" dirty="0">
                <a:solidFill>
                  <a:srgbClr val="3B3835"/>
                </a:solidFill>
                <a:latin typeface="Helvetica Neue" charset="0"/>
              </a:rPr>
              <a:t>bur. </a:t>
            </a:r>
            <a:endParaRPr lang="en-US" dirty="0" smtClean="0">
              <a:solidFill>
                <a:srgbClr val="3B3835"/>
              </a:solidFill>
              <a:latin typeface="Helvetica Neue" charset="0"/>
            </a:endParaRPr>
          </a:p>
          <a:p>
            <a:r>
              <a:rPr lang="en-US" dirty="0" smtClean="0">
                <a:solidFill>
                  <a:srgbClr val="3B3835"/>
                </a:solidFill>
                <a:latin typeface="Helvetica Neue" charset="0"/>
              </a:rPr>
              <a:t>2.   After </a:t>
            </a:r>
            <a:r>
              <a:rPr lang="en-US" dirty="0">
                <a:solidFill>
                  <a:srgbClr val="3B3835"/>
                </a:solidFill>
                <a:latin typeface="Helvetica Neue" charset="0"/>
              </a:rPr>
              <a:t>caries removal Ca(OH)2 liner is placed .</a:t>
            </a:r>
          </a:p>
          <a:p>
            <a:r>
              <a:rPr lang="en-US" dirty="0" smtClean="0">
                <a:solidFill>
                  <a:srgbClr val="008ED2"/>
                </a:solidFill>
                <a:latin typeface="Helvetica Neue" charset="0"/>
              </a:rPr>
              <a:t>      </a:t>
            </a:r>
            <a:r>
              <a:rPr lang="en-US" dirty="0" smtClean="0">
                <a:solidFill>
                  <a:srgbClr val="3B3835"/>
                </a:solidFill>
                <a:latin typeface="Helvetica Neue" charset="0"/>
              </a:rPr>
              <a:t>Acid </a:t>
            </a:r>
            <a:r>
              <a:rPr lang="en-US" dirty="0">
                <a:solidFill>
                  <a:srgbClr val="3B3835"/>
                </a:solidFill>
                <a:latin typeface="Helvetica Neue" charset="0"/>
              </a:rPr>
              <a:t>etching Acid etching gel is applied over the entire occlusal surface for 20 </a:t>
            </a:r>
            <a:r>
              <a:rPr lang="en-US" dirty="0" smtClean="0">
                <a:solidFill>
                  <a:srgbClr val="3B3835"/>
                </a:solidFill>
                <a:latin typeface="Helvetica Neue" charset="0"/>
              </a:rPr>
              <a:t>to</a:t>
            </a:r>
          </a:p>
          <a:p>
            <a:r>
              <a:rPr lang="en-US" dirty="0">
                <a:solidFill>
                  <a:srgbClr val="3B3835"/>
                </a:solidFill>
                <a:latin typeface="Helvetica Neue" charset="0"/>
              </a:rPr>
              <a:t> </a:t>
            </a:r>
            <a:r>
              <a:rPr lang="en-US" dirty="0" smtClean="0">
                <a:solidFill>
                  <a:srgbClr val="3B3835"/>
                </a:solidFill>
                <a:latin typeface="Helvetica Neue" charset="0"/>
              </a:rPr>
              <a:t>     60 </a:t>
            </a:r>
            <a:r>
              <a:rPr lang="en-US" dirty="0">
                <a:solidFill>
                  <a:srgbClr val="3B3835"/>
                </a:solidFill>
                <a:latin typeface="Helvetica Neue" charset="0"/>
              </a:rPr>
              <a:t>sec , then washed 20 Sec and dried 10 sec.</a:t>
            </a:r>
          </a:p>
          <a:p>
            <a:r>
              <a:rPr lang="en-US" dirty="0" smtClean="0">
                <a:solidFill>
                  <a:srgbClr val="008ED2"/>
                </a:solidFill>
                <a:latin typeface="Helvetica Neue" charset="0"/>
                <a:hlinkClick r:id="rId2" tooltip="Bonding agent application&#10;The walls of the preparation&#10;are ..."/>
              </a:rPr>
              <a:t>3.</a:t>
            </a:r>
            <a:r>
              <a:rPr lang="en-US" dirty="0">
                <a:solidFill>
                  <a:srgbClr val="008ED2"/>
                </a:solidFill>
                <a:latin typeface="Helvetica Neue" charset="0"/>
                <a:hlinkClick r:id="rId2" tooltip="Bonding agent application&#10;The walls of the preparation&#10;are ..."/>
              </a:rPr>
              <a:t> </a:t>
            </a:r>
            <a:r>
              <a:rPr lang="en-US" dirty="0" smtClean="0">
                <a:solidFill>
                  <a:srgbClr val="008ED2"/>
                </a:solidFill>
                <a:latin typeface="Helvetica Neue" charset="0"/>
              </a:rPr>
              <a:t>  </a:t>
            </a:r>
            <a:r>
              <a:rPr lang="en-US" dirty="0" smtClean="0">
                <a:solidFill>
                  <a:srgbClr val="3B3835"/>
                </a:solidFill>
                <a:latin typeface="Helvetica Neue" charset="0"/>
              </a:rPr>
              <a:t>Bonding </a:t>
            </a:r>
            <a:r>
              <a:rPr lang="en-US" dirty="0">
                <a:solidFill>
                  <a:srgbClr val="3B3835"/>
                </a:solidFill>
                <a:latin typeface="Helvetica Neue" charset="0"/>
              </a:rPr>
              <a:t>agent application The walls of the preparation are coated with </a:t>
            </a:r>
            <a:r>
              <a:rPr lang="en-US" dirty="0" smtClean="0">
                <a:solidFill>
                  <a:srgbClr val="3B3835"/>
                </a:solidFill>
                <a:latin typeface="Helvetica Neue" charset="0"/>
              </a:rPr>
              <a:t>bonding</a:t>
            </a:r>
          </a:p>
          <a:p>
            <a:r>
              <a:rPr lang="en-US" dirty="0">
                <a:solidFill>
                  <a:srgbClr val="3B3835"/>
                </a:solidFill>
                <a:latin typeface="Helvetica Neue" charset="0"/>
              </a:rPr>
              <a:t> </a:t>
            </a:r>
            <a:r>
              <a:rPr lang="en-US" dirty="0" smtClean="0">
                <a:solidFill>
                  <a:srgbClr val="3B3835"/>
                </a:solidFill>
                <a:latin typeface="Helvetica Neue" charset="0"/>
              </a:rPr>
              <a:t>     agent </a:t>
            </a:r>
            <a:r>
              <a:rPr lang="en-US" dirty="0">
                <a:solidFill>
                  <a:srgbClr val="3B3835"/>
                </a:solidFill>
                <a:latin typeface="Helvetica Neue" charset="0"/>
              </a:rPr>
              <a:t>which act as an intermediate Resin layer.</a:t>
            </a:r>
          </a:p>
          <a:p>
            <a:r>
              <a:rPr lang="en-US" dirty="0" smtClean="0">
                <a:solidFill>
                  <a:srgbClr val="008ED2"/>
                </a:solidFill>
                <a:latin typeface="Helvetica Neue" charset="0"/>
                <a:hlinkClick r:id="rId3" tooltip="Composite resin application&#10;Filled composite resin is&#10;injec..."/>
              </a:rPr>
              <a:t>4.</a:t>
            </a:r>
            <a:r>
              <a:rPr lang="en-US" dirty="0">
                <a:solidFill>
                  <a:srgbClr val="008ED2"/>
                </a:solidFill>
                <a:latin typeface="Helvetica Neue" charset="0"/>
                <a:hlinkClick r:id="rId3" tooltip="Composite resin application&#10;Filled composite resin is&#10;injec..."/>
              </a:rPr>
              <a:t> </a:t>
            </a:r>
            <a:r>
              <a:rPr lang="en-US" dirty="0" smtClean="0">
                <a:solidFill>
                  <a:srgbClr val="008ED2"/>
                </a:solidFill>
                <a:latin typeface="Helvetica Neue" charset="0"/>
              </a:rPr>
              <a:t>  </a:t>
            </a:r>
            <a:r>
              <a:rPr lang="en-US" dirty="0" smtClean="0">
                <a:solidFill>
                  <a:srgbClr val="3B3835"/>
                </a:solidFill>
                <a:latin typeface="Helvetica Neue" charset="0"/>
              </a:rPr>
              <a:t>Composite </a:t>
            </a:r>
            <a:r>
              <a:rPr lang="en-US" dirty="0">
                <a:solidFill>
                  <a:srgbClr val="3B3835"/>
                </a:solidFill>
                <a:latin typeface="Helvetica Neue" charset="0"/>
              </a:rPr>
              <a:t>resin application Filled composite resin is injected into </a:t>
            </a:r>
            <a:r>
              <a:rPr lang="en-US" dirty="0" smtClean="0">
                <a:solidFill>
                  <a:srgbClr val="3B3835"/>
                </a:solidFill>
                <a:latin typeface="Helvetica Neue" charset="0"/>
              </a:rPr>
              <a:t>the</a:t>
            </a:r>
          </a:p>
          <a:p>
            <a:r>
              <a:rPr lang="en-US" dirty="0">
                <a:solidFill>
                  <a:srgbClr val="3B3835"/>
                </a:solidFill>
                <a:latin typeface="Helvetica Neue" charset="0"/>
              </a:rPr>
              <a:t> </a:t>
            </a:r>
            <a:r>
              <a:rPr lang="en-US" dirty="0" smtClean="0">
                <a:solidFill>
                  <a:srgbClr val="3B3835"/>
                </a:solidFill>
                <a:latin typeface="Helvetica Neue" charset="0"/>
              </a:rPr>
              <a:t>     </a:t>
            </a:r>
            <a:r>
              <a:rPr lang="en-US" dirty="0">
                <a:solidFill>
                  <a:srgbClr val="3B3835"/>
                </a:solidFill>
                <a:latin typeface="Helvetica Neue" charset="0"/>
              </a:rPr>
              <a:t>preparation </a:t>
            </a:r>
            <a:r>
              <a:rPr lang="en-US" dirty="0" smtClean="0">
                <a:solidFill>
                  <a:srgbClr val="3B3835"/>
                </a:solidFill>
                <a:latin typeface="Helvetica Neue" charset="0"/>
              </a:rPr>
              <a:t>and </a:t>
            </a:r>
            <a:r>
              <a:rPr lang="en-US" dirty="0">
                <a:solidFill>
                  <a:srgbClr val="3B3835"/>
                </a:solidFill>
                <a:latin typeface="Helvetica Neue" charset="0"/>
              </a:rPr>
              <a:t>placed.</a:t>
            </a:r>
          </a:p>
          <a:p>
            <a:r>
              <a:rPr lang="en-US" dirty="0" smtClean="0">
                <a:solidFill>
                  <a:srgbClr val="008ED2"/>
                </a:solidFill>
                <a:latin typeface="Helvetica Neue" charset="0"/>
                <a:hlinkClick r:id="rId4" tooltip="Resin condensed and smoothened by plastic&#10;or Teflon instrum..."/>
              </a:rPr>
              <a:t>5.</a:t>
            </a:r>
            <a:r>
              <a:rPr lang="en-US" dirty="0">
                <a:solidFill>
                  <a:srgbClr val="008ED2"/>
                </a:solidFill>
                <a:latin typeface="Helvetica Neue" charset="0"/>
                <a:hlinkClick r:id="rId4" tooltip="Resin condensed and smoothened by plastic&#10;or Teflon instrum..."/>
              </a:rPr>
              <a:t> </a:t>
            </a:r>
            <a:r>
              <a:rPr lang="en-US" dirty="0" smtClean="0">
                <a:solidFill>
                  <a:srgbClr val="008ED2"/>
                </a:solidFill>
                <a:latin typeface="Helvetica Neue" charset="0"/>
              </a:rPr>
              <a:t>  </a:t>
            </a:r>
            <a:r>
              <a:rPr lang="en-US" dirty="0" smtClean="0">
                <a:solidFill>
                  <a:srgbClr val="3B3835"/>
                </a:solidFill>
                <a:latin typeface="Helvetica Neue" charset="0"/>
              </a:rPr>
              <a:t>Resin </a:t>
            </a:r>
            <a:r>
              <a:rPr lang="en-US" dirty="0">
                <a:solidFill>
                  <a:srgbClr val="3B3835"/>
                </a:solidFill>
                <a:latin typeface="Helvetica Neue" charset="0"/>
              </a:rPr>
              <a:t>condensed and smoothened by plastic or Teflon </a:t>
            </a:r>
            <a:r>
              <a:rPr lang="en-US" dirty="0" smtClean="0">
                <a:solidFill>
                  <a:srgbClr val="3B3835"/>
                </a:solidFill>
                <a:latin typeface="Helvetica Neue" charset="0"/>
              </a:rPr>
              <a:t>instrument. </a:t>
            </a:r>
          </a:p>
          <a:p>
            <a:r>
              <a:rPr lang="en-US" dirty="0">
                <a:solidFill>
                  <a:srgbClr val="3B3835"/>
                </a:solidFill>
                <a:latin typeface="Helvetica Neue" charset="0"/>
              </a:rPr>
              <a:t> </a:t>
            </a:r>
            <a:r>
              <a:rPr lang="en-US" dirty="0" smtClean="0">
                <a:solidFill>
                  <a:srgbClr val="3B3835"/>
                </a:solidFill>
                <a:latin typeface="Helvetica Neue" charset="0"/>
              </a:rPr>
              <a:t>     The composite resin </a:t>
            </a:r>
            <a:r>
              <a:rPr lang="en-US" dirty="0">
                <a:solidFill>
                  <a:srgbClr val="3B3835"/>
                </a:solidFill>
                <a:latin typeface="Helvetica Neue" charset="0"/>
              </a:rPr>
              <a:t>is condensed and smoothed with a plastic or </a:t>
            </a:r>
            <a:r>
              <a:rPr lang="en-US" dirty="0" err="1" smtClean="0">
                <a:solidFill>
                  <a:srgbClr val="3B3835"/>
                </a:solidFill>
                <a:latin typeface="Helvetica Neue" charset="0"/>
              </a:rPr>
              <a:t>teflon</a:t>
            </a:r>
            <a:endParaRPr lang="en-US" dirty="0" smtClean="0">
              <a:solidFill>
                <a:srgbClr val="3B3835"/>
              </a:solidFill>
              <a:latin typeface="Helvetica Neue" charset="0"/>
            </a:endParaRPr>
          </a:p>
          <a:p>
            <a:r>
              <a:rPr lang="en-US" dirty="0">
                <a:solidFill>
                  <a:srgbClr val="3B3835"/>
                </a:solidFill>
                <a:latin typeface="Helvetica Neue" charset="0"/>
              </a:rPr>
              <a:t> </a:t>
            </a:r>
            <a:r>
              <a:rPr lang="en-US" dirty="0" smtClean="0">
                <a:solidFill>
                  <a:srgbClr val="3B3835"/>
                </a:solidFill>
                <a:latin typeface="Helvetica Neue" charset="0"/>
              </a:rPr>
              <a:t>     Instrument</a:t>
            </a:r>
            <a:r>
              <a:rPr lang="en-US" dirty="0">
                <a:solidFill>
                  <a:srgbClr val="3B3835"/>
                </a:solidFill>
                <a:latin typeface="Helvetica Neue" charset="0"/>
              </a:rPr>
              <a:t>.</a:t>
            </a:r>
          </a:p>
          <a:p>
            <a:r>
              <a:rPr lang="en-US" dirty="0">
                <a:solidFill>
                  <a:srgbClr val="008ED2"/>
                </a:solidFill>
                <a:latin typeface="Helvetica Neue" charset="0"/>
                <a:hlinkClick r:id="rId5" tooltip="Sealant application&#10;Filled sealant material is&#10;Applied over..."/>
              </a:rPr>
              <a:t>6</a:t>
            </a:r>
            <a:r>
              <a:rPr lang="en-US" dirty="0" smtClean="0">
                <a:solidFill>
                  <a:srgbClr val="008ED2"/>
                </a:solidFill>
                <a:latin typeface="Helvetica Neue" charset="0"/>
                <a:hlinkClick r:id="rId5" tooltip="Sealant application&#10;Filled sealant material is&#10;Applied over..."/>
              </a:rPr>
              <a:t>.</a:t>
            </a:r>
            <a:r>
              <a:rPr lang="en-US" dirty="0">
                <a:solidFill>
                  <a:srgbClr val="008ED2"/>
                </a:solidFill>
                <a:latin typeface="Helvetica Neue" charset="0"/>
                <a:hlinkClick r:id="rId5" tooltip="Sealant application&#10;Filled sealant material is&#10;Applied over..."/>
              </a:rPr>
              <a:t> </a:t>
            </a:r>
            <a:r>
              <a:rPr lang="en-US" dirty="0" smtClean="0">
                <a:solidFill>
                  <a:srgbClr val="008ED2"/>
                </a:solidFill>
                <a:latin typeface="Helvetica Neue" charset="0"/>
              </a:rPr>
              <a:t>  </a:t>
            </a:r>
            <a:r>
              <a:rPr lang="en-US" dirty="0" smtClean="0">
                <a:solidFill>
                  <a:srgbClr val="3B3835"/>
                </a:solidFill>
                <a:latin typeface="Helvetica Neue" charset="0"/>
              </a:rPr>
              <a:t>Sealant application. </a:t>
            </a:r>
            <a:r>
              <a:rPr lang="en-US" dirty="0">
                <a:solidFill>
                  <a:srgbClr val="3B3835"/>
                </a:solidFill>
                <a:latin typeface="Helvetica Neue" charset="0"/>
              </a:rPr>
              <a:t>Filled sealant material is Applied over the entire </a:t>
            </a:r>
            <a:r>
              <a:rPr lang="en-US" dirty="0" smtClean="0">
                <a:solidFill>
                  <a:srgbClr val="3B3835"/>
                </a:solidFill>
                <a:latin typeface="Helvetica Neue" charset="0"/>
              </a:rPr>
              <a:t>Occlusal</a:t>
            </a:r>
          </a:p>
          <a:p>
            <a:r>
              <a:rPr lang="en-US" dirty="0">
                <a:solidFill>
                  <a:srgbClr val="3B3835"/>
                </a:solidFill>
                <a:latin typeface="Helvetica Neue" charset="0"/>
              </a:rPr>
              <a:t> </a:t>
            </a:r>
            <a:r>
              <a:rPr lang="en-US" dirty="0" smtClean="0">
                <a:solidFill>
                  <a:srgbClr val="3B3835"/>
                </a:solidFill>
                <a:latin typeface="Helvetica Neue" charset="0"/>
              </a:rPr>
              <a:t>     surface</a:t>
            </a:r>
            <a:r>
              <a:rPr lang="en-US" dirty="0">
                <a:solidFill>
                  <a:srgbClr val="3B3835"/>
                </a:solidFill>
                <a:latin typeface="Helvetica Neue" charset="0"/>
              </a:rPr>
              <a:t>.</a:t>
            </a:r>
          </a:p>
          <a:p>
            <a:r>
              <a:rPr lang="en-US" dirty="0">
                <a:solidFill>
                  <a:srgbClr val="008ED2"/>
                </a:solidFill>
                <a:latin typeface="Helvetica Neue" charset="0"/>
                <a:hlinkClick r:id="rId6" tooltip="Polymerization&#10;All layers are simultaneously&#10;Polymerized wi..."/>
              </a:rPr>
              <a:t>7</a:t>
            </a:r>
            <a:r>
              <a:rPr lang="en-US" dirty="0" smtClean="0">
                <a:solidFill>
                  <a:srgbClr val="008ED2"/>
                </a:solidFill>
                <a:latin typeface="Helvetica Neue" charset="0"/>
                <a:hlinkClick r:id="rId6" tooltip="Polymerization&#10;All layers are simultaneously&#10;Polymerized wi..."/>
              </a:rPr>
              <a:t>.</a:t>
            </a:r>
            <a:r>
              <a:rPr lang="en-US" dirty="0">
                <a:solidFill>
                  <a:srgbClr val="008ED2"/>
                </a:solidFill>
                <a:latin typeface="Helvetica Neue" charset="0"/>
                <a:hlinkClick r:id="rId6" tooltip="Polymerization&#10;All layers are simultaneously&#10;Polymerized wi..."/>
              </a:rPr>
              <a:t> </a:t>
            </a:r>
            <a:r>
              <a:rPr lang="en-US" dirty="0" smtClean="0">
                <a:solidFill>
                  <a:srgbClr val="008ED2"/>
                </a:solidFill>
                <a:latin typeface="Helvetica Neue" charset="0"/>
              </a:rPr>
              <a:t>  </a:t>
            </a:r>
            <a:r>
              <a:rPr lang="en-US" dirty="0" smtClean="0">
                <a:solidFill>
                  <a:srgbClr val="3B3835"/>
                </a:solidFill>
                <a:latin typeface="Helvetica Neue" charset="0"/>
              </a:rPr>
              <a:t>Polymerization </a:t>
            </a:r>
            <a:r>
              <a:rPr lang="en-US" dirty="0">
                <a:solidFill>
                  <a:srgbClr val="3B3835"/>
                </a:solidFill>
                <a:latin typeface="Helvetica Neue" charset="0"/>
              </a:rPr>
              <a:t>All layers are simultaneously Polymerized with visible </a:t>
            </a:r>
            <a:r>
              <a:rPr lang="en-US" dirty="0" smtClean="0">
                <a:solidFill>
                  <a:srgbClr val="3B3835"/>
                </a:solidFill>
                <a:latin typeface="Helvetica Neue" charset="0"/>
              </a:rPr>
              <a:t>light</a:t>
            </a:r>
          </a:p>
          <a:p>
            <a:r>
              <a:rPr lang="en-US" dirty="0">
                <a:solidFill>
                  <a:srgbClr val="3B3835"/>
                </a:solidFill>
                <a:latin typeface="Helvetica Neue" charset="0"/>
              </a:rPr>
              <a:t> </a:t>
            </a:r>
            <a:r>
              <a:rPr lang="en-US" dirty="0" smtClean="0">
                <a:solidFill>
                  <a:srgbClr val="3B3835"/>
                </a:solidFill>
                <a:latin typeface="Helvetica Neue" charset="0"/>
              </a:rPr>
              <a:t>     Produced </a:t>
            </a:r>
            <a:r>
              <a:rPr lang="en-US" dirty="0">
                <a:solidFill>
                  <a:srgbClr val="3B3835"/>
                </a:solidFill>
                <a:latin typeface="Helvetica Neue" charset="0"/>
              </a:rPr>
              <a:t>by the Polymerization unit.</a:t>
            </a:r>
          </a:p>
          <a:p>
            <a:r>
              <a:rPr lang="en-US" dirty="0">
                <a:solidFill>
                  <a:srgbClr val="008ED2"/>
                </a:solidFill>
                <a:latin typeface="Helvetica Neue" charset="0"/>
                <a:hlinkClick r:id="rId7" tooltip="Occlusal adjustment&#10;The occlusion is adjusted,&#10;Where requir..."/>
              </a:rPr>
              <a:t>8</a:t>
            </a:r>
            <a:r>
              <a:rPr lang="en-US" dirty="0" smtClean="0">
                <a:solidFill>
                  <a:srgbClr val="008ED2"/>
                </a:solidFill>
                <a:latin typeface="Helvetica Neue" charset="0"/>
                <a:hlinkClick r:id="rId7" tooltip="Occlusal adjustment&#10;The occlusion is adjusted,&#10;Where requir..."/>
              </a:rPr>
              <a:t>.</a:t>
            </a:r>
            <a:r>
              <a:rPr lang="en-US" dirty="0">
                <a:solidFill>
                  <a:srgbClr val="008ED2"/>
                </a:solidFill>
                <a:latin typeface="Helvetica Neue" charset="0"/>
                <a:hlinkClick r:id="rId7" tooltip="Occlusal adjustment&#10;The occlusion is adjusted,&#10;Where requir..."/>
              </a:rPr>
              <a:t> </a:t>
            </a:r>
            <a:r>
              <a:rPr lang="en-US" dirty="0" smtClean="0">
                <a:solidFill>
                  <a:srgbClr val="008ED2"/>
                </a:solidFill>
                <a:latin typeface="Helvetica Neue" charset="0"/>
              </a:rPr>
              <a:t>  </a:t>
            </a:r>
            <a:r>
              <a:rPr lang="en-US" dirty="0" smtClean="0">
                <a:solidFill>
                  <a:srgbClr val="3B3835"/>
                </a:solidFill>
                <a:latin typeface="Helvetica Neue" charset="0"/>
              </a:rPr>
              <a:t>Occlusal </a:t>
            </a:r>
            <a:r>
              <a:rPr lang="en-US" dirty="0">
                <a:solidFill>
                  <a:srgbClr val="3B3835"/>
                </a:solidFill>
                <a:latin typeface="Helvetica Neue" charset="0"/>
              </a:rPr>
              <a:t>adjustment The occlusion is adjusted, Where required, with </a:t>
            </a:r>
            <a:r>
              <a:rPr lang="en-US" dirty="0" smtClean="0">
                <a:solidFill>
                  <a:srgbClr val="3B3835"/>
                </a:solidFill>
                <a:latin typeface="Helvetica Neue" charset="0"/>
              </a:rPr>
              <a:t>finishing</a:t>
            </a:r>
          </a:p>
          <a:p>
            <a:r>
              <a:rPr lang="en-US" dirty="0">
                <a:solidFill>
                  <a:srgbClr val="3B3835"/>
                </a:solidFill>
                <a:latin typeface="Helvetica Neue" charset="0"/>
              </a:rPr>
              <a:t> </a:t>
            </a:r>
            <a:r>
              <a:rPr lang="en-US" dirty="0" smtClean="0">
                <a:solidFill>
                  <a:srgbClr val="3B3835"/>
                </a:solidFill>
                <a:latin typeface="Helvetica Neue" charset="0"/>
              </a:rPr>
              <a:t>     burs.</a:t>
            </a:r>
            <a:endParaRPr lang="en-US" dirty="0">
              <a:solidFill>
                <a:srgbClr val="3B3835"/>
              </a:solidFill>
              <a:latin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68056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6745" y="1019503"/>
            <a:ext cx="953288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3B3835"/>
                </a:solidFill>
                <a:latin typeface="Helvetica Neue" charset="0"/>
              </a:rPr>
              <a:t>TYPE </a:t>
            </a:r>
            <a:r>
              <a:rPr lang="en-US" dirty="0">
                <a:solidFill>
                  <a:srgbClr val="3B3835"/>
                </a:solidFill>
                <a:latin typeface="Helvetica Neue" charset="0"/>
              </a:rPr>
              <a:t>C </a:t>
            </a:r>
            <a:r>
              <a:rPr lang="en-US" dirty="0" smtClean="0">
                <a:solidFill>
                  <a:srgbClr val="3B3835"/>
                </a:solidFill>
                <a:latin typeface="Helvetica Neue" charset="0"/>
              </a:rPr>
              <a:t>RESTORATION.</a:t>
            </a:r>
          </a:p>
          <a:p>
            <a:endParaRPr lang="en-US" dirty="0" smtClean="0">
              <a:solidFill>
                <a:srgbClr val="3B3835"/>
              </a:solidFill>
              <a:latin typeface="Helvetica Neue" charset="0"/>
            </a:endParaRPr>
          </a:p>
          <a:p>
            <a:r>
              <a:rPr lang="en-US" dirty="0" smtClean="0">
                <a:solidFill>
                  <a:srgbClr val="3B3835"/>
                </a:solidFill>
                <a:latin typeface="Helvetica Neue" charset="0"/>
              </a:rPr>
              <a:t>PLACEMENT TECHNIQUE </a:t>
            </a:r>
          </a:p>
          <a:p>
            <a:r>
              <a:rPr lang="en-US" dirty="0" smtClean="0">
                <a:solidFill>
                  <a:srgbClr val="3B3835"/>
                </a:solidFill>
                <a:latin typeface="Helvetica Neue" charset="0"/>
              </a:rPr>
              <a:t>1.Repeat </a:t>
            </a:r>
            <a:r>
              <a:rPr lang="en-US" dirty="0">
                <a:solidFill>
                  <a:srgbClr val="3B3835"/>
                </a:solidFill>
                <a:latin typeface="Helvetica Neue" charset="0"/>
              </a:rPr>
              <a:t>all steps listed for type B </a:t>
            </a:r>
          </a:p>
          <a:p>
            <a:r>
              <a:rPr lang="en-US" dirty="0" smtClean="0">
                <a:solidFill>
                  <a:srgbClr val="3B3835"/>
                </a:solidFill>
                <a:latin typeface="Helvetica Neue" charset="0"/>
              </a:rPr>
              <a:t>2.Type </a:t>
            </a:r>
            <a:r>
              <a:rPr lang="en-US" dirty="0">
                <a:solidFill>
                  <a:srgbClr val="3B3835"/>
                </a:solidFill>
                <a:latin typeface="Helvetica Neue" charset="0"/>
              </a:rPr>
              <a:t>C is larger and deeper add additional polymerization time (30 sec). </a:t>
            </a:r>
            <a:endParaRPr lang="en-US" dirty="0" smtClean="0">
              <a:solidFill>
                <a:srgbClr val="3B3835"/>
              </a:solidFill>
              <a:latin typeface="Helvetica Neue" charset="0"/>
            </a:endParaRPr>
          </a:p>
          <a:p>
            <a:r>
              <a:rPr lang="en-US" dirty="0" smtClean="0">
                <a:solidFill>
                  <a:srgbClr val="3B3835"/>
                </a:solidFill>
                <a:latin typeface="Helvetica Neue" charset="0"/>
              </a:rPr>
              <a:t>3. </a:t>
            </a:r>
            <a:r>
              <a:rPr lang="en-US" dirty="0">
                <a:solidFill>
                  <a:srgbClr val="3B3835"/>
                </a:solidFill>
                <a:latin typeface="Helvetica Neue" charset="0"/>
              </a:rPr>
              <a:t>In most cases local anesthesia will also be required.</a:t>
            </a:r>
          </a:p>
        </p:txBody>
      </p:sp>
    </p:spTree>
    <p:extLst>
      <p:ext uri="{BB962C8B-B14F-4D97-AF65-F5344CB8AC3E}">
        <p14:creationId xmlns:p14="http://schemas.microsoft.com/office/powerpoint/2010/main" val="14017151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62152" y="1305342"/>
            <a:ext cx="848184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StoneSerif" charset="0"/>
              </a:rPr>
              <a:t> EVIDENCE: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latin typeface="StoneSerif" charset="0"/>
              </a:rPr>
              <a:t>Walker </a:t>
            </a:r>
            <a:r>
              <a:rPr lang="en-US" dirty="0">
                <a:latin typeface="StoneSerif" charset="0"/>
              </a:rPr>
              <a:t>and associates </a:t>
            </a:r>
            <a:r>
              <a:rPr lang="en-US" dirty="0" smtClean="0">
                <a:latin typeface="StoneSerif" charset="0"/>
              </a:rPr>
              <a:t>:preventive </a:t>
            </a:r>
            <a:r>
              <a:rPr lang="en-US" dirty="0">
                <a:latin typeface="StoneSerif" charset="0"/>
              </a:rPr>
              <a:t>resin restorations placed in patients 6 to 18 years of age and observed for up to 6.5 </a:t>
            </a:r>
            <a:r>
              <a:rPr lang="en-US" dirty="0" err="1" smtClean="0">
                <a:latin typeface="StoneSerif" charset="0"/>
              </a:rPr>
              <a:t>years.Of</a:t>
            </a:r>
            <a:r>
              <a:rPr lang="en-US" dirty="0" smtClean="0">
                <a:latin typeface="StoneSerif" charset="0"/>
              </a:rPr>
              <a:t> </a:t>
            </a:r>
            <a:r>
              <a:rPr lang="en-US" dirty="0">
                <a:latin typeface="StoneSerif" charset="0"/>
              </a:rPr>
              <a:t>the 5185 restorations, 83% did not require further intervention. Those requiring intervention included 37% that needed sealant alone and 21% that required treatment because of the development of an interproximal lesion. </a:t>
            </a:r>
            <a:endParaRPr lang="en-US" dirty="0" smtClean="0">
              <a:latin typeface="StoneSerif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dirty="0" err="1" smtClean="0">
                <a:latin typeface="StoneSerif" charset="0"/>
              </a:rPr>
              <a:t>Houpt</a:t>
            </a:r>
            <a:r>
              <a:rPr lang="en-US" dirty="0" smtClean="0">
                <a:latin typeface="StoneSerif" charset="0"/>
              </a:rPr>
              <a:t> </a:t>
            </a:r>
            <a:r>
              <a:rPr lang="en-US" dirty="0">
                <a:latin typeface="StoneSerif" charset="0"/>
              </a:rPr>
              <a:t>and associates </a:t>
            </a:r>
            <a:r>
              <a:rPr lang="en-US" dirty="0" smtClean="0">
                <a:latin typeface="StoneSerif" charset="0"/>
              </a:rPr>
              <a:t>:complete </a:t>
            </a:r>
            <a:r>
              <a:rPr lang="en-US" dirty="0">
                <a:latin typeface="StoneSerif" charset="0"/>
              </a:rPr>
              <a:t>retention of 54% of their preventive resin resto- rations, partial loss of sealant in 25%, and complete loss of sealant in 20% after 9 </a:t>
            </a:r>
            <a:r>
              <a:rPr lang="en-US" dirty="0" smtClean="0">
                <a:latin typeface="StoneSerif" charset="0"/>
              </a:rPr>
              <a:t>years.</a:t>
            </a:r>
            <a:r>
              <a:rPr lang="en-US" sz="800" dirty="0" smtClean="0">
                <a:latin typeface="StoneSerif" charset="0"/>
              </a:rPr>
              <a:t> </a:t>
            </a:r>
            <a:r>
              <a:rPr lang="en-US" dirty="0">
                <a:latin typeface="StoneSerif" charset="0"/>
              </a:rPr>
              <a:t>Caries occurred in 25% of the teeth that had sealant loss, and 88% of the restored surfaces remained caries-free 9 years after treatment.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7670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0" y="2828836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3B3835"/>
                </a:solidFill>
                <a:latin typeface="Helvetica Neue" charset="0"/>
              </a:rPr>
              <a:t>ADVANTAGES Minimal cavity preparation is required thus prevents unnecessary removal of healthy tooth structure for retention. Seals caries halting the destruction of tooth. </a:t>
            </a:r>
            <a:r>
              <a:rPr lang="en-US" dirty="0" err="1">
                <a:solidFill>
                  <a:srgbClr val="3B3835"/>
                </a:solidFill>
                <a:latin typeface="Helvetica Neue" charset="0"/>
              </a:rPr>
              <a:t>Eg</a:t>
            </a:r>
            <a:r>
              <a:rPr lang="en-US" dirty="0">
                <a:solidFill>
                  <a:srgbClr val="3B3835"/>
                </a:solidFill>
                <a:latin typeface="Helvetica Neue" charset="0"/>
              </a:rPr>
              <a:t>: teeth with pit and fissure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84212" y="0"/>
            <a:ext cx="8534400" cy="4301067"/>
          </a:xfrm>
        </p:spPr>
        <p:txBody>
          <a:bodyPr/>
          <a:lstStyle/>
          <a:p>
            <a:r>
              <a:rPr lang="en-US" dirty="0"/>
              <a:t>Loss of the restoration and subsequent replacement proves to be less invasive than that for conventional restoration like amalgam.</a:t>
            </a:r>
          </a:p>
          <a:p>
            <a:r>
              <a:rPr lang="en-US" dirty="0" smtClean="0"/>
              <a:t>PRECAUTIONS </a:t>
            </a:r>
            <a:r>
              <a:rPr lang="en-US" dirty="0"/>
              <a:t>Early loss of PRR similar to pit and fissure sealants due to insufficient etching so, it is very important to maintain excellent isolation from moisture </a:t>
            </a:r>
            <a:r>
              <a:rPr lang="en-US" dirty="0" err="1" smtClean="0"/>
              <a:t>contaion</a:t>
            </a: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1383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pengertian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1" y="685800"/>
            <a:ext cx="9216533" cy="361526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 err="1" smtClean="0"/>
              <a:t>Restorasi</a:t>
            </a:r>
            <a:r>
              <a:rPr lang="en-US" dirty="0" smtClean="0"/>
              <a:t> PAR (Preventive Adhesive Resin):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 err="1" smtClean="0"/>
              <a:t>Restorasi</a:t>
            </a:r>
            <a:r>
              <a:rPr lang="en-US" dirty="0" smtClean="0"/>
              <a:t> yang  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bahan-bahan</a:t>
            </a:r>
            <a:r>
              <a:rPr lang="en-US" dirty="0" smtClean="0"/>
              <a:t>  adhesive , </a:t>
            </a:r>
            <a:r>
              <a:rPr lang="en-US" dirty="0" err="1" smtClean="0"/>
              <a:t>termasuk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 err="1" smtClean="0"/>
              <a:t>didalamnya</a:t>
            </a:r>
            <a:r>
              <a:rPr lang="en-US" dirty="0" smtClean="0"/>
              <a:t> Preventive  Resin  Restoration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782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4211" y="201478"/>
            <a:ext cx="10629551" cy="5792921"/>
          </a:xfrm>
        </p:spPr>
        <p:txBody>
          <a:bodyPr/>
          <a:lstStyle/>
          <a:p>
            <a:pPr algn="ctr"/>
            <a:r>
              <a:rPr lang="en-US" dirty="0" smtClean="0"/>
              <a:t>THANK </a:t>
            </a:r>
            <a:r>
              <a:rPr lang="en-US" dirty="0"/>
              <a:t>YOU!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309" y="378371"/>
            <a:ext cx="11729545" cy="6106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1747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Teknik</a:t>
            </a:r>
            <a:r>
              <a:rPr lang="en-US" dirty="0" smtClean="0"/>
              <a:t>  </a:t>
            </a:r>
            <a:r>
              <a:rPr lang="en-US" dirty="0" err="1" smtClean="0"/>
              <a:t>mendiagnosa</a:t>
            </a:r>
            <a:r>
              <a:rPr lang="en-US" dirty="0"/>
              <a:t> </a:t>
            </a:r>
            <a:r>
              <a:rPr lang="en-US" dirty="0" err="1" smtClean="0"/>
              <a:t>karies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r>
              <a:rPr lang="en-US" dirty="0" smtClean="0"/>
              <a:t>. </a:t>
            </a:r>
            <a:r>
              <a:rPr lang="en-US" dirty="0" err="1" smtClean="0"/>
              <a:t>Pemeriksaan</a:t>
            </a:r>
            <a:r>
              <a:rPr lang="en-US" dirty="0" smtClean="0"/>
              <a:t> Visual </a:t>
            </a:r>
            <a:endParaRPr lang="en-US" dirty="0" smtClean="0"/>
          </a:p>
          <a:p>
            <a:r>
              <a:rPr lang="en-US" dirty="0" smtClean="0"/>
              <a:t>2.Translumination</a:t>
            </a:r>
          </a:p>
          <a:p>
            <a:r>
              <a:rPr lang="en-US" dirty="0" smtClean="0"/>
              <a:t>3.Laser </a:t>
            </a:r>
            <a:r>
              <a:rPr lang="en-US" dirty="0" err="1" smtClean="0"/>
              <a:t>fluorosence</a:t>
            </a:r>
            <a:endParaRPr lang="en-US" dirty="0" smtClean="0"/>
          </a:p>
          <a:p>
            <a:r>
              <a:rPr lang="en-US" dirty="0" smtClean="0"/>
              <a:t>4.Radiograph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825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3" name="Picture 1" descr="age195image2960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775" y="835819"/>
            <a:ext cx="3048000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age195image4008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1638" y="1921669"/>
            <a:ext cx="3048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24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Prevention for caries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 INTERVESI AWAL:</a:t>
            </a:r>
            <a:endParaRPr lang="en-US" sz="2800" dirty="0" smtClean="0">
              <a:solidFill>
                <a:schemeClr val="tx1"/>
              </a:solidFill>
            </a:endParaRPr>
          </a:p>
          <a:p>
            <a:r>
              <a:rPr lang="en-US" dirty="0" err="1" smtClean="0"/>
              <a:t>Menyeimbangkan</a:t>
            </a:r>
            <a:r>
              <a:rPr lang="en-US" dirty="0" smtClean="0"/>
              <a:t> </a:t>
            </a:r>
            <a:r>
              <a:rPr lang="en-US" dirty="0" err="1" smtClean="0"/>
              <a:t>lingkungan</a:t>
            </a:r>
            <a:r>
              <a:rPr lang="en-US" dirty="0" smtClean="0"/>
              <a:t> </a:t>
            </a:r>
            <a:r>
              <a:rPr lang="en-US" dirty="0" err="1" smtClean="0"/>
              <a:t>rongga</a:t>
            </a:r>
            <a:r>
              <a:rPr lang="en-US" dirty="0" smtClean="0"/>
              <a:t> </a:t>
            </a:r>
            <a:r>
              <a:rPr lang="en-US" dirty="0" err="1" smtClean="0"/>
              <a:t>mulut</a:t>
            </a:r>
            <a:r>
              <a:rPr lang="en-US" dirty="0" smtClean="0"/>
              <a:t> </a:t>
            </a:r>
            <a:r>
              <a:rPr lang="en-US" dirty="0" smtClean="0"/>
              <a:t>: bacterial test, antimicrobial (chlorhexidine, iodine, xylitol),saliva, </a:t>
            </a:r>
            <a:r>
              <a:rPr lang="en-US" dirty="0" smtClean="0"/>
              <a:t>diet </a:t>
            </a:r>
            <a:r>
              <a:rPr lang="en-US" dirty="0" smtClean="0"/>
              <a:t>intervention</a:t>
            </a:r>
          </a:p>
          <a:p>
            <a:r>
              <a:rPr lang="en-US" dirty="0" err="1" smtClean="0"/>
              <a:t>Pembersihan</a:t>
            </a:r>
            <a:r>
              <a:rPr lang="en-US" dirty="0" smtClean="0"/>
              <a:t> plaque</a:t>
            </a:r>
            <a:r>
              <a:rPr lang="en-US" dirty="0" smtClean="0"/>
              <a:t> </a:t>
            </a:r>
            <a:r>
              <a:rPr lang="en-US" dirty="0" smtClean="0"/>
              <a:t>: brushing, flossing</a:t>
            </a:r>
          </a:p>
          <a:p>
            <a:r>
              <a:rPr lang="en-US" dirty="0" err="1" smtClean="0"/>
              <a:t>Remineralisasi</a:t>
            </a:r>
            <a:r>
              <a:rPr lang="en-US" dirty="0" smtClean="0"/>
              <a:t>: </a:t>
            </a:r>
            <a:r>
              <a:rPr lang="en-US" dirty="0" smtClean="0"/>
              <a:t>fluoride </a:t>
            </a:r>
            <a:r>
              <a:rPr lang="en-US" dirty="0" err="1" smtClean="0"/>
              <a:t>dentrificis</a:t>
            </a:r>
            <a:r>
              <a:rPr lang="en-US" dirty="0" smtClean="0"/>
              <a:t>, </a:t>
            </a:r>
            <a:r>
              <a:rPr lang="en-US" dirty="0" err="1" smtClean="0"/>
              <a:t>profesional</a:t>
            </a:r>
            <a:r>
              <a:rPr lang="en-US" dirty="0" smtClean="0"/>
              <a:t> fluoride </a:t>
            </a:r>
            <a:r>
              <a:rPr lang="en-US" dirty="0" err="1" smtClean="0"/>
              <a:t>aplication</a:t>
            </a:r>
            <a:r>
              <a:rPr lang="en-US" dirty="0" smtClean="0"/>
              <a:t>, </a:t>
            </a:r>
            <a:r>
              <a:rPr lang="en-US" dirty="0"/>
              <a:t>Casein </a:t>
            </a:r>
            <a:r>
              <a:rPr lang="en-US" dirty="0" err="1"/>
              <a:t>phosphopeptide</a:t>
            </a:r>
            <a:r>
              <a:rPr lang="en-US" dirty="0"/>
              <a:t>-amorphous calcium phosphate </a:t>
            </a:r>
            <a:r>
              <a:rPr lang="en-US" dirty="0" smtClean="0"/>
              <a:t>(CCP-ACP)</a:t>
            </a:r>
          </a:p>
          <a:p>
            <a:r>
              <a:rPr lang="en-US" dirty="0" smtClean="0"/>
              <a:t>Fluoridated  filling material : Glass Ionomer Cement, Resin based sealant</a:t>
            </a: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593202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Bahan-bahan</a:t>
            </a:r>
            <a:r>
              <a:rPr lang="en-US" dirty="0" smtClean="0"/>
              <a:t> PAR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1. Glass Ionomer cement</a:t>
            </a:r>
          </a:p>
          <a:p>
            <a:r>
              <a:rPr lang="en-US" dirty="0" smtClean="0"/>
              <a:t>2. Resin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1176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 err="1" smtClean="0"/>
              <a:t>restorasi</a:t>
            </a:r>
            <a:r>
              <a:rPr lang="en-US" dirty="0" smtClean="0"/>
              <a:t> adhesive  </a:t>
            </a:r>
            <a:r>
              <a:rPr lang="en-US" dirty="0" err="1" smtClean="0"/>
              <a:t>dengan</a:t>
            </a:r>
            <a:r>
              <a:rPr lang="en-US" dirty="0" smtClean="0"/>
              <a:t> Glass ionomer cement (GIC)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Kemampuan</a:t>
            </a:r>
            <a:r>
              <a:rPr lang="en-US" dirty="0" smtClean="0"/>
              <a:t> </a:t>
            </a:r>
            <a:r>
              <a:rPr lang="en-US" dirty="0" err="1" smtClean="0"/>
              <a:t>berikatan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struktur</a:t>
            </a:r>
            <a:r>
              <a:rPr lang="en-US" dirty="0" smtClean="0"/>
              <a:t> </a:t>
            </a:r>
            <a:r>
              <a:rPr lang="en-US" dirty="0" err="1" smtClean="0"/>
              <a:t>gigi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kimia</a:t>
            </a:r>
            <a:endParaRPr lang="en-US" dirty="0" smtClean="0"/>
          </a:p>
          <a:p>
            <a:r>
              <a:rPr lang="en-US" dirty="0" err="1" smtClean="0"/>
              <a:t>Ikatan</a:t>
            </a:r>
            <a:r>
              <a:rPr lang="en-US" dirty="0" smtClean="0"/>
              <a:t> </a:t>
            </a:r>
            <a:r>
              <a:rPr lang="en-US" dirty="0" err="1" smtClean="0"/>
              <a:t>kimia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err="1" smtClean="0">
                <a:sym typeface="Wingdings"/>
              </a:rPr>
              <a:t>kombinasi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dari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struktur</a:t>
            </a:r>
            <a:r>
              <a:rPr lang="en-US" dirty="0" smtClean="0">
                <a:sym typeface="Wingdings"/>
              </a:rPr>
              <a:t> Ca /Strontium phosphate/</a:t>
            </a:r>
            <a:r>
              <a:rPr lang="en-US" dirty="0" err="1" smtClean="0">
                <a:sym typeface="Wingdings"/>
              </a:rPr>
              <a:t>polyalkenoic</a:t>
            </a:r>
            <a:r>
              <a:rPr lang="en-US" dirty="0" smtClean="0">
                <a:sym typeface="Wingdings"/>
              </a:rPr>
              <a:t> acid yang </a:t>
            </a:r>
            <a:r>
              <a:rPr lang="en-US" dirty="0" err="1" smtClean="0">
                <a:sym typeface="Wingdings"/>
              </a:rPr>
              <a:t>ada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dipermukaan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emaol</a:t>
            </a:r>
            <a:r>
              <a:rPr lang="en-US" dirty="0" smtClean="0">
                <a:sym typeface="Wingdings"/>
              </a:rPr>
              <a:t>/dentin </a:t>
            </a:r>
            <a:r>
              <a:rPr lang="en-US" dirty="0" err="1" smtClean="0">
                <a:sym typeface="Wingdings"/>
              </a:rPr>
              <a:t>dan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permukaan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bahan</a:t>
            </a:r>
            <a:r>
              <a:rPr lang="en-US" dirty="0" smtClean="0">
                <a:sym typeface="Wingdings"/>
              </a:rPr>
              <a:t> yang </a:t>
            </a:r>
            <a:r>
              <a:rPr lang="en-US" dirty="0" err="1" smtClean="0">
                <a:sym typeface="Wingdings"/>
              </a:rPr>
              <a:t>telah</a:t>
            </a:r>
            <a:r>
              <a:rPr lang="en-US" dirty="0" smtClean="0">
                <a:sym typeface="Wingdings"/>
              </a:rPr>
              <a:t> setting</a:t>
            </a:r>
          </a:p>
          <a:p>
            <a:r>
              <a:rPr lang="en-US" dirty="0" err="1" smtClean="0">
                <a:sym typeface="Wingdings"/>
              </a:rPr>
              <a:t>Ikatan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dengan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komponen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organikikatan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hidrogen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dengan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grup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karboksil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pada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poliacid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dengan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molekul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kolagen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pada</a:t>
            </a:r>
            <a:r>
              <a:rPr lang="en-US" dirty="0" smtClean="0">
                <a:sym typeface="Wingdings"/>
              </a:rPr>
              <a:t> dentin</a:t>
            </a:r>
          </a:p>
          <a:p>
            <a:r>
              <a:rPr lang="en-US" dirty="0" err="1" smtClean="0">
                <a:sym typeface="Wingdings"/>
              </a:rPr>
              <a:t>Melepaskan</a:t>
            </a:r>
            <a:r>
              <a:rPr lang="en-US" dirty="0" smtClean="0">
                <a:sym typeface="Wingdings"/>
              </a:rPr>
              <a:t> fluoride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2231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…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struktur</a:t>
            </a:r>
            <a:r>
              <a:rPr lang="en-US" dirty="0" smtClean="0"/>
              <a:t> </a:t>
            </a:r>
            <a:r>
              <a:rPr lang="en-US" dirty="0" err="1" smtClean="0"/>
              <a:t>gigi</a:t>
            </a:r>
            <a:r>
              <a:rPr lang="is-I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Conditioning:  </a:t>
            </a:r>
            <a:r>
              <a:rPr lang="en-US" dirty="0" err="1" smtClean="0"/>
              <a:t>meningkatkan</a:t>
            </a:r>
            <a:r>
              <a:rPr lang="en-US" dirty="0" smtClean="0"/>
              <a:t> </a:t>
            </a:r>
            <a:r>
              <a:rPr lang="en-US" dirty="0" err="1" smtClean="0"/>
              <a:t>dasa</a:t>
            </a:r>
            <a:r>
              <a:rPr lang="en-US" dirty="0" smtClean="0"/>
              <a:t> </a:t>
            </a:r>
            <a:r>
              <a:rPr lang="en-US" dirty="0" err="1" smtClean="0"/>
              <a:t>adhesi</a:t>
            </a:r>
            <a:r>
              <a:rPr lang="en-US" dirty="0" smtClean="0"/>
              <a:t> </a:t>
            </a:r>
            <a:r>
              <a:rPr lang="en-US" dirty="0" err="1" smtClean="0"/>
              <a:t>gigi</a:t>
            </a:r>
            <a:endParaRPr lang="en-US" dirty="0" smtClean="0"/>
          </a:p>
          <a:p>
            <a:r>
              <a:rPr lang="en-US" dirty="0" err="1" smtClean="0"/>
              <a:t>Bahan</a:t>
            </a:r>
            <a:r>
              <a:rPr lang="en-US" dirty="0" smtClean="0"/>
              <a:t> </a:t>
            </a:r>
            <a:r>
              <a:rPr lang="en-US" dirty="0" err="1" smtClean="0"/>
              <a:t>conditionong</a:t>
            </a:r>
            <a:r>
              <a:rPr lang="en-US" dirty="0" smtClean="0"/>
              <a:t> : citric </a:t>
            </a:r>
            <a:r>
              <a:rPr lang="en-US" dirty="0" err="1" smtClean="0"/>
              <a:t>acid,hidrogen</a:t>
            </a:r>
            <a:r>
              <a:rPr lang="en-US" dirty="0" smtClean="0"/>
              <a:t> periksid,</a:t>
            </a:r>
            <a:r>
              <a:rPr lang="en-US" b="1" dirty="0" smtClean="0"/>
              <a:t>10% </a:t>
            </a:r>
            <a:r>
              <a:rPr lang="en-US" b="1" dirty="0" err="1" smtClean="0"/>
              <a:t>poliakrilic</a:t>
            </a:r>
            <a:r>
              <a:rPr lang="en-US" b="1" dirty="0" smtClean="0"/>
              <a:t> acid</a:t>
            </a:r>
          </a:p>
          <a:p>
            <a:r>
              <a:rPr lang="en-US" dirty="0" err="1" smtClean="0"/>
              <a:t>Tujuannya</a:t>
            </a:r>
            <a:r>
              <a:rPr lang="en-US" dirty="0" smtClean="0"/>
              <a:t> </a:t>
            </a:r>
            <a:r>
              <a:rPr lang="en-US" dirty="0" err="1" smtClean="0"/>
              <a:t>menghilangkan</a:t>
            </a:r>
            <a:r>
              <a:rPr lang="en-US" dirty="0" smtClean="0"/>
              <a:t>  smear layer</a:t>
            </a:r>
          </a:p>
          <a:p>
            <a:r>
              <a:rPr lang="en-US" dirty="0" err="1" smtClean="0"/>
              <a:t>Mekanisme</a:t>
            </a:r>
            <a:r>
              <a:rPr lang="en-US" dirty="0" smtClean="0"/>
              <a:t>: </a:t>
            </a:r>
            <a:r>
              <a:rPr lang="en-US" dirty="0" err="1"/>
              <a:t>M</a:t>
            </a:r>
            <a:r>
              <a:rPr lang="en-US" dirty="0" err="1" smtClean="0"/>
              <a:t>enurunkan</a:t>
            </a:r>
            <a:r>
              <a:rPr lang="en-US" dirty="0" smtClean="0"/>
              <a:t> </a:t>
            </a:r>
            <a:r>
              <a:rPr lang="en-US" dirty="0" err="1" smtClean="0"/>
              <a:t>energi</a:t>
            </a:r>
            <a:r>
              <a:rPr lang="en-US" dirty="0" smtClean="0"/>
              <a:t> </a:t>
            </a:r>
            <a:r>
              <a:rPr lang="en-US" dirty="0" err="1" smtClean="0"/>
              <a:t>dipermukaan</a:t>
            </a:r>
            <a:r>
              <a:rPr lang="en-US" dirty="0" smtClean="0"/>
              <a:t> </a:t>
            </a:r>
            <a:r>
              <a:rPr lang="en-US" dirty="0" err="1" smtClean="0"/>
              <a:t>gigi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                      </a:t>
            </a:r>
            <a:r>
              <a:rPr lang="en-US" dirty="0" err="1" smtClean="0"/>
              <a:t>Meningkatkan</a:t>
            </a:r>
            <a:r>
              <a:rPr lang="en-US" dirty="0" smtClean="0"/>
              <a:t> </a:t>
            </a:r>
            <a:r>
              <a:rPr lang="en-US" dirty="0" err="1" smtClean="0"/>
              <a:t>kelembaban</a:t>
            </a:r>
            <a:r>
              <a:rPr lang="en-US" dirty="0" smtClean="0"/>
              <a:t> di </a:t>
            </a:r>
            <a:r>
              <a:rPr lang="en-US" dirty="0" err="1" smtClean="0"/>
              <a:t>permukaan</a:t>
            </a:r>
            <a:r>
              <a:rPr lang="en-US" dirty="0" smtClean="0"/>
              <a:t> </a:t>
            </a:r>
            <a:r>
              <a:rPr lang="en-US" dirty="0" err="1" smtClean="0"/>
              <a:t>gigi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                      </a:t>
            </a:r>
            <a:r>
              <a:rPr lang="en-US" dirty="0" err="1" smtClean="0"/>
              <a:t>Meningkatkan</a:t>
            </a:r>
            <a:r>
              <a:rPr lang="en-US" dirty="0" smtClean="0"/>
              <a:t> </a:t>
            </a:r>
            <a:r>
              <a:rPr lang="en-US" dirty="0" err="1" smtClean="0"/>
              <a:t>adhesi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semen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permukaan</a:t>
            </a:r>
            <a:r>
              <a:rPr lang="en-US" dirty="0" smtClean="0"/>
              <a:t> </a:t>
            </a:r>
            <a:r>
              <a:rPr lang="en-US" dirty="0" err="1" smtClean="0"/>
              <a:t>gigi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7005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Kelebihan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kelemahan</a:t>
            </a:r>
            <a:r>
              <a:rPr lang="en-US" dirty="0" smtClean="0"/>
              <a:t> GIC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 smtClean="0"/>
              <a:t>Kelebihan</a:t>
            </a:r>
            <a:r>
              <a:rPr lang="en-US" dirty="0" smtClean="0"/>
              <a:t>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Anti </a:t>
            </a:r>
            <a:r>
              <a:rPr lang="en-US" dirty="0" err="1" smtClean="0"/>
              <a:t>kariogenik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Translusen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Biokompatibel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Melekat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kimia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struktur</a:t>
            </a:r>
            <a:r>
              <a:rPr lang="en-US" dirty="0" smtClean="0"/>
              <a:t> </a:t>
            </a:r>
            <a:r>
              <a:rPr lang="en-US" dirty="0" err="1" smtClean="0"/>
              <a:t>gigi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Sifat</a:t>
            </a:r>
            <a:r>
              <a:rPr lang="en-US" dirty="0" smtClean="0"/>
              <a:t> </a:t>
            </a:r>
            <a:r>
              <a:rPr lang="en-US" dirty="0" err="1" smtClean="0"/>
              <a:t>fisik</a:t>
            </a:r>
            <a:r>
              <a:rPr lang="en-US" dirty="0" smtClean="0"/>
              <a:t> yang </a:t>
            </a:r>
            <a:r>
              <a:rPr lang="en-US" dirty="0" err="1" smtClean="0"/>
              <a:t>stabil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Mudah</a:t>
            </a:r>
            <a:r>
              <a:rPr lang="en-US" dirty="0" smtClean="0"/>
              <a:t> </a:t>
            </a:r>
            <a:r>
              <a:rPr lang="en-US" dirty="0" err="1" smtClean="0"/>
              <a:t>dimanipulasi</a:t>
            </a:r>
            <a:endParaRPr 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 smtClean="0"/>
              <a:t>Kelemahan</a:t>
            </a:r>
            <a:r>
              <a:rPr lang="en-US" dirty="0" smtClean="0"/>
              <a:t>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Water in </a:t>
            </a:r>
            <a:r>
              <a:rPr lang="en-US" dirty="0" err="1" smtClean="0"/>
              <a:t>dan</a:t>
            </a:r>
            <a:r>
              <a:rPr lang="en-US" dirty="0" smtClean="0"/>
              <a:t> water out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Compressive strength </a:t>
            </a:r>
            <a:r>
              <a:rPr lang="en-US" dirty="0" err="1" smtClean="0"/>
              <a:t>rendah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Resistensi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abrasi</a:t>
            </a:r>
            <a:r>
              <a:rPr lang="en-US" dirty="0" smtClean="0"/>
              <a:t> </a:t>
            </a:r>
            <a:r>
              <a:rPr lang="en-US" dirty="0" err="1" smtClean="0"/>
              <a:t>rendah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Estetil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rendah</a:t>
            </a:r>
            <a:r>
              <a:rPr lang="en-US" dirty="0" smtClean="0"/>
              <a:t> </a:t>
            </a:r>
            <a:r>
              <a:rPr lang="en-US" dirty="0" err="1" smtClean="0"/>
              <a:t>daripada</a:t>
            </a:r>
            <a:r>
              <a:rPr lang="en-US" dirty="0" smtClean="0"/>
              <a:t> </a:t>
            </a:r>
            <a:r>
              <a:rPr lang="en-US" dirty="0" err="1" smtClean="0"/>
              <a:t>komposit</a:t>
            </a:r>
            <a:r>
              <a:rPr lang="en-US" dirty="0" smtClean="0"/>
              <a:t>/resin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034894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1527</TotalTime>
  <Words>915</Words>
  <Application>Microsoft Macintosh PowerPoint</Application>
  <PresentationFormat>Widescreen</PresentationFormat>
  <Paragraphs>107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Calibri</vt:lpstr>
      <vt:lpstr>Century Gothic</vt:lpstr>
      <vt:lpstr>Helvetica Neue</vt:lpstr>
      <vt:lpstr>Palatino</vt:lpstr>
      <vt:lpstr>StoneSans</vt:lpstr>
      <vt:lpstr>StoneSerif</vt:lpstr>
      <vt:lpstr>Wingdings</vt:lpstr>
      <vt:lpstr>Wingdings 3</vt:lpstr>
      <vt:lpstr>Arial</vt:lpstr>
      <vt:lpstr>Slice</vt:lpstr>
      <vt:lpstr>PREVENTIVE adhesive RESTORATION</vt:lpstr>
      <vt:lpstr>pengertian</vt:lpstr>
      <vt:lpstr>Teknik  mendiagnosa karies</vt:lpstr>
      <vt:lpstr>PowerPoint Presentation</vt:lpstr>
      <vt:lpstr>Prevention for caries</vt:lpstr>
      <vt:lpstr>Bahan-bahan PAR</vt:lpstr>
      <vt:lpstr> restorasi adhesive  dengan Glass ionomer cement (GIC)</vt:lpstr>
      <vt:lpstr>…dengan struktur gigi…</vt:lpstr>
      <vt:lpstr>Kelebihan dan kelemahan GIC</vt:lpstr>
      <vt:lpstr>PowerPoint Presentation</vt:lpstr>
      <vt:lpstr>PREVENTIVE RESIN RESTORATION (SEALED COMPOSITE RESIN RESTORATION)  </vt:lpstr>
      <vt:lpstr>PREVENTIVE RESIN RESTORATION (SEALED COMPOSITE RESIN RESTORATION)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</vt:lpstr>
      <vt:lpstr>THANK YOU!</vt:lpstr>
    </vt:vector>
  </TitlesOfParts>
  <Company/>
  <LinksUpToDate>false</LinksUpToDate>
  <SharedDoc>false</SharedDoc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octavia_alfini@ymail.com</dc:creator>
  <cp:lastModifiedBy>octavia_alfini@ymail.com</cp:lastModifiedBy>
  <cp:revision>24</cp:revision>
  <dcterms:created xsi:type="dcterms:W3CDTF">2019-06-30T13:40:45Z</dcterms:created>
  <dcterms:modified xsi:type="dcterms:W3CDTF">2020-03-31T10:28:13Z</dcterms:modified>
</cp:coreProperties>
</file>