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notesMasterIdLst>
    <p:notesMasterId r:id="rId36"/>
  </p:notesMasterIdLst>
  <p:sldIdLst>
    <p:sldId id="256" r:id="rId2"/>
    <p:sldId id="257" r:id="rId3"/>
    <p:sldId id="265" r:id="rId4"/>
    <p:sldId id="262" r:id="rId5"/>
    <p:sldId id="335" r:id="rId6"/>
    <p:sldId id="258" r:id="rId7"/>
    <p:sldId id="259" r:id="rId8"/>
    <p:sldId id="261" r:id="rId9"/>
    <p:sldId id="267" r:id="rId10"/>
    <p:sldId id="268" r:id="rId11"/>
    <p:sldId id="269" r:id="rId12"/>
    <p:sldId id="270" r:id="rId13"/>
    <p:sldId id="295" r:id="rId14"/>
    <p:sldId id="325" r:id="rId15"/>
    <p:sldId id="329" r:id="rId16"/>
    <p:sldId id="320" r:id="rId17"/>
    <p:sldId id="336" r:id="rId18"/>
    <p:sldId id="321" r:id="rId19"/>
    <p:sldId id="337" r:id="rId20"/>
    <p:sldId id="322" r:id="rId21"/>
    <p:sldId id="333" r:id="rId22"/>
    <p:sldId id="264" r:id="rId23"/>
    <p:sldId id="271" r:id="rId24"/>
    <p:sldId id="273" r:id="rId25"/>
    <p:sldId id="274" r:id="rId26"/>
    <p:sldId id="277" r:id="rId27"/>
    <p:sldId id="278" r:id="rId28"/>
    <p:sldId id="279" r:id="rId29"/>
    <p:sldId id="281" r:id="rId30"/>
    <p:sldId id="323" r:id="rId31"/>
    <p:sldId id="304" r:id="rId32"/>
    <p:sldId id="305" r:id="rId33"/>
    <p:sldId id="282" r:id="rId34"/>
    <p:sldId id="33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7" d="100"/>
          <a:sy n="97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72E85-F3A2-46D1-98F4-ED9E7FA7282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E1AF2AC-5BDD-4680-9B80-B896B1E1B58B}">
      <dgm:prSet/>
      <dgm:spPr/>
      <dgm:t>
        <a:bodyPr/>
        <a:lstStyle/>
        <a:p>
          <a:r>
            <a:rPr lang="en-ID" b="0" i="0"/>
            <a:t>Kekurangan oksigen</a:t>
          </a:r>
          <a:endParaRPr lang="en-US"/>
        </a:p>
      </dgm:t>
    </dgm:pt>
    <dgm:pt modelId="{FE0A6155-7077-4488-9417-C86670E1AC6A}" type="parTrans" cxnId="{79585D2E-3AD7-4A43-B6FD-0105597519C4}">
      <dgm:prSet/>
      <dgm:spPr/>
      <dgm:t>
        <a:bodyPr/>
        <a:lstStyle/>
        <a:p>
          <a:endParaRPr lang="en-US"/>
        </a:p>
      </dgm:t>
    </dgm:pt>
    <dgm:pt modelId="{5767948F-192A-4E33-9831-950FED182866}" type="sibTrans" cxnId="{79585D2E-3AD7-4A43-B6FD-0105597519C4}">
      <dgm:prSet/>
      <dgm:spPr/>
      <dgm:t>
        <a:bodyPr/>
        <a:lstStyle/>
        <a:p>
          <a:endParaRPr lang="en-US"/>
        </a:p>
      </dgm:t>
    </dgm:pt>
    <dgm:pt modelId="{3AE96BB5-78E8-4658-B40E-02EF5C7ED8F6}">
      <dgm:prSet/>
      <dgm:spPr/>
      <dgm:t>
        <a:bodyPr/>
        <a:lstStyle/>
        <a:p>
          <a:r>
            <a:rPr lang="en-ID" b="0" i="0"/>
            <a:t>Peningkatan kebutuhan oksigen</a:t>
          </a:r>
          <a:endParaRPr lang="en-US"/>
        </a:p>
      </dgm:t>
    </dgm:pt>
    <dgm:pt modelId="{08F53754-FCC4-4615-B91F-D05203910128}" type="parTrans" cxnId="{16B4045B-9DED-49A6-B383-C98D1D1843A7}">
      <dgm:prSet/>
      <dgm:spPr/>
      <dgm:t>
        <a:bodyPr/>
        <a:lstStyle/>
        <a:p>
          <a:endParaRPr lang="en-US"/>
        </a:p>
      </dgm:t>
    </dgm:pt>
    <dgm:pt modelId="{A87315F7-4BA3-4F46-9303-D5CE3395E00E}" type="sibTrans" cxnId="{16B4045B-9DED-49A6-B383-C98D1D1843A7}">
      <dgm:prSet/>
      <dgm:spPr/>
      <dgm:t>
        <a:bodyPr/>
        <a:lstStyle/>
        <a:p>
          <a:endParaRPr lang="en-US"/>
        </a:p>
      </dgm:t>
    </dgm:pt>
    <dgm:pt modelId="{F70379EC-12DA-4C05-9850-F6816FF470F3}">
      <dgm:prSet/>
      <dgm:spPr/>
      <dgm:t>
        <a:bodyPr/>
        <a:lstStyle/>
        <a:p>
          <a:r>
            <a:rPr lang="en-ID" b="0" i="0"/>
            <a:t>Peningkatan karbondioksida (hiperkarbia</a:t>
          </a:r>
          <a:endParaRPr lang="en-US"/>
        </a:p>
      </dgm:t>
    </dgm:pt>
    <dgm:pt modelId="{5264DDCF-3F88-4DD3-8479-0DCE7CFB597C}" type="parTrans" cxnId="{B9F3B6EC-D6F7-4F04-8D24-64B863B5889B}">
      <dgm:prSet/>
      <dgm:spPr/>
      <dgm:t>
        <a:bodyPr/>
        <a:lstStyle/>
        <a:p>
          <a:endParaRPr lang="en-US"/>
        </a:p>
      </dgm:t>
    </dgm:pt>
    <dgm:pt modelId="{E89A7F38-94A3-4FE1-93F7-8719D57A8F68}" type="sibTrans" cxnId="{B9F3B6EC-D6F7-4F04-8D24-64B863B5889B}">
      <dgm:prSet/>
      <dgm:spPr/>
      <dgm:t>
        <a:bodyPr/>
        <a:lstStyle/>
        <a:p>
          <a:endParaRPr lang="en-US"/>
        </a:p>
      </dgm:t>
    </dgm:pt>
    <dgm:pt modelId="{E5F12A42-79B7-4AE0-B749-FD8933B65556}" type="pres">
      <dgm:prSet presAssocID="{AE972E85-F3A2-46D1-98F4-ED9E7FA728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EB0039-A2A9-4E4A-989D-A0D7E5AFB538}" type="pres">
      <dgm:prSet presAssocID="{2E1AF2AC-5BDD-4680-9B80-B896B1E1B58B}" presName="hierRoot1" presStyleCnt="0"/>
      <dgm:spPr/>
    </dgm:pt>
    <dgm:pt modelId="{CBC105E8-1C97-4C2E-BF1F-5BCF33574E35}" type="pres">
      <dgm:prSet presAssocID="{2E1AF2AC-5BDD-4680-9B80-B896B1E1B58B}" presName="composite" presStyleCnt="0"/>
      <dgm:spPr/>
    </dgm:pt>
    <dgm:pt modelId="{A4C0AC8A-3CAD-444E-9092-600ABB2977FB}" type="pres">
      <dgm:prSet presAssocID="{2E1AF2AC-5BDD-4680-9B80-B896B1E1B58B}" presName="background" presStyleLbl="node0" presStyleIdx="0" presStyleCnt="3"/>
      <dgm:spPr/>
    </dgm:pt>
    <dgm:pt modelId="{79A3669B-3356-4FB2-921A-2D318DEF88E9}" type="pres">
      <dgm:prSet presAssocID="{2E1AF2AC-5BDD-4680-9B80-B896B1E1B58B}" presName="text" presStyleLbl="fgAcc0" presStyleIdx="0" presStyleCnt="3">
        <dgm:presLayoutVars>
          <dgm:chPref val="3"/>
        </dgm:presLayoutVars>
      </dgm:prSet>
      <dgm:spPr/>
    </dgm:pt>
    <dgm:pt modelId="{20D6E8DC-0DF4-40EF-9F54-9CDE42B155AF}" type="pres">
      <dgm:prSet presAssocID="{2E1AF2AC-5BDD-4680-9B80-B896B1E1B58B}" presName="hierChild2" presStyleCnt="0"/>
      <dgm:spPr/>
    </dgm:pt>
    <dgm:pt modelId="{4A8452A1-CB13-4A7F-B78E-DA2FAC4DA177}" type="pres">
      <dgm:prSet presAssocID="{3AE96BB5-78E8-4658-B40E-02EF5C7ED8F6}" presName="hierRoot1" presStyleCnt="0"/>
      <dgm:spPr/>
    </dgm:pt>
    <dgm:pt modelId="{3FD9F934-B948-4711-99F4-B9B684F108E8}" type="pres">
      <dgm:prSet presAssocID="{3AE96BB5-78E8-4658-B40E-02EF5C7ED8F6}" presName="composite" presStyleCnt="0"/>
      <dgm:spPr/>
    </dgm:pt>
    <dgm:pt modelId="{A0BE3C9D-BC37-4F62-9FD6-1DA0BF54D477}" type="pres">
      <dgm:prSet presAssocID="{3AE96BB5-78E8-4658-B40E-02EF5C7ED8F6}" presName="background" presStyleLbl="node0" presStyleIdx="1" presStyleCnt="3"/>
      <dgm:spPr/>
    </dgm:pt>
    <dgm:pt modelId="{62F62EEC-9EA6-4EDD-9A23-80538E8BF5C7}" type="pres">
      <dgm:prSet presAssocID="{3AE96BB5-78E8-4658-B40E-02EF5C7ED8F6}" presName="text" presStyleLbl="fgAcc0" presStyleIdx="1" presStyleCnt="3">
        <dgm:presLayoutVars>
          <dgm:chPref val="3"/>
        </dgm:presLayoutVars>
      </dgm:prSet>
      <dgm:spPr/>
    </dgm:pt>
    <dgm:pt modelId="{E65F2A2C-2DFC-4866-BFDD-1D5325F13975}" type="pres">
      <dgm:prSet presAssocID="{3AE96BB5-78E8-4658-B40E-02EF5C7ED8F6}" presName="hierChild2" presStyleCnt="0"/>
      <dgm:spPr/>
    </dgm:pt>
    <dgm:pt modelId="{3C325E1F-8FEA-4BC3-80CA-2F3FE81A06EB}" type="pres">
      <dgm:prSet presAssocID="{F70379EC-12DA-4C05-9850-F6816FF470F3}" presName="hierRoot1" presStyleCnt="0"/>
      <dgm:spPr/>
    </dgm:pt>
    <dgm:pt modelId="{E5834FAE-17DC-4191-B378-F429021413D4}" type="pres">
      <dgm:prSet presAssocID="{F70379EC-12DA-4C05-9850-F6816FF470F3}" presName="composite" presStyleCnt="0"/>
      <dgm:spPr/>
    </dgm:pt>
    <dgm:pt modelId="{961E5DE4-DD76-4FB3-BFAE-DD27C3EBA892}" type="pres">
      <dgm:prSet presAssocID="{F70379EC-12DA-4C05-9850-F6816FF470F3}" presName="background" presStyleLbl="node0" presStyleIdx="2" presStyleCnt="3"/>
      <dgm:spPr/>
    </dgm:pt>
    <dgm:pt modelId="{FE3AE7E3-3184-4C8E-88D1-0EAA267E63CD}" type="pres">
      <dgm:prSet presAssocID="{F70379EC-12DA-4C05-9850-F6816FF470F3}" presName="text" presStyleLbl="fgAcc0" presStyleIdx="2" presStyleCnt="3">
        <dgm:presLayoutVars>
          <dgm:chPref val="3"/>
        </dgm:presLayoutVars>
      </dgm:prSet>
      <dgm:spPr/>
    </dgm:pt>
    <dgm:pt modelId="{A2D331F0-7453-490C-9B04-815E6E83C360}" type="pres">
      <dgm:prSet presAssocID="{F70379EC-12DA-4C05-9850-F6816FF470F3}" presName="hierChild2" presStyleCnt="0"/>
      <dgm:spPr/>
    </dgm:pt>
  </dgm:ptLst>
  <dgm:cxnLst>
    <dgm:cxn modelId="{7932281C-8EC1-4C4E-82B2-B5720EF3A2F9}" type="presOf" srcId="{F70379EC-12DA-4C05-9850-F6816FF470F3}" destId="{FE3AE7E3-3184-4C8E-88D1-0EAA267E63CD}" srcOrd="0" destOrd="0" presId="urn:microsoft.com/office/officeart/2005/8/layout/hierarchy1"/>
    <dgm:cxn modelId="{79585D2E-3AD7-4A43-B6FD-0105597519C4}" srcId="{AE972E85-F3A2-46D1-98F4-ED9E7FA7282B}" destId="{2E1AF2AC-5BDD-4680-9B80-B896B1E1B58B}" srcOrd="0" destOrd="0" parTransId="{FE0A6155-7077-4488-9417-C86670E1AC6A}" sibTransId="{5767948F-192A-4E33-9831-950FED182866}"/>
    <dgm:cxn modelId="{6E483E4E-7643-4E6F-90E4-2B227D5298F7}" type="presOf" srcId="{3AE96BB5-78E8-4658-B40E-02EF5C7ED8F6}" destId="{62F62EEC-9EA6-4EDD-9A23-80538E8BF5C7}" srcOrd="0" destOrd="0" presId="urn:microsoft.com/office/officeart/2005/8/layout/hierarchy1"/>
    <dgm:cxn modelId="{16B4045B-9DED-49A6-B383-C98D1D1843A7}" srcId="{AE972E85-F3A2-46D1-98F4-ED9E7FA7282B}" destId="{3AE96BB5-78E8-4658-B40E-02EF5C7ED8F6}" srcOrd="1" destOrd="0" parTransId="{08F53754-FCC4-4615-B91F-D05203910128}" sibTransId="{A87315F7-4BA3-4F46-9303-D5CE3395E00E}"/>
    <dgm:cxn modelId="{ACB32CB8-E953-4D02-B888-EDD4C0194944}" type="presOf" srcId="{AE972E85-F3A2-46D1-98F4-ED9E7FA7282B}" destId="{E5F12A42-79B7-4AE0-B749-FD8933B65556}" srcOrd="0" destOrd="0" presId="urn:microsoft.com/office/officeart/2005/8/layout/hierarchy1"/>
    <dgm:cxn modelId="{B9F3B6EC-D6F7-4F04-8D24-64B863B5889B}" srcId="{AE972E85-F3A2-46D1-98F4-ED9E7FA7282B}" destId="{F70379EC-12DA-4C05-9850-F6816FF470F3}" srcOrd="2" destOrd="0" parTransId="{5264DDCF-3F88-4DD3-8479-0DCE7CFB597C}" sibTransId="{E89A7F38-94A3-4FE1-93F7-8719D57A8F68}"/>
    <dgm:cxn modelId="{D90CFFFD-58CB-49E0-AB11-AD7D45C188FC}" type="presOf" srcId="{2E1AF2AC-5BDD-4680-9B80-B896B1E1B58B}" destId="{79A3669B-3356-4FB2-921A-2D318DEF88E9}" srcOrd="0" destOrd="0" presId="urn:microsoft.com/office/officeart/2005/8/layout/hierarchy1"/>
    <dgm:cxn modelId="{FF3A06D6-B2A1-46E4-A931-363B0FD21153}" type="presParOf" srcId="{E5F12A42-79B7-4AE0-B749-FD8933B65556}" destId="{75EB0039-A2A9-4E4A-989D-A0D7E5AFB538}" srcOrd="0" destOrd="0" presId="urn:microsoft.com/office/officeart/2005/8/layout/hierarchy1"/>
    <dgm:cxn modelId="{191BC13C-2F81-478B-A7CC-A771D2AED078}" type="presParOf" srcId="{75EB0039-A2A9-4E4A-989D-A0D7E5AFB538}" destId="{CBC105E8-1C97-4C2E-BF1F-5BCF33574E35}" srcOrd="0" destOrd="0" presId="urn:microsoft.com/office/officeart/2005/8/layout/hierarchy1"/>
    <dgm:cxn modelId="{2696DAB7-8FED-473F-8A6A-09C9F533B144}" type="presParOf" srcId="{CBC105E8-1C97-4C2E-BF1F-5BCF33574E35}" destId="{A4C0AC8A-3CAD-444E-9092-600ABB2977FB}" srcOrd="0" destOrd="0" presId="urn:microsoft.com/office/officeart/2005/8/layout/hierarchy1"/>
    <dgm:cxn modelId="{DFC25465-D618-4F21-BF8C-163383731EA8}" type="presParOf" srcId="{CBC105E8-1C97-4C2E-BF1F-5BCF33574E35}" destId="{79A3669B-3356-4FB2-921A-2D318DEF88E9}" srcOrd="1" destOrd="0" presId="urn:microsoft.com/office/officeart/2005/8/layout/hierarchy1"/>
    <dgm:cxn modelId="{91C07AA6-611F-41D5-8840-77086C92CB02}" type="presParOf" srcId="{75EB0039-A2A9-4E4A-989D-A0D7E5AFB538}" destId="{20D6E8DC-0DF4-40EF-9F54-9CDE42B155AF}" srcOrd="1" destOrd="0" presId="urn:microsoft.com/office/officeart/2005/8/layout/hierarchy1"/>
    <dgm:cxn modelId="{B397AFA6-2654-4289-A336-8225B22043DD}" type="presParOf" srcId="{E5F12A42-79B7-4AE0-B749-FD8933B65556}" destId="{4A8452A1-CB13-4A7F-B78E-DA2FAC4DA177}" srcOrd="1" destOrd="0" presId="urn:microsoft.com/office/officeart/2005/8/layout/hierarchy1"/>
    <dgm:cxn modelId="{1B372CB2-BCA1-4336-8C0F-5CD92BD1AFA5}" type="presParOf" srcId="{4A8452A1-CB13-4A7F-B78E-DA2FAC4DA177}" destId="{3FD9F934-B948-4711-99F4-B9B684F108E8}" srcOrd="0" destOrd="0" presId="urn:microsoft.com/office/officeart/2005/8/layout/hierarchy1"/>
    <dgm:cxn modelId="{C015671C-804A-4A6D-A18E-D26E2468625A}" type="presParOf" srcId="{3FD9F934-B948-4711-99F4-B9B684F108E8}" destId="{A0BE3C9D-BC37-4F62-9FD6-1DA0BF54D477}" srcOrd="0" destOrd="0" presId="urn:microsoft.com/office/officeart/2005/8/layout/hierarchy1"/>
    <dgm:cxn modelId="{E51F25B4-C24B-4AEF-8AD0-81A0F2BED35B}" type="presParOf" srcId="{3FD9F934-B948-4711-99F4-B9B684F108E8}" destId="{62F62EEC-9EA6-4EDD-9A23-80538E8BF5C7}" srcOrd="1" destOrd="0" presId="urn:microsoft.com/office/officeart/2005/8/layout/hierarchy1"/>
    <dgm:cxn modelId="{5B77CECA-2662-4B09-847D-24E98D2190C1}" type="presParOf" srcId="{4A8452A1-CB13-4A7F-B78E-DA2FAC4DA177}" destId="{E65F2A2C-2DFC-4866-BFDD-1D5325F13975}" srcOrd="1" destOrd="0" presId="urn:microsoft.com/office/officeart/2005/8/layout/hierarchy1"/>
    <dgm:cxn modelId="{D1086CD6-797C-4E1F-993D-662A68C33B3C}" type="presParOf" srcId="{E5F12A42-79B7-4AE0-B749-FD8933B65556}" destId="{3C325E1F-8FEA-4BC3-80CA-2F3FE81A06EB}" srcOrd="2" destOrd="0" presId="urn:microsoft.com/office/officeart/2005/8/layout/hierarchy1"/>
    <dgm:cxn modelId="{8CE7520F-4806-4D55-A94F-36C0D52FCA29}" type="presParOf" srcId="{3C325E1F-8FEA-4BC3-80CA-2F3FE81A06EB}" destId="{E5834FAE-17DC-4191-B378-F429021413D4}" srcOrd="0" destOrd="0" presId="urn:microsoft.com/office/officeart/2005/8/layout/hierarchy1"/>
    <dgm:cxn modelId="{8E5188AD-946D-4263-B127-AEFA5CE86373}" type="presParOf" srcId="{E5834FAE-17DC-4191-B378-F429021413D4}" destId="{961E5DE4-DD76-4FB3-BFAE-DD27C3EBA892}" srcOrd="0" destOrd="0" presId="urn:microsoft.com/office/officeart/2005/8/layout/hierarchy1"/>
    <dgm:cxn modelId="{5AE6C2B7-FE4A-4AAD-8BA1-2D6C563B5E75}" type="presParOf" srcId="{E5834FAE-17DC-4191-B378-F429021413D4}" destId="{FE3AE7E3-3184-4C8E-88D1-0EAA267E63CD}" srcOrd="1" destOrd="0" presId="urn:microsoft.com/office/officeart/2005/8/layout/hierarchy1"/>
    <dgm:cxn modelId="{9D224C2F-A60F-484A-B8C4-9D0D8D1E5B2B}" type="presParOf" srcId="{3C325E1F-8FEA-4BC3-80CA-2F3FE81A06EB}" destId="{A2D331F0-7453-490C-9B04-815E6E83C3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EB3D3E-07FF-4E2C-9F86-68522D53F98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5E554AFB-8683-4D9D-B3F7-E69B4961EB08}">
      <dgm:prSet/>
      <dgm:spPr/>
      <dgm:t>
        <a:bodyPr/>
        <a:lstStyle/>
        <a:p>
          <a:r>
            <a:rPr lang="en-US" b="0" i="0"/>
            <a:t>Klinis: RR&lt;6/mnt atau &gt;30/mnt, napas dangkal, penggunaan otot napas tambahan, bronkospasme berat, sianosis</a:t>
          </a:r>
          <a:endParaRPr lang="en-US"/>
        </a:p>
      </dgm:t>
    </dgm:pt>
    <dgm:pt modelId="{B1247641-C9A2-4D74-8A8E-7D92A357C344}" type="parTrans" cxnId="{FE5119C1-3069-4CF9-B200-9AE1C4D38E3A}">
      <dgm:prSet/>
      <dgm:spPr/>
      <dgm:t>
        <a:bodyPr/>
        <a:lstStyle/>
        <a:p>
          <a:endParaRPr lang="en-US"/>
        </a:p>
      </dgm:t>
    </dgm:pt>
    <dgm:pt modelId="{B14D0D76-1900-455E-B586-DC9D74A54C2A}" type="sibTrans" cxnId="{FE5119C1-3069-4CF9-B200-9AE1C4D38E3A}">
      <dgm:prSet/>
      <dgm:spPr/>
      <dgm:t>
        <a:bodyPr/>
        <a:lstStyle/>
        <a:p>
          <a:endParaRPr lang="en-US"/>
        </a:p>
      </dgm:t>
    </dgm:pt>
    <dgm:pt modelId="{FF78ACE8-9333-48C1-B9E9-275BA3763542}">
      <dgm:prSet/>
      <dgm:spPr/>
      <dgm:t>
        <a:bodyPr/>
        <a:lstStyle/>
        <a:p>
          <a:r>
            <a:rPr lang="en-US" b="0" i="0" dirty="0" err="1"/>
            <a:t>Analisis</a:t>
          </a:r>
          <a:r>
            <a:rPr lang="en-US" b="0" i="0" dirty="0"/>
            <a:t> gas </a:t>
          </a:r>
          <a:r>
            <a:rPr lang="en-US" b="0" i="0" dirty="0" err="1"/>
            <a:t>arteri</a:t>
          </a:r>
          <a:r>
            <a:rPr lang="en-US" b="0" i="0" dirty="0"/>
            <a:t> </a:t>
          </a:r>
          <a:r>
            <a:rPr lang="en-US" b="0" i="0" dirty="0" err="1"/>
            <a:t>darah</a:t>
          </a:r>
          <a:r>
            <a:rPr lang="en-US" b="0" i="0" dirty="0"/>
            <a:t> :</a:t>
          </a:r>
          <a:endParaRPr lang="en-US" dirty="0"/>
        </a:p>
      </dgm:t>
    </dgm:pt>
    <dgm:pt modelId="{3A0D7DF8-4C85-4FD2-8344-AC9E308587B1}" type="parTrans" cxnId="{3C4AEE6A-6845-4D6B-9775-51BD75F83CC4}">
      <dgm:prSet/>
      <dgm:spPr/>
      <dgm:t>
        <a:bodyPr/>
        <a:lstStyle/>
        <a:p>
          <a:endParaRPr lang="en-US"/>
        </a:p>
      </dgm:t>
    </dgm:pt>
    <dgm:pt modelId="{0A3F6D87-687C-408F-85E2-B04C98607843}" type="sibTrans" cxnId="{3C4AEE6A-6845-4D6B-9775-51BD75F83CC4}">
      <dgm:prSet/>
      <dgm:spPr/>
      <dgm:t>
        <a:bodyPr/>
        <a:lstStyle/>
        <a:p>
          <a:endParaRPr lang="en-US"/>
        </a:p>
      </dgm:t>
    </dgm:pt>
    <dgm:pt modelId="{039D9FE9-D9F3-43BD-96C2-510376BD0000}">
      <dgm:prSet custT="1"/>
      <dgm:spPr/>
      <dgm:t>
        <a:bodyPr/>
        <a:lstStyle/>
        <a:p>
          <a:r>
            <a:rPr lang="en-US" sz="1800" b="0" i="0" dirty="0"/>
            <a:t>PaO2&lt;60 mmHg (normal 80-100)</a:t>
          </a:r>
          <a:endParaRPr lang="en-US" sz="1800" dirty="0"/>
        </a:p>
      </dgm:t>
    </dgm:pt>
    <dgm:pt modelId="{2D4FD02B-585D-4EC3-B96D-74F5E467AE67}" type="parTrans" cxnId="{19D186AB-CD03-4E3A-80C6-400E51753E1E}">
      <dgm:prSet/>
      <dgm:spPr/>
      <dgm:t>
        <a:bodyPr/>
        <a:lstStyle/>
        <a:p>
          <a:endParaRPr lang="en-US"/>
        </a:p>
      </dgm:t>
    </dgm:pt>
    <dgm:pt modelId="{CB42C731-A851-4359-BF0F-F853E1E7A321}" type="sibTrans" cxnId="{19D186AB-CD03-4E3A-80C6-400E51753E1E}">
      <dgm:prSet/>
      <dgm:spPr/>
      <dgm:t>
        <a:bodyPr/>
        <a:lstStyle/>
        <a:p>
          <a:endParaRPr lang="en-US"/>
        </a:p>
      </dgm:t>
    </dgm:pt>
    <dgm:pt modelId="{9910BF6D-C3A5-46C4-8054-12E0EBECCD75}">
      <dgm:prSet custT="1"/>
      <dgm:spPr/>
      <dgm:t>
        <a:bodyPr/>
        <a:lstStyle/>
        <a:p>
          <a:r>
            <a:rPr lang="en-US" sz="1800" b="0" i="0" dirty="0"/>
            <a:t>PaCO2&gt;50 mmHg (normal 35-45)</a:t>
          </a:r>
          <a:endParaRPr lang="en-US" sz="1800" dirty="0"/>
        </a:p>
      </dgm:t>
    </dgm:pt>
    <dgm:pt modelId="{A45C541D-CC88-4ADF-9200-25809980E81B}" type="parTrans" cxnId="{1E31E497-3A72-41EB-B669-61B1083C3F30}">
      <dgm:prSet/>
      <dgm:spPr/>
      <dgm:t>
        <a:bodyPr/>
        <a:lstStyle/>
        <a:p>
          <a:endParaRPr lang="en-US"/>
        </a:p>
      </dgm:t>
    </dgm:pt>
    <dgm:pt modelId="{245D515A-E1F0-4E18-B0D3-D38E6A1BE296}" type="sibTrans" cxnId="{1E31E497-3A72-41EB-B669-61B1083C3F30}">
      <dgm:prSet/>
      <dgm:spPr/>
      <dgm:t>
        <a:bodyPr/>
        <a:lstStyle/>
        <a:p>
          <a:endParaRPr lang="en-US"/>
        </a:p>
      </dgm:t>
    </dgm:pt>
    <dgm:pt modelId="{E8E3CF51-02AA-42BA-BAE2-730EAC7ED396}">
      <dgm:prSet custT="1"/>
      <dgm:spPr/>
      <dgm:t>
        <a:bodyPr/>
        <a:lstStyle/>
        <a:p>
          <a:r>
            <a:rPr lang="en-US" sz="1800" b="0" i="0" dirty="0" err="1"/>
            <a:t>Perubahan</a:t>
          </a:r>
          <a:r>
            <a:rPr lang="en-US" sz="1800" b="0" i="0" dirty="0"/>
            <a:t> pH </a:t>
          </a:r>
          <a:r>
            <a:rPr lang="en-US" sz="1800" b="0" i="0" dirty="0" err="1"/>
            <a:t>darah</a:t>
          </a:r>
          <a:endParaRPr lang="en-US" sz="1800" dirty="0"/>
        </a:p>
      </dgm:t>
    </dgm:pt>
    <dgm:pt modelId="{60C0C96D-D4BB-4C77-B025-FAB05D5678E4}" type="parTrans" cxnId="{6C755B6C-8F6F-4DF2-9BEF-76DEB97F9312}">
      <dgm:prSet/>
      <dgm:spPr/>
      <dgm:t>
        <a:bodyPr/>
        <a:lstStyle/>
        <a:p>
          <a:endParaRPr lang="en-US"/>
        </a:p>
      </dgm:t>
    </dgm:pt>
    <dgm:pt modelId="{E9964A5A-6676-414C-8DD6-AD3396EC3E1C}" type="sibTrans" cxnId="{6C755B6C-8F6F-4DF2-9BEF-76DEB97F9312}">
      <dgm:prSet/>
      <dgm:spPr/>
      <dgm:t>
        <a:bodyPr/>
        <a:lstStyle/>
        <a:p>
          <a:endParaRPr lang="en-US"/>
        </a:p>
      </dgm:t>
    </dgm:pt>
    <dgm:pt modelId="{513F8199-18F5-4DA9-9D28-7FFDF151C0DC}" type="pres">
      <dgm:prSet presAssocID="{58EB3D3E-07FF-4E2C-9F86-68522D53F98A}" presName="root" presStyleCnt="0">
        <dgm:presLayoutVars>
          <dgm:dir/>
          <dgm:resizeHandles val="exact"/>
        </dgm:presLayoutVars>
      </dgm:prSet>
      <dgm:spPr/>
    </dgm:pt>
    <dgm:pt modelId="{91834A48-2353-4F17-BEB1-720ACAE8C3B2}" type="pres">
      <dgm:prSet presAssocID="{5E554AFB-8683-4D9D-B3F7-E69B4961EB08}" presName="compNode" presStyleCnt="0"/>
      <dgm:spPr/>
    </dgm:pt>
    <dgm:pt modelId="{658320A4-2702-48FA-BA18-3C6B6D3E44F8}" type="pres">
      <dgm:prSet presAssocID="{5E554AFB-8683-4D9D-B3F7-E69B4961EB08}" presName="bgRect" presStyleLbl="bgShp" presStyleIdx="0" presStyleCnt="2"/>
      <dgm:spPr/>
    </dgm:pt>
    <dgm:pt modelId="{DF7907E7-7510-4C3E-B9AE-95752689B1B5}" type="pres">
      <dgm:prSet presAssocID="{5E554AFB-8683-4D9D-B3F7-E69B4961EB0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46643925-28D9-4D54-A864-9F33AF0E01F5}" type="pres">
      <dgm:prSet presAssocID="{5E554AFB-8683-4D9D-B3F7-E69B4961EB08}" presName="spaceRect" presStyleCnt="0"/>
      <dgm:spPr/>
    </dgm:pt>
    <dgm:pt modelId="{E2AD25C0-30D1-480F-A953-E84D21885B1A}" type="pres">
      <dgm:prSet presAssocID="{5E554AFB-8683-4D9D-B3F7-E69B4961EB08}" presName="parTx" presStyleLbl="revTx" presStyleIdx="0" presStyleCnt="3">
        <dgm:presLayoutVars>
          <dgm:chMax val="0"/>
          <dgm:chPref val="0"/>
        </dgm:presLayoutVars>
      </dgm:prSet>
      <dgm:spPr/>
    </dgm:pt>
    <dgm:pt modelId="{ED1C2FFD-CA2F-4F49-AE76-DA08C919C455}" type="pres">
      <dgm:prSet presAssocID="{B14D0D76-1900-455E-B586-DC9D74A54C2A}" presName="sibTrans" presStyleCnt="0"/>
      <dgm:spPr/>
    </dgm:pt>
    <dgm:pt modelId="{3E7F43E3-1C5A-412E-83A3-A6093FB33525}" type="pres">
      <dgm:prSet presAssocID="{FF78ACE8-9333-48C1-B9E9-275BA3763542}" presName="compNode" presStyleCnt="0"/>
      <dgm:spPr/>
    </dgm:pt>
    <dgm:pt modelId="{8A4FFCD6-DA87-46D4-AAC3-A3DBE2E3206D}" type="pres">
      <dgm:prSet presAssocID="{FF78ACE8-9333-48C1-B9E9-275BA3763542}" presName="bgRect" presStyleLbl="bgShp" presStyleIdx="1" presStyleCnt="2" custLinFactNeighborX="-349" custLinFactNeighborY="-6184"/>
      <dgm:spPr/>
    </dgm:pt>
    <dgm:pt modelId="{985D1A9B-BDC5-4103-8E7F-1801D3FC715B}" type="pres">
      <dgm:prSet presAssocID="{FF78ACE8-9333-48C1-B9E9-275BA376354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0302BC81-46B4-458B-B18B-766879515906}" type="pres">
      <dgm:prSet presAssocID="{FF78ACE8-9333-48C1-B9E9-275BA3763542}" presName="spaceRect" presStyleCnt="0"/>
      <dgm:spPr/>
    </dgm:pt>
    <dgm:pt modelId="{DBF4184B-C285-4315-92BD-FBA2A50524FE}" type="pres">
      <dgm:prSet presAssocID="{FF78ACE8-9333-48C1-B9E9-275BA3763542}" presName="parTx" presStyleLbl="revTx" presStyleIdx="1" presStyleCnt="3">
        <dgm:presLayoutVars>
          <dgm:chMax val="0"/>
          <dgm:chPref val="0"/>
        </dgm:presLayoutVars>
      </dgm:prSet>
      <dgm:spPr/>
    </dgm:pt>
    <dgm:pt modelId="{FEC70353-A5BA-4B3C-ACA7-279D94929FBE}" type="pres">
      <dgm:prSet presAssocID="{FF78ACE8-9333-48C1-B9E9-275BA3763542}" presName="desTx" presStyleLbl="revTx" presStyleIdx="2" presStyleCnt="3" custScaleX="110185">
        <dgm:presLayoutVars/>
      </dgm:prSet>
      <dgm:spPr/>
    </dgm:pt>
  </dgm:ptLst>
  <dgm:cxnLst>
    <dgm:cxn modelId="{94514F02-CE50-41A6-9BD2-03E3227C1006}" type="presOf" srcId="{58EB3D3E-07FF-4E2C-9F86-68522D53F98A}" destId="{513F8199-18F5-4DA9-9D28-7FFDF151C0DC}" srcOrd="0" destOrd="0" presId="urn:microsoft.com/office/officeart/2018/2/layout/IconVerticalSolidList"/>
    <dgm:cxn modelId="{A37E9812-0A85-4821-BCCA-FCDCE128BEF4}" type="presOf" srcId="{9910BF6D-C3A5-46C4-8054-12E0EBECCD75}" destId="{FEC70353-A5BA-4B3C-ACA7-279D94929FBE}" srcOrd="0" destOrd="1" presId="urn:microsoft.com/office/officeart/2018/2/layout/IconVerticalSolidList"/>
    <dgm:cxn modelId="{3C4AEE6A-6845-4D6B-9775-51BD75F83CC4}" srcId="{58EB3D3E-07FF-4E2C-9F86-68522D53F98A}" destId="{FF78ACE8-9333-48C1-B9E9-275BA3763542}" srcOrd="1" destOrd="0" parTransId="{3A0D7DF8-4C85-4FD2-8344-AC9E308587B1}" sibTransId="{0A3F6D87-687C-408F-85E2-B04C98607843}"/>
    <dgm:cxn modelId="{6C755B6C-8F6F-4DF2-9BEF-76DEB97F9312}" srcId="{FF78ACE8-9333-48C1-B9E9-275BA3763542}" destId="{E8E3CF51-02AA-42BA-BAE2-730EAC7ED396}" srcOrd="2" destOrd="0" parTransId="{60C0C96D-D4BB-4C77-B025-FAB05D5678E4}" sibTransId="{E9964A5A-6676-414C-8DD6-AD3396EC3E1C}"/>
    <dgm:cxn modelId="{1E31E497-3A72-41EB-B669-61B1083C3F30}" srcId="{FF78ACE8-9333-48C1-B9E9-275BA3763542}" destId="{9910BF6D-C3A5-46C4-8054-12E0EBECCD75}" srcOrd="1" destOrd="0" parTransId="{A45C541D-CC88-4ADF-9200-25809980E81B}" sibTransId="{245D515A-E1F0-4E18-B0D3-D38E6A1BE296}"/>
    <dgm:cxn modelId="{19D186AB-CD03-4E3A-80C6-400E51753E1E}" srcId="{FF78ACE8-9333-48C1-B9E9-275BA3763542}" destId="{039D9FE9-D9F3-43BD-96C2-510376BD0000}" srcOrd="0" destOrd="0" parTransId="{2D4FD02B-585D-4EC3-B96D-74F5E467AE67}" sibTransId="{CB42C731-A851-4359-BF0F-F853E1E7A321}"/>
    <dgm:cxn modelId="{F5DF03BC-B202-4F9F-8389-D1266AEFB1E5}" type="presOf" srcId="{E8E3CF51-02AA-42BA-BAE2-730EAC7ED396}" destId="{FEC70353-A5BA-4B3C-ACA7-279D94929FBE}" srcOrd="0" destOrd="2" presId="urn:microsoft.com/office/officeart/2018/2/layout/IconVerticalSolidList"/>
    <dgm:cxn modelId="{FE5119C1-3069-4CF9-B200-9AE1C4D38E3A}" srcId="{58EB3D3E-07FF-4E2C-9F86-68522D53F98A}" destId="{5E554AFB-8683-4D9D-B3F7-E69B4961EB08}" srcOrd="0" destOrd="0" parTransId="{B1247641-C9A2-4D74-8A8E-7D92A357C344}" sibTransId="{B14D0D76-1900-455E-B586-DC9D74A54C2A}"/>
    <dgm:cxn modelId="{ED57B9D8-0850-4552-8383-7C1FE2AE3B33}" type="presOf" srcId="{FF78ACE8-9333-48C1-B9E9-275BA3763542}" destId="{DBF4184B-C285-4315-92BD-FBA2A50524FE}" srcOrd="0" destOrd="0" presId="urn:microsoft.com/office/officeart/2018/2/layout/IconVerticalSolidList"/>
    <dgm:cxn modelId="{C40E29E4-4130-4339-9938-1EFCB81D72CA}" type="presOf" srcId="{039D9FE9-D9F3-43BD-96C2-510376BD0000}" destId="{FEC70353-A5BA-4B3C-ACA7-279D94929FBE}" srcOrd="0" destOrd="0" presId="urn:microsoft.com/office/officeart/2018/2/layout/IconVerticalSolidList"/>
    <dgm:cxn modelId="{723E50EE-316C-473D-8B5F-929D644341AF}" type="presOf" srcId="{5E554AFB-8683-4D9D-B3F7-E69B4961EB08}" destId="{E2AD25C0-30D1-480F-A953-E84D21885B1A}" srcOrd="0" destOrd="0" presId="urn:microsoft.com/office/officeart/2018/2/layout/IconVerticalSolidList"/>
    <dgm:cxn modelId="{CEE4C09F-5A6E-4E2F-8275-52C05252C90D}" type="presParOf" srcId="{513F8199-18F5-4DA9-9D28-7FFDF151C0DC}" destId="{91834A48-2353-4F17-BEB1-720ACAE8C3B2}" srcOrd="0" destOrd="0" presId="urn:microsoft.com/office/officeart/2018/2/layout/IconVerticalSolidList"/>
    <dgm:cxn modelId="{6277BEEB-0049-4E4C-B58E-A6EADAEC1EAC}" type="presParOf" srcId="{91834A48-2353-4F17-BEB1-720ACAE8C3B2}" destId="{658320A4-2702-48FA-BA18-3C6B6D3E44F8}" srcOrd="0" destOrd="0" presId="urn:microsoft.com/office/officeart/2018/2/layout/IconVerticalSolidList"/>
    <dgm:cxn modelId="{B4BECC9F-1295-4BAF-B1F9-9A824CC41DC2}" type="presParOf" srcId="{91834A48-2353-4F17-BEB1-720ACAE8C3B2}" destId="{DF7907E7-7510-4C3E-B9AE-95752689B1B5}" srcOrd="1" destOrd="0" presId="urn:microsoft.com/office/officeart/2018/2/layout/IconVerticalSolidList"/>
    <dgm:cxn modelId="{8E3A4E3A-681E-4EC8-AF10-25DA9198C88D}" type="presParOf" srcId="{91834A48-2353-4F17-BEB1-720ACAE8C3B2}" destId="{46643925-28D9-4D54-A864-9F33AF0E01F5}" srcOrd="2" destOrd="0" presId="urn:microsoft.com/office/officeart/2018/2/layout/IconVerticalSolidList"/>
    <dgm:cxn modelId="{C8A8568A-832D-4B43-A62B-80EB83E35BFB}" type="presParOf" srcId="{91834A48-2353-4F17-BEB1-720ACAE8C3B2}" destId="{E2AD25C0-30D1-480F-A953-E84D21885B1A}" srcOrd="3" destOrd="0" presId="urn:microsoft.com/office/officeart/2018/2/layout/IconVerticalSolidList"/>
    <dgm:cxn modelId="{4BF86E8A-C95B-49E1-BA2D-510D7EE0F986}" type="presParOf" srcId="{513F8199-18F5-4DA9-9D28-7FFDF151C0DC}" destId="{ED1C2FFD-CA2F-4F49-AE76-DA08C919C455}" srcOrd="1" destOrd="0" presId="urn:microsoft.com/office/officeart/2018/2/layout/IconVerticalSolidList"/>
    <dgm:cxn modelId="{33A1A9C1-740E-422D-AE6F-F48AE7BBD20E}" type="presParOf" srcId="{513F8199-18F5-4DA9-9D28-7FFDF151C0DC}" destId="{3E7F43E3-1C5A-412E-83A3-A6093FB33525}" srcOrd="2" destOrd="0" presId="urn:microsoft.com/office/officeart/2018/2/layout/IconVerticalSolidList"/>
    <dgm:cxn modelId="{0E8E98FB-10AC-40EA-837A-D01E4EB8F85A}" type="presParOf" srcId="{3E7F43E3-1C5A-412E-83A3-A6093FB33525}" destId="{8A4FFCD6-DA87-46D4-AAC3-A3DBE2E3206D}" srcOrd="0" destOrd="0" presId="urn:microsoft.com/office/officeart/2018/2/layout/IconVerticalSolidList"/>
    <dgm:cxn modelId="{207D92F2-4022-4C3E-968D-45246C638B4C}" type="presParOf" srcId="{3E7F43E3-1C5A-412E-83A3-A6093FB33525}" destId="{985D1A9B-BDC5-4103-8E7F-1801D3FC715B}" srcOrd="1" destOrd="0" presId="urn:microsoft.com/office/officeart/2018/2/layout/IconVerticalSolidList"/>
    <dgm:cxn modelId="{D3318DAC-E86A-4EDF-A155-9E1F6FD359D8}" type="presParOf" srcId="{3E7F43E3-1C5A-412E-83A3-A6093FB33525}" destId="{0302BC81-46B4-458B-B18B-766879515906}" srcOrd="2" destOrd="0" presId="urn:microsoft.com/office/officeart/2018/2/layout/IconVerticalSolidList"/>
    <dgm:cxn modelId="{D13FE6F7-9858-45D5-A484-7D1E9FD87620}" type="presParOf" srcId="{3E7F43E3-1C5A-412E-83A3-A6093FB33525}" destId="{DBF4184B-C285-4315-92BD-FBA2A50524FE}" srcOrd="3" destOrd="0" presId="urn:microsoft.com/office/officeart/2018/2/layout/IconVerticalSolidList"/>
    <dgm:cxn modelId="{811CF5D5-7583-429D-B535-2F204743DB38}" type="presParOf" srcId="{3E7F43E3-1C5A-412E-83A3-A6093FB33525}" destId="{FEC70353-A5BA-4B3C-ACA7-279D94929FB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0AC8A-3CAD-444E-9092-600ABB2977FB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3669B-3356-4FB2-921A-2D318DEF88E9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0" i="0" kern="1200"/>
            <a:t>Kekurangan oksigen</a:t>
          </a:r>
          <a:endParaRPr lang="en-US" sz="2800" kern="1200"/>
        </a:p>
      </dsp:txBody>
      <dsp:txXfrm>
        <a:off x="397472" y="947936"/>
        <a:ext cx="2950338" cy="1831860"/>
      </dsp:txXfrm>
    </dsp:sp>
    <dsp:sp modelId="{A0BE3C9D-BC37-4F62-9FD6-1DA0BF54D477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62EEC-9EA6-4EDD-9A23-80538E8BF5C7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0" i="0" kern="1200"/>
            <a:t>Peningkatan kebutuhan oksigen</a:t>
          </a:r>
          <a:endParaRPr lang="en-US" sz="2800" kern="1200"/>
        </a:p>
      </dsp:txBody>
      <dsp:txXfrm>
        <a:off x="4142755" y="947936"/>
        <a:ext cx="2950338" cy="1831860"/>
      </dsp:txXfrm>
    </dsp:sp>
    <dsp:sp modelId="{961E5DE4-DD76-4FB3-BFAE-DD27C3EBA892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AE7E3-3184-4C8E-88D1-0EAA267E63CD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0" i="0" kern="1200"/>
            <a:t>Peningkatan karbondioksida (hiperkarbia</a:t>
          </a:r>
          <a:endParaRPr lang="en-US" sz="2800" kern="1200"/>
        </a:p>
      </dsp:txBody>
      <dsp:txXfrm>
        <a:off x="7888039" y="947936"/>
        <a:ext cx="2950338" cy="1831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320A4-2702-48FA-BA18-3C6B6D3E44F8}">
      <dsp:nvSpPr>
        <dsp:cNvPr id="0" name=""/>
        <dsp:cNvSpPr/>
      </dsp:nvSpPr>
      <dsp:spPr>
        <a:xfrm>
          <a:off x="-121457" y="557676"/>
          <a:ext cx="10895369" cy="10172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907E7-7510-4C3E-B9AE-95752689B1B5}">
      <dsp:nvSpPr>
        <dsp:cNvPr id="0" name=""/>
        <dsp:cNvSpPr/>
      </dsp:nvSpPr>
      <dsp:spPr>
        <a:xfrm>
          <a:off x="186275" y="786568"/>
          <a:ext cx="559514" cy="5595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D25C0-30D1-480F-A953-E84D21885B1A}">
      <dsp:nvSpPr>
        <dsp:cNvPr id="0" name=""/>
        <dsp:cNvSpPr/>
      </dsp:nvSpPr>
      <dsp:spPr>
        <a:xfrm>
          <a:off x="1053523" y="557676"/>
          <a:ext cx="9718090" cy="101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64" tIns="107664" rIns="107664" bIns="10766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Klinis: RR&lt;6/mnt atau &gt;30/mnt, napas dangkal, penggunaan otot napas tambahan, bronkospasme berat, sianosis</a:t>
          </a:r>
          <a:endParaRPr lang="en-US" sz="2500" kern="1200"/>
        </a:p>
      </dsp:txBody>
      <dsp:txXfrm>
        <a:off x="1053523" y="557676"/>
        <a:ext cx="9718090" cy="1017299"/>
      </dsp:txXfrm>
    </dsp:sp>
    <dsp:sp modelId="{8A4FFCD6-DA87-46D4-AAC3-A3DBE2E3206D}">
      <dsp:nvSpPr>
        <dsp:cNvPr id="0" name=""/>
        <dsp:cNvSpPr/>
      </dsp:nvSpPr>
      <dsp:spPr>
        <a:xfrm>
          <a:off x="-121457" y="1766391"/>
          <a:ext cx="10895369" cy="10172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D1A9B-BDC5-4103-8E7F-1801D3FC715B}">
      <dsp:nvSpPr>
        <dsp:cNvPr id="0" name=""/>
        <dsp:cNvSpPr/>
      </dsp:nvSpPr>
      <dsp:spPr>
        <a:xfrm>
          <a:off x="186275" y="2058193"/>
          <a:ext cx="559514" cy="5595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184B-C285-4315-92BD-FBA2A50524FE}">
      <dsp:nvSpPr>
        <dsp:cNvPr id="0" name=""/>
        <dsp:cNvSpPr/>
      </dsp:nvSpPr>
      <dsp:spPr>
        <a:xfrm>
          <a:off x="1053523" y="1829300"/>
          <a:ext cx="4902916" cy="101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64" tIns="107664" rIns="107664" bIns="10766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 err="1"/>
            <a:t>Analisis</a:t>
          </a:r>
          <a:r>
            <a:rPr lang="en-US" sz="2500" b="0" i="0" kern="1200" dirty="0"/>
            <a:t> gas </a:t>
          </a:r>
          <a:r>
            <a:rPr lang="en-US" sz="2500" b="0" i="0" kern="1200" dirty="0" err="1"/>
            <a:t>arteri</a:t>
          </a:r>
          <a:r>
            <a:rPr lang="en-US" sz="2500" b="0" i="0" kern="1200" dirty="0"/>
            <a:t> </a:t>
          </a:r>
          <a:r>
            <a:rPr lang="en-US" sz="2500" b="0" i="0" kern="1200" dirty="0" err="1"/>
            <a:t>darah</a:t>
          </a:r>
          <a:r>
            <a:rPr lang="en-US" sz="2500" b="0" i="0" kern="1200" dirty="0"/>
            <a:t> :</a:t>
          </a:r>
          <a:endParaRPr lang="en-US" sz="2500" kern="1200" dirty="0"/>
        </a:p>
      </dsp:txBody>
      <dsp:txXfrm>
        <a:off x="1053523" y="1829300"/>
        <a:ext cx="4902916" cy="1017299"/>
      </dsp:txXfrm>
    </dsp:sp>
    <dsp:sp modelId="{FEC70353-A5BA-4B3C-ACA7-279D94929FBE}">
      <dsp:nvSpPr>
        <dsp:cNvPr id="0" name=""/>
        <dsp:cNvSpPr/>
      </dsp:nvSpPr>
      <dsp:spPr>
        <a:xfrm>
          <a:off x="5711227" y="1829300"/>
          <a:ext cx="5305599" cy="101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64" tIns="107664" rIns="107664" bIns="10766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PaO2&lt;60 mmHg (normal 80-100)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PaCO2&gt;50 mmHg (normal 35-45)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 err="1"/>
            <a:t>Perubahan</a:t>
          </a:r>
          <a:r>
            <a:rPr lang="en-US" sz="1800" b="0" i="0" kern="1200" dirty="0"/>
            <a:t> pH </a:t>
          </a:r>
          <a:r>
            <a:rPr lang="en-US" sz="1800" b="0" i="0" kern="1200" dirty="0" err="1"/>
            <a:t>darah</a:t>
          </a:r>
          <a:endParaRPr lang="en-US" sz="1800" kern="1200" dirty="0"/>
        </a:p>
      </dsp:txBody>
      <dsp:txXfrm>
        <a:off x="5711227" y="1829300"/>
        <a:ext cx="5305599" cy="1017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3B942-B2D6-4EBE-9D60-5C5935CD9F14}" type="datetimeFigureOut">
              <a:rPr lang="en-ID" smtClean="0"/>
              <a:t>13/12/22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2AEC1-1CC8-44FC-A487-793AF71F456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318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31E3C0E-04D3-8842-93DD-778858B0C059}" type="slidenum">
              <a:rPr lang="en-US">
                <a:latin typeface="Arial" charset="0"/>
              </a:rPr>
              <a:pPr eaLnBrk="1" hangingPunct="1"/>
              <a:t>31</a:t>
            </a:fld>
            <a:endParaRPr lang="en-US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5300" y="747713"/>
            <a:ext cx="5867400" cy="3302000"/>
          </a:xfrm>
          <a:ln w="76200" cap="flat" cmpd="tri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BDEF90F-8CF9-B948-86BB-9BFEB38BBD62}" type="slidenum">
              <a:rPr lang="en-US">
                <a:latin typeface="Arial" charset="0"/>
              </a:rPr>
              <a:pPr eaLnBrk="1" hangingPunct="1"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5300" y="747713"/>
            <a:ext cx="5867400" cy="3302000"/>
          </a:xfrm>
          <a:ln w="76200" cap="flat" cmpd="tri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8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7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9879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93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94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1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2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04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42F6CEC-17F7-5D42-A6D8-4785754CA9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20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BA93EA7-441A-8B4B-A0DF-C2E3AC45BB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2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1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4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8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3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2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4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3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7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12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AB0FE-8CB9-466C-BD56-F658692CF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447799"/>
            <a:ext cx="8825658" cy="3329581"/>
          </a:xfrm>
        </p:spPr>
        <p:txBody>
          <a:bodyPr/>
          <a:lstStyle/>
          <a:p>
            <a:r>
              <a:rPr lang="en-ID" dirty="0" err="1"/>
              <a:t>Terapi</a:t>
            </a:r>
            <a:r>
              <a:rPr lang="en-ID" dirty="0"/>
              <a:t> </a:t>
            </a:r>
            <a:r>
              <a:rPr lang="en-ID" dirty="0" err="1"/>
              <a:t>oksigen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BF2B2-54C2-4688-B4E8-0E9AE5586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2180" y="4777380"/>
            <a:ext cx="8825658" cy="861420"/>
          </a:xfrm>
        </p:spPr>
        <p:txBody>
          <a:bodyPr/>
          <a:lstStyle/>
          <a:p>
            <a:r>
              <a:rPr lang="en-ID" dirty="0" err="1"/>
              <a:t>Ardi</a:t>
            </a:r>
            <a:r>
              <a:rPr lang="en-ID" dirty="0"/>
              <a:t> </a:t>
            </a:r>
            <a:r>
              <a:rPr lang="en-ID" dirty="0" err="1"/>
              <a:t>pramono</a:t>
            </a:r>
            <a:endParaRPr lang="en-ID" dirty="0"/>
          </a:p>
        </p:txBody>
      </p:sp>
      <p:pic>
        <p:nvPicPr>
          <p:cNvPr id="5" name="Picture 4" descr="A picture containing text, wall, person, indoor&#10;&#10;Description automatically generated">
            <a:extLst>
              <a:ext uri="{FF2B5EF4-FFF2-40B4-BE49-F238E27FC236}">
                <a16:creationId xmlns:a16="http://schemas.microsoft.com/office/drawing/2014/main" id="{A99DE313-AA93-EA4C-B88B-D5429E033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" y="0"/>
            <a:ext cx="12181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18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2057400" y="914401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charset="0"/>
              <a:buNone/>
            </a:pPr>
            <a:r>
              <a:rPr lang="en-US" sz="2800" b="1">
                <a:latin typeface="Garamond" charset="0"/>
              </a:rPr>
              <a:t>SPASME ATAU KEJANG LARING</a:t>
            </a:r>
            <a:endParaRPr lang="en-US" sz="2800">
              <a:latin typeface="Garamond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800">
                <a:latin typeface="Garamond" charset="0"/>
                <a:sym typeface="Wingdings" charset="0"/>
              </a:rPr>
              <a:t></a:t>
            </a:r>
            <a:r>
              <a:rPr lang="en-US" sz="2800">
                <a:latin typeface="Garamond" charset="0"/>
              </a:rPr>
              <a:t>Terjadi karena pita suara menutup sebagian atau seluruh jalan napas</a:t>
            </a:r>
          </a:p>
          <a:p>
            <a:pPr eaLnBrk="1" hangingPunct="1">
              <a:buFont typeface="Wingdings" charset="0"/>
              <a:buNone/>
            </a:pPr>
            <a:r>
              <a:rPr lang="en-US" sz="2800">
                <a:latin typeface="Garamond" charset="0"/>
                <a:sym typeface="Wingdings" charset="0"/>
              </a:rPr>
              <a:t>B</a:t>
            </a:r>
            <a:r>
              <a:rPr lang="en-US" sz="2800">
                <a:latin typeface="Garamond" charset="0"/>
              </a:rPr>
              <a:t>iasanya karena anestesi ringan atau pada orang yang mendapat rangsangan sekitar faring</a:t>
            </a:r>
          </a:p>
          <a:p>
            <a:pPr eaLnBrk="1" hangingPunct="1">
              <a:buFont typeface="Wingdings" charset="0"/>
              <a:buNone/>
            </a:pPr>
            <a:endParaRPr lang="en-US" sz="2800">
              <a:latin typeface="Garamond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800">
                <a:latin typeface="Garamond" charset="0"/>
              </a:rPr>
              <a:t>TERAPI :</a:t>
            </a:r>
          </a:p>
          <a:p>
            <a:pPr eaLnBrk="1" hangingPunct="1">
              <a:buFont typeface="Wingdings" charset="0"/>
              <a:buBlip>
                <a:blip r:embed="rId2"/>
              </a:buBlip>
            </a:pPr>
            <a:r>
              <a:rPr lang="en-US" sz="2800">
                <a:latin typeface="Garamond" charset="0"/>
              </a:rPr>
              <a:t>Manuver tripel jalan napas</a:t>
            </a:r>
          </a:p>
          <a:p>
            <a:pPr eaLnBrk="1" hangingPunct="1">
              <a:buFont typeface="Wingdings" charset="0"/>
              <a:buBlip>
                <a:blip r:embed="rId2"/>
              </a:buBlip>
            </a:pPr>
            <a:r>
              <a:rPr lang="en-US" sz="2800">
                <a:latin typeface="Garamond" charset="0"/>
              </a:rPr>
              <a:t>Ventilasi positif dengan oksigen 100%</a:t>
            </a:r>
          </a:p>
          <a:p>
            <a:pPr eaLnBrk="1" hangingPunct="1">
              <a:buFont typeface="Wingdings" charset="0"/>
              <a:buNone/>
            </a:pPr>
            <a:endParaRPr lang="en-US" sz="28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9017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832743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MANUVER TRIPEL JALAN NAPAS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622729" y="1496326"/>
            <a:ext cx="8946541" cy="4195481"/>
          </a:xfrm>
        </p:spPr>
        <p:txBody>
          <a:bodyPr/>
          <a:lstStyle/>
          <a:p>
            <a:pPr marL="609600" indent="-609600">
              <a:buNone/>
            </a:pPr>
            <a:r>
              <a:rPr lang="en-US" sz="2800" dirty="0">
                <a:latin typeface="Garamond" charset="0"/>
              </a:rPr>
              <a:t>1. </a:t>
            </a:r>
            <a:r>
              <a:rPr lang="en-US" sz="2800" dirty="0" err="1">
                <a:latin typeface="Garamond" charset="0"/>
              </a:rPr>
              <a:t>Kepala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ekstensi</a:t>
            </a:r>
            <a:r>
              <a:rPr lang="en-US" sz="2800" dirty="0">
                <a:latin typeface="Garamond" charset="0"/>
              </a:rPr>
              <a:t> pada </a:t>
            </a:r>
            <a:r>
              <a:rPr lang="en-US" sz="2800" dirty="0" err="1">
                <a:latin typeface="Garamond" charset="0"/>
              </a:rPr>
              <a:t>sendi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otot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atlanto-oksipital</a:t>
            </a:r>
            <a:endParaRPr lang="en-US" sz="2800" dirty="0">
              <a:latin typeface="Garamond" charset="0"/>
            </a:endParaRPr>
          </a:p>
          <a:p>
            <a:pPr marL="609600" indent="-609600">
              <a:buNone/>
            </a:pPr>
            <a:endParaRPr lang="en-US" sz="900" dirty="0">
              <a:latin typeface="Garamond" charset="0"/>
            </a:endParaRPr>
          </a:p>
          <a:p>
            <a:pPr marL="609600" indent="-609600">
              <a:buNone/>
            </a:pPr>
            <a:r>
              <a:rPr lang="en-US" sz="2800" dirty="0">
                <a:latin typeface="Garamond" charset="0"/>
              </a:rPr>
              <a:t>2. Mandibula </a:t>
            </a:r>
            <a:r>
              <a:rPr lang="en-US" sz="2800" dirty="0" err="1">
                <a:latin typeface="Garamond" charset="0"/>
              </a:rPr>
              <a:t>didorong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ke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depan</a:t>
            </a:r>
            <a:r>
              <a:rPr lang="en-US" sz="2800" dirty="0">
                <a:latin typeface="Garamond" charset="0"/>
              </a:rPr>
              <a:t> pada </a:t>
            </a:r>
            <a:r>
              <a:rPr lang="en-US" sz="2800" dirty="0" err="1">
                <a:latin typeface="Garamond" charset="0"/>
              </a:rPr>
              <a:t>kedua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angulus</a:t>
            </a:r>
            <a:r>
              <a:rPr lang="en-US" sz="2800" dirty="0">
                <a:latin typeface="Garamond" charset="0"/>
              </a:rPr>
              <a:t> mandibula</a:t>
            </a:r>
          </a:p>
          <a:p>
            <a:pPr marL="609600" indent="-609600">
              <a:buNone/>
            </a:pPr>
            <a:endParaRPr lang="en-US" sz="900" dirty="0">
              <a:latin typeface="Garamond" charset="0"/>
            </a:endParaRPr>
          </a:p>
          <a:p>
            <a:pPr marL="609600" indent="-609600">
              <a:buNone/>
            </a:pPr>
            <a:r>
              <a:rPr lang="en-US" sz="2800" dirty="0">
                <a:latin typeface="Garamond" charset="0"/>
              </a:rPr>
              <a:t>3. </a:t>
            </a:r>
            <a:r>
              <a:rPr lang="en-US" sz="2800" dirty="0" err="1">
                <a:latin typeface="Garamond" charset="0"/>
              </a:rPr>
              <a:t>Mulut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dibuka</a:t>
            </a:r>
            <a:endParaRPr lang="en-US" sz="2800" dirty="0">
              <a:latin typeface="Garamond" charset="0"/>
            </a:endParaRPr>
          </a:p>
          <a:p>
            <a:pPr marL="609600" indent="-609600">
              <a:buNone/>
            </a:pPr>
            <a:endParaRPr lang="en-US" sz="2800" dirty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98226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riple_manoeuvre_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971800"/>
            <a:ext cx="2066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Triple_manoeuvre_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62400"/>
            <a:ext cx="2190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828800" y="5334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effectLst>
                  <a:outerShdw blurRad="38100" dist="38100" dir="2700000" algn="tl">
                    <a:srgbClr val="4E5B6F"/>
                  </a:outerShdw>
                </a:effectLst>
                <a:latin typeface="Arial" charset="0"/>
              </a:rPr>
              <a:t>Manuver Tripel Jalan napas</a:t>
            </a:r>
          </a:p>
        </p:txBody>
      </p:sp>
      <p:pic>
        <p:nvPicPr>
          <p:cNvPr id="49157" name="Picture 5" descr="Triple_manoeuvre_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98564"/>
            <a:ext cx="19812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057400" y="281940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Verdana" charset="0"/>
              </a:rPr>
              <a:t>Step 1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800600" y="4648201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Verdana" charset="0"/>
              </a:rPr>
              <a:t>Step 2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772400" y="5638801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Verdana" charset="0"/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1154053934"/>
      </p:ext>
    </p:extLst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548680"/>
            <a:ext cx="8042276" cy="4638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500" b="1" dirty="0">
                <a:solidFill>
                  <a:schemeClr val="tx1"/>
                </a:solidFill>
              </a:rPr>
              <a:t>KURVA DISOSIASI OKSIGEN</a:t>
            </a:r>
          </a:p>
        </p:txBody>
      </p:sp>
      <p:pic>
        <p:nvPicPr>
          <p:cNvPr id="19459" name="Picture 3" descr="image - Oxyhaemoglobin Dissociation Curv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560" y="1700808"/>
            <a:ext cx="4464744" cy="3960660"/>
          </a:xfrm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960097" y="1412777"/>
            <a:ext cx="345757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Consolas" charset="0"/>
              <a:buAutoNum type="arabicPeriod"/>
            </a:pP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Faktor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yang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menggeser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kurva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ke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kanan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penurunan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afinitas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Hb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pada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O2):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Peningkatan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konsentrasi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ion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hidrogen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(pH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turun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)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Peningkatan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konsentrasi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2.3_DPG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Peningkatan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suhu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tubuh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</a:p>
          <a:p>
            <a:pPr>
              <a:spcBef>
                <a:spcPct val="50000"/>
              </a:spcBef>
              <a:buFont typeface="Consolas" charset="0"/>
              <a:buAutoNum type="arabicPeriod"/>
            </a:pP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Pasien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jarang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dapat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bertahan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hidup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dengan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nilai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tekanan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oksigen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arterial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pada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daerah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merah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tekanan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  <a:sym typeface="Symbol" charset="0"/>
              </a:rPr>
              <a:t></a:t>
            </a:r>
            <a:r>
              <a:rPr lang="en-US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 25 mmHg).</a:t>
            </a:r>
          </a:p>
        </p:txBody>
      </p:sp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69" name="Group 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61426157"/>
              </p:ext>
            </p:extLst>
          </p:nvPr>
        </p:nvGraphicFramePr>
        <p:xfrm>
          <a:off x="1192696" y="1416049"/>
          <a:ext cx="9859617" cy="4732958"/>
        </p:xfrm>
        <a:graphic>
          <a:graphicData uri="http://schemas.openxmlformats.org/drawingml/2006/table">
            <a:tbl>
              <a:tblPr/>
              <a:tblGrid>
                <a:gridCol w="4028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0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Sistem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Gejala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dan Tanda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Respirasi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Sesak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napas,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sianosis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Kardiovaskuler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Cardiac output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meningkat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palpitasi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takikardi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aritmia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hipotensi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, angina,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vasodilatasi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syok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Sistem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saraf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pusat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Sakit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kepala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perilaku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yang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tdk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sesuai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bingung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euforia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, delirium,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gelisah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, edema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papil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koma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Neuromuskular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Lemah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, tremor,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hiperrefleks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inkoordinasi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Metabolik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Retensi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cairan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dan kalium,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asidosis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laktat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39206" y="120650"/>
            <a:ext cx="7113587" cy="1143000"/>
          </a:xfrm>
        </p:spPr>
        <p:txBody>
          <a:bodyPr/>
          <a:lstStyle/>
          <a:p>
            <a:pPr algn="ctr">
              <a:defRPr/>
            </a:pPr>
            <a:r>
              <a:rPr lang="en-US" sz="2500" dirty="0" err="1">
                <a:solidFill>
                  <a:schemeClr val="tx2">
                    <a:satMod val="200000"/>
                  </a:schemeClr>
                </a:solidFill>
              </a:rPr>
              <a:t>Gejala</a:t>
            </a:r>
            <a:r>
              <a:rPr lang="en-US" sz="2500" dirty="0">
                <a:solidFill>
                  <a:schemeClr val="tx2">
                    <a:satMod val="200000"/>
                  </a:schemeClr>
                </a:solidFill>
              </a:rPr>
              <a:t> &amp; </a:t>
            </a:r>
            <a:r>
              <a:rPr lang="en-US" sz="2500" dirty="0" err="1">
                <a:solidFill>
                  <a:schemeClr val="tx2">
                    <a:satMod val="200000"/>
                  </a:schemeClr>
                </a:solidFill>
              </a:rPr>
              <a:t>Tanda</a:t>
            </a:r>
            <a:r>
              <a:rPr lang="en-US" sz="2500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tx2">
                    <a:satMod val="200000"/>
                  </a:schemeClr>
                </a:solidFill>
              </a:rPr>
              <a:t>Hipoksia</a:t>
            </a:r>
            <a:r>
              <a:rPr lang="en-US" sz="2500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tx2">
                    <a:satMod val="200000"/>
                  </a:schemeClr>
                </a:solidFill>
              </a:rPr>
              <a:t>Akut</a:t>
            </a:r>
            <a:endParaRPr lang="en-US" sz="2500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3638" y="412962"/>
            <a:ext cx="9404723" cy="1400530"/>
          </a:xfrm>
        </p:spPr>
        <p:txBody>
          <a:bodyPr/>
          <a:lstStyle/>
          <a:p>
            <a:pPr algn="ctr">
              <a:defRPr/>
            </a:pPr>
            <a:r>
              <a:rPr lang="en-US" b="1" dirty="0" err="1">
                <a:solidFill>
                  <a:schemeClr val="tx2">
                    <a:satMod val="200000"/>
                  </a:schemeClr>
                </a:solidFill>
                <a:latin typeface="+mn-lt"/>
              </a:rPr>
              <a:t>Pemeriksaan</a:t>
            </a:r>
            <a:r>
              <a:rPr lang="en-US" b="1" dirty="0">
                <a:solidFill>
                  <a:schemeClr val="tx2">
                    <a:satMod val="200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tx2">
                    <a:satMod val="200000"/>
                  </a:schemeClr>
                </a:solidFill>
                <a:latin typeface="+mn-lt"/>
              </a:rPr>
              <a:t>Penunjang</a:t>
            </a:r>
            <a:endParaRPr lang="en-US" b="1" dirty="0">
              <a:solidFill>
                <a:schemeClr val="tx2"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27652" y="1999909"/>
            <a:ext cx="10522226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err="1">
                <a:latin typeface="Corbel" charset="0"/>
              </a:rPr>
              <a:t>Invasif</a:t>
            </a:r>
            <a:r>
              <a:rPr lang="en-US" sz="3600" dirty="0">
                <a:latin typeface="Corbel" charset="0"/>
              </a:rPr>
              <a:t>: </a:t>
            </a:r>
            <a:r>
              <a:rPr lang="en-US" sz="3600" dirty="0" err="1">
                <a:latin typeface="Corbel" charset="0"/>
              </a:rPr>
              <a:t>Analisis</a:t>
            </a:r>
            <a:r>
              <a:rPr lang="en-US" sz="3600" dirty="0">
                <a:latin typeface="Corbel" charset="0"/>
              </a:rPr>
              <a:t> Gas Darah (PaO2 </a:t>
            </a:r>
            <a:r>
              <a:rPr lang="en-US" sz="3600" dirty="0" err="1">
                <a:latin typeface="Corbel" charset="0"/>
              </a:rPr>
              <a:t>arteri</a:t>
            </a:r>
            <a:r>
              <a:rPr lang="en-US" sz="3600" dirty="0">
                <a:latin typeface="Corbel" charset="0"/>
              </a:rPr>
              <a:t>)</a:t>
            </a:r>
          </a:p>
          <a:p>
            <a:pPr eaLnBrk="1" hangingPunct="1">
              <a:buFont typeface="Wingdings" charset="0"/>
              <a:buNone/>
            </a:pPr>
            <a:endParaRPr lang="en-US" sz="3600" dirty="0">
              <a:latin typeface="Corbel" charset="0"/>
            </a:endParaRPr>
          </a:p>
          <a:p>
            <a:pPr eaLnBrk="1" hangingPunct="1"/>
            <a:r>
              <a:rPr lang="en-US" sz="3600" dirty="0">
                <a:latin typeface="Corbel" charset="0"/>
              </a:rPr>
              <a:t>Non-</a:t>
            </a:r>
            <a:r>
              <a:rPr lang="en-US" sz="3600" dirty="0" err="1">
                <a:latin typeface="Corbel" charset="0"/>
              </a:rPr>
              <a:t>invasif</a:t>
            </a:r>
            <a:r>
              <a:rPr lang="en-US" sz="3600" dirty="0">
                <a:latin typeface="Corbel" charset="0"/>
              </a:rPr>
              <a:t> : pulse oximetry (</a:t>
            </a:r>
            <a:r>
              <a:rPr lang="en-US" sz="3600" dirty="0" err="1">
                <a:latin typeface="Corbel" charset="0"/>
              </a:rPr>
              <a:t>saturasi</a:t>
            </a:r>
            <a:r>
              <a:rPr lang="en-US" sz="3600" dirty="0">
                <a:latin typeface="Corbel" charset="0"/>
              </a:rPr>
              <a:t> </a:t>
            </a:r>
            <a:r>
              <a:rPr lang="en-US" sz="3600" dirty="0" err="1">
                <a:latin typeface="Corbel" charset="0"/>
              </a:rPr>
              <a:t>Oksigen</a:t>
            </a:r>
            <a:r>
              <a:rPr lang="en-US" sz="3600" dirty="0">
                <a:latin typeface="Corbel" charset="0"/>
              </a:rPr>
              <a:t> </a:t>
            </a:r>
            <a:r>
              <a:rPr lang="en-US" sz="3600" dirty="0" err="1">
                <a:latin typeface="Corbel" charset="0"/>
              </a:rPr>
              <a:t>arteri</a:t>
            </a:r>
            <a:r>
              <a:rPr lang="en-US" sz="3600" dirty="0">
                <a:latin typeface="Corbel" charset="0"/>
              </a:rPr>
              <a:t>)</a:t>
            </a:r>
          </a:p>
          <a:p>
            <a:pPr eaLnBrk="1" hangingPunct="1"/>
            <a:endParaRPr lang="en-US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76814"/>
      </p:ext>
    </p:extLst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EBEBEB"/>
                </a:solidFill>
                <a:ea typeface="+mj-ea"/>
              </a:rPr>
              <a:t>Diagnosis gagal napas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20485" name="Content Placeholder 2">
            <a:extLst>
              <a:ext uri="{FF2B5EF4-FFF2-40B4-BE49-F238E27FC236}">
                <a16:creationId xmlns:a16="http://schemas.microsoft.com/office/drawing/2014/main" id="{9F9748A3-2546-4982-A2CA-7372AB9590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48677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1030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46" name="Picture 1032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47" name="Oval 1034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48" name="Picture 1036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49" name="Picture 1038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50" name="Rectangle 1040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Mengenal Oximeter dan Cara Menggunakannya Menurut WHO">
            <a:extLst>
              <a:ext uri="{FF2B5EF4-FFF2-40B4-BE49-F238E27FC236}">
                <a16:creationId xmlns:a16="http://schemas.microsoft.com/office/drawing/2014/main" id="{01C595AD-95C0-964E-9E91-71F6B2FDE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09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8" y="465970"/>
            <a:ext cx="9404723" cy="104477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err="1"/>
              <a:t>Tatalaksana</a:t>
            </a:r>
            <a:r>
              <a:rPr lang="en-US" sz="4800" dirty="0"/>
              <a:t> </a:t>
            </a:r>
            <a:r>
              <a:rPr lang="en-US" sz="4800" dirty="0" err="1"/>
              <a:t>Terapi</a:t>
            </a:r>
            <a:r>
              <a:rPr lang="en-US" sz="4800" dirty="0"/>
              <a:t> </a:t>
            </a:r>
            <a:r>
              <a:rPr lang="en-US" sz="4800" dirty="0" err="1"/>
              <a:t>Oksigen</a:t>
            </a:r>
            <a:endParaRPr lang="en-US" sz="4800" dirty="0">
              <a:ea typeface="+mj-ea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851820" y="1603514"/>
            <a:ext cx="8946541" cy="460513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err="1">
                <a:latin typeface="Corbel" charset="0"/>
              </a:rPr>
              <a:t>Tujuan</a:t>
            </a:r>
            <a:r>
              <a:rPr lang="en-US" sz="3600" dirty="0">
                <a:latin typeface="Corbel" charset="0"/>
              </a:rPr>
              <a:t>:</a:t>
            </a:r>
          </a:p>
          <a:p>
            <a:pPr lvl="1"/>
            <a:r>
              <a:rPr lang="en-US" sz="3600" dirty="0" err="1">
                <a:latin typeface="Corbel" charset="0"/>
              </a:rPr>
              <a:t>Terapi</a:t>
            </a:r>
            <a:r>
              <a:rPr lang="en-US" sz="3600" dirty="0">
                <a:latin typeface="Corbel" charset="0"/>
              </a:rPr>
              <a:t> </a:t>
            </a:r>
            <a:r>
              <a:rPr lang="en-US" sz="3600" dirty="0" err="1">
                <a:latin typeface="Corbel" charset="0"/>
              </a:rPr>
              <a:t>hipoksemia</a:t>
            </a:r>
            <a:endParaRPr lang="en-US" sz="3600" dirty="0">
              <a:latin typeface="Corbel" charset="0"/>
            </a:endParaRPr>
          </a:p>
          <a:p>
            <a:pPr lvl="1"/>
            <a:r>
              <a:rPr lang="en-US" sz="3600" dirty="0" err="1">
                <a:latin typeface="Corbel" charset="0"/>
              </a:rPr>
              <a:t>Menurunkan</a:t>
            </a:r>
            <a:r>
              <a:rPr lang="en-US" sz="3600" dirty="0">
                <a:latin typeface="Corbel" charset="0"/>
              </a:rPr>
              <a:t> </a:t>
            </a:r>
            <a:r>
              <a:rPr lang="en-US" sz="3600" i="1" dirty="0">
                <a:latin typeface="Corbel" charset="0"/>
              </a:rPr>
              <a:t>work of breathing</a:t>
            </a:r>
          </a:p>
          <a:p>
            <a:pPr lvl="1"/>
            <a:r>
              <a:rPr lang="en-US" sz="3600" dirty="0" err="1">
                <a:latin typeface="Corbel" charset="0"/>
              </a:rPr>
              <a:t>Menurunkan</a:t>
            </a:r>
            <a:r>
              <a:rPr lang="en-US" sz="3600" dirty="0">
                <a:latin typeface="Corbel" charset="0"/>
              </a:rPr>
              <a:t> </a:t>
            </a:r>
            <a:r>
              <a:rPr lang="en-US" sz="3600" dirty="0" err="1">
                <a:latin typeface="Corbel" charset="0"/>
              </a:rPr>
              <a:t>kerja</a:t>
            </a:r>
            <a:r>
              <a:rPr lang="en-US" sz="3600" dirty="0">
                <a:latin typeface="Corbel" charset="0"/>
              </a:rPr>
              <a:t> </a:t>
            </a:r>
            <a:r>
              <a:rPr lang="en-US" sz="3600" dirty="0" err="1">
                <a:latin typeface="Corbel" charset="0"/>
              </a:rPr>
              <a:t>otot</a:t>
            </a:r>
            <a:r>
              <a:rPr lang="en-US" sz="3600" dirty="0">
                <a:latin typeface="Corbel" charset="0"/>
              </a:rPr>
              <a:t> </a:t>
            </a:r>
            <a:r>
              <a:rPr lang="en-US" sz="3600" dirty="0" err="1">
                <a:latin typeface="Corbel" charset="0"/>
              </a:rPr>
              <a:t>jantung</a:t>
            </a:r>
            <a:endParaRPr lang="en-US" sz="3600" dirty="0">
              <a:latin typeface="Corbe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E65E-2CB1-CC40-BD1C-91943C29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829" y="426214"/>
            <a:ext cx="9404723" cy="859247"/>
          </a:xfrm>
        </p:spPr>
        <p:txBody>
          <a:bodyPr/>
          <a:lstStyle/>
          <a:p>
            <a:pPr algn="ctr"/>
            <a:r>
              <a:rPr lang="en-US" dirty="0"/>
              <a:t>Alat </a:t>
            </a:r>
            <a:r>
              <a:rPr lang="en-US" dirty="0" err="1"/>
              <a:t>terapi</a:t>
            </a:r>
            <a:r>
              <a:rPr lang="en-US" dirty="0"/>
              <a:t> (</a:t>
            </a:r>
            <a:r>
              <a:rPr lang="en-US" dirty="0" err="1"/>
              <a:t>suplemen</a:t>
            </a:r>
            <a:r>
              <a:rPr lang="en-US" dirty="0"/>
              <a:t>) </a:t>
            </a:r>
            <a:r>
              <a:rPr lang="en-US" dirty="0" err="1"/>
              <a:t>oksigen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B83DD-AEE9-944F-90EF-437EA90D7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2" y="1510748"/>
            <a:ext cx="10561983" cy="473765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Corbel" charset="0"/>
              </a:rPr>
              <a:t>System </a:t>
            </a:r>
            <a:r>
              <a:rPr lang="en-US" sz="2800" i="1" dirty="0">
                <a:latin typeface="Corbel" charset="0"/>
              </a:rPr>
              <a:t>low-flow</a:t>
            </a:r>
            <a:r>
              <a:rPr lang="en-US" sz="2800" dirty="0">
                <a:latin typeface="Corbel" charset="0"/>
              </a:rPr>
              <a:t>: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Nasal canula 2-5 lpm, FiO2 24-44%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Masker simple 5-10 lpm, FiO2 35-55%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Masker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kantung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(NRM) 10-15 lpm, FiO2 60-80%</a:t>
            </a:r>
          </a:p>
          <a:p>
            <a:r>
              <a:rPr lang="en-US" sz="2800" dirty="0">
                <a:latin typeface="Corbel" charset="0"/>
              </a:rPr>
              <a:t>System </a:t>
            </a:r>
            <a:r>
              <a:rPr lang="en-US" sz="2800" i="1" dirty="0">
                <a:latin typeface="Corbel" charset="0"/>
              </a:rPr>
              <a:t>high-flow</a:t>
            </a:r>
            <a:r>
              <a:rPr lang="en-US" sz="2800" dirty="0">
                <a:latin typeface="Corbel" charset="0"/>
              </a:rPr>
              <a:t>: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Masker venturi 3-6 lpm, FiO2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relatif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konstan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24-50%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System humidified (HNFC=high flow nasal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canulla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High flow humidified system /nebulizer &gt;8 lpm,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FiO2 100%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Masker/nasal CPAP (continuous positive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airay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pressure)</a:t>
            </a:r>
          </a:p>
          <a:p>
            <a:pPr lvl="1"/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Anestesia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bag/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ambu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bag 12-15 lpm, FiO2 100%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orbel" charset="0"/>
            </a:endParaRPr>
          </a:p>
          <a:p>
            <a:pPr lvl="2" eaLnBrk="1" hangingPunct="1"/>
            <a:endParaRPr lang="en-US" sz="2400" dirty="0">
              <a:latin typeface="Corbe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5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5F12-EAD3-4663-84FC-4759B82F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059" y="416226"/>
            <a:ext cx="8596668" cy="1076052"/>
          </a:xfrm>
        </p:spPr>
        <p:txBody>
          <a:bodyPr/>
          <a:lstStyle/>
          <a:p>
            <a:pPr algn="ctr"/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oksigen</a:t>
            </a:r>
            <a:r>
              <a:rPr lang="en-ID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EDDBB-7956-4C60-8F55-011D0FFC6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47800"/>
            <a:ext cx="9603275" cy="50958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D" sz="2800" dirty="0" err="1"/>
              <a:t>Oksigen</a:t>
            </a:r>
            <a:r>
              <a:rPr lang="en-ID" sz="2800" dirty="0"/>
              <a:t> </a:t>
            </a:r>
            <a:r>
              <a:rPr lang="en-ID" sz="2800" dirty="0" err="1"/>
              <a:t>kurang</a:t>
            </a:r>
            <a:endParaRPr lang="en-ID" sz="2800" dirty="0"/>
          </a:p>
          <a:p>
            <a:pPr marL="0" indent="0" algn="ctr">
              <a:buNone/>
            </a:pPr>
            <a:endParaRPr lang="en-ID" sz="28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ID" sz="2800" dirty="0" err="1">
                <a:sym typeface="Wingdings" panose="05000000000000000000" pitchFamily="2" charset="2"/>
              </a:rPr>
              <a:t>Hipoksia</a:t>
            </a:r>
            <a:r>
              <a:rPr lang="en-ID" sz="2800" dirty="0"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endParaRPr lang="en-ID" sz="28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ID" sz="2800" i="1" dirty="0" err="1">
                <a:solidFill>
                  <a:srgbClr val="FFFF00"/>
                </a:solidFill>
                <a:sym typeface="Wingdings" panose="05000000000000000000" pitchFamily="2" charset="2"/>
              </a:rPr>
              <a:t>Anerobic</a:t>
            </a:r>
            <a:r>
              <a:rPr lang="en-ID" sz="2800" i="1" dirty="0">
                <a:solidFill>
                  <a:srgbClr val="FFFF00"/>
                </a:solidFill>
                <a:sym typeface="Wingdings" panose="05000000000000000000" pitchFamily="2" charset="2"/>
              </a:rPr>
              <a:t> Oxidation</a:t>
            </a:r>
          </a:p>
          <a:p>
            <a:pPr marL="0" indent="0" algn="ctr">
              <a:buNone/>
            </a:pPr>
            <a:endParaRPr lang="en-ID" sz="28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ID" sz="2800" dirty="0" err="1">
                <a:sym typeface="Wingdings" panose="05000000000000000000" pitchFamily="2" charset="2"/>
              </a:rPr>
              <a:t>Kematian</a:t>
            </a:r>
            <a:r>
              <a:rPr lang="en-ID" sz="2800" dirty="0">
                <a:sym typeface="Wingdings" panose="05000000000000000000" pitchFamily="2" charset="2"/>
              </a:rPr>
              <a:t> </a:t>
            </a:r>
            <a:r>
              <a:rPr lang="en-ID" sz="2800" dirty="0" err="1">
                <a:sym typeface="Wingdings" panose="05000000000000000000" pitchFamily="2" charset="2"/>
              </a:rPr>
              <a:t>sel</a:t>
            </a:r>
            <a:endParaRPr lang="en-ID" sz="28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ID" sz="28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ID" sz="3600" b="1" i="1" dirty="0">
                <a:solidFill>
                  <a:srgbClr val="FFFF00"/>
                </a:solidFill>
                <a:sym typeface="Wingdings" panose="05000000000000000000" pitchFamily="2" charset="2"/>
              </a:rPr>
              <a:t>End of Life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78FB8B6-D056-465A-A212-A1272B8E7D43}"/>
              </a:ext>
            </a:extLst>
          </p:cNvPr>
          <p:cNvSpPr/>
          <p:nvPr/>
        </p:nvSpPr>
        <p:spPr>
          <a:xfrm>
            <a:off x="6143678" y="2019812"/>
            <a:ext cx="2190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21A4EE3-EA12-4AEE-9F29-BC5987618B45}"/>
              </a:ext>
            </a:extLst>
          </p:cNvPr>
          <p:cNvSpPr/>
          <p:nvPr/>
        </p:nvSpPr>
        <p:spPr>
          <a:xfrm>
            <a:off x="6172199" y="3183905"/>
            <a:ext cx="295275" cy="52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6223FDF-2DB5-4AE2-8FBC-03A2FB9F6F9D}"/>
              </a:ext>
            </a:extLst>
          </p:cNvPr>
          <p:cNvSpPr/>
          <p:nvPr/>
        </p:nvSpPr>
        <p:spPr>
          <a:xfrm>
            <a:off x="6162781" y="5410200"/>
            <a:ext cx="2952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D84C2F2-AF50-4BE4-ADD9-A192CB3AFDD2}"/>
              </a:ext>
            </a:extLst>
          </p:cNvPr>
          <p:cNvSpPr/>
          <p:nvPr/>
        </p:nvSpPr>
        <p:spPr>
          <a:xfrm>
            <a:off x="4400550" y="2641723"/>
            <a:ext cx="962025" cy="333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5FC8D-DEF0-4031-9B42-07E2DEB51576}"/>
              </a:ext>
            </a:extLst>
          </p:cNvPr>
          <p:cNvSpPr txBox="1"/>
          <p:nvPr/>
        </p:nvSpPr>
        <p:spPr>
          <a:xfrm>
            <a:off x="2185477" y="2546877"/>
            <a:ext cx="2114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 err="1"/>
              <a:t>Penyebab</a:t>
            </a:r>
            <a:endParaRPr lang="en-ID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050C7-CA6F-4F82-86D6-AE800434EB12}"/>
              </a:ext>
            </a:extLst>
          </p:cNvPr>
          <p:cNvSpPr txBox="1"/>
          <p:nvPr/>
        </p:nvSpPr>
        <p:spPr>
          <a:xfrm>
            <a:off x="8262975" y="2546877"/>
            <a:ext cx="3044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 err="1"/>
              <a:t>Terapi</a:t>
            </a:r>
            <a:r>
              <a:rPr lang="en-ID" sz="2800" dirty="0"/>
              <a:t> </a:t>
            </a:r>
            <a:r>
              <a:rPr lang="en-ID" sz="2800" dirty="0" err="1"/>
              <a:t>Oksigen</a:t>
            </a:r>
            <a:endParaRPr lang="en-ID" sz="28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12C94DC-4434-4B4F-8DAA-4B30285A59B8}"/>
              </a:ext>
            </a:extLst>
          </p:cNvPr>
          <p:cNvSpPr/>
          <p:nvPr/>
        </p:nvSpPr>
        <p:spPr>
          <a:xfrm rot="10800000">
            <a:off x="7148477" y="2646408"/>
            <a:ext cx="962025" cy="333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9B7BAAAD-F414-44F7-9064-EC885087BE10}"/>
              </a:ext>
            </a:extLst>
          </p:cNvPr>
          <p:cNvSpPr/>
          <p:nvPr/>
        </p:nvSpPr>
        <p:spPr>
          <a:xfrm>
            <a:off x="9324975" y="3267042"/>
            <a:ext cx="304800" cy="6065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2A2219-F179-482B-BA65-02073C7BFE47}"/>
              </a:ext>
            </a:extLst>
          </p:cNvPr>
          <p:cNvSpPr txBox="1"/>
          <p:nvPr/>
        </p:nvSpPr>
        <p:spPr>
          <a:xfrm>
            <a:off x="8100975" y="4016421"/>
            <a:ext cx="3206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dirty="0" err="1"/>
              <a:t>Metode</a:t>
            </a:r>
            <a:r>
              <a:rPr lang="en-ID" sz="2400" dirty="0"/>
              <a:t> dan device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6C51B30-3747-4495-9A09-F2764F36C37A}"/>
              </a:ext>
            </a:extLst>
          </p:cNvPr>
          <p:cNvSpPr/>
          <p:nvPr/>
        </p:nvSpPr>
        <p:spPr>
          <a:xfrm>
            <a:off x="6172199" y="4248818"/>
            <a:ext cx="2952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9832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7FEE251-7297-4694-A16B-00C210243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264" y="643467"/>
            <a:ext cx="8132946" cy="557106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- Low capacity masks she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1" y="533400"/>
            <a:ext cx="2352675" cy="1752600"/>
          </a:xfrm>
        </p:spPr>
      </p:pic>
      <p:pic>
        <p:nvPicPr>
          <p:cNvPr id="41987" name="Picture 3" descr="image - Nasal cann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19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image - High capacity syste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657600"/>
            <a:ext cx="2276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image - Nasal cathe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38600"/>
            <a:ext cx="20574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057400" y="236220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Verdana" charset="0"/>
              </a:rPr>
              <a:t>Low capacity masks shell</a:t>
            </a:r>
            <a:r>
              <a:rPr lang="en-US">
                <a:latin typeface="Verdana" charset="0"/>
              </a:rPr>
              <a:t> 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096000" y="3124201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Verdana" charset="0"/>
              </a:rPr>
              <a:t>Nasal cannula</a:t>
            </a:r>
            <a:r>
              <a:rPr lang="en-US">
                <a:solidFill>
                  <a:schemeClr val="accent1"/>
                </a:solidFill>
                <a:latin typeface="Verdana" charset="0"/>
              </a:rPr>
              <a:t> 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362200" y="55626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>
                <a:latin typeface="Verdana" charset="0"/>
              </a:rPr>
              <a:t>High capacity systems</a:t>
            </a:r>
          </a:p>
          <a:p>
            <a:r>
              <a:rPr lang="en-US" b="1">
                <a:latin typeface="Verdana" charset="0"/>
              </a:rPr>
              <a:t>(non re-breathing mask)</a:t>
            </a:r>
            <a:r>
              <a:rPr lang="en-US">
                <a:solidFill>
                  <a:schemeClr val="accent1"/>
                </a:solidFill>
                <a:latin typeface="Verdana" charset="0"/>
              </a:rPr>
              <a:t> 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543800" y="6019801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Verdana" charset="0"/>
              </a:rPr>
              <a:t>Nasal catheter</a:t>
            </a:r>
            <a:r>
              <a:rPr lang="en-US">
                <a:latin typeface="Verdana" charset="0"/>
              </a:rPr>
              <a:t>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781800" y="304801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Variable performance…</a:t>
            </a:r>
          </a:p>
        </p:txBody>
      </p:sp>
    </p:spTree>
  </p:cSld>
  <p:clrMapOvr>
    <a:masterClrMapping/>
  </p:clrMapOvr>
  <p:transition>
    <p:comb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 - Venturi Mas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1" y="1676401"/>
            <a:ext cx="2162175" cy="1647825"/>
          </a:xfrm>
        </p:spPr>
      </p:pic>
      <p:pic>
        <p:nvPicPr>
          <p:cNvPr id="43011" name="Picture 3" descr="image - Ventima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895601"/>
            <a:ext cx="21621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971800" y="3429001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Verdana" charset="0"/>
              </a:rPr>
              <a:t>Venturi Mask</a:t>
            </a:r>
            <a:r>
              <a:rPr lang="en-US">
                <a:latin typeface="Verdana" charset="0"/>
              </a:rPr>
              <a:t>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629400" y="4648201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Verdana" charset="0"/>
              </a:rPr>
              <a:t>Ventimask</a:t>
            </a:r>
            <a:r>
              <a:rPr lang="en-US">
                <a:latin typeface="Verdana" charset="0"/>
              </a:rPr>
              <a:t>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057400" y="533401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4E5B6F"/>
                  </a:outerShdw>
                </a:effectLst>
                <a:latin typeface="Verdana" charset="0"/>
              </a:rPr>
              <a:t>Fixed performance…</a:t>
            </a:r>
          </a:p>
        </p:txBody>
      </p:sp>
    </p:spTree>
  </p:cSld>
  <p:clrMapOvr>
    <a:masterClrMapping/>
  </p:clrMapOvr>
  <p:transition>
    <p:cut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9931" y="457201"/>
            <a:ext cx="10283686" cy="1139825"/>
          </a:xfrm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MACAM2 ALAT PENATALAKSANAAN JALAN NAFAS</a:t>
            </a:r>
            <a:r>
              <a:rPr lang="en-US" sz="3200" dirty="0">
                <a:solidFill>
                  <a:schemeClr val="tx2">
                    <a:satMod val="20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192695" y="1828801"/>
            <a:ext cx="9992139" cy="4302125"/>
          </a:xfrm>
        </p:spPr>
        <p:txBody>
          <a:bodyPr>
            <a:noAutofit/>
          </a:bodyPr>
          <a:lstStyle/>
          <a:p>
            <a:pPr eaLnBrk="1" hangingPunct="1">
              <a:buFont typeface="Wingdings" charset="0"/>
              <a:buBlip>
                <a:blip r:embed="rId2"/>
              </a:buBlip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Jalan Napas Faring</a:t>
            </a:r>
          </a:p>
          <a:p>
            <a:pPr eaLnBrk="1" hangingPunct="1">
              <a:buFont typeface="Wingdings" charset="0"/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	 NPA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naso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-pharyngeal airway) 	</a:t>
            </a:r>
          </a:p>
          <a:p>
            <a:pPr eaLnBrk="1" hangingPunct="1">
              <a:buFont typeface="Wingdings" charset="0"/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	 OPA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oro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-pharyngeal airway)</a:t>
            </a:r>
          </a:p>
          <a:p>
            <a:pPr eaLnBrk="1" hangingPunct="1">
              <a:buFont typeface="Wingdings" charset="0"/>
              <a:buBlip>
                <a:blip r:embed="rId2"/>
              </a:buBlip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Sungkup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Muka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Font typeface="Wingdings" charset="0"/>
              <a:buBlip>
                <a:blip r:embed="rId2"/>
              </a:buBlip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Sungkup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Laring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charset="0"/>
              <a:buBlip>
                <a:blip r:embed="rId2"/>
              </a:buBlip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Pipa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Trakhea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charset="0"/>
              <a:buBlip>
                <a:blip r:embed="rId2"/>
              </a:buBlip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Laringoskopi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Intubasi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14803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Nasopharyngeal_airwa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1" y="1905000"/>
            <a:ext cx="2614613" cy="1752600"/>
          </a:xfrm>
        </p:spPr>
      </p:pic>
      <p:pic>
        <p:nvPicPr>
          <p:cNvPr id="52227" name="Picture 3" descr="Image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438400" y="373380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Verdana" charset="0"/>
              </a:rPr>
              <a:t>Naso-pharyngeal airway (NPA)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781800" y="49530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Verdana" charset="0"/>
              </a:rPr>
              <a:t>Oro-pharyngeal airway (OPA)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057400" y="762001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charset="0"/>
              </a:rPr>
              <a:t>Jalan Napas Laring….</a:t>
            </a:r>
          </a:p>
        </p:txBody>
      </p:sp>
    </p:spTree>
    <p:extLst>
      <p:ext uri="{BB962C8B-B14F-4D97-AF65-F5344CB8AC3E}">
        <p14:creationId xmlns:p14="http://schemas.microsoft.com/office/powerpoint/2010/main" val="495395666"/>
      </p:ext>
    </p:extLst>
  </p:cSld>
  <p:clrMapOvr>
    <a:masterClrMapping/>
  </p:clrMapOvr>
  <p:transition>
    <p:cover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iPAP-wrong%20size%20face%20mas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76400"/>
            <a:ext cx="1752600" cy="1371600"/>
          </a:xfrm>
        </p:spPr>
      </p:pic>
      <p:pic>
        <p:nvPicPr>
          <p:cNvPr id="53251" name="Picture 3" descr="mccarth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2190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end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05200"/>
            <a:ext cx="2286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905000" y="31242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Verdana" charset="0"/>
              </a:rPr>
              <a:t>Sungkup muka (face mask)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572000" y="41910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Verdana" charset="0"/>
              </a:rPr>
              <a:t>Sungkup laring (laryngeal mask)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239000" y="50292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Verdana" charset="0"/>
              </a:rPr>
              <a:t>Pipa trakhea (endotracheal tube/ET)</a:t>
            </a:r>
          </a:p>
        </p:txBody>
      </p:sp>
    </p:spTree>
    <p:extLst>
      <p:ext uri="{BB962C8B-B14F-4D97-AF65-F5344CB8AC3E}">
        <p14:creationId xmlns:p14="http://schemas.microsoft.com/office/powerpoint/2010/main" val="3689830050"/>
      </p:ext>
    </p:extLst>
  </p:cSld>
  <p:clrMapOvr>
    <a:masterClrMapping/>
  </p:clrMapOvr>
  <p:transition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1139687" y="990601"/>
            <a:ext cx="9912626" cy="5140325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sz="2800" b="1" dirty="0">
                <a:latin typeface="Arial" charset="0"/>
              </a:rPr>
              <a:t>LARINGOSKOPI &amp; INTUBASI</a:t>
            </a:r>
          </a:p>
          <a:p>
            <a:pPr algn="ctr" eaLnBrk="1" hangingPunct="1">
              <a:buFont typeface="Wingdings" charset="0"/>
              <a:buNone/>
            </a:pPr>
            <a:endParaRPr lang="en-US" sz="2800" b="1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Arial" charset="0"/>
                <a:sym typeface="Wingdings" charset="0"/>
              </a:rPr>
              <a:t></a:t>
            </a:r>
            <a:r>
              <a:rPr lang="en-US" sz="2400" dirty="0" err="1">
                <a:latin typeface="Arial" charset="0"/>
              </a:rPr>
              <a:t>Laringoskop</a:t>
            </a:r>
            <a:r>
              <a:rPr lang="en-US" sz="2400" dirty="0">
                <a:latin typeface="Arial" charset="0"/>
              </a:rPr>
              <a:t> : </a:t>
            </a:r>
            <a:r>
              <a:rPr lang="en-US" sz="2400" dirty="0" err="1">
                <a:latin typeface="Arial" charset="0"/>
              </a:rPr>
              <a:t>alat</a:t>
            </a:r>
            <a:r>
              <a:rPr lang="en-US" sz="2400" dirty="0">
                <a:latin typeface="Arial" charset="0"/>
              </a:rPr>
              <a:t> yang </a:t>
            </a:r>
            <a:r>
              <a:rPr lang="en-US" sz="2400" dirty="0" err="1">
                <a:latin typeface="Arial" charset="0"/>
              </a:rPr>
              <a:t>digunakan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utk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melihat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laring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secara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langsung</a:t>
            </a:r>
            <a:r>
              <a:rPr lang="en-US" sz="2400" dirty="0">
                <a:latin typeface="Arial" charset="0"/>
              </a:rPr>
              <a:t> spy </a:t>
            </a:r>
            <a:r>
              <a:rPr lang="en-US" sz="2400" dirty="0" err="1">
                <a:latin typeface="Arial" charset="0"/>
              </a:rPr>
              <a:t>kita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dpt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memasukkan</a:t>
            </a:r>
            <a:r>
              <a:rPr lang="en-US" sz="2400" dirty="0">
                <a:latin typeface="Arial" charset="0"/>
              </a:rPr>
              <a:t> pipa </a:t>
            </a:r>
            <a:r>
              <a:rPr lang="en-US" sz="2400" dirty="0" err="1">
                <a:latin typeface="Arial" charset="0"/>
              </a:rPr>
              <a:t>trakhea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dgn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baik</a:t>
            </a:r>
            <a:r>
              <a:rPr lang="en-US" sz="2400" dirty="0">
                <a:latin typeface="Arial" charset="0"/>
              </a:rPr>
              <a:t> &amp; </a:t>
            </a:r>
            <a:r>
              <a:rPr lang="en-US" sz="2400" dirty="0" err="1">
                <a:latin typeface="Arial" charset="0"/>
              </a:rPr>
              <a:t>benar</a:t>
            </a:r>
            <a:r>
              <a:rPr lang="en-US" sz="2400" dirty="0">
                <a:latin typeface="Arial" charset="0"/>
              </a:rPr>
              <a:t>. </a:t>
            </a:r>
          </a:p>
          <a:p>
            <a:pPr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Arial" charset="0"/>
                <a:sym typeface="Wingdings" charset="0"/>
              </a:rPr>
              <a:t></a:t>
            </a:r>
            <a:r>
              <a:rPr lang="en-US" sz="2400" dirty="0" err="1">
                <a:latin typeface="Arial" charset="0"/>
                <a:sym typeface="Wingdings" charset="0"/>
              </a:rPr>
              <a:t>D</a:t>
            </a:r>
            <a:r>
              <a:rPr lang="en-US" sz="2400" dirty="0" err="1">
                <a:latin typeface="Arial" charset="0"/>
              </a:rPr>
              <a:t>ikenal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dua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macam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laringoskop</a:t>
            </a:r>
            <a:r>
              <a:rPr lang="en-US" sz="2400" dirty="0">
                <a:latin typeface="Arial" charset="0"/>
              </a:rPr>
              <a:t> :</a:t>
            </a:r>
          </a:p>
          <a:p>
            <a:pPr eaLnBrk="1" hangingPunct="1"/>
            <a:r>
              <a:rPr lang="en-US" sz="2400" dirty="0" err="1">
                <a:latin typeface="Arial" charset="0"/>
              </a:rPr>
              <a:t>Bilah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daun</a:t>
            </a:r>
            <a:r>
              <a:rPr lang="en-US" sz="2400" dirty="0">
                <a:latin typeface="Arial" charset="0"/>
              </a:rPr>
              <a:t> (blade) </a:t>
            </a:r>
            <a:r>
              <a:rPr lang="en-US" sz="2400" dirty="0" err="1">
                <a:latin typeface="Arial" charset="0"/>
              </a:rPr>
              <a:t>lurus</a:t>
            </a:r>
            <a:r>
              <a:rPr lang="en-US" sz="2400" dirty="0">
                <a:latin typeface="Arial" charset="0"/>
              </a:rPr>
              <a:t> (Macintosh) </a:t>
            </a:r>
            <a:r>
              <a:rPr lang="en-US" sz="2400" dirty="0" err="1">
                <a:latin typeface="Arial" charset="0"/>
              </a:rPr>
              <a:t>untuk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bayi</a:t>
            </a:r>
            <a:r>
              <a:rPr lang="en-US" sz="2400" dirty="0">
                <a:latin typeface="Arial" charset="0"/>
              </a:rPr>
              <a:t> – </a:t>
            </a:r>
            <a:r>
              <a:rPr lang="en-US" sz="2400" dirty="0" err="1">
                <a:latin typeface="Arial" charset="0"/>
              </a:rPr>
              <a:t>anak</a:t>
            </a:r>
            <a:r>
              <a:rPr lang="en-US" sz="2400" dirty="0">
                <a:latin typeface="Arial" charset="0"/>
              </a:rPr>
              <a:t> – </a:t>
            </a:r>
            <a:r>
              <a:rPr lang="en-US" sz="2400" dirty="0" err="1">
                <a:latin typeface="Arial" charset="0"/>
              </a:rPr>
              <a:t>dewasa</a:t>
            </a:r>
            <a:r>
              <a:rPr lang="en-US" sz="2400" dirty="0">
                <a:latin typeface="Arial" charset="0"/>
              </a:rPr>
              <a:t> </a:t>
            </a:r>
          </a:p>
          <a:p>
            <a:pPr eaLnBrk="1" hangingPunct="1"/>
            <a:r>
              <a:rPr lang="en-US" sz="2400" dirty="0" err="1">
                <a:latin typeface="Arial" charset="0"/>
              </a:rPr>
              <a:t>Bilah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lengkung</a:t>
            </a:r>
            <a:r>
              <a:rPr lang="en-US" sz="2400" dirty="0">
                <a:latin typeface="Arial" charset="0"/>
              </a:rPr>
              <a:t> (Miller, Magill) </a:t>
            </a:r>
            <a:r>
              <a:rPr lang="en-US" sz="2400" dirty="0" err="1">
                <a:latin typeface="Arial" charset="0"/>
              </a:rPr>
              <a:t>untuk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anak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besar</a:t>
            </a:r>
            <a:r>
              <a:rPr lang="en-US" sz="2400" dirty="0">
                <a:latin typeface="Arial" charset="0"/>
              </a:rPr>
              <a:t> – </a:t>
            </a:r>
            <a:r>
              <a:rPr lang="en-US" sz="2400" dirty="0" err="1">
                <a:latin typeface="Arial" charset="0"/>
              </a:rPr>
              <a:t>dewasa</a:t>
            </a:r>
            <a:r>
              <a:rPr lang="en-US" sz="2400" dirty="0">
                <a:latin typeface="Arial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58728"/>
      </p:ext>
    </p:extLst>
  </p:cSld>
  <p:clrMapOvr>
    <a:masterClrMapping/>
  </p:clrMapOvr>
  <p:transition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anesthesia_glossary-7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752601"/>
            <a:ext cx="2514600" cy="2481263"/>
          </a:xfrm>
        </p:spPr>
      </p:pic>
      <p:pic>
        <p:nvPicPr>
          <p:cNvPr id="57347" name="Picture 3" descr="Intub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362200" y="42672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Verdana" charset="0"/>
              </a:rPr>
              <a:t>Laringoskop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781800" y="480060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Verdana" charset="0"/>
              </a:rPr>
              <a:t>Intubasi</a:t>
            </a:r>
          </a:p>
        </p:txBody>
      </p:sp>
    </p:spTree>
    <p:extLst>
      <p:ext uri="{BB962C8B-B14F-4D97-AF65-F5344CB8AC3E}">
        <p14:creationId xmlns:p14="http://schemas.microsoft.com/office/powerpoint/2010/main" val="2946838879"/>
      </p:ext>
    </p:extLst>
  </p:cSld>
  <p:clrMapOvr>
    <a:masterClrMapping/>
  </p:clrMapOvr>
  <p:transition>
    <p:pull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10843524" cy="859247"/>
          </a:xfrm>
        </p:spPr>
        <p:txBody>
          <a:bodyPr/>
          <a:lstStyle/>
          <a:p>
            <a:pPr algn="ctr">
              <a:defRPr/>
            </a:pPr>
            <a:r>
              <a:rPr lang="en-US" sz="2500" b="1" dirty="0">
                <a:solidFill>
                  <a:schemeClr val="tx1"/>
                </a:solidFill>
              </a:rPr>
              <a:t>INDIKASI INTUBASI TRAKHEA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055238" y="1695110"/>
            <a:ext cx="10081523" cy="4195481"/>
          </a:xfrm>
        </p:spPr>
        <p:txBody>
          <a:bodyPr/>
          <a:lstStyle/>
          <a:p>
            <a:pPr marL="609600" indent="-609600">
              <a:buBlip>
                <a:blip r:embed="rId2"/>
              </a:buBlip>
            </a:pPr>
            <a:r>
              <a:rPr lang="en-US" sz="2400">
                <a:latin typeface="Arial" charset="0"/>
              </a:rPr>
              <a:t>Menjaga patensi jalan napas oleh sebab apapun</a:t>
            </a:r>
          </a:p>
          <a:p>
            <a:pPr marL="609600" indent="-609600">
              <a:buNone/>
            </a:pPr>
            <a:endParaRPr lang="en-US" sz="800">
              <a:latin typeface="Arial" charset="0"/>
            </a:endParaRPr>
          </a:p>
          <a:p>
            <a:pPr marL="609600" indent="-609600">
              <a:buBlip>
                <a:blip r:embed="rId2"/>
              </a:buBlip>
            </a:pPr>
            <a:r>
              <a:rPr lang="en-US" sz="2400">
                <a:latin typeface="Arial" charset="0"/>
              </a:rPr>
              <a:t>Mempermudah ventilasi positif dan oksigenasi</a:t>
            </a:r>
          </a:p>
          <a:p>
            <a:pPr marL="609600" indent="-609600">
              <a:buNone/>
            </a:pPr>
            <a:endParaRPr lang="en-US" sz="800">
              <a:latin typeface="Arial" charset="0"/>
            </a:endParaRPr>
          </a:p>
          <a:p>
            <a:pPr marL="609600" indent="-609600">
              <a:buBlip>
                <a:blip r:embed="rId2"/>
              </a:buBlip>
            </a:pPr>
            <a:r>
              <a:rPr lang="en-US" sz="2400">
                <a:latin typeface="Arial" charset="0"/>
              </a:rPr>
              <a:t>Pencegahan aspirasi dan regurgitasi</a:t>
            </a:r>
          </a:p>
          <a:p>
            <a:pPr marL="609600" indent="-609600"/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87621"/>
      </p:ext>
    </p:extLst>
  </p:cSld>
  <p:clrMapOvr>
    <a:masterClrMapping/>
  </p:clrMapOvr>
  <p:transition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941387"/>
          </a:xfrm>
        </p:spPr>
        <p:txBody>
          <a:bodyPr/>
          <a:lstStyle/>
          <a:p>
            <a:pPr>
              <a:defRPr/>
            </a:pPr>
            <a:r>
              <a:rPr lang="en-US" sz="2500" b="1">
                <a:solidFill>
                  <a:schemeClr val="tx1"/>
                </a:solidFill>
              </a:rPr>
              <a:t>PERBANDINGAN SIFAT ALAT JALAN NAPAS</a:t>
            </a:r>
          </a:p>
        </p:txBody>
      </p:sp>
      <p:graphicFrame>
        <p:nvGraphicFramePr>
          <p:cNvPr id="27651" name="Group 3"/>
          <p:cNvGraphicFramePr>
            <a:graphicFrameLocks noGrp="1"/>
          </p:cNvGraphicFramePr>
          <p:nvPr>
            <p:ph type="tbl" idx="1"/>
          </p:nvPr>
        </p:nvGraphicFramePr>
        <p:xfrm>
          <a:off x="1981200" y="1219200"/>
          <a:ext cx="8229600" cy="500538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Sungkup Muka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Sungkup Laring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Pipa Trakhea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Intervensi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Perlu dipegang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Tak perlu dipegang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Tak perlu dipegang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Kualitas jalan napas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Cukup baik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Cukup atau baik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Sangat baik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Akses kepala leher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Jelek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Baik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Baik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Ventilasi spontan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Prosedur sangat pendek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Prosedur lama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Prosedur lama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7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Ventilasi kendali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Prosedur sangat pendek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Prosedur lama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Prosedur sangat lama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717683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227228"/>
            <a:ext cx="10777263" cy="1005021"/>
          </a:xfrm>
        </p:spPr>
        <p:txBody>
          <a:bodyPr/>
          <a:lstStyle/>
          <a:p>
            <a:pPr algn="ctr">
              <a:defRPr/>
            </a:pPr>
            <a:r>
              <a:rPr lang="en-US" sz="3800" dirty="0" err="1">
                <a:solidFill>
                  <a:schemeClr val="tx2">
                    <a:satMod val="200000"/>
                  </a:schemeClr>
                </a:solidFill>
              </a:rPr>
              <a:t>Sistem</a:t>
            </a:r>
            <a:r>
              <a:rPr lang="en-US" sz="3800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2">
                    <a:satMod val="200000"/>
                  </a:schemeClr>
                </a:solidFill>
              </a:rPr>
              <a:t>Respirokardiovaskuler</a:t>
            </a:r>
            <a:endParaRPr lang="en-US" sz="38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026" name="Picture 2" descr="What are the similarities and differences between the circulatory and respiratory  systems?">
            <a:extLst>
              <a:ext uri="{FF2B5EF4-FFF2-40B4-BE49-F238E27FC236}">
                <a16:creationId xmlns:a16="http://schemas.microsoft.com/office/drawing/2014/main" id="{33CA34C9-9036-1840-A830-19FFA7A1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89" y="1206113"/>
            <a:ext cx="9648305" cy="54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98" y="426214"/>
            <a:ext cx="9404723" cy="938760"/>
          </a:xfrm>
        </p:spPr>
        <p:txBody>
          <a:bodyPr/>
          <a:lstStyle/>
          <a:p>
            <a:pPr algn="ctr" eaLnBrk="1" hangingPunct="1"/>
            <a:r>
              <a:rPr lang="en-US" sz="3600" dirty="0" err="1">
                <a:latin typeface="Corbel" charset="0"/>
              </a:rPr>
              <a:t>Mobilisasi</a:t>
            </a:r>
            <a:r>
              <a:rPr lang="en-US" sz="3600" dirty="0">
                <a:latin typeface="Corbel" charset="0"/>
              </a:rPr>
              <a:t> dan </a:t>
            </a:r>
            <a:r>
              <a:rPr lang="en-US" sz="3600" dirty="0" err="1">
                <a:latin typeface="Corbel" charset="0"/>
              </a:rPr>
              <a:t>membuang</a:t>
            </a:r>
            <a:r>
              <a:rPr lang="en-US" sz="3600" dirty="0">
                <a:latin typeface="Corbel" charset="0"/>
              </a:rPr>
              <a:t> </a:t>
            </a:r>
            <a:r>
              <a:rPr lang="en-US" sz="3600" dirty="0" err="1">
                <a:latin typeface="Corbel" charset="0"/>
              </a:rPr>
              <a:t>sekret</a:t>
            </a:r>
            <a:r>
              <a:rPr lang="en-US" sz="3600" dirty="0">
                <a:latin typeface="Corbel" charset="0"/>
              </a:rPr>
              <a:t>:</a:t>
            </a:r>
            <a:endParaRPr lang="en-US" sz="3600" dirty="0">
              <a:ea typeface="+mj-ea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100488" y="1734866"/>
            <a:ext cx="10031338" cy="4195481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2800" dirty="0" err="1">
                <a:latin typeface="Corbel" charset="0"/>
              </a:rPr>
              <a:t>Melembabkan</a:t>
            </a:r>
            <a:r>
              <a:rPr lang="en-US" sz="2800" dirty="0">
                <a:latin typeface="Corbel" charset="0"/>
              </a:rPr>
              <a:t> gas </a:t>
            </a:r>
            <a:r>
              <a:rPr lang="en-US" sz="2800" dirty="0" err="1">
                <a:latin typeface="Corbel" charset="0"/>
              </a:rPr>
              <a:t>pernapasan</a:t>
            </a:r>
            <a:endParaRPr lang="en-US" sz="2800" dirty="0">
              <a:latin typeface="Corbel" charset="0"/>
            </a:endParaRPr>
          </a:p>
          <a:p>
            <a:pPr lvl="1" eaLnBrk="1" hangingPunct="1"/>
            <a:r>
              <a:rPr lang="en-US" sz="2800" dirty="0" err="1">
                <a:latin typeface="Corbel" charset="0"/>
              </a:rPr>
              <a:t>Hidrasi</a:t>
            </a:r>
            <a:r>
              <a:rPr lang="en-US" sz="2800" dirty="0">
                <a:latin typeface="Corbel" charset="0"/>
              </a:rPr>
              <a:t> </a:t>
            </a:r>
            <a:r>
              <a:rPr lang="en-US" sz="2800" dirty="0" err="1">
                <a:latin typeface="Corbel" charset="0"/>
              </a:rPr>
              <a:t>intravaskuler</a:t>
            </a:r>
            <a:endParaRPr lang="en-US" sz="2800" dirty="0">
              <a:latin typeface="Corbel" charset="0"/>
            </a:endParaRPr>
          </a:p>
          <a:p>
            <a:pPr lvl="1" eaLnBrk="1" hangingPunct="1"/>
            <a:r>
              <a:rPr lang="en-US" sz="2800" dirty="0" err="1">
                <a:latin typeface="Corbel" charset="0"/>
              </a:rPr>
              <a:t>Terapi</a:t>
            </a:r>
            <a:r>
              <a:rPr lang="en-US" sz="2800" dirty="0">
                <a:latin typeface="Corbel" charset="0"/>
              </a:rPr>
              <a:t> </a:t>
            </a:r>
            <a:r>
              <a:rPr lang="en-US" sz="2800" dirty="0" err="1">
                <a:latin typeface="Corbel" charset="0"/>
              </a:rPr>
              <a:t>fisik</a:t>
            </a:r>
            <a:r>
              <a:rPr lang="en-US" sz="2800" dirty="0">
                <a:latin typeface="Corbel" charset="0"/>
              </a:rPr>
              <a:t> dada</a:t>
            </a:r>
          </a:p>
          <a:p>
            <a:pPr lvl="1" eaLnBrk="1" hangingPunct="1"/>
            <a:r>
              <a:rPr lang="en-US" sz="2800" dirty="0" err="1">
                <a:latin typeface="Corbel" charset="0"/>
              </a:rPr>
              <a:t>Mukolitik</a:t>
            </a:r>
            <a:endParaRPr lang="en-US" sz="2800" dirty="0">
              <a:latin typeface="Corbel" charset="0"/>
            </a:endParaRPr>
          </a:p>
          <a:p>
            <a:pPr lvl="1" eaLnBrk="1" hangingPunct="1"/>
            <a:r>
              <a:rPr lang="en-US" sz="2800" dirty="0">
                <a:latin typeface="Corbel" charset="0"/>
              </a:rPr>
              <a:t>Suction</a:t>
            </a:r>
          </a:p>
          <a:p>
            <a:pPr lvl="1" eaLnBrk="1" hangingPunct="1"/>
            <a:r>
              <a:rPr lang="en-US" sz="2800" dirty="0" err="1">
                <a:latin typeface="Corbel" charset="0"/>
              </a:rPr>
              <a:t>Bronkoskopi</a:t>
            </a:r>
            <a:endParaRPr lang="en-US" sz="2800" dirty="0">
              <a:latin typeface="Corbel" charset="0"/>
            </a:endParaRPr>
          </a:p>
          <a:p>
            <a:pPr lvl="1" eaLnBrk="1" hangingPunct="1"/>
            <a:r>
              <a:rPr lang="en-US" sz="2800" dirty="0">
                <a:latin typeface="Corbel" charset="0"/>
              </a:rPr>
              <a:t>Mini </a:t>
            </a:r>
            <a:r>
              <a:rPr lang="en-US" sz="2800" dirty="0" err="1">
                <a:latin typeface="Corbel" charset="0"/>
              </a:rPr>
              <a:t>tracheostomi</a:t>
            </a:r>
            <a:endParaRPr lang="en-US" sz="2800" dirty="0">
              <a:latin typeface="Corbe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4850" y="246063"/>
            <a:ext cx="8547100" cy="1198562"/>
          </a:xfrm>
        </p:spPr>
        <p:txBody>
          <a:bodyPr vert="horz" lIns="90624" tIns="44517" rIns="90624" bIns="44517" rtlCol="0" anchor="t" anchorCtr="0">
            <a:normAutofit/>
          </a:bodyPr>
          <a:lstStyle/>
          <a:p>
            <a:pPr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+mj-ea"/>
              </a:rPr>
              <a:t>Komplikasi terapi </a:t>
            </a:r>
            <a:r>
              <a:rPr lang="en-US">
                <a:solidFill>
                  <a:schemeClr val="tx2">
                    <a:satMod val="200000"/>
                  </a:schemeClr>
                </a:solidFill>
              </a:rPr>
              <a:t>o</a:t>
            </a:r>
            <a:r>
              <a:rPr lang="en-US">
                <a:solidFill>
                  <a:schemeClr val="tx2">
                    <a:satMod val="200000"/>
                  </a:schemeClr>
                </a:solidFill>
                <a:ea typeface="+mj-ea"/>
              </a:rPr>
              <a:t>ksigen</a:t>
            </a:r>
            <a:endParaRPr lang="en-US" dirty="0">
              <a:solidFill>
                <a:schemeClr val="tx2">
                  <a:satMod val="200000"/>
                </a:schemeClr>
              </a:solidFill>
              <a:ea typeface="+mj-ea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967409" y="1524952"/>
            <a:ext cx="10429461" cy="474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95" tIns="25438" rIns="63595" bIns="25438">
            <a:spAutoFit/>
          </a:bodyPr>
          <a:lstStyle/>
          <a:p>
            <a:pPr marL="457200" indent="-457200" defTabSz="915988" eaLnBrk="0" hangingPunct="0">
              <a:lnSpc>
                <a:spcPct val="85000"/>
              </a:lnSpc>
              <a:buFont typeface="+mj-lt"/>
              <a:buAutoNum type="arabicPeriod"/>
            </a:pPr>
            <a:r>
              <a:rPr lang="en-US" sz="2400" dirty="0">
                <a:latin typeface="Arial" charset="0"/>
              </a:rPr>
              <a:t>RETROLENTAL FIBROPLASIA (RLF)</a:t>
            </a:r>
          </a:p>
          <a:p>
            <a:pPr marL="800100" lvl="1" indent="-342900" defTabSz="915988" eaLnBrk="0" hangingPunct="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Danger if PaO2 &gt; 150 </a:t>
            </a:r>
            <a:r>
              <a:rPr lang="en-US" sz="2400" dirty="0" err="1">
                <a:latin typeface="Arial" charset="0"/>
              </a:rPr>
              <a:t>mmhg</a:t>
            </a:r>
            <a:endParaRPr lang="en-US" sz="2400" dirty="0">
              <a:latin typeface="Arial" charset="0"/>
            </a:endParaRPr>
          </a:p>
          <a:p>
            <a:pPr marL="800100" lvl="1" indent="-342900" defTabSz="915988" eaLnBrk="0" hangingPunct="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Effect: blindness due to vasoconstriction and </a:t>
            </a:r>
            <a:r>
              <a:rPr lang="en-US" sz="2400" dirty="0" err="1">
                <a:latin typeface="Arial" charset="0"/>
              </a:rPr>
              <a:t>ischhemia</a:t>
            </a:r>
            <a:r>
              <a:rPr lang="en-US" sz="2400" dirty="0">
                <a:latin typeface="Arial" charset="0"/>
              </a:rPr>
              <a:t>.  (Premature infants only)</a:t>
            </a:r>
          </a:p>
          <a:p>
            <a:pPr lvl="1" defTabSz="915988" eaLnBrk="0" hangingPunct="0">
              <a:lnSpc>
                <a:spcPct val="85000"/>
              </a:lnSpc>
            </a:pPr>
            <a:endParaRPr lang="en-US" sz="2400" dirty="0">
              <a:latin typeface="Arial" charset="0"/>
            </a:endParaRPr>
          </a:p>
          <a:p>
            <a:pPr marL="457200" indent="-457200" defTabSz="915988" eaLnBrk="0" hangingPunct="0">
              <a:lnSpc>
                <a:spcPct val="85000"/>
              </a:lnSpc>
              <a:buFont typeface="+mj-lt"/>
              <a:buAutoNum type="arabicPeriod"/>
            </a:pPr>
            <a:r>
              <a:rPr lang="en-US" sz="2400" dirty="0">
                <a:latin typeface="Arial" charset="0"/>
              </a:rPr>
              <a:t>OXYGEN TOXICITY </a:t>
            </a:r>
          </a:p>
          <a:p>
            <a:pPr marL="800100" lvl="1" indent="-342900" defTabSz="915988" eaLnBrk="0" hangingPunct="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Onset proportional to FiO2 &amp; duration 100% &gt; 24 hours. 50% for greater than 3 weeks.</a:t>
            </a:r>
          </a:p>
          <a:p>
            <a:pPr marL="800100" lvl="1" indent="-342900" defTabSz="915988" eaLnBrk="0" hangingPunct="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Effect: consolidation (decreasing pao2s) &amp; fibrosis.</a:t>
            </a:r>
          </a:p>
          <a:p>
            <a:pPr marL="342900" indent="-342900" defTabSz="915988" eaLnBrk="0" hangingPunct="0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</a:endParaRPr>
          </a:p>
          <a:p>
            <a:pPr defTabSz="915988" eaLnBrk="0" hangingPunct="0">
              <a:lnSpc>
                <a:spcPct val="85000"/>
              </a:lnSpc>
            </a:pPr>
            <a:endParaRPr lang="en-US" sz="2400" dirty="0">
              <a:latin typeface="Arial" charset="0"/>
            </a:endParaRPr>
          </a:p>
          <a:p>
            <a:pPr defTabSz="915988" eaLnBrk="0" hangingPunct="0">
              <a:lnSpc>
                <a:spcPct val="85000"/>
              </a:lnSpc>
            </a:pPr>
            <a:endParaRPr lang="en-US" sz="2400" b="1" dirty="0">
              <a:latin typeface="Arial" charset="0"/>
            </a:endParaRPr>
          </a:p>
          <a:p>
            <a:pPr defTabSz="915988" eaLnBrk="0" hangingPunct="0">
              <a:lnSpc>
                <a:spcPct val="85000"/>
              </a:lnSpc>
            </a:pPr>
            <a:endParaRPr lang="en-US" b="1" dirty="0">
              <a:latin typeface="Arial" charset="0"/>
            </a:endParaRPr>
          </a:p>
          <a:p>
            <a:pPr defTabSz="915988" eaLnBrk="0" hangingPunct="0">
              <a:lnSpc>
                <a:spcPct val="85000"/>
              </a:lnSpc>
            </a:pPr>
            <a:endParaRPr lang="en-US" b="1" dirty="0">
              <a:latin typeface="Arial" charset="0"/>
            </a:endParaRPr>
          </a:p>
          <a:p>
            <a:pPr defTabSz="915988" eaLnBrk="0" hangingPunct="0">
              <a:lnSpc>
                <a:spcPct val="85000"/>
              </a:lnSpc>
            </a:pPr>
            <a:endParaRPr lang="en-US" b="1" dirty="0">
              <a:latin typeface="Arial" charset="0"/>
            </a:endParaRPr>
          </a:p>
          <a:p>
            <a:pPr defTabSz="915988" hangingPunct="0">
              <a:lnSpc>
                <a:spcPct val="80000"/>
              </a:lnSpc>
            </a:pPr>
            <a:endParaRPr lang="en-US" b="1" dirty="0">
              <a:latin typeface="Arial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9313864" y="2855914"/>
            <a:ext cx="128497" cy="51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95" tIns="25438" rIns="63595" bIns="25438">
            <a:spAutoFit/>
          </a:bodyPr>
          <a:lstStyle/>
          <a:p>
            <a:pPr defTabSz="915988" eaLnBrk="0" hangingPunct="0">
              <a:lnSpc>
                <a:spcPct val="86000"/>
              </a:lnSpc>
            </a:pPr>
            <a:endParaRPr lang="en-US" b="1">
              <a:latin typeface="Arial" charset="0"/>
            </a:endParaRPr>
          </a:p>
          <a:p>
            <a:pPr defTabSz="915988" hangingPunct="0">
              <a:lnSpc>
                <a:spcPct val="81000"/>
              </a:lnSpc>
            </a:pPr>
            <a:endParaRPr lang="en-US" b="1">
              <a:latin typeface="Arial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9390064" y="4281489"/>
            <a:ext cx="128497" cy="51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95" tIns="25438" rIns="63595" bIns="25438">
            <a:spAutoFit/>
          </a:bodyPr>
          <a:lstStyle/>
          <a:p>
            <a:pPr defTabSz="915988" eaLnBrk="0" hangingPunct="0">
              <a:lnSpc>
                <a:spcPct val="86000"/>
              </a:lnSpc>
            </a:pPr>
            <a:endParaRPr lang="en-US" b="1">
              <a:latin typeface="Arial" charset="0"/>
            </a:endParaRPr>
          </a:p>
          <a:p>
            <a:pPr defTabSz="915988" hangingPunct="0">
              <a:lnSpc>
                <a:spcPct val="81000"/>
              </a:lnSpc>
            </a:pPr>
            <a:endParaRPr lang="en-US" b="1">
              <a:latin typeface="Arial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76672"/>
            <a:ext cx="8042276" cy="832900"/>
          </a:xfrm>
        </p:spPr>
        <p:txBody>
          <a:bodyPr vert="horz" wrap="none" lIns="90624" tIns="44517" rIns="90624" bIns="44517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en-US" i="1" dirty="0">
                <a:latin typeface="Consolas" charset="0"/>
              </a:rPr>
            </a:br>
            <a:endParaRPr lang="en-US" i="1" dirty="0">
              <a:latin typeface="Consolas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722840" y="1124746"/>
            <a:ext cx="10746320" cy="34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95" tIns="25438" rIns="63595" bIns="25438">
            <a:spAutoFit/>
          </a:bodyPr>
          <a:lstStyle/>
          <a:p>
            <a:pPr marL="457200" indent="-457200" defTabSz="915988" eaLnBrk="0" hangingPunct="0">
              <a:lnSpc>
                <a:spcPct val="85000"/>
              </a:lnSpc>
              <a:buFont typeface="+mj-lt"/>
              <a:buAutoNum type="arabicPeriod" startAt="3"/>
            </a:pPr>
            <a:r>
              <a:rPr lang="en-US" sz="2400" dirty="0">
                <a:latin typeface="Arial" charset="0"/>
              </a:rPr>
              <a:t>ABSORPTION ATELECTASIS</a:t>
            </a:r>
          </a:p>
          <a:p>
            <a:pPr marL="800100" lvl="1" indent="-342900" defTabSz="915988" eaLnBrk="0" hangingPunct="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100% FiO2 breathing associated with decreased ventilation. (Ex: obstruction, mucous plugging, hypoventilation, etc.) May occur within 30 min.</a:t>
            </a:r>
          </a:p>
          <a:p>
            <a:pPr marL="800100" lvl="1" indent="-342900" defTabSz="915988" eaLnBrk="0" hangingPunct="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Effect: lung collapse with concomitant decrease in PaO2.</a:t>
            </a:r>
          </a:p>
          <a:p>
            <a:pPr lvl="1" defTabSz="915988" eaLnBrk="0" hangingPunct="0">
              <a:lnSpc>
                <a:spcPct val="85000"/>
              </a:lnSpc>
            </a:pPr>
            <a:endParaRPr lang="en-US" sz="2400" dirty="0">
              <a:latin typeface="Arial" charset="0"/>
            </a:endParaRPr>
          </a:p>
          <a:p>
            <a:pPr marL="457200" indent="-457200" defTabSz="915988" eaLnBrk="0" hangingPunct="0">
              <a:lnSpc>
                <a:spcPct val="85000"/>
              </a:lnSpc>
              <a:buFont typeface="+mj-lt"/>
              <a:buAutoNum type="arabicPeriod" startAt="4"/>
            </a:pPr>
            <a:r>
              <a:rPr lang="en-US" sz="2400" dirty="0">
                <a:latin typeface="Arial" charset="0"/>
              </a:rPr>
              <a:t>DECREASED HYPOXIC DRIVE</a:t>
            </a:r>
          </a:p>
          <a:p>
            <a:pPr marL="914400" lvl="1" indent="-457200" defTabSz="915988" eaLnBrk="0" hangingPunct="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Decreased due to alleviation of drive occurs only in patients who are chronic CO2 retainers.</a:t>
            </a:r>
          </a:p>
          <a:p>
            <a:pPr marL="914400" lvl="1" indent="-457200" defTabSz="915988" eaLnBrk="0" hangingPunct="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Effect: hypoventilation with acidemia, if uncorrected can result in death.</a:t>
            </a:r>
          </a:p>
          <a:p>
            <a:pPr defTabSz="915988" hangingPunct="0">
              <a:lnSpc>
                <a:spcPct val="80000"/>
              </a:lnSpc>
            </a:pP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10856776" cy="1071283"/>
          </a:xfrm>
        </p:spPr>
        <p:txBody>
          <a:bodyPr/>
          <a:lstStyle/>
          <a:p>
            <a:pPr algn="ctr">
              <a:defRPr/>
            </a:pPr>
            <a:r>
              <a:rPr lang="en-US" sz="2500" b="1" dirty="0">
                <a:solidFill>
                  <a:schemeClr val="tx1"/>
                </a:solidFill>
              </a:rPr>
              <a:t>KONSEP VENTILASI MEKANIK</a:t>
            </a:r>
            <a:r>
              <a:rPr lang="en-US" dirty="0">
                <a:solidFill>
                  <a:schemeClr val="tx1"/>
                </a:solidFill>
                <a:ea typeface="+mj-ea"/>
              </a:rPr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086678" y="1828801"/>
            <a:ext cx="10018643" cy="4378325"/>
          </a:xfrm>
        </p:spPr>
        <p:txBody>
          <a:bodyPr/>
          <a:lstStyle/>
          <a:p>
            <a:pPr eaLnBrk="1" hangingPunct="1">
              <a:buFont typeface="Wingdings" charset="0"/>
              <a:buBlip>
                <a:blip r:embed="rId2"/>
              </a:buBlip>
            </a:pPr>
            <a:r>
              <a:rPr lang="en-US" sz="2800" dirty="0" err="1">
                <a:latin typeface="Garamond" charset="0"/>
              </a:rPr>
              <a:t>Ventilasi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mekanik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adalah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suatu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metode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untuk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membantu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atau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menggantikan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pernapasan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spontan</a:t>
            </a:r>
            <a:r>
              <a:rPr lang="en-US" sz="2800" dirty="0">
                <a:latin typeface="Garamond" charset="0"/>
              </a:rPr>
              <a:t>. </a:t>
            </a:r>
          </a:p>
          <a:p>
            <a:pPr eaLnBrk="1" hangingPunct="1">
              <a:buFont typeface="Wingdings" charset="0"/>
              <a:buNone/>
            </a:pPr>
            <a:endParaRPr lang="en-US" sz="900" dirty="0">
              <a:latin typeface="Garamond" charset="0"/>
            </a:endParaRPr>
          </a:p>
          <a:p>
            <a:pPr eaLnBrk="1" hangingPunct="1">
              <a:buFont typeface="Wingdings" charset="0"/>
              <a:buBlip>
                <a:blip r:embed="rId2"/>
              </a:buBlip>
            </a:pPr>
            <a:r>
              <a:rPr lang="en-US" sz="2800" dirty="0" err="1">
                <a:latin typeface="Garamond" charset="0"/>
              </a:rPr>
              <a:t>Ventilasi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mekanik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dilakukan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sebagai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tindakan</a:t>
            </a:r>
            <a:r>
              <a:rPr lang="en-US" sz="2800" dirty="0">
                <a:latin typeface="Garamond" charset="0"/>
              </a:rPr>
              <a:t> life saving </a:t>
            </a:r>
            <a:r>
              <a:rPr lang="en-US" sz="2800" dirty="0" err="1">
                <a:latin typeface="Garamond" charset="0"/>
              </a:rPr>
              <a:t>dalam</a:t>
            </a:r>
            <a:r>
              <a:rPr lang="en-US" sz="2800" dirty="0">
                <a:latin typeface="Garamond" charset="0"/>
              </a:rPr>
              <a:t> CPR, </a:t>
            </a:r>
            <a:r>
              <a:rPr lang="en-US" sz="2800" dirty="0" err="1">
                <a:latin typeface="Garamond" charset="0"/>
              </a:rPr>
              <a:t>perawatan</a:t>
            </a:r>
            <a:r>
              <a:rPr lang="en-US" sz="2800" dirty="0">
                <a:latin typeface="Garamond" charset="0"/>
              </a:rPr>
              <a:t> </a:t>
            </a:r>
            <a:r>
              <a:rPr lang="en-US" sz="2800" dirty="0" err="1">
                <a:latin typeface="Garamond" charset="0"/>
              </a:rPr>
              <a:t>intensif</a:t>
            </a:r>
            <a:r>
              <a:rPr lang="en-US" sz="2800" dirty="0">
                <a:latin typeface="Garamond" charset="0"/>
              </a:rPr>
              <a:t>, dan </a:t>
            </a:r>
            <a:r>
              <a:rPr lang="en-US" sz="2800" dirty="0" err="1">
                <a:latin typeface="Garamond" charset="0"/>
              </a:rPr>
              <a:t>anestesi</a:t>
            </a:r>
            <a:r>
              <a:rPr lang="en-US" sz="2800" dirty="0">
                <a:latin typeface="Garamond" charset="0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D247-3AF0-4E70-9FF4-5BEC9515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561" y="3091143"/>
            <a:ext cx="9404723" cy="1400530"/>
          </a:xfrm>
        </p:spPr>
        <p:txBody>
          <a:bodyPr/>
          <a:lstStyle/>
          <a:p>
            <a:pPr algn="ctr"/>
            <a:r>
              <a:rPr lang="en-ID" sz="4800" dirty="0"/>
              <a:t>Alhamdulillah..</a:t>
            </a:r>
          </a:p>
        </p:txBody>
      </p:sp>
    </p:spTree>
    <p:extLst>
      <p:ext uri="{BB962C8B-B14F-4D97-AF65-F5344CB8AC3E}">
        <p14:creationId xmlns:p14="http://schemas.microsoft.com/office/powerpoint/2010/main" val="228941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3B90-CCE8-4B0F-8C26-1FFA8A58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239" y="346700"/>
            <a:ext cx="8947522" cy="965265"/>
          </a:xfrm>
        </p:spPr>
        <p:txBody>
          <a:bodyPr anchor="ctr">
            <a:normAutofit/>
          </a:bodyPr>
          <a:lstStyle/>
          <a:p>
            <a:pPr algn="ctr"/>
            <a:r>
              <a:rPr lang="en-ID" dirty="0" err="1">
                <a:solidFill>
                  <a:srgbClr val="FFFFFF"/>
                </a:solidFill>
              </a:rPr>
              <a:t>Tipe</a:t>
            </a:r>
            <a:r>
              <a:rPr lang="en-ID" dirty="0">
                <a:solidFill>
                  <a:srgbClr val="FFFFFF"/>
                </a:solidFill>
              </a:rPr>
              <a:t> </a:t>
            </a:r>
            <a:r>
              <a:rPr lang="en-ID" dirty="0" err="1">
                <a:solidFill>
                  <a:srgbClr val="FFFFFF"/>
                </a:solidFill>
              </a:rPr>
              <a:t>hipoksia</a:t>
            </a:r>
            <a:endParaRPr lang="en-ID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C2A9218-D64C-4148-9626-E9A0364B2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43270"/>
            <a:ext cx="10081523" cy="4605129"/>
          </a:xfrm>
        </p:spPr>
        <p:txBody>
          <a:bodyPr>
            <a:normAutofit fontScale="62500" lnSpcReduction="20000"/>
          </a:bodyPr>
          <a:lstStyle/>
          <a:p>
            <a:pPr marL="914400" indent="-571500" defTabSz="915988" eaLnBrk="0" hangingPunct="0">
              <a:lnSpc>
                <a:spcPct val="90000"/>
              </a:lnSpc>
              <a:tabLst>
                <a:tab pos="514350" algn="l"/>
              </a:tabLst>
              <a:defRPr/>
            </a:pPr>
            <a:r>
              <a:rPr lang="en-US" sz="3800" dirty="0">
                <a:latin typeface="Arial" charset="0"/>
              </a:rPr>
              <a:t>HYPOXEMIC HYPOXIA (INADEQUATE ARTERIAL OXYGEN TENSION):</a:t>
            </a:r>
          </a:p>
          <a:p>
            <a:pPr marL="1543050" lvl="2" indent="-342900" defTabSz="915988" eaLnBrk="0" hangingPunct="0">
              <a:lnSpc>
                <a:spcPct val="90000"/>
              </a:lnSpc>
              <a:buFont typeface="+mj-lt"/>
              <a:buAutoNum type="alphaLcPeriod"/>
              <a:tabLst>
                <a:tab pos="514350" algn="l"/>
              </a:tabLst>
              <a:defRPr/>
            </a:pPr>
            <a:r>
              <a:rPr lang="en-US" sz="3600" dirty="0">
                <a:latin typeface="Arial" charset="0"/>
              </a:rPr>
              <a:t>V/Q mismatch (COPD</a:t>
            </a:r>
          </a:p>
          <a:p>
            <a:pPr marL="1543050" lvl="2" indent="-342900" defTabSz="915988" eaLnBrk="0" hangingPunct="0">
              <a:lnSpc>
                <a:spcPct val="90000"/>
              </a:lnSpc>
              <a:buFont typeface="+mj-lt"/>
              <a:buAutoNum type="alphaLcPeriod"/>
              <a:tabLst>
                <a:tab pos="514350" algn="l"/>
              </a:tabLst>
              <a:defRPr/>
            </a:pPr>
            <a:r>
              <a:rPr lang="en-US" sz="3600" dirty="0">
                <a:latin typeface="Arial" charset="0"/>
              </a:rPr>
              <a:t>Shunt (</a:t>
            </a:r>
            <a:r>
              <a:rPr lang="en-US" sz="3600" dirty="0" err="1">
                <a:latin typeface="Arial" charset="0"/>
              </a:rPr>
              <a:t>atelektasis</a:t>
            </a:r>
            <a:r>
              <a:rPr lang="en-US" sz="3600" dirty="0">
                <a:latin typeface="Arial" charset="0"/>
              </a:rPr>
              <a:t>, </a:t>
            </a:r>
            <a:r>
              <a:rPr lang="en-US" sz="3600" dirty="0" err="1">
                <a:latin typeface="Arial" charset="0"/>
              </a:rPr>
              <a:t>edem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pulmo</a:t>
            </a:r>
            <a:r>
              <a:rPr lang="en-US" sz="3600" dirty="0">
                <a:latin typeface="Arial" charset="0"/>
              </a:rPr>
              <a:t>)</a:t>
            </a:r>
          </a:p>
          <a:p>
            <a:pPr marL="1543050" lvl="2" indent="-342900" defTabSz="915988" eaLnBrk="0" hangingPunct="0">
              <a:lnSpc>
                <a:spcPct val="90000"/>
              </a:lnSpc>
              <a:buFont typeface="+mj-lt"/>
              <a:buAutoNum type="alphaLcPeriod"/>
              <a:tabLst>
                <a:tab pos="514350" algn="l"/>
              </a:tabLst>
              <a:defRPr/>
            </a:pPr>
            <a:r>
              <a:rPr lang="en-US" sz="3600" dirty="0" err="1">
                <a:latin typeface="Arial" charset="0"/>
              </a:rPr>
              <a:t>Hipoventilasi</a:t>
            </a:r>
            <a:r>
              <a:rPr lang="en-US" sz="3600" dirty="0">
                <a:latin typeface="Arial" charset="0"/>
              </a:rPr>
              <a:t> (</a:t>
            </a:r>
            <a:r>
              <a:rPr lang="en-US" sz="3600" dirty="0" err="1">
                <a:latin typeface="Arial" charset="0"/>
              </a:rPr>
              <a:t>induksi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obat</a:t>
            </a:r>
            <a:r>
              <a:rPr lang="en-US" sz="3600" dirty="0">
                <a:latin typeface="Arial" charset="0"/>
              </a:rPr>
              <a:t>)</a:t>
            </a:r>
          </a:p>
          <a:p>
            <a:pPr marL="971550" indent="-571500" defTabSz="915988" eaLnBrk="0" hangingPunct="0">
              <a:lnSpc>
                <a:spcPct val="90000"/>
              </a:lnSpc>
              <a:tabLst>
                <a:tab pos="514350" algn="l"/>
              </a:tabLst>
              <a:defRPr/>
            </a:pPr>
            <a:r>
              <a:rPr lang="en-US" sz="3800" dirty="0">
                <a:latin typeface="Arial" charset="0"/>
              </a:rPr>
              <a:t>ANEMIC HYPOXIA (DEFICIENT OXYGEN-CARRYING CAPACITY OF THE BLOOD):</a:t>
            </a:r>
          </a:p>
          <a:p>
            <a:pPr marL="1543050" lvl="2" indent="-342900" defTabSz="915988" eaLnBrk="0" hangingPunct="0">
              <a:lnSpc>
                <a:spcPct val="90000"/>
              </a:lnSpc>
              <a:buFont typeface="+mj-lt"/>
              <a:buAutoNum type="alphaLcPeriod"/>
              <a:tabLst>
                <a:tab pos="514350" algn="l"/>
              </a:tabLst>
              <a:defRPr/>
            </a:pPr>
            <a:r>
              <a:rPr lang="en-US" sz="3600" dirty="0">
                <a:latin typeface="Arial" charset="0"/>
              </a:rPr>
              <a:t>Anemia</a:t>
            </a:r>
          </a:p>
          <a:p>
            <a:pPr marL="1543050" lvl="2" indent="-342900" defTabSz="915988" eaLnBrk="0" hangingPunct="0">
              <a:lnSpc>
                <a:spcPct val="90000"/>
              </a:lnSpc>
              <a:buFont typeface="+mj-lt"/>
              <a:buAutoNum type="alphaLcPeriod"/>
              <a:tabLst>
                <a:tab pos="514350" algn="l"/>
              </a:tabLst>
              <a:defRPr/>
            </a:pPr>
            <a:r>
              <a:rPr lang="en-US" sz="3600" dirty="0" err="1">
                <a:latin typeface="Arial" charset="0"/>
              </a:rPr>
              <a:t>Keracunan</a:t>
            </a:r>
            <a:r>
              <a:rPr lang="en-US" sz="3600" dirty="0">
                <a:latin typeface="Arial" charset="0"/>
              </a:rPr>
              <a:t> CO</a:t>
            </a:r>
          </a:p>
          <a:p>
            <a:pPr marL="1543050" lvl="2" indent="-342900" defTabSz="915988" eaLnBrk="0" hangingPunct="0">
              <a:lnSpc>
                <a:spcPct val="90000"/>
              </a:lnSpc>
              <a:buFont typeface="+mj-lt"/>
              <a:buAutoNum type="alphaLcPeriod"/>
              <a:tabLst>
                <a:tab pos="514350" algn="l"/>
              </a:tabLst>
              <a:defRPr/>
            </a:pPr>
            <a:r>
              <a:rPr lang="en-US" sz="3600" dirty="0" err="1">
                <a:latin typeface="Arial" charset="0"/>
              </a:rPr>
              <a:t>Sulfhemoglobin</a:t>
            </a:r>
            <a:r>
              <a:rPr lang="en-US" sz="3600" dirty="0">
                <a:latin typeface="Arial" charset="0"/>
              </a:rPr>
              <a:t> dan </a:t>
            </a:r>
            <a:r>
              <a:rPr lang="en-US" sz="3600" dirty="0" err="1">
                <a:latin typeface="Arial" charset="0"/>
              </a:rPr>
              <a:t>MetHB</a:t>
            </a:r>
            <a:endParaRPr lang="en-US" sz="3600" dirty="0">
              <a:latin typeface="Arial" charset="0"/>
            </a:endParaRPr>
          </a:p>
          <a:p>
            <a:pPr marL="971550" indent="-571500" defTabSz="915988" eaLnBrk="0" hangingPunct="0">
              <a:lnSpc>
                <a:spcPct val="90000"/>
              </a:lnSpc>
              <a:tabLst>
                <a:tab pos="514350" algn="l"/>
              </a:tabLst>
              <a:defRPr/>
            </a:pPr>
            <a:r>
              <a:rPr lang="en-US" sz="3800" dirty="0">
                <a:latin typeface="Arial" charset="0"/>
              </a:rPr>
              <a:t>CIRCULATORY HYPOXIA: </a:t>
            </a:r>
            <a:r>
              <a:rPr lang="en-US" sz="4200" dirty="0">
                <a:latin typeface="Arial" charset="0"/>
              </a:rPr>
              <a:t>Cardiac output, sepsis</a:t>
            </a:r>
          </a:p>
          <a:p>
            <a:pPr marL="971550" indent="-571500" defTabSz="915988" eaLnBrk="0" hangingPunct="0">
              <a:lnSpc>
                <a:spcPct val="90000"/>
              </a:lnSpc>
              <a:tabLst>
                <a:tab pos="514350" algn="l"/>
              </a:tabLst>
              <a:defRPr/>
            </a:pPr>
            <a:r>
              <a:rPr lang="en-US" sz="3800" dirty="0">
                <a:latin typeface="Arial" charset="0"/>
              </a:rPr>
              <a:t>HISTOTOXIC HYPOXIA (DECREASED UTILIZATION OF OXYGEN AT THE CELL LEVEL)</a:t>
            </a:r>
            <a:r>
              <a:rPr lang="en-US" sz="3400" dirty="0">
                <a:latin typeface="Arial" charset="0"/>
              </a:rPr>
              <a:t>: </a:t>
            </a:r>
            <a:r>
              <a:rPr lang="en-US" sz="4200" dirty="0" err="1">
                <a:latin typeface="Arial" charset="0"/>
              </a:rPr>
              <a:t>Racun</a:t>
            </a:r>
            <a:r>
              <a:rPr lang="en-US" sz="4200" dirty="0">
                <a:latin typeface="Arial" charset="0"/>
              </a:rPr>
              <a:t> </a:t>
            </a:r>
            <a:r>
              <a:rPr lang="en-US" sz="4200" dirty="0" err="1">
                <a:latin typeface="Arial" charset="0"/>
              </a:rPr>
              <a:t>sianida</a:t>
            </a:r>
            <a:r>
              <a:rPr lang="en-US" sz="4200" dirty="0">
                <a:latin typeface="Arial" charset="0"/>
              </a:rPr>
              <a:t> dan </a:t>
            </a:r>
            <a:r>
              <a:rPr lang="en-US" sz="4200" dirty="0" err="1">
                <a:latin typeface="Arial" charset="0"/>
              </a:rPr>
              <a:t>alkohol</a:t>
            </a:r>
            <a:endParaRPr lang="en-US" sz="4200" dirty="0">
              <a:latin typeface="Arial" charset="0"/>
            </a:endParaRPr>
          </a:p>
          <a:p>
            <a:pPr marL="1143000" lvl="1" indent="-342900" defTabSz="915988" eaLnBrk="0" hangingPunct="0">
              <a:lnSpc>
                <a:spcPct val="90000"/>
              </a:lnSpc>
              <a:buFont typeface="+mj-lt"/>
              <a:buAutoNum type="arabicPeriod"/>
              <a:tabLst>
                <a:tab pos="514350" algn="l"/>
              </a:tabLst>
              <a:defRPr/>
            </a:pPr>
            <a:endParaRPr lang="en-US" sz="15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4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10BAB-9A56-411D-9377-DC83FC31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290" y="610273"/>
            <a:ext cx="9252154" cy="1016654"/>
          </a:xfrm>
        </p:spPr>
        <p:txBody>
          <a:bodyPr>
            <a:normAutofit/>
          </a:bodyPr>
          <a:lstStyle/>
          <a:p>
            <a:pPr algn="ctr"/>
            <a:r>
              <a:rPr lang="en-ID" dirty="0" err="1">
                <a:solidFill>
                  <a:srgbClr val="EBEBEB"/>
                </a:solidFill>
              </a:rPr>
              <a:t>Penyebab</a:t>
            </a:r>
            <a:r>
              <a:rPr lang="en-ID" dirty="0">
                <a:solidFill>
                  <a:srgbClr val="EBEBEB"/>
                </a:solidFill>
              </a:rPr>
              <a:t> </a:t>
            </a:r>
            <a:r>
              <a:rPr lang="en-ID" dirty="0" err="1">
                <a:solidFill>
                  <a:srgbClr val="EBEBEB"/>
                </a:solidFill>
              </a:rPr>
              <a:t>hipoksia</a:t>
            </a:r>
            <a:endParaRPr lang="en-ID" dirty="0">
              <a:solidFill>
                <a:srgbClr val="EBEBEB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A376D0-97DF-40B2-967D-AF3951EB9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016644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5712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ED0FE-2FE3-4A7B-A06E-DC90CEDF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5265"/>
          </a:xfrm>
        </p:spPr>
        <p:txBody>
          <a:bodyPr/>
          <a:lstStyle/>
          <a:p>
            <a:pPr algn="ctr"/>
            <a:r>
              <a:rPr lang="en-ID" dirty="0" err="1"/>
              <a:t>Penyebab</a:t>
            </a:r>
            <a:r>
              <a:rPr lang="en-ID" dirty="0"/>
              <a:t> </a:t>
            </a:r>
            <a:r>
              <a:rPr lang="en-ID" dirty="0" err="1"/>
              <a:t>hipoksia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A65D3-DE40-4432-BB57-28C04D82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7" y="1550505"/>
            <a:ext cx="10034437" cy="4638260"/>
          </a:xfrm>
        </p:spPr>
        <p:txBody>
          <a:bodyPr>
            <a:normAutofit lnSpcReduction="10000"/>
          </a:bodyPr>
          <a:lstStyle/>
          <a:p>
            <a:r>
              <a:rPr lang="en-ID" sz="3600" dirty="0">
                <a:latin typeface="Calibri" panose="020F0502020204030204" pitchFamily="34" charset="0"/>
                <a:cs typeface="Calibri" panose="020F0502020204030204" pitchFamily="34" charset="0"/>
              </a:rPr>
              <a:t>Supply </a:t>
            </a:r>
            <a:r>
              <a:rPr lang="en-ID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oksigen</a:t>
            </a:r>
            <a:r>
              <a:rPr lang="en-ID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ID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ID" sz="36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gagal</a:t>
            </a:r>
            <a:r>
              <a:rPr lang="en-ID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ID" sz="36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ventilasi</a:t>
            </a:r>
            <a:r>
              <a:rPr lang="en-ID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/</a:t>
            </a:r>
            <a:r>
              <a:rPr lang="en-ID" sz="36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obstruksi</a:t>
            </a:r>
            <a:endParaRPr lang="en-ID" sz="36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Kemoreseptor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kendali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ventilasi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Kendali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pusat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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permukaan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medula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t.u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perubahan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pH</a:t>
            </a:r>
          </a:p>
          <a:p>
            <a:pPr lvl="2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Kemoreseptor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perifer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di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karotis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dan aorta</a:t>
            </a:r>
          </a:p>
          <a:p>
            <a:pPr lvl="2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Obat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penyebab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depresi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kemoreseptor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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narkotika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barbiturat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anestesi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inhalasi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dan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benzodiasepin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Wingdings" charset="0"/>
            </a:endParaRPr>
          </a:p>
          <a:p>
            <a:pPr lvl="2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Patologi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intrakranial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trauma,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neoplasma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Wingdings" charset="0"/>
            </a:endParaRPr>
          </a:p>
          <a:p>
            <a:pPr lvl="2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Penurunan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kompliace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paru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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efusi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pleura,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hemothorak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, pneumothorax, pneumonia, fibrosis pulmonal,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empyema</a:t>
            </a: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Wingdings" charset="0"/>
            </a:endParaRPr>
          </a:p>
          <a:p>
            <a:pPr marL="0" indent="0">
              <a:buNone/>
            </a:pPr>
            <a:endParaRPr lang="en-US" sz="3000" dirty="0">
              <a:latin typeface="Corbel" charset="0"/>
              <a:sym typeface="Wingdings" charset="0"/>
            </a:endParaRPr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104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26546-7D4C-43C2-AC7D-2003841BB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529832"/>
            <a:ext cx="10142264" cy="5509018"/>
          </a:xfrm>
        </p:spPr>
        <p:txBody>
          <a:bodyPr>
            <a:normAutofit lnSpcReduction="10000"/>
          </a:bodyPr>
          <a:lstStyle/>
          <a:p>
            <a:pPr marL="682625" lvl="1" indent="-285750">
              <a:defRPr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Disfungsi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neuromuskular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lvl="2">
              <a:buFont typeface="Wingdings 2" pitchFamily="18" charset="2"/>
              <a:buChar char=""/>
              <a:defRPr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Lesi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UMN trauma,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neoplasma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lvl="2">
              <a:buFont typeface="Wingdings 2" pitchFamily="18" charset="2"/>
              <a:buChar char=""/>
              <a:defRPr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Gangguan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di LMN GBS, trauma,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neuropaty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lvl="2">
              <a:buFont typeface="Wingdings 2" pitchFamily="18" charset="2"/>
              <a:buChar char=""/>
              <a:defRPr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Gangguan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neuromuskular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junction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miasthenia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gravis,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toksin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botulisme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senyawa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organofosfat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lvl="2">
              <a:buFont typeface="Wingdings 2" pitchFamily="18" charset="2"/>
              <a:buChar char=""/>
              <a:defRPr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Peningkatan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resistensi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jalan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napas</a:t>
            </a:r>
          </a:p>
          <a:p>
            <a:pPr lvl="2">
              <a:buFont typeface="Wingdings 2" pitchFamily="18" charset="2"/>
              <a:buChar char=""/>
              <a:defRPr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Disfungsi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otot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pernapasan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disuse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atrofi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usia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tua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malnutrisi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lvl="2">
              <a:buFont typeface="Wingdings 2" pitchFamily="18" charset="2"/>
              <a:buChar char=""/>
              <a:defRPr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Abnormalitas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dinding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dada</a:t>
            </a:r>
          </a:p>
          <a:p>
            <a:pPr marL="911225" lvl="1" indent="-514350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Peningkatan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dead space 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Acute Respiratory Distress Syndrome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(ARDS), emboli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paru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6956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71719-74DA-4D72-96E1-FCDCEC468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61391"/>
            <a:ext cx="10666527" cy="5179971"/>
          </a:xfrm>
        </p:spPr>
        <p:txBody>
          <a:bodyPr>
            <a:normAutofit/>
          </a:bodyPr>
          <a:lstStyle/>
          <a:p>
            <a:pPr marL="982663" lvl="1" indent="-514350"/>
            <a:r>
              <a:rPr lang="en-US" sz="2200" dirty="0" err="1">
                <a:latin typeface="Corbel" charset="0"/>
                <a:sym typeface="Wingdings" charset="0"/>
              </a:rPr>
              <a:t>Perubahan</a:t>
            </a:r>
            <a:r>
              <a:rPr lang="en-US" sz="2200" dirty="0">
                <a:latin typeface="Corbel" charset="0"/>
                <a:sym typeface="Wingdings" charset="0"/>
              </a:rPr>
              <a:t> </a:t>
            </a:r>
            <a:r>
              <a:rPr lang="en-US" sz="2200" dirty="0" err="1">
                <a:latin typeface="Corbel" charset="0"/>
                <a:sym typeface="Wingdings" charset="0"/>
              </a:rPr>
              <a:t>oksigenasi</a:t>
            </a:r>
            <a:r>
              <a:rPr lang="en-US" sz="2200" dirty="0">
                <a:latin typeface="Corbel" charset="0"/>
                <a:sym typeface="Wingdings" charset="0"/>
              </a:rPr>
              <a:t>/</a:t>
            </a:r>
            <a:r>
              <a:rPr lang="en-US" sz="2200" dirty="0" err="1">
                <a:latin typeface="Corbel" charset="0"/>
                <a:sym typeface="Wingdings" charset="0"/>
              </a:rPr>
              <a:t>hiperkarbia</a:t>
            </a:r>
            <a:endParaRPr lang="en-US" sz="2200" dirty="0">
              <a:latin typeface="Corbel" charset="0"/>
              <a:sym typeface="Wingdings" charset="0"/>
            </a:endParaRPr>
          </a:p>
          <a:p>
            <a:pPr marL="1311275" lvl="2" indent="-514350"/>
            <a:r>
              <a:rPr lang="en-US" sz="2200" dirty="0" err="1">
                <a:latin typeface="Corbel" charset="0"/>
                <a:sym typeface="Wingdings" charset="0"/>
              </a:rPr>
              <a:t>Hipoventilasi</a:t>
            </a:r>
            <a:r>
              <a:rPr lang="en-US" sz="2200" dirty="0">
                <a:latin typeface="Corbel" charset="0"/>
                <a:sym typeface="Wingdings" charset="0"/>
              </a:rPr>
              <a:t> : </a:t>
            </a:r>
            <a:r>
              <a:rPr lang="en-US" sz="2200" dirty="0" err="1">
                <a:latin typeface="Corbel" charset="0"/>
                <a:sym typeface="Wingdings" charset="0"/>
              </a:rPr>
              <a:t>paralisis</a:t>
            </a:r>
            <a:r>
              <a:rPr lang="en-US" sz="2200" dirty="0">
                <a:latin typeface="Corbel" charset="0"/>
                <a:sym typeface="Wingdings" charset="0"/>
              </a:rPr>
              <a:t> </a:t>
            </a:r>
            <a:r>
              <a:rPr lang="en-US" sz="2200" dirty="0" err="1">
                <a:latin typeface="Corbel" charset="0"/>
                <a:sym typeface="Wingdings" charset="0"/>
              </a:rPr>
              <a:t>otot</a:t>
            </a:r>
            <a:r>
              <a:rPr lang="en-US" sz="2200" dirty="0">
                <a:latin typeface="Corbel" charset="0"/>
                <a:sym typeface="Wingdings" charset="0"/>
              </a:rPr>
              <a:t> </a:t>
            </a:r>
            <a:r>
              <a:rPr lang="en-US" sz="2200" dirty="0" err="1">
                <a:latin typeface="Corbel" charset="0"/>
                <a:sym typeface="Wingdings" charset="0"/>
              </a:rPr>
              <a:t>napas</a:t>
            </a:r>
            <a:r>
              <a:rPr lang="en-US" sz="2200" dirty="0">
                <a:latin typeface="Corbel" charset="0"/>
                <a:sym typeface="Wingdings" charset="0"/>
              </a:rPr>
              <a:t>, </a:t>
            </a:r>
            <a:r>
              <a:rPr lang="en-US" sz="2200" dirty="0" err="1">
                <a:latin typeface="Corbel" charset="0"/>
                <a:sym typeface="Wingdings" charset="0"/>
              </a:rPr>
              <a:t>narkoba</a:t>
            </a:r>
            <a:endParaRPr lang="en-US" sz="2200" dirty="0">
              <a:latin typeface="Corbel" charset="0"/>
              <a:sym typeface="Wingdings" charset="0"/>
            </a:endParaRPr>
          </a:p>
          <a:p>
            <a:pPr marL="1311275" lvl="2" indent="-514350"/>
            <a:r>
              <a:rPr lang="en-US" sz="2200" dirty="0">
                <a:latin typeface="Corbel" charset="0"/>
                <a:sym typeface="Wingdings" charset="0"/>
              </a:rPr>
              <a:t>V/Q </a:t>
            </a:r>
            <a:r>
              <a:rPr lang="en-US" sz="2200" dirty="0" err="1">
                <a:latin typeface="Corbel" charset="0"/>
                <a:sym typeface="Wingdings" charset="0"/>
              </a:rPr>
              <a:t>missmatch</a:t>
            </a:r>
            <a:r>
              <a:rPr lang="en-US" sz="2200" dirty="0">
                <a:latin typeface="Corbel" charset="0"/>
                <a:sym typeface="Wingdings" charset="0"/>
              </a:rPr>
              <a:t>  </a:t>
            </a:r>
            <a:r>
              <a:rPr lang="en-US" sz="2200" dirty="0" err="1">
                <a:latin typeface="Corbel" charset="0"/>
                <a:sym typeface="Wingdings" charset="0"/>
              </a:rPr>
              <a:t>bronkokonstriksi</a:t>
            </a:r>
            <a:r>
              <a:rPr lang="en-US" sz="2200" dirty="0">
                <a:latin typeface="Corbel" charset="0"/>
                <a:sym typeface="Wingdings" charset="0"/>
              </a:rPr>
              <a:t>, COPD, </a:t>
            </a:r>
            <a:r>
              <a:rPr lang="en-US" sz="2200" dirty="0" err="1">
                <a:latin typeface="Corbel" charset="0"/>
                <a:sym typeface="Wingdings" charset="0"/>
              </a:rPr>
              <a:t>pnemonia</a:t>
            </a:r>
            <a:r>
              <a:rPr lang="en-US" sz="2200" dirty="0">
                <a:latin typeface="Corbel" charset="0"/>
                <a:sym typeface="Wingdings" charset="0"/>
              </a:rPr>
              <a:t>, edema </a:t>
            </a:r>
            <a:r>
              <a:rPr lang="en-US" sz="2200" dirty="0" err="1">
                <a:latin typeface="Corbel" charset="0"/>
                <a:sym typeface="Wingdings" charset="0"/>
              </a:rPr>
              <a:t>pulmo</a:t>
            </a:r>
            <a:endParaRPr lang="en-US" sz="2200" dirty="0">
              <a:latin typeface="Corbel" charset="0"/>
              <a:sym typeface="Wingdings" charset="0"/>
            </a:endParaRPr>
          </a:p>
          <a:p>
            <a:pPr marL="1311275" lvl="2" indent="-514350"/>
            <a:r>
              <a:rPr lang="en-US" sz="2200" dirty="0" err="1">
                <a:latin typeface="Corbel" charset="0"/>
                <a:sym typeface="Wingdings" charset="0"/>
              </a:rPr>
              <a:t>Gangguan</a:t>
            </a:r>
            <a:r>
              <a:rPr lang="en-US" sz="2200" dirty="0">
                <a:latin typeface="Corbel" charset="0"/>
                <a:sym typeface="Wingdings" charset="0"/>
              </a:rPr>
              <a:t> </a:t>
            </a:r>
            <a:r>
              <a:rPr lang="en-US" sz="2200" dirty="0" err="1">
                <a:latin typeface="Corbel" charset="0"/>
                <a:sym typeface="Wingdings" charset="0"/>
              </a:rPr>
              <a:t>difusi</a:t>
            </a:r>
            <a:endParaRPr lang="en-US" sz="2200" dirty="0">
              <a:latin typeface="Corbel" charset="0"/>
              <a:sym typeface="Wingdings" charset="0"/>
            </a:endParaRPr>
          </a:p>
          <a:p>
            <a:pPr marL="1311275" lvl="2" indent="-514350"/>
            <a:r>
              <a:rPr lang="en-US" sz="2200" dirty="0" err="1">
                <a:latin typeface="Corbel" charset="0"/>
              </a:rPr>
              <a:t>Penurunan</a:t>
            </a:r>
            <a:r>
              <a:rPr lang="en-US" sz="2200" dirty="0">
                <a:latin typeface="Corbel" charset="0"/>
              </a:rPr>
              <a:t> cardiac output </a:t>
            </a:r>
            <a:r>
              <a:rPr lang="en-US" sz="2200" dirty="0" err="1">
                <a:latin typeface="Corbel" charset="0"/>
              </a:rPr>
              <a:t>atau</a:t>
            </a:r>
            <a:r>
              <a:rPr lang="en-US" sz="2200" dirty="0">
                <a:latin typeface="Corbel" charset="0"/>
              </a:rPr>
              <a:t> </a:t>
            </a:r>
            <a:r>
              <a:rPr lang="en-US" sz="2200" dirty="0" err="1">
                <a:latin typeface="Corbel" charset="0"/>
              </a:rPr>
              <a:t>penurunan</a:t>
            </a:r>
            <a:r>
              <a:rPr lang="en-US" sz="2200" dirty="0">
                <a:latin typeface="Corbel" charset="0"/>
              </a:rPr>
              <a:t> </a:t>
            </a:r>
            <a:r>
              <a:rPr lang="en-US" sz="2200" i="1" dirty="0">
                <a:latin typeface="Corbel" charset="0"/>
              </a:rPr>
              <a:t>oxygen-carrying capacity</a:t>
            </a:r>
          </a:p>
          <a:p>
            <a:pPr marL="1311275" lvl="2" indent="-514350"/>
            <a:r>
              <a:rPr lang="en-US" sz="2200" dirty="0" err="1">
                <a:latin typeface="Corbel" charset="0"/>
              </a:rPr>
              <a:t>Hipertensi</a:t>
            </a:r>
            <a:r>
              <a:rPr lang="en-US" sz="2200" dirty="0">
                <a:latin typeface="Corbel" charset="0"/>
              </a:rPr>
              <a:t> pulmonal</a:t>
            </a:r>
          </a:p>
          <a:p>
            <a:pPr marL="1311275" lvl="2" indent="-514350"/>
            <a:r>
              <a:rPr lang="en-US" sz="2200" dirty="0" err="1">
                <a:latin typeface="Corbel" charset="0"/>
              </a:rPr>
              <a:t>Penurunan</a:t>
            </a:r>
            <a:r>
              <a:rPr lang="en-US" sz="2200" dirty="0">
                <a:latin typeface="Corbel" charset="0"/>
              </a:rPr>
              <a:t> delivery oxygen: anemia, </a:t>
            </a:r>
            <a:r>
              <a:rPr lang="en-US" sz="2200" dirty="0" err="1">
                <a:latin typeface="Corbel" charset="0"/>
              </a:rPr>
              <a:t>gangguan</a:t>
            </a:r>
            <a:r>
              <a:rPr lang="en-US" sz="2200" dirty="0">
                <a:latin typeface="Corbel" charset="0"/>
              </a:rPr>
              <a:t> Hb</a:t>
            </a:r>
          </a:p>
          <a:p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oksigen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meningkat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I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ID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Hipermetabolisme</a:t>
            </a:r>
            <a:r>
              <a:rPr lang="en-ID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ID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demam</a:t>
            </a:r>
            <a:r>
              <a:rPr lang="en-ID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ibu</a:t>
            </a:r>
            <a:r>
              <a:rPr lang="en-ID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hamil</a:t>
            </a:r>
            <a:r>
              <a:rPr lang="en-ID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hipertiroid</a:t>
            </a:r>
            <a:r>
              <a:rPr lang="en-ID" sz="2400" dirty="0">
                <a:latin typeface="Calibri" panose="020F0502020204030204" pitchFamily="34" charset="0"/>
                <a:cs typeface="Calibri" panose="020F0502020204030204" pitchFamily="34" charset="0"/>
              </a:rPr>
              <a:t>, exercise</a:t>
            </a:r>
          </a:p>
          <a:p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CO2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jaringan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hipermetabolisme</a:t>
            </a:r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1175" indent="-514350"/>
            <a:endParaRPr lang="en-US" sz="2600" dirty="0">
              <a:latin typeface="Corbel" charset="0"/>
            </a:endParaRPr>
          </a:p>
          <a:p>
            <a:pPr marL="911225" lvl="1" indent="-514350"/>
            <a:endParaRPr lang="en-US" sz="2400" dirty="0">
              <a:latin typeface="Corbel" charset="0"/>
              <a:sym typeface="Wingdings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274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371601"/>
            <a:ext cx="8229600" cy="4759325"/>
          </a:xfrm>
        </p:spPr>
        <p:txBody>
          <a:bodyPr/>
          <a:lstStyle/>
          <a:p>
            <a:pPr marL="609600" indent="-609600">
              <a:buNone/>
            </a:pPr>
            <a:r>
              <a:rPr lang="en-US" sz="2800" b="1">
                <a:latin typeface="Garamond" charset="0"/>
              </a:rPr>
              <a:t>TANDA-TANDA OBSTRUKSI JALAN NAPAS</a:t>
            </a:r>
          </a:p>
          <a:p>
            <a:pPr marL="609600" indent="-609600">
              <a:buBlip>
                <a:blip r:embed="rId2"/>
              </a:buBlip>
            </a:pPr>
            <a:r>
              <a:rPr lang="en-US" sz="2800">
                <a:latin typeface="Garamond" charset="0"/>
              </a:rPr>
              <a:t>Stridor</a:t>
            </a:r>
          </a:p>
          <a:p>
            <a:pPr marL="609600" indent="-609600">
              <a:buBlip>
                <a:blip r:embed="rId2"/>
              </a:buBlip>
            </a:pPr>
            <a:r>
              <a:rPr lang="en-US" sz="2800">
                <a:latin typeface="Garamond" charset="0"/>
              </a:rPr>
              <a:t>Napas cuping hidung</a:t>
            </a:r>
          </a:p>
          <a:p>
            <a:pPr marL="609600" indent="-609600">
              <a:buBlip>
                <a:blip r:embed="rId2"/>
              </a:buBlip>
            </a:pPr>
            <a:r>
              <a:rPr lang="en-US" sz="2800">
                <a:latin typeface="Garamond" charset="0"/>
              </a:rPr>
              <a:t>Retraksi trakhea</a:t>
            </a:r>
          </a:p>
          <a:p>
            <a:pPr marL="609600" indent="-609600">
              <a:buBlip>
                <a:blip r:embed="rId2"/>
              </a:buBlip>
            </a:pPr>
            <a:r>
              <a:rPr lang="en-US" sz="2800">
                <a:latin typeface="Garamond" charset="0"/>
              </a:rPr>
              <a:t>Retraksi dinding dada</a:t>
            </a:r>
          </a:p>
          <a:p>
            <a:pPr marL="609600" indent="-609600">
              <a:buBlip>
                <a:blip r:embed="rId2"/>
              </a:buBlip>
            </a:pPr>
            <a:r>
              <a:rPr lang="en-US" sz="2800">
                <a:latin typeface="Garamond" charset="0"/>
              </a:rPr>
              <a:t>Tidak terasa ada udara ekspirasi</a:t>
            </a:r>
          </a:p>
        </p:txBody>
      </p:sp>
    </p:spTree>
    <p:extLst>
      <p:ext uri="{BB962C8B-B14F-4D97-AF65-F5344CB8AC3E}">
        <p14:creationId xmlns:p14="http://schemas.microsoft.com/office/powerpoint/2010/main" val="1236449652"/>
      </p:ext>
    </p:extLst>
  </p:cSld>
  <p:clrMapOvr>
    <a:masterClrMapping/>
  </p:clrMapOvr>
  <p:transition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1096</Words>
  <Application>Microsoft Macintosh PowerPoint</Application>
  <PresentationFormat>Widescreen</PresentationFormat>
  <Paragraphs>227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Century Gothic</vt:lpstr>
      <vt:lpstr>Consolas</vt:lpstr>
      <vt:lpstr>Corbel</vt:lpstr>
      <vt:lpstr>Garamond</vt:lpstr>
      <vt:lpstr>Tahoma</vt:lpstr>
      <vt:lpstr>Verdana</vt:lpstr>
      <vt:lpstr>Wingdings</vt:lpstr>
      <vt:lpstr>Wingdings 2</vt:lpstr>
      <vt:lpstr>Wingdings 3</vt:lpstr>
      <vt:lpstr>Ion</vt:lpstr>
      <vt:lpstr>Terapi oksigen</vt:lpstr>
      <vt:lpstr>Mengapa perlu oksigen?</vt:lpstr>
      <vt:lpstr>Sistem Respirokardiovaskuler</vt:lpstr>
      <vt:lpstr>Tipe hipoksia</vt:lpstr>
      <vt:lpstr>Penyebab hipoksia</vt:lpstr>
      <vt:lpstr>Penyebab hipoksia</vt:lpstr>
      <vt:lpstr>PowerPoint Presentation</vt:lpstr>
      <vt:lpstr>PowerPoint Presentation</vt:lpstr>
      <vt:lpstr>PowerPoint Presentation</vt:lpstr>
      <vt:lpstr>PowerPoint Presentation</vt:lpstr>
      <vt:lpstr>MANUVER TRIPEL JALAN NAPAS</vt:lpstr>
      <vt:lpstr>PowerPoint Presentation</vt:lpstr>
      <vt:lpstr>KURVA DISOSIASI OKSIGEN</vt:lpstr>
      <vt:lpstr>Gejala &amp; Tanda Hipoksia Akut</vt:lpstr>
      <vt:lpstr>Pemeriksaan Penunjang</vt:lpstr>
      <vt:lpstr>Diagnosis gagal napas</vt:lpstr>
      <vt:lpstr>PowerPoint Presentation</vt:lpstr>
      <vt:lpstr>Tatalaksana Terapi Oksigen</vt:lpstr>
      <vt:lpstr>Alat terapi (suplemen) oksigen</vt:lpstr>
      <vt:lpstr>PowerPoint Presentation</vt:lpstr>
      <vt:lpstr>PowerPoint Presentation</vt:lpstr>
      <vt:lpstr>PowerPoint Presentation</vt:lpstr>
      <vt:lpstr>MACAM2 ALAT PENATALAKSANAAN JALAN NAFAS </vt:lpstr>
      <vt:lpstr>PowerPoint Presentation</vt:lpstr>
      <vt:lpstr>PowerPoint Presentation</vt:lpstr>
      <vt:lpstr>PowerPoint Presentation</vt:lpstr>
      <vt:lpstr>PowerPoint Presentation</vt:lpstr>
      <vt:lpstr>INDIKASI INTUBASI TRAKHEA</vt:lpstr>
      <vt:lpstr>PERBANDINGAN SIFAT ALAT JALAN NAPAS</vt:lpstr>
      <vt:lpstr>Mobilisasi dan membuang sekret:</vt:lpstr>
      <vt:lpstr>Komplikasi terapi oksigen</vt:lpstr>
      <vt:lpstr> </vt:lpstr>
      <vt:lpstr>KONSEP VENTILASI MEKANIK </vt:lpstr>
      <vt:lpstr>Alhamdulillah..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 oksigen</dc:title>
  <dc:creator>ardi pramono</dc:creator>
  <cp:lastModifiedBy>Ardi Pramono</cp:lastModifiedBy>
  <cp:revision>7</cp:revision>
  <dcterms:created xsi:type="dcterms:W3CDTF">2020-12-23T07:19:56Z</dcterms:created>
  <dcterms:modified xsi:type="dcterms:W3CDTF">2022-12-13T05:34:47Z</dcterms:modified>
</cp:coreProperties>
</file>