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0" r:id="rId3"/>
    <p:sldId id="707" r:id="rId4"/>
    <p:sldId id="727" r:id="rId5"/>
    <p:sldId id="723" r:id="rId6"/>
    <p:sldId id="724" r:id="rId7"/>
    <p:sldId id="726" r:id="rId8"/>
    <p:sldId id="346" r:id="rId9"/>
    <p:sldId id="361" r:id="rId10"/>
    <p:sldId id="319" r:id="rId11"/>
    <p:sldId id="728" r:id="rId12"/>
    <p:sldId id="730" r:id="rId13"/>
    <p:sldId id="732" r:id="rId14"/>
    <p:sldId id="733" r:id="rId15"/>
    <p:sldId id="731" r:id="rId16"/>
    <p:sldId id="7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 Kurniawan" initials="MK" lastIdx="1" clrIdx="0">
    <p:extLst>
      <p:ext uri="{19B8F6BF-5375-455C-9EA6-DF929625EA0E}">
        <p15:presenceInfo xmlns:p15="http://schemas.microsoft.com/office/powerpoint/2012/main" userId="M Kurniaw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D625B-0A90-4396-80F2-0AE999C73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8E2EB-0FC9-400C-9F35-4771ECBF3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68072-6FAB-4413-8EFB-C8CCB86B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05440-D3A8-4B07-AADA-A345C13E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7AE21-05C4-459D-8832-C3BFDDCE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9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A513-30ED-4E9B-A3DE-F68B36C2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C8DEB-42D4-4EB6-84DD-0A6F72469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CF7C0-3251-46BC-A23B-37949504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8237C-1E0C-43A0-A514-4934EBB7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A628B-2993-43B5-8E5C-8DD15226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62AE3-9AB9-4902-BC0D-D9120DB5D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F7C41-A097-4BDD-A69B-37C1086AB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46C2D-B35D-4D90-AF2D-C1B4C219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0BF39-28FE-4B4E-AB84-866C4946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EA712-A163-43A8-8BC4-CD65DBDC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61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8D7B35-F10D-4CE9-ACDD-8FD518238A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BC5C6E-D129-4371-B620-BC166B24CC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Thrive Human Value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B7A3B6-161E-4612-A847-10834F3F19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BBB66-6729-4EA9-85C9-5974954FB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6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E59DA-5FFE-45CB-B6B8-71CD41E4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0397E-87CF-4D69-BA45-5C2AC42A9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27ED0-3DB4-4B1B-A7DE-E55FBC57A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1B83-8E6E-4700-883C-0CA61A89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E2FB8-D315-4EBB-BFF2-620EC3380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6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BC20C-4614-4EBD-847B-C1E1F74F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27208-634E-4229-A6D1-B78BA437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6C948-81AE-43A8-9DD5-194D3EA0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FBCB8-769C-40EC-AED1-D2FD386B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65F0-7358-4255-9439-77BFAC97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3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C079-8F60-4AAE-A4F0-0F767F9A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A5FC-DE5D-4CC9-B0AA-77EFA9256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7860F-ACD0-4F33-96DC-A2054F797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9058A-93BA-4786-86C8-93C64421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97DEA-2DFD-47F9-A6C0-5A3C37EB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7B67F-4054-496B-B801-54AFE939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22EFC-5262-4A73-90DA-C8509559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07D0A-09C4-4540-97D2-359A6DFC3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ED2D5-AF9D-4274-9C71-D46B0C8CB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6C0E6-6B77-45F6-8F50-7986BFDA7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0B9146-D2C1-4332-85AD-4F0F8CE99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23F59-8ED4-49B6-9A70-A0E0897A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C89F98-057F-4045-8A81-6BDB7F16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C20EE2-4E40-4F3B-A3BE-6E82F303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6FD5-104C-4A0F-A91E-37859E75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A9C2F-5412-45E3-ABEC-752B4D561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CCDE6A-F69C-4886-BC2A-32B948CF5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329ED8-C89C-4EAC-8C24-5E0893D4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4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1CAF79-3D44-4FF6-8D46-063A4277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4B2A0-91F4-4C2B-B769-61214A6DA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062B7-FE8F-4C81-A689-7151900D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4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33EB1-9F51-407E-A034-C0D1330B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AE647-2D72-456E-B4B2-BACF3788B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C04B9-F16D-4289-AFA9-B7C6C2FEA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7258F-736E-47B8-94BF-62D8EC41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374EB-DFBE-4FFA-9C9F-3D6123FF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5EA13-C4EF-46A9-A343-1E2BDE24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2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D56AB-D81B-46E6-A7AC-B6DC62A9F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A50958-E75E-492F-AE5A-204A18E26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EFE58-B49A-4EE0-8A1A-CEB1A217B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38A99-5ECF-4595-A071-63ACF2610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A8F5F-7F6F-48E6-96CA-9E74AC32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4A328-6E91-4F55-AF07-AD525BAD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50440-1F1B-4A28-AE38-6B2E80FBB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7A889-1764-4769-A26C-0FBB7E0A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B63CF-D0AF-449C-A394-B0F6BA4BF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105E5-2BAB-4755-AB0A-6BEA13867C40}" type="datetimeFigureOut">
              <a:rPr lang="en-US" smtClean="0"/>
              <a:t>21/10/2020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749CB-08BB-4D35-9552-83F6DB216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55935-EB25-47B9-9736-1B0C24E03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B70B1-1902-444C-8CBD-E5E3DD890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7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41FB04-8C0C-4D3D-9F49-143F0BAA7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Neisseria gonorrhoeae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753E3-D09C-4B23-9CA1-88B0EE0D4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muhammad kurniawan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keleton">
            <a:extLst>
              <a:ext uri="{FF2B5EF4-FFF2-40B4-BE49-F238E27FC236}">
                <a16:creationId xmlns:a16="http://schemas.microsoft.com/office/drawing/2014/main" id="{436FA024-2672-4EA6-9077-2FE9EB249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8572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332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>
            <a:extLst>
              <a:ext uri="{FF2B5EF4-FFF2-40B4-BE49-F238E27FC236}">
                <a16:creationId xmlns:a16="http://schemas.microsoft.com/office/drawing/2014/main" id="{06BEB748-1E6B-4912-8FE0-E7C891512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345440"/>
            <a:ext cx="9144000" cy="3444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id-ID" altLang="en-US" sz="2600" dirty="0"/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</a:pPr>
            <a:r>
              <a:rPr lang="en-US" altLang="en-US" sz="2400" b="1" dirty="0"/>
              <a:t> </a:t>
            </a:r>
            <a:r>
              <a:rPr lang="id-ID" altLang="en-US" b="1" dirty="0"/>
              <a:t>Patogenesis </a:t>
            </a:r>
          </a:p>
          <a:p>
            <a:pPr lvl="1">
              <a:spcBef>
                <a:spcPts val="800"/>
              </a:spcBef>
              <a:buNone/>
            </a:pPr>
            <a:r>
              <a:rPr lang="en-US" altLang="en-US" sz="2200" dirty="0" err="1"/>
              <a:t>Infeksi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berawal</a:t>
            </a:r>
            <a:r>
              <a:rPr lang="en-US" altLang="en-US" sz="2200" dirty="0"/>
              <a:t> pada </a:t>
            </a:r>
            <a:r>
              <a:rPr lang="en-US" altLang="en-US" sz="2200" dirty="0" err="1"/>
              <a:t>epitel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kolumnar</a:t>
            </a:r>
            <a:r>
              <a:rPr lang="en-US" altLang="en-US" sz="2200" dirty="0"/>
              <a:t> urethra, </a:t>
            </a:r>
            <a:r>
              <a:rPr lang="en-US" altLang="en-US" sz="2200" dirty="0" err="1"/>
              <a:t>saluran</a:t>
            </a:r>
            <a:r>
              <a:rPr lang="en-US" altLang="en-US" sz="2200" dirty="0"/>
              <a:t> periurethral </a:t>
            </a:r>
          </a:p>
          <a:p>
            <a:pPr lvl="1">
              <a:spcBef>
                <a:spcPts val="800"/>
              </a:spcBef>
              <a:buNone/>
            </a:pPr>
            <a:r>
              <a:rPr lang="en-US" altLang="en-US" sz="2200" dirty="0"/>
              <a:t>dan </a:t>
            </a:r>
            <a:r>
              <a:rPr lang="en-US" altLang="en-US" sz="2200" dirty="0" err="1"/>
              <a:t>kelenjar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kelamin</a:t>
            </a:r>
            <a:r>
              <a:rPr lang="en-US" altLang="en-US" sz="2200" dirty="0"/>
              <a:t> </a:t>
            </a:r>
            <a:r>
              <a:rPr lang="en-US" altLang="en-US" sz="2200" dirty="0">
                <a:sym typeface="Symbol" panose="05050102010706020507" pitchFamily="18" charset="2"/>
              </a:rPr>
              <a:t> </a:t>
            </a:r>
            <a:r>
              <a:rPr lang="en-US" altLang="en-US" sz="2200" dirty="0" err="1">
                <a:sym typeface="Symbol" panose="05050102010706020507" pitchFamily="18" charset="2"/>
              </a:rPr>
              <a:t>kuman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melekat</a:t>
            </a:r>
            <a:r>
              <a:rPr lang="en-US" altLang="en-US" sz="2200" dirty="0">
                <a:sym typeface="Symbol" panose="05050102010706020507" pitchFamily="18" charset="2"/>
              </a:rPr>
              <a:t> pada </a:t>
            </a:r>
            <a:r>
              <a:rPr lang="en-US" altLang="en-US" sz="2200" dirty="0" err="1">
                <a:sym typeface="Symbol" panose="05050102010706020507" pitchFamily="18" charset="2"/>
              </a:rPr>
              <a:t>permukaan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sel</a:t>
            </a:r>
            <a:r>
              <a:rPr lang="en-US" altLang="en-US" sz="2200" dirty="0">
                <a:sym typeface="Symbol" panose="05050102010706020507" pitchFamily="18" charset="2"/>
              </a:rPr>
              <a:t> (</a:t>
            </a:r>
            <a:r>
              <a:rPr lang="en-US" altLang="en-US" sz="2200" dirty="0" err="1">
                <a:sym typeface="Symbol" panose="05050102010706020507" pitchFamily="18" charset="2"/>
              </a:rPr>
              <a:t>dengan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</a:p>
          <a:p>
            <a:pPr lvl="1">
              <a:spcBef>
                <a:spcPts val="800"/>
              </a:spcBef>
              <a:buNone/>
            </a:pPr>
            <a:r>
              <a:rPr lang="en-US" altLang="en-US" sz="2200" dirty="0">
                <a:sym typeface="Symbol" panose="05050102010706020507" pitchFamily="18" charset="2"/>
              </a:rPr>
              <a:t>pili)  </a:t>
            </a:r>
            <a:r>
              <a:rPr lang="en-US" altLang="en-US" sz="2200" dirty="0" err="1">
                <a:sym typeface="Symbol" panose="05050102010706020507" pitchFamily="18" charset="2"/>
              </a:rPr>
              <a:t>penetrasi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ke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subepitel</a:t>
            </a:r>
            <a:r>
              <a:rPr lang="en-US" altLang="en-US" sz="2200" dirty="0">
                <a:sym typeface="Symbol" panose="05050102010706020507" pitchFamily="18" charset="2"/>
              </a:rPr>
              <a:t> (</a:t>
            </a:r>
            <a:r>
              <a:rPr lang="en-US" altLang="en-US" sz="2200" dirty="0" err="1">
                <a:sym typeface="Symbol" panose="05050102010706020507" pitchFamily="18" charset="2"/>
              </a:rPr>
              <a:t>hari</a:t>
            </a:r>
            <a:r>
              <a:rPr lang="en-US" altLang="en-US" sz="2200" dirty="0">
                <a:sym typeface="Symbol" panose="05050102010706020507" pitchFamily="18" charset="2"/>
              </a:rPr>
              <a:t> III)  </a:t>
            </a:r>
            <a:r>
              <a:rPr lang="en-US" altLang="en-US" sz="2200" dirty="0" err="1">
                <a:sym typeface="Symbol" panose="05050102010706020507" pitchFamily="18" charset="2"/>
              </a:rPr>
              <a:t>respon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peradangan</a:t>
            </a:r>
            <a:r>
              <a:rPr lang="en-US" altLang="en-US" sz="2200" dirty="0">
                <a:sym typeface="Symbol" panose="05050102010706020507" pitchFamily="18" charset="2"/>
              </a:rPr>
              <a:t> oleh </a:t>
            </a:r>
          </a:p>
          <a:p>
            <a:pPr lvl="1">
              <a:spcBef>
                <a:spcPts val="800"/>
              </a:spcBef>
              <a:buNone/>
            </a:pPr>
            <a:r>
              <a:rPr lang="en-US" altLang="en-US" sz="2200" dirty="0">
                <a:sym typeface="Symbol" panose="05050102010706020507" pitchFamily="18" charset="2"/>
              </a:rPr>
              <a:t>PMN (</a:t>
            </a:r>
            <a:r>
              <a:rPr lang="en-US" altLang="en-US" sz="2200" dirty="0" err="1">
                <a:sym typeface="Symbol" panose="05050102010706020507" pitchFamily="18" charset="2"/>
              </a:rPr>
              <a:t>obstruksi</a:t>
            </a:r>
            <a:r>
              <a:rPr lang="en-US" altLang="en-US" sz="2200" dirty="0">
                <a:sym typeface="Symbol" panose="05050102010706020507" pitchFamily="18" charset="2"/>
              </a:rPr>
              <a:t> oleh </a:t>
            </a:r>
            <a:r>
              <a:rPr lang="en-US" altLang="en-US" sz="2200" dirty="0" err="1">
                <a:sym typeface="Symbol" panose="05050102010706020507" pitchFamily="18" charset="2"/>
              </a:rPr>
              <a:t>eksudat</a:t>
            </a:r>
            <a:r>
              <a:rPr lang="en-US" altLang="en-US" sz="2200" dirty="0">
                <a:sym typeface="Symbol" panose="05050102010706020507" pitchFamily="18" charset="2"/>
              </a:rPr>
              <a:t>) </a:t>
            </a:r>
          </a:p>
          <a:p>
            <a:pPr lvl="1">
              <a:spcBef>
                <a:spcPts val="800"/>
              </a:spcBef>
              <a:buNone/>
            </a:pPr>
            <a:r>
              <a:rPr lang="en-US" altLang="en-US" sz="2200" dirty="0" err="1">
                <a:sym typeface="Symbol" panose="05050102010706020507" pitchFamily="18" charset="2"/>
              </a:rPr>
              <a:t>Penyebaran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sering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terjadi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lewat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pembuluh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limfe</a:t>
            </a:r>
            <a:r>
              <a:rPr lang="en-US" altLang="en-US" sz="2200" dirty="0">
                <a:sym typeface="Symbol" panose="05050102010706020507" pitchFamily="18" charset="2"/>
              </a:rPr>
              <a:t>, </a:t>
            </a:r>
            <a:r>
              <a:rPr lang="en-US" altLang="en-US" sz="2200" dirty="0" err="1">
                <a:sym typeface="Symbol" panose="05050102010706020507" pitchFamily="18" charset="2"/>
              </a:rPr>
              <a:t>dapat</a:t>
            </a:r>
            <a:r>
              <a:rPr lang="en-US" altLang="en-US" sz="2200" dirty="0">
                <a:sym typeface="Symbol" panose="05050102010706020507" pitchFamily="18" charset="2"/>
              </a:rPr>
              <a:t> pula </a:t>
            </a:r>
            <a:r>
              <a:rPr lang="en-US" altLang="en-US" sz="2200" dirty="0" err="1">
                <a:sym typeface="Symbol" panose="05050102010706020507" pitchFamily="18" charset="2"/>
              </a:rPr>
              <a:t>lewat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pembuluh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darah</a:t>
            </a:r>
            <a:endParaRPr lang="en-US" altLang="en-US" sz="2200" dirty="0">
              <a:sym typeface="Symbol" panose="05050102010706020507" pitchFamily="18" charset="2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90316CFF-07DD-4DBA-81C5-E5BA0AB8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1F6C655-D567-4654-A3DE-D26451EFFF9F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Rectangle 16">
            <a:extLst>
              <a:ext uri="{FF2B5EF4-FFF2-40B4-BE49-F238E27FC236}">
                <a16:creationId xmlns:a16="http://schemas.microsoft.com/office/drawing/2014/main" id="{145A905D-6E73-4BE6-8D99-83BF33E3A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360" y="3505201"/>
            <a:ext cx="9144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</a:pPr>
            <a:endParaRPr lang="id-ID" altLang="en-US" sz="2600" dirty="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400" b="1" dirty="0"/>
              <a:t> </a:t>
            </a:r>
            <a:r>
              <a:rPr lang="en-US" altLang="en-US" sz="2800" b="1" dirty="0" err="1"/>
              <a:t>Resistensi</a:t>
            </a:r>
            <a:endParaRPr lang="id-ID" altLang="en-US" sz="2800" b="1" dirty="0"/>
          </a:p>
          <a:p>
            <a:pPr lvl="1">
              <a:spcBef>
                <a:spcPts val="800"/>
              </a:spcBef>
              <a:buFontTx/>
              <a:buChar char="-"/>
            </a:pPr>
            <a:r>
              <a:rPr lang="en-US" altLang="en-US" sz="2200" dirty="0"/>
              <a:t>Non </a:t>
            </a:r>
            <a:r>
              <a:rPr lang="en-US" altLang="en-US" sz="2200" dirty="0" err="1"/>
              <a:t>spesifik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wanita</a:t>
            </a:r>
            <a:r>
              <a:rPr lang="en-US" altLang="en-US" sz="2200" dirty="0"/>
              <a:t> :  </a:t>
            </a:r>
            <a:r>
              <a:rPr lang="en-US" altLang="en-US" sz="2200" dirty="0">
                <a:sym typeface="Symbol" panose="05050102010706020507" pitchFamily="18" charset="2"/>
              </a:rPr>
              <a:t> </a:t>
            </a:r>
            <a:r>
              <a:rPr lang="en-US" altLang="en-US" sz="2200" dirty="0" err="1">
                <a:sym typeface="Symbol" panose="05050102010706020507" pitchFamily="18" charset="2"/>
              </a:rPr>
              <a:t>hormon</a:t>
            </a:r>
            <a:r>
              <a:rPr lang="en-US" altLang="en-US" sz="2200" dirty="0">
                <a:sym typeface="Symbol" panose="05050102010706020507" pitchFamily="18" charset="2"/>
              </a:rPr>
              <a:t> &amp; </a:t>
            </a:r>
            <a:r>
              <a:rPr lang="en-US" altLang="en-US" dirty="0">
                <a:sym typeface="Symbol" panose="05050102010706020507" pitchFamily="18" charset="2"/>
              </a:rPr>
              <a:t>  </a:t>
            </a:r>
            <a:r>
              <a:rPr lang="en-US" altLang="en-US" sz="2200" dirty="0">
                <a:sym typeface="Symbol" panose="05050102010706020507" pitchFamily="18" charset="2"/>
              </a:rPr>
              <a:t>pH genital ~ </a:t>
            </a:r>
            <a:r>
              <a:rPr lang="en-US" altLang="en-US" sz="2200" dirty="0" err="1">
                <a:sym typeface="Symbol" panose="05050102010706020507" pitchFamily="18" charset="2"/>
              </a:rPr>
              <a:t>siklus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haid</a:t>
            </a:r>
            <a:r>
              <a:rPr lang="en-US" altLang="en-US" sz="2200" dirty="0">
                <a:sym typeface="Symbol" panose="05050102010706020507" pitchFamily="18" charset="2"/>
              </a:rPr>
              <a:t>;</a:t>
            </a:r>
          </a:p>
          <a:p>
            <a:pPr lvl="1">
              <a:spcBef>
                <a:spcPts val="800"/>
              </a:spcBef>
            </a:pPr>
            <a:r>
              <a:rPr lang="en-US" altLang="en-US" sz="2200" dirty="0">
                <a:sym typeface="Symbol" panose="05050102010706020507" pitchFamily="18" charset="2"/>
              </a:rPr>
              <a:t>                       </a:t>
            </a:r>
            <a:r>
              <a:rPr lang="en-US" altLang="en-US" sz="2200" dirty="0" err="1">
                <a:sym typeface="Symbol" panose="05050102010706020507" pitchFamily="18" charset="2"/>
              </a:rPr>
              <a:t>pria</a:t>
            </a:r>
            <a:r>
              <a:rPr lang="en-US" altLang="en-US" sz="2200" dirty="0">
                <a:sym typeface="Symbol" panose="05050102010706020507" pitchFamily="18" charset="2"/>
              </a:rPr>
              <a:t>     :  pH, </a:t>
            </a:r>
            <a:r>
              <a:rPr lang="en-US" altLang="en-US" sz="2200" dirty="0" err="1">
                <a:sym typeface="Symbol" panose="05050102010706020507" pitchFamily="18" charset="2"/>
              </a:rPr>
              <a:t>osmolaritas</a:t>
            </a:r>
            <a:r>
              <a:rPr lang="en-US" altLang="en-US" sz="2200" dirty="0">
                <a:sym typeface="Symbol" panose="05050102010706020507" pitchFamily="18" charset="2"/>
              </a:rPr>
              <a:t>, </a:t>
            </a:r>
            <a:r>
              <a:rPr lang="en-US" altLang="en-US" sz="2200" dirty="0" err="1">
                <a:sym typeface="Symbol" panose="05050102010706020507" pitchFamily="18" charset="2"/>
              </a:rPr>
              <a:t>kadar</a:t>
            </a:r>
            <a:r>
              <a:rPr lang="en-US" altLang="en-US" sz="2200" dirty="0">
                <a:sym typeface="Symbol" panose="05050102010706020507" pitchFamily="18" charset="2"/>
              </a:rPr>
              <a:t> urea </a:t>
            </a:r>
            <a:r>
              <a:rPr lang="en-US" altLang="en-US" sz="2200" dirty="0" err="1">
                <a:sym typeface="Symbol" panose="05050102010706020507" pitchFamily="18" charset="2"/>
              </a:rPr>
              <a:t>dari</a:t>
            </a:r>
            <a:r>
              <a:rPr lang="en-US" altLang="en-US" sz="2200" dirty="0">
                <a:sym typeface="Symbol" panose="05050102010706020507" pitchFamily="18" charset="2"/>
              </a:rPr>
              <a:t> </a:t>
            </a:r>
            <a:r>
              <a:rPr lang="en-US" altLang="en-US" sz="2200" dirty="0" err="1">
                <a:sym typeface="Symbol" panose="05050102010706020507" pitchFamily="18" charset="2"/>
              </a:rPr>
              <a:t>urin</a:t>
            </a:r>
            <a:r>
              <a:rPr lang="en-US" altLang="en-US" sz="2200" dirty="0">
                <a:sym typeface="Symbol" panose="05050102010706020507" pitchFamily="18" charset="2"/>
              </a:rPr>
              <a:t> )</a:t>
            </a:r>
            <a:endParaRPr lang="en-US" altLang="en-US" sz="2200" dirty="0"/>
          </a:p>
          <a:p>
            <a:pPr lvl="1">
              <a:spcBef>
                <a:spcPts val="800"/>
              </a:spcBef>
              <a:buFontTx/>
              <a:buChar char="-"/>
            </a:pPr>
            <a:r>
              <a:rPr lang="en-US" altLang="en-US" sz="2200" dirty="0" err="1"/>
              <a:t>Spesifik</a:t>
            </a:r>
            <a:r>
              <a:rPr lang="en-US" altLang="en-US" sz="2200" dirty="0"/>
              <a:t> ( </a:t>
            </a:r>
            <a:r>
              <a:rPr lang="en-US" altLang="en-US" sz="2200" dirty="0" err="1"/>
              <a:t>sistem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imun</a:t>
            </a:r>
            <a:r>
              <a:rPr lang="en-US" altLang="en-US" sz="2200" dirty="0"/>
              <a:t> humoral </a:t>
            </a:r>
            <a:r>
              <a:rPr lang="en-US" altLang="en-US" sz="2200" dirty="0" err="1"/>
              <a:t>terutama</a:t>
            </a:r>
            <a:r>
              <a:rPr lang="en-US" altLang="en-US" sz="2200" dirty="0"/>
              <a:t> Ig A &amp; Ig G,</a:t>
            </a:r>
          </a:p>
          <a:p>
            <a:pPr lvl="1">
              <a:spcBef>
                <a:spcPts val="800"/>
              </a:spcBef>
            </a:pPr>
            <a:r>
              <a:rPr lang="en-US" altLang="en-US" sz="2200" dirty="0"/>
              <a:t>                 Complement)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3EB91-B664-4F5D-897D-023F4CB4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b="1" spc="-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id-ID" b="1" spc="-1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b="1" spc="-3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Laboratorik</a:t>
            </a:r>
            <a:br>
              <a:rPr lang="en-US" b="1" spc="-3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8DCDE-A61D-40F0-87BE-38FF5D3D5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457200" marR="2397125" lvl="1" indent="0">
              <a:spcAft>
                <a:spcPts val="0"/>
              </a:spcAft>
              <a:buNone/>
              <a:tabLst>
                <a:tab pos="251460" algn="l"/>
                <a:tab pos="252095" algn="l"/>
              </a:tabLst>
            </a:pPr>
            <a:endParaRPr lang="en-US" sz="1500" b="1" spc="-2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Bahan</a:t>
            </a:r>
            <a:r>
              <a:rPr lang="en-US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en-US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Nanah/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sekret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diambil dari uretra,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servix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prostat, mukosa tenggorok, kadang-kadang cairan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synovia</a:t>
            </a:r>
            <a:endParaRPr lang="en-US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endParaRPr lang="en-US" sz="1500" b="1" spc="-2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endParaRPr lang="en-US" sz="1500" b="1" spc="-2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endParaRPr lang="en-US" sz="1500" b="1" spc="-2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buNone/>
            </a:pPr>
            <a:r>
              <a:rPr lang="id-ID" sz="1500" b="1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id-ID" sz="1500" b="1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b="1" spc="-2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Mikroskopik</a:t>
            </a:r>
            <a:endParaRPr lang="en-US" sz="1500" b="1" spc="-2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buNone/>
            </a:pP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Spesimen yang diambil dibuat preparat oles dan dilakukan pengecatan gram. Gambaran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mikroskopik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dari </a:t>
            </a:r>
            <a:r>
              <a:rPr lang="id-ID" sz="15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Neisseria</a:t>
            </a:r>
            <a:r>
              <a:rPr lang="en-US" sz="15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gonorrhoe</a:t>
            </a:r>
            <a:r>
              <a:rPr lang="id-ID" sz="15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adalah pada proses akut tampak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diplokokkus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gram negatif intraseluler dalam sel-sel darah putih dengan pengecatan gram</a:t>
            </a:r>
            <a:endParaRPr lang="en-US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buNone/>
            </a:pPr>
            <a:endParaRPr lang="en-US" sz="1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buNone/>
            </a:pPr>
            <a:endParaRPr lang="en-US" sz="1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buNone/>
            </a:pPr>
            <a:r>
              <a:rPr lang="id-ID" sz="1500" b="1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Pemeriksaan </a:t>
            </a:r>
            <a:r>
              <a:rPr lang="id-ID" sz="1500" b="1" spc="-2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makroskopik</a:t>
            </a:r>
            <a:r>
              <a:rPr lang="id-ID" sz="1500" b="1" spc="-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b="1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(Kultur/penanaman)</a:t>
            </a:r>
            <a:endParaRPr lang="en-US" sz="1500" b="1" spc="-2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5945" marR="81915">
              <a:spcAft>
                <a:spcPts val="0"/>
              </a:spcAft>
            </a:pP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Sekret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diambil dari uretra (pada laki-laki) dan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cervix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(pada wanita) kemudian digores pada media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Thayer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Martin (media selektif yang diperkaya) dan diinkubasi dalam atmosfer yang mengandung CO2 5% (metode lilin padam) pada 35</a:t>
            </a:r>
            <a:r>
              <a:rPr lang="id-ID" sz="15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37</a:t>
            </a:r>
            <a:r>
              <a:rPr lang="id-ID" sz="15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spc="-1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id-ID" sz="1500" spc="-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48</a:t>
            </a:r>
            <a:r>
              <a:rPr lang="id-ID" sz="1500" spc="-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jam.</a:t>
            </a:r>
            <a:r>
              <a:rPr lang="id-ID" sz="1500" spc="-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id-ID" sz="1500" spc="-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menghindari</a:t>
            </a:r>
            <a:r>
              <a:rPr lang="id-ID" sz="1500" spc="-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kontaminasi,</a:t>
            </a:r>
            <a:r>
              <a:rPr lang="id-ID" sz="1500" spc="-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media</a:t>
            </a:r>
            <a:r>
              <a:rPr lang="id-ID" sz="1500" spc="-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diberi </a:t>
            </a:r>
            <a:r>
              <a:rPr lang="id-ID" sz="1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antimikroba</a:t>
            </a:r>
            <a:r>
              <a:rPr lang="id-ID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7345" indent="0">
              <a:spcBef>
                <a:spcPts val="10"/>
              </a:spcBef>
              <a:spcAft>
                <a:spcPts val="0"/>
              </a:spcAft>
              <a:buNone/>
            </a:pPr>
            <a:endParaRPr lang="en-US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1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78A5-4649-44A5-9BD1-D5E4A9DB266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SPESIMEN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7D2DCC7-BD9C-42DC-B5CF-30A95959CD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954" y="1825625"/>
            <a:ext cx="863809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9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8472-B11D-42AD-86FD-E9D805C7998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Diplococcus gram </a:t>
            </a:r>
            <a:r>
              <a:rPr lang="en-US" dirty="0" err="1"/>
              <a:t>negatif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65C62-820E-41C6-B168-4614E5102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DADBE-C65B-41B0-83FC-6F94D1D8A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ram-stain of gonococcal urethritis. Note distribution in neutrophils and presence of both intracellular and extracellular bacteria. (CDC)">
            <a:extLst>
              <a:ext uri="{FF2B5EF4-FFF2-40B4-BE49-F238E27FC236}">
                <a16:creationId xmlns:a16="http://schemas.microsoft.com/office/drawing/2014/main" id="{A38D2B37-216A-40C9-A69D-FD7910F350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96" y="2691414"/>
            <a:ext cx="4845550" cy="319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eisseria gonorrhoeae | Mechanisms of Pathogenicity">
            <a:extLst>
              <a:ext uri="{FF2B5EF4-FFF2-40B4-BE49-F238E27FC236}">
                <a16:creationId xmlns:a16="http://schemas.microsoft.com/office/drawing/2014/main" id="{691C6C0A-1067-45BB-B268-68AA4801829A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031" y="2691414"/>
            <a:ext cx="4738050" cy="31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BB52AFB-3B10-4C18-ABC7-8908619B3627}"/>
              </a:ext>
            </a:extLst>
          </p:cNvPr>
          <p:cNvSpPr txBox="1"/>
          <p:nvPr/>
        </p:nvSpPr>
        <p:spPr>
          <a:xfrm>
            <a:off x="2922105" y="5990840"/>
            <a:ext cx="7320905" cy="1202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marR="1859915" lvl="2" indent="-285750">
              <a:lnSpc>
                <a:spcPts val="1305"/>
              </a:lnSpc>
              <a:spcAft>
                <a:spcPts val="0"/>
              </a:spcAft>
              <a:buClr>
                <a:srgbClr val="231F20"/>
              </a:buClr>
              <a:buSzPts val="1100"/>
              <a:buFont typeface="Arial" panose="020B0604020202020204" pitchFamily="34" charset="0"/>
              <a:buChar char="•"/>
              <a:tabLst>
                <a:tab pos="251460" algn="l"/>
                <a:tab pos="252095" algn="l"/>
              </a:tabLst>
            </a:pPr>
            <a:r>
              <a:rPr lang="id-ID" sz="1800" spc="-4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Diplokokkus</a:t>
            </a:r>
            <a:r>
              <a:rPr lang="id-ID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gram</a:t>
            </a:r>
            <a:r>
              <a:rPr lang="id-ID" sz="1800" spc="-19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spc="-4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negative</a:t>
            </a:r>
            <a:endParaRPr lang="en-US" spc="-4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marR="1859915" lvl="2" indent="-285750">
              <a:lnSpc>
                <a:spcPts val="1305"/>
              </a:lnSpc>
              <a:spcAft>
                <a:spcPts val="0"/>
              </a:spcAft>
              <a:buClr>
                <a:srgbClr val="231F20"/>
              </a:buClr>
              <a:buSzPts val="1100"/>
              <a:buFont typeface="Arial" panose="020B0604020202020204" pitchFamily="34" charset="0"/>
              <a:buChar char="•"/>
              <a:tabLst>
                <a:tab pos="251460" algn="l"/>
                <a:tab pos="252095" algn="l"/>
              </a:tabLst>
            </a:pPr>
            <a:r>
              <a:rPr lang="id-ID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Biji kopi/ginjal berhadapan (bagian tengah</a:t>
            </a:r>
            <a:r>
              <a:rPr lang="id-ID" sz="1800" spc="-1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rata/cekung)</a:t>
            </a:r>
            <a:endParaRPr lang="en-US" spc="-4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marR="1859915" lvl="2" indent="-285750">
              <a:lnSpc>
                <a:spcPts val="1305"/>
              </a:lnSpc>
              <a:spcAft>
                <a:spcPts val="0"/>
              </a:spcAft>
              <a:buClr>
                <a:srgbClr val="231F20"/>
              </a:buClr>
              <a:buSzPts val="1100"/>
              <a:buFont typeface="Arial" panose="020B0604020202020204" pitchFamily="34" charset="0"/>
              <a:buChar char="•"/>
              <a:tabLst>
                <a:tab pos="251460" algn="l"/>
                <a:tab pos="252095" algn="l"/>
              </a:tabLst>
            </a:pPr>
            <a:r>
              <a:rPr lang="id-ID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id-ID" sz="1800" spc="-4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motil,non</a:t>
            </a:r>
            <a:r>
              <a:rPr lang="id-ID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spora</a:t>
            </a:r>
            <a:endParaRPr lang="en-US" spc="-4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00150" marR="1859915" lvl="2" indent="-285750">
              <a:lnSpc>
                <a:spcPts val="1305"/>
              </a:lnSpc>
              <a:spcAft>
                <a:spcPts val="0"/>
              </a:spcAft>
              <a:buClr>
                <a:srgbClr val="231F20"/>
              </a:buClr>
              <a:buSzPts val="1100"/>
              <a:buFont typeface="Arial" panose="020B0604020202020204" pitchFamily="34" charset="0"/>
              <a:buChar char="•"/>
              <a:tabLst>
                <a:tab pos="251460" algn="l"/>
                <a:tab pos="252095" algn="l"/>
              </a:tabLst>
            </a:pP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ø 0,8</a:t>
            </a:r>
            <a:r>
              <a:rPr lang="id-ID" sz="1800" spc="-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mm</a:t>
            </a:r>
            <a:endParaRPr lang="en-US" sz="1800" spc="-4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37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0C19E-F45D-4253-9E25-9665E1AEFC4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neisseria</a:t>
            </a:r>
            <a:r>
              <a:rPr lang="en-US" dirty="0"/>
              <a:t> gonorrhoeae </a:t>
            </a:r>
            <a:r>
              <a:rPr lang="en-US" dirty="0" err="1"/>
              <a:t>thayer</a:t>
            </a:r>
            <a:r>
              <a:rPr lang="en-US" dirty="0"/>
              <a:t> martin agar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A4B06-6159-429D-AA66-E62A86904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F653F6-3351-458E-91B8-69A13E526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Thayer-Martin agar (left) positive for N. gonorrhoea and a chocolate agar |  Download Scientific Diagram">
            <a:extLst>
              <a:ext uri="{FF2B5EF4-FFF2-40B4-BE49-F238E27FC236}">
                <a16:creationId xmlns:a16="http://schemas.microsoft.com/office/drawing/2014/main" id="{2811B4D4-7B8F-47C7-A7E6-35C462BD091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04" y="2718593"/>
            <a:ext cx="5324271" cy="285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Modified Thayer-Martin Agar: Composition, preparation, uses and colony  characteristics - Learn Microbiology Online">
            <a:extLst>
              <a:ext uri="{FF2B5EF4-FFF2-40B4-BE49-F238E27FC236}">
                <a16:creationId xmlns:a16="http://schemas.microsoft.com/office/drawing/2014/main" id="{34CFBC8B-6E69-476C-9E39-C6E3E6C46EC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19" y="2675196"/>
            <a:ext cx="4599781" cy="286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94459D-333E-4DE4-90DB-93AE883E1647}"/>
              </a:ext>
            </a:extLst>
          </p:cNvPr>
          <p:cNvSpPr txBox="1"/>
          <p:nvPr/>
        </p:nvSpPr>
        <p:spPr>
          <a:xfrm>
            <a:off x="440635" y="5748432"/>
            <a:ext cx="11310730" cy="134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5945" algn="just">
              <a:lnSpc>
                <a:spcPts val="1305"/>
              </a:lnSpc>
            </a:pPr>
            <a:r>
              <a:rPr lang="id-ID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Koloni pada Media </a:t>
            </a:r>
            <a:r>
              <a:rPr lang="id-ID" sz="1800" b="1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Thayer</a:t>
            </a:r>
            <a:r>
              <a:rPr lang="id-ID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Martin</a:t>
            </a:r>
            <a:r>
              <a:rPr lang="id-ID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5945" marR="83820" algn="just">
              <a:lnSpc>
                <a:spcPct val="97000"/>
              </a:lnSpc>
              <a:spcBef>
                <a:spcPts val="10"/>
              </a:spcBef>
              <a:spcAft>
                <a:spcPts val="0"/>
              </a:spcAft>
            </a:pP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Ciri makroskopis </a:t>
            </a:r>
            <a:r>
              <a:rPr lang="id-ID" sz="1800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Neisseriae</a:t>
            </a:r>
            <a:r>
              <a:rPr lang="id-ID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id-ID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Koloni </a:t>
            </a:r>
            <a:r>
              <a:rPr lang="id-ID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mukoid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cembung, </a:t>
            </a:r>
            <a:r>
              <a:rPr lang="id-ID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mengkilat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menonjol, tidak mempunyai pigmen, transparan, non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hemolitik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oksidase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(+),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obligat</a:t>
            </a:r>
            <a:r>
              <a:rPr lang="id-ID" sz="1800" spc="-8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aerob,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memfermentasi</a:t>
            </a:r>
            <a:r>
              <a:rPr lang="id-ID" sz="1800" spc="-8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 (Glukosa) dan tumbuh pada CO2 (5 –</a:t>
            </a:r>
            <a:r>
              <a:rPr lang="id-ID" sz="1800" spc="-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72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C3E59-3E4D-4066-BEF0-71A64BFB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ALGORITHM CULTURE AND IDENTIFICATION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F88C15-7194-4CFA-9C27-E79322EC5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636" r="-2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0058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6831-BAA7-463F-A4D8-C2E8E162C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mahasiswa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FC466-225B-4CF7-93E0-24BE8200A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Pengamatan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(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scenario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6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260A3690-890A-43F3-B1AC-77C69ED3C037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228600"/>
            <a:ext cx="8077200" cy="457200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defRPr/>
            </a:pPr>
            <a:br>
              <a:rPr lang="en-US" sz="3600" b="1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vantGarde Md BT" pitchFamily="34" charset="0"/>
                <a:ea typeface="+mj-ea"/>
                <a:cs typeface="+mj-cs"/>
              </a:rPr>
            </a:br>
            <a:br>
              <a:rPr lang="en-US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  <a:ea typeface="+mj-ea"/>
                <a:cs typeface="+mj-cs"/>
              </a:rPr>
            </a:br>
            <a:endParaRPr lang="en-US" sz="36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 Dem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F06A71-6BDC-4C5C-8732-3920642C087E}"/>
              </a:ext>
            </a:extLst>
          </p:cNvPr>
          <p:cNvSpPr/>
          <p:nvPr/>
        </p:nvSpPr>
        <p:spPr>
          <a:xfrm>
            <a:off x="1981200" y="381001"/>
            <a:ext cx="8229599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vantGarde Md BT" pitchFamily="34" charset="0"/>
              </a:rPr>
              <a:t>Gonorrhea : Neisseria gonorrhoeae</a:t>
            </a:r>
            <a:endParaRPr lang="en-US" sz="3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8BBCB-2CA1-41B9-AD9A-0FD2E517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BEBEB5-F95A-409D-B465-D8F2702893E0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78361E98-87EA-44F0-B0D6-19673E904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1"/>
            <a:ext cx="8610600" cy="382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id-ID" altLang="en-US" sz="2800" b="1" dirty="0">
                <a:solidFill>
                  <a:schemeClr val="hlink"/>
                </a:solidFill>
              </a:rPr>
              <a:t>   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dlm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famili</a:t>
            </a:r>
            <a:r>
              <a:rPr lang="en-US" altLang="en-US" sz="2400" dirty="0"/>
              <a:t> Neisseriaceae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endParaRPr lang="en-US" altLang="en-US" sz="2800" b="1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en-US" altLang="en-US" sz="2800" b="1" dirty="0">
                <a:solidFill>
                  <a:schemeClr val="hlink"/>
                </a:solidFill>
              </a:rPr>
              <a:t>   </a:t>
            </a:r>
            <a:r>
              <a:rPr lang="id-ID" altLang="en-US" sz="2800" b="1" dirty="0">
                <a:solidFill>
                  <a:schemeClr val="tx2"/>
                </a:solidFill>
              </a:rPr>
              <a:t>Morfologi   </a:t>
            </a:r>
            <a:r>
              <a:rPr lang="id-ID" altLang="en-US" sz="2400" b="1" u="sng" dirty="0">
                <a:solidFill>
                  <a:schemeClr val="tx2"/>
                </a:solidFill>
              </a:rPr>
              <a:t>                                                                     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id-ID" altLang="en-US" sz="2400" dirty="0">
                <a:solidFill>
                  <a:schemeClr val="tx2"/>
                </a:solidFill>
              </a:rPr>
              <a:t> </a:t>
            </a:r>
            <a:r>
              <a:rPr lang="en-US" altLang="en-US" sz="2400" dirty="0">
                <a:solidFill>
                  <a:schemeClr val="tx2"/>
                </a:solidFill>
              </a:rPr>
              <a:t>Coccus </a:t>
            </a:r>
            <a:r>
              <a:rPr lang="id-ID" altLang="en-US" sz="2400" dirty="0">
                <a:solidFill>
                  <a:schemeClr val="tx2"/>
                </a:solidFill>
              </a:rPr>
              <a:t>Gram 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Θ  (0.6 x 1.0 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m)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                 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   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sering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 ‘diplococcus’ (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seperti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biji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 kopi)</a:t>
            </a:r>
            <a:endParaRPr lang="en-US" altLang="en-US" sz="240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Tak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mempunyai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flagela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i="1" dirty="0">
                <a:solidFill>
                  <a:schemeClr val="tx2"/>
                </a:solidFill>
                <a:cs typeface="Tahoma" panose="020B0604030504040204" pitchFamily="34" charset="0"/>
              </a:rPr>
              <a:t>    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Tak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berspora</a:t>
            </a:r>
            <a:endParaRPr lang="en-US" altLang="en-US" sz="240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Char char="ü"/>
            </a:pPr>
            <a:r>
              <a:rPr lang="en-US" altLang="en-US" sz="2400" b="1" dirty="0">
                <a:solidFill>
                  <a:schemeClr val="tx2"/>
                </a:solidFill>
                <a:cs typeface="Tahoma" panose="020B0604030504040204" pitchFamily="34" charset="0"/>
              </a:rPr>
              <a:t> 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Mempunyai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 pili (strain </a:t>
            </a:r>
            <a:r>
              <a:rPr lang="en-US" altLang="en-US" sz="2400" dirty="0" err="1">
                <a:solidFill>
                  <a:schemeClr val="tx2"/>
                </a:solidFill>
                <a:cs typeface="Tahoma" panose="020B0604030504040204" pitchFamily="34" charset="0"/>
              </a:rPr>
              <a:t>virulen</a:t>
            </a:r>
            <a:r>
              <a:rPr lang="en-US" altLang="en-US" sz="2400" dirty="0">
                <a:solidFill>
                  <a:schemeClr val="tx2"/>
                </a:solidFill>
                <a:cs typeface="Tahoma" panose="020B0604030504040204" pitchFamily="34" charset="0"/>
              </a:rPr>
              <a:t>)</a:t>
            </a:r>
            <a:endParaRPr lang="en-US" altLang="en-US" sz="2400" b="1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lvl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chemeClr val="tx2"/>
              </a:solidFill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NeisseriaGonorrDiseasesTable">
            <a:extLst>
              <a:ext uri="{FF2B5EF4-FFF2-40B4-BE49-F238E27FC236}">
                <a16:creationId xmlns:a16="http://schemas.microsoft.com/office/drawing/2014/main" id="{A8C124CB-5E03-40A7-BCF4-77FAC3564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8991600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4">
            <a:extLst>
              <a:ext uri="{FF2B5EF4-FFF2-40B4-BE49-F238E27FC236}">
                <a16:creationId xmlns:a16="http://schemas.microsoft.com/office/drawing/2014/main" id="{A7045905-3802-4E49-9ADC-49ED3386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81000"/>
            <a:ext cx="9512300" cy="7620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i="1" dirty="0">
                <a:solidFill>
                  <a:srgbClr val="14078B"/>
                </a:solidFill>
              </a:rPr>
              <a:t>Neisseria Associated Diseases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74AF62A4-274C-4B34-AA8F-1F6769556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27425"/>
            <a:ext cx="358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(ophthalmia neonatorum)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5F6C0359-2571-4C10-9177-8A128732B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872" y="982272"/>
            <a:ext cx="3388419" cy="45609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40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Epidemiology of Gonorrhea</a:t>
            </a:r>
          </a:p>
        </p:txBody>
      </p:sp>
      <p:sp>
        <p:nvSpPr>
          <p:cNvPr id="8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Text Box 7">
            <a:extLst>
              <a:ext uri="{FF2B5EF4-FFF2-40B4-BE49-F238E27FC236}">
                <a16:creationId xmlns:a16="http://schemas.microsoft.com/office/drawing/2014/main" id="{BD7CB1C4-4EEC-4709-B9DB-8F1630AAD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862" y="1719618"/>
            <a:ext cx="5948831" cy="433462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4488" indent="-344488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Sexually-transmitted disease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>
                <a:solidFill>
                  <a:srgbClr val="FEFFFF"/>
                </a:solidFill>
                <a:latin typeface="+mn-lt"/>
              </a:rPr>
              <a:t>Found only in humans</a:t>
            </a:r>
            <a:endParaRPr lang="en-US" altLang="en-US" sz="2400" b="0">
              <a:solidFill>
                <a:srgbClr val="FEFFFF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Asymptomatic carriage is major reservoir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Lack of protective immunity and therefore </a:t>
            </a:r>
            <a:r>
              <a:rPr lang="en-US" altLang="en-US" sz="2400">
                <a:solidFill>
                  <a:srgbClr val="FEFFFF"/>
                </a:solidFill>
                <a:latin typeface="+mn-lt"/>
              </a:rPr>
              <a:t>reinfection</a:t>
            </a: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, partly due to </a:t>
            </a:r>
            <a:r>
              <a:rPr lang="en-US" altLang="en-US" sz="2400">
                <a:solidFill>
                  <a:srgbClr val="FEFFFF"/>
                </a:solidFill>
                <a:latin typeface="+mn-lt"/>
              </a:rPr>
              <a:t>antigenic diversity</a:t>
            </a: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 of strains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0">
                <a:solidFill>
                  <a:srgbClr val="FEFFFF"/>
                </a:solidFill>
                <a:latin typeface="+mn-lt"/>
              </a:rPr>
              <a:t>Higher risk of disseminated disease in patients with  complement deficiencies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400" b="0">
              <a:solidFill>
                <a:srgbClr val="FEFFFF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400" b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9218" name="Text Box 4">
            <a:extLst>
              <a:ext uri="{FF2B5EF4-FFF2-40B4-BE49-F238E27FC236}">
                <a16:creationId xmlns:a16="http://schemas.microsoft.com/office/drawing/2014/main" id="{D6A50A93-E576-4852-A94F-6B8C49790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858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ar-JO" altLang="en-US" sz="2800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id="{E9181E95-CFB7-4F09-817D-9A01ED682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600" y="2367280"/>
            <a:ext cx="91440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4075" indent="-449263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u="sng" dirty="0">
                <a:solidFill>
                  <a:srgbClr val="CC0000"/>
                </a:solidFill>
              </a:rPr>
              <a:t>In MEN</a:t>
            </a:r>
            <a:r>
              <a:rPr lang="en-US" altLang="en-US" dirty="0">
                <a:solidFill>
                  <a:srgbClr val="CC0000"/>
                </a:solidFill>
              </a:rPr>
              <a:t>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200" dirty="0">
                <a:solidFill>
                  <a:srgbClr val="CC0000"/>
                </a:solidFill>
              </a:rPr>
              <a:t>Urethritis</a:t>
            </a:r>
            <a:r>
              <a:rPr lang="en-US" altLang="en-US" sz="3200" b="0" dirty="0">
                <a:solidFill>
                  <a:srgbClr val="CC0000"/>
                </a:solidFill>
              </a:rPr>
              <a:t>;  </a:t>
            </a:r>
            <a:r>
              <a:rPr lang="en-US" altLang="en-US" sz="3200" dirty="0">
                <a:solidFill>
                  <a:srgbClr val="CC0000"/>
                </a:solidFill>
              </a:rPr>
              <a:t>Epididymitis</a:t>
            </a:r>
            <a:r>
              <a:rPr lang="en-US" altLang="en-US" sz="3200" dirty="0"/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b="0" dirty="0"/>
              <a:t>Most infections among men are </a:t>
            </a:r>
            <a:r>
              <a:rPr lang="en-US" altLang="en-US" sz="2800" dirty="0"/>
              <a:t>acute and symptomatic </a:t>
            </a:r>
            <a:r>
              <a:rPr lang="en-US" altLang="en-US" sz="2800" b="0" dirty="0"/>
              <a:t>with </a:t>
            </a:r>
            <a:r>
              <a:rPr lang="en-US" altLang="en-US" sz="2800" dirty="0"/>
              <a:t>purulent discharge &amp; dysuria</a:t>
            </a:r>
            <a:r>
              <a:rPr lang="en-US" altLang="en-US" sz="2800" b="0" dirty="0"/>
              <a:t> (painful urination) after 2-5 day incubation period</a:t>
            </a: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b="0" dirty="0"/>
              <a:t>The two bacterial agents primarily responsible for </a:t>
            </a:r>
            <a:r>
              <a:rPr lang="en-US" altLang="en-US" sz="2800" dirty="0"/>
              <a:t>urethritis</a:t>
            </a:r>
            <a:r>
              <a:rPr lang="en-US" altLang="en-US" sz="2800" b="0" dirty="0"/>
              <a:t> among men are </a:t>
            </a:r>
            <a:r>
              <a:rPr lang="en-US" altLang="en-US" sz="2800" i="1" dirty="0">
                <a:solidFill>
                  <a:srgbClr val="002060"/>
                </a:solidFill>
              </a:rPr>
              <a:t>N. gonorrhoeae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b="0" dirty="0"/>
              <a:t>and </a:t>
            </a:r>
            <a:r>
              <a:rPr lang="en-US" altLang="en-US" sz="2800" i="1" dirty="0">
                <a:solidFill>
                  <a:srgbClr val="002060"/>
                </a:solidFill>
              </a:rPr>
              <a:t>Chlamydia trachomatis</a:t>
            </a:r>
          </a:p>
        </p:txBody>
      </p:sp>
      <p:sp>
        <p:nvSpPr>
          <p:cNvPr id="10243" name="Text Box 6">
            <a:extLst>
              <a:ext uri="{FF2B5EF4-FFF2-40B4-BE49-F238E27FC236}">
                <a16:creationId xmlns:a16="http://schemas.microsoft.com/office/drawing/2014/main" id="{2695D086-46A9-4233-91AE-C0370F191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3112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i="1" dirty="0">
                <a:solidFill>
                  <a:srgbClr val="14078B"/>
                </a:solidFill>
              </a:rPr>
              <a:t>Differences Between Men &amp; Women with Gonorrhea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" name="Text Box 4">
            <a:extLst>
              <a:ext uri="{FF2B5EF4-FFF2-40B4-BE49-F238E27FC236}">
                <a16:creationId xmlns:a16="http://schemas.microsoft.com/office/drawing/2014/main" id="{5612C358-E10F-48B2-8457-014432C5B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506" y="800392"/>
            <a:ext cx="10264697" cy="121210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40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Differences Between Men &amp; Women with Gonorrhea </a:t>
            </a: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ED26ACC3-5969-43C5-BD1F-DFBD34CBA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624" y="2490436"/>
            <a:ext cx="9708995" cy="356717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854075" indent="-449263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19213" indent="-344488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u="sng">
                <a:latin typeface="+mn-lt"/>
              </a:rPr>
              <a:t>In WOMEN</a:t>
            </a:r>
            <a:r>
              <a:rPr lang="en-US" altLang="en-US" sz="2200">
                <a:latin typeface="+mn-lt"/>
              </a:rPr>
              <a:t> 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>
                <a:latin typeface="+mn-lt"/>
              </a:rPr>
              <a:t>Cervicitis</a:t>
            </a:r>
            <a:r>
              <a:rPr lang="en-US" altLang="en-US" sz="2200" b="0">
                <a:latin typeface="+mn-lt"/>
              </a:rPr>
              <a:t>;  </a:t>
            </a:r>
            <a:r>
              <a:rPr lang="en-US" altLang="en-US" sz="2200">
                <a:latin typeface="+mn-lt"/>
              </a:rPr>
              <a:t>Vaginitis</a:t>
            </a:r>
            <a:r>
              <a:rPr lang="en-US" altLang="en-US" sz="2200" b="0">
                <a:latin typeface="+mn-lt"/>
              </a:rPr>
              <a:t>;  </a:t>
            </a:r>
            <a:r>
              <a:rPr lang="en-US" altLang="en-US" sz="2200">
                <a:latin typeface="+mn-lt"/>
              </a:rPr>
              <a:t>Pelvic Inflammatory Disease</a:t>
            </a:r>
            <a:r>
              <a:rPr lang="en-US" altLang="en-US" sz="2200" b="0"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(PID);</a:t>
            </a:r>
            <a:r>
              <a:rPr lang="en-US" altLang="en-US" sz="2200" b="0">
                <a:latin typeface="+mn-lt"/>
              </a:rPr>
              <a:t>  </a:t>
            </a:r>
            <a:r>
              <a:rPr lang="en-US" altLang="en-US" sz="2200">
                <a:latin typeface="+mn-lt"/>
              </a:rPr>
              <a:t>Disseminated Gonococcal Infection</a:t>
            </a:r>
            <a:r>
              <a:rPr lang="en-US" altLang="en-US" sz="2200" b="0"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(DGI)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b="0">
                <a:latin typeface="+mn-lt"/>
              </a:rPr>
              <a:t>Women often </a:t>
            </a:r>
            <a:r>
              <a:rPr lang="en-US" altLang="en-US" sz="2200">
                <a:latin typeface="+mn-lt"/>
              </a:rPr>
              <a:t>asymptomatic</a:t>
            </a:r>
            <a:r>
              <a:rPr lang="en-US" altLang="en-US" sz="2200" b="0">
                <a:latin typeface="+mn-lt"/>
              </a:rPr>
              <a:t> or have atypical indications;  Often untreated until PID complications develop</a:t>
            </a:r>
            <a:endParaRPr lang="en-US" altLang="en-US" sz="2200"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>
                <a:latin typeface="+mn-lt"/>
              </a:rPr>
              <a:t>Pelvic Inflammatory Disease (PID)</a:t>
            </a:r>
          </a:p>
          <a:p>
            <a:pPr lvl="1"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b="0">
                <a:latin typeface="+mn-lt"/>
              </a:rPr>
              <a:t>May also be asymptomatic, but difficult diagnosis accounts for many false negatives</a:t>
            </a:r>
            <a:endParaRPr lang="en-US" altLang="en-US" sz="2200">
              <a:latin typeface="+mn-lt"/>
            </a:endParaRPr>
          </a:p>
          <a:p>
            <a:pPr lvl="1"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b="0">
                <a:latin typeface="+mn-lt"/>
              </a:rPr>
              <a:t>Can cause scarring of fallopian tubes leading to infertility or ectopic pregnancy</a:t>
            </a:r>
            <a:endParaRPr lang="en-US" altLang="en-US" sz="220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4" name="Text Box 126">
            <a:extLst>
              <a:ext uri="{FF2B5EF4-FFF2-40B4-BE49-F238E27FC236}">
                <a16:creationId xmlns:a16="http://schemas.microsoft.com/office/drawing/2014/main" id="{9F8591D9-76B2-4818-B1C1-39F278976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Gonorrhea</a:t>
            </a:r>
          </a:p>
        </p:txBody>
      </p:sp>
      <p:sp>
        <p:nvSpPr>
          <p:cNvPr id="13314" name="Rectangle 4">
            <a:extLst>
              <a:ext uri="{FF2B5EF4-FFF2-40B4-BE49-F238E27FC236}">
                <a16:creationId xmlns:a16="http://schemas.microsoft.com/office/drawing/2014/main" id="{16701CEC-E6CB-4073-B6B5-B95A0D938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6916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ar-JO" altLang="en-US" sz="2400" b="0">
              <a:latin typeface="Times New Roman" panose="02020603050405020304" pitchFamily="18" charset="0"/>
            </a:endParaRPr>
          </a:p>
        </p:txBody>
      </p:sp>
      <p:graphicFrame>
        <p:nvGraphicFramePr>
          <p:cNvPr id="546944" name="Group 128">
            <a:extLst>
              <a:ext uri="{FF2B5EF4-FFF2-40B4-BE49-F238E27FC236}">
                <a16:creationId xmlns:a16="http://schemas.microsoft.com/office/drawing/2014/main" id="{932D2AB5-6BF1-4C75-B232-CD49DF153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56238"/>
              </p:ext>
            </p:extLst>
          </p:nvPr>
        </p:nvGraphicFramePr>
        <p:xfrm>
          <a:off x="4783102" y="643466"/>
          <a:ext cx="6769128" cy="5568745"/>
        </p:xfrm>
        <a:graphic>
          <a:graphicData uri="http://schemas.openxmlformats.org/drawingml/2006/table">
            <a:tbl>
              <a:tblPr firstRow="1" bandRow="1">
                <a:solidFill>
                  <a:schemeClr val="tx1">
                    <a:lumMod val="75000"/>
                    <a:lumOff val="25000"/>
                  </a:schemeClr>
                </a:solidFill>
                <a:tableStyleId>{5940675A-B579-460E-94D1-54222C63F5DA}</a:tableStyleId>
              </a:tblPr>
              <a:tblGrid>
                <a:gridCol w="3753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8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u="sng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Females</a:t>
                      </a:r>
                      <a:endParaRPr kumimoji="0" lang="en-US" sz="1300" b="0" i="0" u="sng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u="sng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Males</a:t>
                      </a:r>
                      <a:endParaRPr kumimoji="0" lang="en-US" sz="1300" b="0" i="0" u="sng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50% risk of infection after single exposure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20% risk of infection after single exposure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Asymptomatic infections frequently not diagnosed 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Most initially symptomatic (95% acute)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 reservoir is asymptomatic carriage in females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 reservoir is asymptomatic carriage in females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Genital infection include cervix (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cervicitis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), but vagina, urethra, rectum can be colonized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Genital infection generally restricted to urethra (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urethritis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 with purulent discharge and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dysuria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Ascending infections in 10-20% including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salpingitis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tubo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-ovarian abscesses, pelvic inflammatory disease (PID) , can lead to sterility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Rare complications may include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epididymitis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prostatitis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, and </a:t>
                      </a:r>
                      <a:r>
                        <a:rPr kumimoji="0" lang="en-US" sz="1300" u="none" strike="noStrike" cap="none" spc="0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periurethral</a:t>
                      </a: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abscesses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Disseminated infections more common, including septicemia, infection of skin and joints (1-3%)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Disseminated infections are very rare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Can infect infant at delivery (conjunctivitis, opthalmia neonatorum)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More common in homosexual men</a:t>
                      </a:r>
                      <a:endParaRPr kumimoji="0" lang="en-US" sz="1300" b="1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3946" marR="87651" marT="87651" marB="87651" horzOverflow="overflow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E3A0152-8C7B-47D4-BC00-8EB2CD40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33401"/>
            <a:ext cx="86106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en-US" altLang="en-US" sz="2800" b="1" dirty="0">
                <a:solidFill>
                  <a:schemeClr val="tx2"/>
                </a:solidFill>
                <a:cs typeface="Tahoma" panose="020B0604030504040204" pitchFamily="34" charset="0"/>
              </a:rPr>
              <a:t>   </a:t>
            </a:r>
            <a:r>
              <a:rPr lang="en-US" altLang="en-US" sz="2800" b="1" dirty="0" err="1">
                <a:solidFill>
                  <a:schemeClr val="tx2"/>
                </a:solidFill>
                <a:cs typeface="Tahoma" panose="020B0604030504040204" pitchFamily="34" charset="0"/>
              </a:rPr>
              <a:t>Fisiologi</a:t>
            </a:r>
            <a:r>
              <a:rPr lang="en-US" altLang="en-US" sz="2400" b="1" dirty="0">
                <a:solidFill>
                  <a:schemeClr val="tx2"/>
                </a:solidFill>
                <a:cs typeface="Tahoma" panose="020B0604030504040204" pitchFamily="34" charset="0"/>
              </a:rPr>
              <a:t>    </a:t>
            </a:r>
            <a:endParaRPr lang="id-ID" altLang="en-US" sz="2400" b="1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Sifat </a:t>
            </a:r>
            <a:r>
              <a:rPr lang="en-US" altLang="en-US" sz="2400" dirty="0" err="1">
                <a:solidFill>
                  <a:schemeClr val="tx2"/>
                </a:solidFill>
              </a:rPr>
              <a:t>biokimia</a:t>
            </a:r>
            <a:r>
              <a:rPr lang="en-US" altLang="en-US" sz="2400" dirty="0">
                <a:solidFill>
                  <a:schemeClr val="tx2"/>
                </a:solidFill>
              </a:rPr>
              <a:t> &amp; </a:t>
            </a:r>
            <a:r>
              <a:rPr lang="en-US" altLang="en-US" sz="2400" dirty="0" err="1">
                <a:solidFill>
                  <a:schemeClr val="tx2"/>
                </a:solidFill>
              </a:rPr>
              <a:t>ciri</a:t>
            </a:r>
            <a:r>
              <a:rPr lang="en-US" altLang="en-US" sz="2400" dirty="0">
                <a:solidFill>
                  <a:schemeClr val="tx2"/>
                </a:solidFill>
              </a:rPr>
              <a:t> kultur  :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-  </a:t>
            </a:r>
            <a:r>
              <a:rPr lang="en-US" altLang="en-US" sz="2400" dirty="0" err="1">
                <a:solidFill>
                  <a:schemeClr val="tx2"/>
                </a:solidFill>
              </a:rPr>
              <a:t>aerob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-  </a:t>
            </a:r>
            <a:r>
              <a:rPr lang="en-US" altLang="en-US" sz="2400" dirty="0" err="1">
                <a:solidFill>
                  <a:schemeClr val="tx2"/>
                </a:solidFill>
                <a:sym typeface="Symbol" panose="05050102010706020507" pitchFamily="18" charset="2"/>
              </a:rPr>
              <a:t>oksidase</a:t>
            </a:r>
            <a:r>
              <a:rPr lang="en-US" altLang="en-US" sz="2400" dirty="0">
                <a:solidFill>
                  <a:schemeClr val="tx2"/>
                </a:solidFill>
                <a:sym typeface="Symbol" panose="05050102010706020507" pitchFamily="18" charset="2"/>
              </a:rPr>
              <a:t> +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,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katalase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+,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Tx/>
              <a:buChar char="-"/>
            </a:pP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sangat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peka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terhadap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lingkungan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merugikan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: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  </a:t>
            </a:r>
            <a:r>
              <a:rPr lang="en-US" altLang="en-US" sz="2200" i="1" dirty="0">
                <a:solidFill>
                  <a:schemeClr val="tx2"/>
                </a:solidFill>
                <a:ea typeface="Arial Unicode MS" pitchFamily="34" charset="-128"/>
              </a:rPr>
              <a:t>drying, chilling, 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pH,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sinar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ea typeface="Arial Unicode MS" pitchFamily="34" charset="-128"/>
              </a:rPr>
              <a:t>matahari</a:t>
            </a:r>
            <a:r>
              <a:rPr lang="en-US" altLang="en-US" sz="2200" dirty="0">
                <a:solidFill>
                  <a:schemeClr val="tx2"/>
                </a:solidFill>
                <a:ea typeface="Arial Unicode MS" pitchFamily="34" charset="-128"/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0CF21-CB4E-461D-B927-8F10FFCA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848B32D-0004-443D-BE42-2B3EED9A0E0A}" type="slidenum">
              <a:rPr lang="en-US" altLang="en-US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Text Box 505">
            <a:extLst>
              <a:ext uri="{FF2B5EF4-FFF2-40B4-BE49-F238E27FC236}">
                <a16:creationId xmlns:a16="http://schemas.microsoft.com/office/drawing/2014/main" id="{C7BA99D9-1CEF-4386-BC9B-2229962F2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971801"/>
            <a:ext cx="8610600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  <a:defRPr/>
            </a:pPr>
            <a:r>
              <a:rPr lang="en-US" sz="2400" dirty="0"/>
              <a:t> Kultur : pada 3-10% CO2</a:t>
            </a:r>
          </a:p>
          <a:p>
            <a:pPr>
              <a:lnSpc>
                <a:spcPct val="80000"/>
              </a:lnSpc>
              <a:spcBef>
                <a:spcPct val="35000"/>
              </a:spcBef>
              <a:defRPr/>
            </a:pPr>
            <a:r>
              <a:rPr lang="en-US" sz="2400" dirty="0"/>
              <a:t>              medium </a:t>
            </a:r>
            <a:r>
              <a:rPr lang="en-US" sz="2400" dirty="0" err="1"/>
              <a:t>selektif</a:t>
            </a:r>
            <a:r>
              <a:rPr lang="en-US" sz="2400" dirty="0"/>
              <a:t> : Thayer Martin Agar</a:t>
            </a:r>
          </a:p>
          <a:p>
            <a:pPr>
              <a:lnSpc>
                <a:spcPct val="80000"/>
              </a:lnSpc>
              <a:spcBef>
                <a:spcPct val="35000"/>
              </a:spcBef>
              <a:defRPr/>
            </a:pPr>
            <a:r>
              <a:rPr lang="en-US" sz="2400" dirty="0"/>
              <a:t>              (Chocolate Agar + Vancomycin, Colistin, Nystatin)</a:t>
            </a:r>
          </a:p>
          <a:p>
            <a:pPr>
              <a:lnSpc>
                <a:spcPct val="80000"/>
              </a:lnSpc>
              <a:spcBef>
                <a:spcPct val="35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Identifikasi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</a:p>
          <a:p>
            <a:pPr>
              <a:lnSpc>
                <a:spcPct val="80000"/>
              </a:lnSpc>
              <a:spcBef>
                <a:spcPct val="35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metabolisme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glukosa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 +</a:t>
            </a:r>
          </a:p>
          <a:p>
            <a:pPr>
              <a:lnSpc>
                <a:spcPct val="80000"/>
              </a:lnSpc>
              <a:spcBef>
                <a:spcPct val="35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metabolisme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maltosa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sukrosa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laktosa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 -</a:t>
            </a: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  <a:defRPr/>
            </a:pPr>
            <a:endParaRPr 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8">
            <a:extLst>
              <a:ext uri="{FF2B5EF4-FFF2-40B4-BE49-F238E27FC236}">
                <a16:creationId xmlns:a16="http://schemas.microsoft.com/office/drawing/2014/main" id="{656A2615-A2C2-4939-A620-666A8516B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762000"/>
            <a:ext cx="83058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id-ID" altLang="en-US" sz="2800" b="1" dirty="0"/>
              <a:t>Struktur Antigen </a:t>
            </a:r>
            <a:endParaRPr lang="en-US" altLang="en-US" sz="2800" b="1" dirty="0"/>
          </a:p>
          <a:p>
            <a:pPr>
              <a:spcBef>
                <a:spcPts val="800"/>
              </a:spcBef>
              <a:buFontTx/>
              <a:buChar char="-"/>
            </a:pPr>
            <a:r>
              <a:rPr lang="en-US" altLang="en-US" sz="2200" dirty="0"/>
              <a:t> Ag pilus</a:t>
            </a:r>
          </a:p>
          <a:p>
            <a:pPr>
              <a:spcBef>
                <a:spcPts val="800"/>
              </a:spcBef>
              <a:buFontTx/>
              <a:buChar char="-"/>
            </a:pPr>
            <a:r>
              <a:rPr lang="en-US" altLang="en-US" sz="2200" dirty="0"/>
              <a:t> Protein pada </a:t>
            </a:r>
            <a:r>
              <a:rPr lang="en-US" altLang="en-US" sz="2200" i="1" dirty="0"/>
              <a:t>outer membrane</a:t>
            </a:r>
          </a:p>
          <a:p>
            <a:pPr>
              <a:spcBef>
                <a:spcPts val="800"/>
              </a:spcBef>
              <a:buFontTx/>
              <a:buChar char="-"/>
            </a:pPr>
            <a:r>
              <a:rPr lang="en-US" altLang="en-US" sz="2200" dirty="0"/>
              <a:t> </a:t>
            </a:r>
            <a:r>
              <a:rPr lang="en-US" altLang="en-US" sz="2200" dirty="0" err="1"/>
              <a:t>Lipo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oligosakarida</a:t>
            </a:r>
            <a:r>
              <a:rPr lang="en-US" altLang="en-US" sz="2200" dirty="0"/>
              <a:t> pada </a:t>
            </a:r>
            <a:r>
              <a:rPr lang="en-US" altLang="en-US" sz="2200" i="1" dirty="0"/>
              <a:t>outer membrane</a:t>
            </a:r>
          </a:p>
          <a:p>
            <a:pPr>
              <a:buFontTx/>
              <a:buChar char="-"/>
            </a:pPr>
            <a:endParaRPr lang="en-GB" altLang="en-US" sz="2200" i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75351-6036-4D29-ADBF-048F7CF0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22AF43E-53CA-4BBD-B0B6-F0F33C664DC2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E52ACDD-2C22-4AB4-A2A5-5A4DF2CEE36C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2438400"/>
            <a:ext cx="9144000" cy="3657600"/>
          </a:xfrm>
          <a:prstGeom prst="rect">
            <a:avLst/>
          </a:prstGeom>
          <a:noFill/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•"/>
              <a:defRPr/>
            </a:pPr>
            <a:endParaRPr lang="id-ID" sz="2600" kern="0" dirty="0"/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kern="0" dirty="0"/>
              <a:t>  </a:t>
            </a:r>
            <a:r>
              <a:rPr lang="en-US" sz="2800" b="1" kern="0" dirty="0"/>
              <a:t>  </a:t>
            </a:r>
            <a:r>
              <a:rPr lang="id-ID" sz="2800" b="1" kern="0" dirty="0"/>
              <a:t>Determinan Patogenesis</a:t>
            </a:r>
            <a:r>
              <a:rPr lang="id-ID" sz="2400" b="1" kern="0" dirty="0"/>
              <a:t> </a:t>
            </a:r>
          </a:p>
          <a:p>
            <a:pPr marL="742950" lvl="1" indent="-285750">
              <a:spcBef>
                <a:spcPts val="800"/>
              </a:spcBef>
              <a:buFont typeface="Wingdings" pitchFamily="2" charset="2"/>
              <a:buChar char="ü"/>
              <a:defRPr/>
            </a:pPr>
            <a:r>
              <a:rPr lang="id-ID" sz="1600" b="1" kern="0" dirty="0"/>
              <a:t> </a:t>
            </a:r>
            <a:r>
              <a:rPr lang="en-US" sz="2200" kern="0" dirty="0" err="1"/>
              <a:t>Pili</a:t>
            </a:r>
            <a:r>
              <a:rPr lang="en-US" sz="2200" kern="0" dirty="0"/>
              <a:t> : </a:t>
            </a:r>
            <a:r>
              <a:rPr lang="en-US" sz="2200" kern="0" dirty="0" err="1"/>
              <a:t>faktor</a:t>
            </a:r>
            <a:r>
              <a:rPr lang="en-US" sz="2200" kern="0" dirty="0"/>
              <a:t> </a:t>
            </a:r>
            <a:r>
              <a:rPr lang="en-US" sz="2200" kern="0" dirty="0" err="1"/>
              <a:t>virulensi</a:t>
            </a:r>
            <a:endParaRPr lang="en-US" sz="2200" kern="0" dirty="0"/>
          </a:p>
          <a:p>
            <a:pPr marL="742950" lvl="1" indent="-285750">
              <a:spcBef>
                <a:spcPts val="800"/>
              </a:spcBef>
              <a:buFont typeface="Wingdings" pitchFamily="2" charset="2"/>
              <a:buChar char="ü"/>
              <a:defRPr/>
            </a:pPr>
            <a:r>
              <a:rPr lang="en-US" sz="2200" kern="0" dirty="0"/>
              <a:t> </a:t>
            </a:r>
            <a:r>
              <a:rPr lang="en-US" sz="2200" kern="0" dirty="0" err="1"/>
              <a:t>Komponen</a:t>
            </a:r>
            <a:r>
              <a:rPr lang="en-US" sz="2200" kern="0" dirty="0"/>
              <a:t> </a:t>
            </a:r>
            <a:r>
              <a:rPr lang="en-US" sz="2200" kern="0" dirty="0" err="1"/>
              <a:t>pada</a:t>
            </a:r>
            <a:r>
              <a:rPr lang="en-US" sz="2200" kern="0" dirty="0"/>
              <a:t> </a:t>
            </a:r>
            <a:r>
              <a:rPr lang="en-US" sz="2200" i="1" kern="0" dirty="0"/>
              <a:t>outer membrane</a:t>
            </a:r>
          </a:p>
          <a:p>
            <a:pPr marL="742950" lvl="1" indent="-285750">
              <a:spcBef>
                <a:spcPts val="800"/>
              </a:spcBef>
              <a:buFont typeface="Wingdings" pitchFamily="2" charset="2"/>
              <a:buChar char="ü"/>
              <a:defRPr/>
            </a:pPr>
            <a:r>
              <a:rPr lang="en-US" sz="2200" kern="0" dirty="0"/>
              <a:t> </a:t>
            </a:r>
            <a:r>
              <a:rPr lang="en-US" sz="2200" kern="0" dirty="0" err="1"/>
              <a:t>Peptidoglycan</a:t>
            </a:r>
            <a:endParaRPr lang="en-US" sz="2200" kern="0" dirty="0"/>
          </a:p>
          <a:p>
            <a:pPr marL="742950" lvl="1" indent="-285750">
              <a:spcBef>
                <a:spcPts val="800"/>
              </a:spcBef>
              <a:buFont typeface="Wingdings" pitchFamily="2" charset="2"/>
              <a:buChar char="ü"/>
              <a:defRPr/>
            </a:pPr>
            <a:r>
              <a:rPr lang="en-US" sz="2200" kern="0" dirty="0"/>
              <a:t> </a:t>
            </a:r>
            <a:r>
              <a:rPr lang="en-US" sz="2200" kern="0" dirty="0" err="1"/>
              <a:t>Ig</a:t>
            </a:r>
            <a:r>
              <a:rPr lang="en-US" sz="2200" kern="0" dirty="0"/>
              <a:t> A protease (</a:t>
            </a:r>
            <a:r>
              <a:rPr lang="en-US" sz="2200" kern="0" dirty="0" err="1"/>
              <a:t>hanya</a:t>
            </a:r>
            <a:r>
              <a:rPr lang="en-US" sz="2200" kern="0" dirty="0"/>
              <a:t> </a:t>
            </a:r>
            <a:r>
              <a:rPr lang="en-US" sz="2200" kern="0" dirty="0" err="1"/>
              <a:t>pada</a:t>
            </a:r>
            <a:r>
              <a:rPr lang="en-US" sz="2200" kern="0" dirty="0"/>
              <a:t> </a:t>
            </a:r>
            <a:r>
              <a:rPr lang="en-US" sz="2200" kern="0" dirty="0" err="1"/>
              <a:t>Neisseria</a:t>
            </a:r>
            <a:r>
              <a:rPr lang="en-US" sz="2200" kern="0" dirty="0"/>
              <a:t> pathogen) </a:t>
            </a:r>
            <a:endParaRPr lang="id-ID" sz="2200" b="1" kern="0" dirty="0">
              <a:solidFill>
                <a:srgbClr val="66FF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799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AvantGarde Md BT</vt:lpstr>
      <vt:lpstr>Berlin Sans FB Demi</vt:lpstr>
      <vt:lpstr>Calibri</vt:lpstr>
      <vt:lpstr>Calibri Light</vt:lpstr>
      <vt:lpstr>Tahoma</vt:lpstr>
      <vt:lpstr>Times New Roman</vt:lpstr>
      <vt:lpstr>Wingdings</vt:lpstr>
      <vt:lpstr>Office Theme</vt:lpstr>
      <vt:lpstr>Neisseria gonorrhoeae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Pemeriksaan Laboratorik </vt:lpstr>
      <vt:lpstr>SPESIMEN</vt:lpstr>
      <vt:lpstr>Diplococcus gram negatif</vt:lpstr>
      <vt:lpstr>neisseria gonorrhoeae thayer martin agar</vt:lpstr>
      <vt:lpstr>ALGORITHM CULTURE AND IDENTIFICATION</vt:lpstr>
      <vt:lpstr>Tugas mahasiswa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Neisseria gonorrhoeae</dc:title>
  <dc:creator>M Kurniawan</dc:creator>
  <cp:lastModifiedBy>M Kurniawan</cp:lastModifiedBy>
  <cp:revision>10</cp:revision>
  <dcterms:created xsi:type="dcterms:W3CDTF">2020-10-21T06:28:50Z</dcterms:created>
  <dcterms:modified xsi:type="dcterms:W3CDTF">2020-10-21T08:02:40Z</dcterms:modified>
</cp:coreProperties>
</file>