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3"/>
    <p:sldId id="257" r:id="rId4"/>
    <p:sldId id="336" r:id="rId5"/>
    <p:sldId id="264" r:id="rId6"/>
    <p:sldId id="333" r:id="rId7"/>
    <p:sldId id="334" r:id="rId8"/>
    <p:sldId id="298" r:id="rId9"/>
    <p:sldId id="302" r:id="rId10"/>
    <p:sldId id="279" r:id="rId11"/>
    <p:sldId id="280" r:id="rId12"/>
    <p:sldId id="281" r:id="rId13"/>
    <p:sldId id="308" r:id="rId14"/>
    <p:sldId id="282" r:id="rId15"/>
    <p:sldId id="299" r:id="rId16"/>
    <p:sldId id="292" r:id="rId17"/>
    <p:sldId id="294" r:id="rId18"/>
    <p:sldId id="300" r:id="rId19"/>
    <p:sldId id="303" r:id="rId20"/>
    <p:sldId id="304" r:id="rId21"/>
    <p:sldId id="305" r:id="rId22"/>
    <p:sldId id="306" r:id="rId23"/>
    <p:sldId id="307" r:id="rId24"/>
    <p:sldId id="295" r:id="rId25"/>
    <p:sldId id="293" r:id="rId26"/>
    <p:sldId id="265" r:id="rId27"/>
    <p:sldId id="266" r:id="rId28"/>
    <p:sldId id="283" r:id="rId29"/>
    <p:sldId id="284" r:id="rId30"/>
    <p:sldId id="290" r:id="rId31"/>
    <p:sldId id="285" r:id="rId32"/>
    <p:sldId id="286" r:id="rId33"/>
    <p:sldId id="287" r:id="rId35"/>
    <p:sldId id="288" r:id="rId36"/>
    <p:sldId id="289" r:id="rId37"/>
    <p:sldId id="267"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90"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F5BD4-3A25-418E-AC94-E9ACFCDD31E9}"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0DB50-B84A-42B4-95FC-36C99C82D8D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defRPr/>
            </a:pPr>
            <a:r>
              <a:rPr lang="id-ID" b="1" dirty="0" smtClean="0"/>
              <a:t>Prep the Insulin Pen </a:t>
            </a:r>
            <a:r>
              <a:rPr lang="id-ID" sz="1000" b="0" dirty="0" smtClean="0"/>
              <a:t>(</a:t>
            </a:r>
            <a:r>
              <a:rPr lang="en-US" sz="1000" b="0" dirty="0" smtClean="0"/>
              <a:t>If using milky-white (intermediate-acting) insulin, gently roll pen between palms 15 seconds to mix. Carry on with remaining steps.</a:t>
            </a:r>
            <a:r>
              <a:rPr lang="id-ID" sz="1000" b="0" dirty="0" smtClean="0"/>
              <a:t>)</a:t>
            </a:r>
            <a:endParaRPr lang="id-ID" sz="1000" b="0" dirty="0" smtClean="0"/>
          </a:p>
          <a:p>
            <a:r>
              <a:rPr lang="id-ID" sz="1000" b="1" dirty="0" smtClean="0"/>
              <a:t>2. </a:t>
            </a:r>
            <a:r>
              <a:rPr lang="en-US" sz="1000" b="1" dirty="0" smtClean="0"/>
              <a:t>Remove Paper Tab and Needle Covers</a:t>
            </a:r>
            <a:r>
              <a:rPr lang="id-ID" sz="1000" b="1" dirty="0" smtClean="0"/>
              <a:t> (</a:t>
            </a:r>
            <a:r>
              <a:rPr lang="en-US" sz="1000" dirty="0" smtClean="0"/>
              <a:t>Get the needle ready. </a:t>
            </a:r>
            <a:br>
              <a:rPr lang="en-US" sz="1000" dirty="0" smtClean="0"/>
            </a:br>
            <a:r>
              <a:rPr lang="en-US" sz="1000" dirty="0" smtClean="0"/>
              <a:t>A. Pull paper tab off pen needle.* </a:t>
            </a:r>
            <a:br>
              <a:rPr lang="en-US" sz="1000" dirty="0" smtClean="0"/>
            </a:br>
            <a:r>
              <a:rPr lang="en-US" sz="1000" dirty="0" smtClean="0"/>
              <a:t>B. Screw needle onto insulin end of pen. </a:t>
            </a:r>
            <a:br>
              <a:rPr lang="en-US" sz="1000" dirty="0" smtClean="0"/>
            </a:br>
            <a:r>
              <a:rPr lang="en-US" sz="1000" dirty="0" smtClean="0"/>
              <a:t>C. Remove outer needle cover. </a:t>
            </a:r>
            <a:br>
              <a:rPr lang="en-US" sz="1000" dirty="0" smtClean="0"/>
            </a:br>
            <a:r>
              <a:rPr lang="en-US" sz="1000" dirty="0" smtClean="0"/>
              <a:t>D. Remove inner needle cover to expose the needle. Throw inner needle cover in trash.</a:t>
            </a:r>
            <a:endParaRPr lang="en-US" sz="1000" dirty="0" smtClean="0"/>
          </a:p>
          <a:p>
            <a:r>
              <a:rPr lang="en-US" sz="1000" dirty="0" smtClean="0"/>
              <a:t>*Pen needles are available in many sizes. Ask your diabetes educator or pharmacist for advice.</a:t>
            </a:r>
            <a:endParaRPr lang="id-ID" sz="1000" dirty="0" smtClean="0"/>
          </a:p>
          <a:p>
            <a:pPr marL="0" marR="0" indent="0" algn="l" defTabSz="914400" rtl="0" eaLnBrk="1" fontAlgn="auto" latinLnBrk="0" hangingPunct="1">
              <a:lnSpc>
                <a:spcPct val="100000"/>
              </a:lnSpc>
              <a:spcBef>
                <a:spcPts val="0"/>
              </a:spcBef>
              <a:spcAft>
                <a:spcPts val="0"/>
              </a:spcAft>
              <a:buClrTx/>
              <a:buSzTx/>
              <a:buFontTx/>
              <a:buNone/>
              <a:defRPr/>
            </a:pPr>
            <a:r>
              <a:rPr lang="id-ID" sz="1000" b="1" dirty="0" smtClean="0"/>
              <a:t>3.</a:t>
            </a:r>
            <a:r>
              <a:rPr lang="id-ID" sz="1000" b="1" baseline="0" dirty="0" smtClean="0"/>
              <a:t> </a:t>
            </a:r>
            <a:r>
              <a:rPr lang="id-ID" sz="1000" b="1" dirty="0" smtClean="0"/>
              <a:t>Prime the Insulin Pen (</a:t>
            </a:r>
            <a:r>
              <a:rPr lang="en-US" sz="1000" dirty="0" smtClean="0"/>
              <a:t>A. Prime the pen and clear air from needle. This adjusts the pen and needle for good accuracy when it's time to measure your insulin dose. Turn the dose selector knob at end of the pen to 1 or 2 units (watch dose markings change with turning of knob). </a:t>
            </a:r>
            <a:br>
              <a:rPr lang="en-US" sz="1000" dirty="0" smtClean="0"/>
            </a:br>
            <a:r>
              <a:rPr lang="en-US" sz="1000" dirty="0" smtClean="0"/>
              <a:t>B. Hold the pen with needle pointing upward. Press dose knob up completely while watching for insulin drop or stream to appear. Repeat, if necessary, until insulin is seen at needle tip. The dial should be back at zero after completing the priming step.</a:t>
            </a:r>
            <a:r>
              <a:rPr lang="id-ID" sz="1000" b="1" dirty="0" smtClean="0"/>
              <a:t>)</a:t>
            </a:r>
            <a:endParaRPr lang="id-ID" sz="1000" b="1" dirty="0" smtClean="0"/>
          </a:p>
          <a:p>
            <a:pPr marL="0" marR="0" indent="0" algn="l" defTabSz="914400" rtl="0" eaLnBrk="1" fontAlgn="auto" latinLnBrk="0" hangingPunct="1">
              <a:lnSpc>
                <a:spcPct val="100000"/>
              </a:lnSpc>
              <a:spcBef>
                <a:spcPts val="0"/>
              </a:spcBef>
              <a:spcAft>
                <a:spcPts val="0"/>
              </a:spcAft>
              <a:buClrTx/>
              <a:buSzTx/>
              <a:buFontTx/>
              <a:buNone/>
              <a:defRPr/>
            </a:pPr>
            <a:r>
              <a:rPr lang="id-ID" sz="1000" b="1" dirty="0" smtClean="0"/>
              <a:t>4. </a:t>
            </a:r>
            <a:r>
              <a:rPr lang="en-US" sz="1000" b="1" dirty="0" smtClean="0"/>
              <a:t>Dial in Your Insulin Dose</a:t>
            </a:r>
            <a:r>
              <a:rPr lang="id-ID" sz="1000" b="1" baseline="0" dirty="0" smtClean="0"/>
              <a:t> (</a:t>
            </a:r>
            <a:r>
              <a:rPr lang="en-US" sz="1000" dirty="0" smtClean="0"/>
              <a:t>Turn dose knob to "dial in" your insulin dose. (You can dial backward, too.) The pen will allow you to receive </a:t>
            </a:r>
            <a:r>
              <a:rPr lang="en-US" sz="1000" i="1" dirty="0" smtClean="0"/>
              <a:t>only</a:t>
            </a:r>
            <a:r>
              <a:rPr lang="en-US" sz="1000" dirty="0" smtClean="0"/>
              <a:t> the amount that you have set. Double-check the dose window to assure your proper dose.</a:t>
            </a:r>
            <a:r>
              <a:rPr lang="id-ID" sz="1000" b="1" baseline="0" dirty="0" smtClean="0"/>
              <a:t>)</a:t>
            </a:r>
            <a:endParaRPr lang="id-ID" sz="1000" b="1" dirty="0" smtClean="0"/>
          </a:p>
          <a:p>
            <a:endParaRPr lang="en-US" sz="1000" b="1" dirty="0" smtClean="0"/>
          </a:p>
          <a:p>
            <a:pPr marL="228600" marR="0" indent="-228600" algn="l" defTabSz="914400" rtl="0" eaLnBrk="1" fontAlgn="auto" latinLnBrk="0" hangingPunct="1">
              <a:lnSpc>
                <a:spcPct val="100000"/>
              </a:lnSpc>
              <a:spcBef>
                <a:spcPts val="0"/>
              </a:spcBef>
              <a:spcAft>
                <a:spcPts val="0"/>
              </a:spcAft>
              <a:buClrTx/>
              <a:buSzTx/>
              <a:buFontTx/>
              <a:buAutoNum type="arabicPeriod"/>
              <a:defRPr/>
            </a:pPr>
            <a:endParaRPr lang="id-ID" sz="1000" b="0" dirty="0" smtClean="0"/>
          </a:p>
          <a:p>
            <a:endParaRPr lang="id-ID" dirty="0"/>
          </a:p>
        </p:txBody>
      </p:sp>
      <p:sp>
        <p:nvSpPr>
          <p:cNvPr id="4" name="Slide Number Placeholder 3"/>
          <p:cNvSpPr>
            <a:spLocks noGrp="1"/>
          </p:cNvSpPr>
          <p:nvPr>
            <p:ph type="sldNum" sz="quarter" idx="10"/>
          </p:nvPr>
        </p:nvSpPr>
        <p:spPr/>
        <p:txBody>
          <a:bodyPr/>
          <a:lstStyle/>
          <a:p>
            <a:fld id="{820660E2-0D5B-4FA4-9370-9F43E2FC9D7C}" type="slidenum">
              <a:rPr lang="id-ID" smtClean="0"/>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id-ID" b="1" dirty="0" smtClean="0"/>
              <a:t>5. Choose an Injection Site (</a:t>
            </a:r>
            <a:r>
              <a:rPr lang="en-US" dirty="0" smtClean="0"/>
              <a:t>Select an injection site. The abdomen is the preferred place for many types of insulin--between the bottom of the ribs and pubic line, avoiding 3-4 inches surrounding the navel. The top of the thighs and back of upper arms (if you are flexible) may also be used.</a:t>
            </a:r>
            <a:r>
              <a:rPr lang="id-ID" b="1" dirty="0" smtClean="0"/>
              <a:t>)</a:t>
            </a:r>
            <a:endParaRPr lang="id-ID" b="1" dirty="0" smtClean="0"/>
          </a:p>
          <a:p>
            <a:r>
              <a:rPr lang="id-ID" b="1" dirty="0" smtClean="0"/>
              <a:t>6. Inject the Insulin (</a:t>
            </a:r>
            <a:r>
              <a:rPr lang="en-US" dirty="0" smtClean="0"/>
              <a:t>Inject insulin. </a:t>
            </a:r>
            <a:br>
              <a:rPr lang="en-US" dirty="0" smtClean="0"/>
            </a:br>
            <a:r>
              <a:rPr lang="en-US" dirty="0" smtClean="0"/>
              <a:t>A. Curl fingers around the upper end of the pen to hold secure. Poise thumb, in air, above dose knob. </a:t>
            </a:r>
            <a:br>
              <a:rPr lang="en-US" dirty="0" smtClean="0"/>
            </a:br>
            <a:r>
              <a:rPr lang="en-US" dirty="0" smtClean="0"/>
              <a:t>B. Gently pinch up skin with your free hand. </a:t>
            </a:r>
            <a:br>
              <a:rPr lang="en-US" dirty="0" smtClean="0"/>
            </a:br>
            <a:r>
              <a:rPr lang="en-US" dirty="0" smtClean="0"/>
              <a:t>C. Quickly insert the needle at a 90-degree angle. Release the pinch. </a:t>
            </a:r>
            <a:br>
              <a:rPr lang="en-US" dirty="0" smtClean="0"/>
            </a:br>
            <a:r>
              <a:rPr lang="en-US" dirty="0" smtClean="0"/>
              <a:t>D. Use your thumb to press down on the dose knob until it stops (the dose window will be back at zero). Leave the needle in place for 5-10 seconds to help prevent insulin from leaking out of the injection spot (see package insert to learn timing recommendation for your pen).</a:t>
            </a:r>
            <a:endParaRPr lang="en-US" dirty="0" smtClean="0"/>
          </a:p>
          <a:p>
            <a:r>
              <a:rPr lang="en-US" dirty="0" smtClean="0"/>
              <a:t>Pull the needle straight out of the skin. It is normal to sometimes see a small drop of blood or bruise. You may lightly pat the site with a tissue or cotton ball, but do not massage the area.</a:t>
            </a:r>
            <a:r>
              <a:rPr lang="id-ID" b="1" dirty="0" smtClean="0"/>
              <a:t>)</a:t>
            </a:r>
            <a:endParaRPr lang="id-ID" b="1" dirty="0" smtClean="0"/>
          </a:p>
          <a:p>
            <a:pPr marL="0" marR="0" indent="0" algn="l" defTabSz="914400" rtl="0" eaLnBrk="1" fontAlgn="auto" latinLnBrk="0" hangingPunct="1">
              <a:lnSpc>
                <a:spcPct val="100000"/>
              </a:lnSpc>
              <a:spcBef>
                <a:spcPts val="0"/>
              </a:spcBef>
              <a:spcAft>
                <a:spcPts val="0"/>
              </a:spcAft>
              <a:buClrTx/>
              <a:buSzTx/>
              <a:buFontTx/>
              <a:buNone/>
              <a:defRPr/>
            </a:pPr>
            <a:r>
              <a:rPr lang="id-ID" b="1" dirty="0" smtClean="0"/>
              <a:t>7. </a:t>
            </a:r>
            <a:r>
              <a:rPr lang="en-US" b="1" dirty="0" smtClean="0"/>
              <a:t>Prep the Insulin Pen for Future Use</a:t>
            </a:r>
            <a:r>
              <a:rPr lang="id-ID" b="1" dirty="0" smtClean="0"/>
              <a:t> (</a:t>
            </a:r>
            <a:r>
              <a:rPr lang="en-US" dirty="0" smtClean="0"/>
              <a:t>Place outer needle cover over needle and twist to unscrew needle from pen. Throw used needle away in hard container (an empty pill container or detergent jug are safe examples). Put the outer needle cover back on the pen.</a:t>
            </a:r>
            <a:r>
              <a:rPr lang="id-ID" b="1" dirty="0" smtClean="0"/>
              <a:t>)</a:t>
            </a:r>
            <a:endParaRPr lang="en-US" b="1" dirty="0" smtClean="0"/>
          </a:p>
          <a:p>
            <a:endParaRPr lang="id-ID" dirty="0"/>
          </a:p>
        </p:txBody>
      </p:sp>
      <p:sp>
        <p:nvSpPr>
          <p:cNvPr id="4" name="Slide Number Placeholder 3"/>
          <p:cNvSpPr>
            <a:spLocks noGrp="1"/>
          </p:cNvSpPr>
          <p:nvPr>
            <p:ph type="sldNum" sz="quarter" idx="10"/>
          </p:nvPr>
        </p:nvSpPr>
        <p:spPr/>
        <p:txBody>
          <a:bodyPr/>
          <a:lstStyle/>
          <a:p>
            <a:fld id="{820660E2-0D5B-4FA4-9370-9F43E2FC9D7C}" type="slidenum">
              <a:rPr lang="id-ID" smtClean="0"/>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b="1" dirty="0" smtClean="0"/>
              <a:t>Why?</a:t>
            </a:r>
            <a:endParaRPr lang="id-ID" b="1" dirty="0" smtClean="0"/>
          </a:p>
          <a:p>
            <a:r>
              <a:rPr lang="en-US" dirty="0" smtClean="0"/>
              <a:t>They have a layer of fat just below the skin to absorb the insulin, but not many nerves - which means that injecting there will be more comfortable than injecting in other parts of your body. </a:t>
            </a:r>
            <a:endParaRPr lang="en-US" dirty="0" smtClean="0"/>
          </a:p>
          <a:p>
            <a:r>
              <a:rPr lang="en-US" dirty="0" smtClean="0"/>
              <a:t>They make it easier to inject into the subcutaneous tissue, where insulin injection is recommended. </a:t>
            </a:r>
            <a:endParaRPr lang="id-ID" dirty="0" smtClean="0"/>
          </a:p>
          <a:p>
            <a:r>
              <a:rPr lang="en-US" dirty="0" smtClean="0"/>
              <a:t>Do not inject close to the belly button. The tissue there is tougher, so the insulin absorption will not be as consistent. </a:t>
            </a:r>
            <a:br>
              <a:rPr lang="en-US" dirty="0" smtClean="0"/>
            </a:br>
            <a:r>
              <a:rPr lang="en-US" dirty="0" smtClean="0"/>
              <a:t>For the same reason, do not inject close to moles or scars </a:t>
            </a:r>
            <a:endParaRPr lang="id-ID" dirty="0" smtClean="0"/>
          </a:p>
          <a:p>
            <a:endParaRPr lang="id-ID" dirty="0" smtClean="0"/>
          </a:p>
          <a:p>
            <a:r>
              <a:rPr lang="en-US" dirty="0" smtClean="0"/>
              <a:t>Insulin is absorbed at different speeds depending on where you inject</a:t>
            </a:r>
            <a:r>
              <a:rPr lang="id-ID" dirty="0" smtClean="0"/>
              <a:t>:</a:t>
            </a:r>
            <a:endParaRPr lang="id-ID" dirty="0" smtClean="0"/>
          </a:p>
          <a:p>
            <a:r>
              <a:rPr lang="en-US" dirty="0" smtClean="0"/>
              <a:t>Fastest from the abdomen (stomach)</a:t>
            </a:r>
            <a:endParaRPr lang="en-US" dirty="0" smtClean="0"/>
          </a:p>
          <a:p>
            <a:r>
              <a:rPr lang="en-US" dirty="0" smtClean="0"/>
              <a:t>A little slower from the arms</a:t>
            </a:r>
            <a:endParaRPr lang="en-US" dirty="0" smtClean="0"/>
          </a:p>
          <a:p>
            <a:r>
              <a:rPr lang="en-US" dirty="0" smtClean="0"/>
              <a:t>Even slower from the legs</a:t>
            </a:r>
            <a:endParaRPr lang="en-US" dirty="0" smtClean="0"/>
          </a:p>
          <a:p>
            <a:r>
              <a:rPr lang="en-US" dirty="0" smtClean="0"/>
              <a:t>Slowest from the buttocks</a:t>
            </a:r>
            <a:endParaRPr lang="en-US" dirty="0" smtClean="0"/>
          </a:p>
          <a:p>
            <a:endParaRPr lang="id-ID" dirty="0" smtClean="0"/>
          </a:p>
          <a:p>
            <a:r>
              <a:rPr lang="en-US" dirty="0" smtClean="0"/>
              <a:t>Rotating your injection site helps your body absorb insulin and helps to prevent skin changes such as thickening or pitting, known as </a:t>
            </a:r>
            <a:r>
              <a:rPr lang="en-US" dirty="0" err="1" smtClean="0"/>
              <a:t>lipodystrophy</a:t>
            </a:r>
            <a:endParaRPr lang="id-ID" dirty="0"/>
          </a:p>
        </p:txBody>
      </p:sp>
      <p:sp>
        <p:nvSpPr>
          <p:cNvPr id="4" name="Slide Number Placeholder 3"/>
          <p:cNvSpPr>
            <a:spLocks noGrp="1"/>
          </p:cNvSpPr>
          <p:nvPr>
            <p:ph type="sldNum" sz="quarter" idx="10"/>
          </p:nvPr>
        </p:nvSpPr>
        <p:spPr/>
        <p:txBody>
          <a:bodyPr/>
          <a:lstStyle/>
          <a:p>
            <a:fld id="{820660E2-0D5B-4FA4-9370-9F43E2FC9D7C}" type="slidenum">
              <a:rPr lang="id-ID" smtClean="0"/>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7DFDE76-5D51-4FC4-8D6B-2F48FBEA904E}" type="datetimeFigureOut">
              <a:rPr lang="en-US" smtClean="0"/>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C8BFBB2-E194-4004-B062-2E6D71A70A6B}"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DFDE76-5D51-4FC4-8D6B-2F48FBEA90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BFBB2-E194-4004-B062-2E6D71A70A6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7DFDE76-5D51-4FC4-8D6B-2F48FBEA904E}" type="datetimeFigureOut">
              <a:rPr lang="en-US" smtClean="0"/>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C8BFBB2-E194-4004-B062-2E6D71A70A6B}"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40339B2-2BAE-41BC-97C0-DC78B112BCF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3866CF3-1E5F-4621-A1A3-558668BBA2FF}"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DFDE76-5D51-4FC4-8D6B-2F48FBEA904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C8BFBB2-E194-4004-B062-2E6D71A70A6B}" type="slidenum">
              <a:rPr lang="en-US" smtClean="0"/>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7DFDE76-5D51-4FC4-8D6B-2F48FBEA904E}" type="datetimeFigureOut">
              <a:rPr lang="en-US" smtClean="0"/>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C8BFBB2-E194-4004-B062-2E6D71A70A6B}" type="slidenum">
              <a:rPr lang="en-US" smtClean="0"/>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7DFDE76-5D51-4FC4-8D6B-2F48FBEA904E}" type="datetimeFigureOut">
              <a:rPr lang="en-US" smtClean="0"/>
            </a:fld>
            <a:endParaRPr lang="en-US"/>
          </a:p>
        </p:txBody>
      </p:sp>
      <p:sp>
        <p:nvSpPr>
          <p:cNvPr id="10" name="Slide Number Placeholder 9"/>
          <p:cNvSpPr>
            <a:spLocks noGrp="1"/>
          </p:cNvSpPr>
          <p:nvPr>
            <p:ph type="sldNum" sz="quarter" idx="16"/>
          </p:nvPr>
        </p:nvSpPr>
        <p:spPr/>
        <p:txBody>
          <a:bodyPr rtlCol="0"/>
          <a:lstStyle/>
          <a:p>
            <a:fld id="{7C8BFBB2-E194-4004-B062-2E6D71A70A6B}" type="slidenum">
              <a:rPr lang="en-US" smtClean="0"/>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7DFDE76-5D51-4FC4-8D6B-2F48FBEA904E}" type="datetimeFigureOut">
              <a:rPr lang="en-US" smtClean="0"/>
            </a:fld>
            <a:endParaRPr lang="en-US"/>
          </a:p>
        </p:txBody>
      </p:sp>
      <p:sp>
        <p:nvSpPr>
          <p:cNvPr id="12" name="Slide Number Placeholder 11"/>
          <p:cNvSpPr>
            <a:spLocks noGrp="1"/>
          </p:cNvSpPr>
          <p:nvPr>
            <p:ph type="sldNum" sz="quarter" idx="16"/>
          </p:nvPr>
        </p:nvSpPr>
        <p:spPr/>
        <p:txBody>
          <a:bodyPr rtlCol="0"/>
          <a:lstStyle/>
          <a:p>
            <a:fld id="{7C8BFBB2-E194-4004-B062-2E6D71A70A6B}" type="slidenum">
              <a:rPr lang="en-US" smtClean="0"/>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DFDE76-5D51-4FC4-8D6B-2F48FBEA904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C8BFBB2-E194-4004-B062-2E6D71A70A6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FDE76-5D51-4FC4-8D6B-2F48FBEA904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C8BFBB2-E194-4004-B062-2E6D71A70A6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7DFDE76-5D51-4FC4-8D6B-2F48FBEA904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8BFBB2-E194-4004-B062-2E6D71A70A6B}" type="slidenum">
              <a:rPr lang="en-US" smtClean="0"/>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endParaRPr kumimoji="0" lang="en-US" smtClean="0"/>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7DFDE76-5D51-4FC4-8D6B-2F48FBEA904E}" type="datetimeFigureOut">
              <a:rPr lang="en-US" smtClean="0"/>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C8BFBB2-E194-4004-B062-2E6D71A70A6B}" type="slidenum">
              <a:rPr lang="en-US" smtClean="0"/>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7DFDE76-5D51-4FC4-8D6B-2F48FBEA904E}" type="datetimeFigureOut">
              <a:rPr lang="en-US" smtClean="0"/>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C8BFBB2-E194-4004-B062-2E6D71A70A6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4.xml"/><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 Target="slide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3%20Insulin%20Pen.mp4" TargetMode="External"/><Relationship Id="rId2" Type="http://schemas.openxmlformats.org/officeDocument/2006/relationships/image" Target="../media/image28.jpeg"/><Relationship Id="rId1" Type="http://schemas.openxmlformats.org/officeDocument/2006/relationships/image" Target="../media/image27.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438400"/>
            <a:ext cx="6477000" cy="1828800"/>
          </a:xfrm>
        </p:spPr>
        <p:txBody>
          <a:bodyPr/>
          <a:lstStyle/>
          <a:p>
            <a:pPr algn="ctr"/>
            <a:r>
              <a:rPr lang="en-US" dirty="0" smtClean="0"/>
              <a:t>PERAN FARMASI DALAM PELAYANAN KESEHATAN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457200"/>
            <a:ext cx="7543800" cy="1143000"/>
          </a:xfrm>
          <a:solidFill>
            <a:srgbClr val="FCFEFE">
              <a:alpha val="79999"/>
            </a:srgbClr>
          </a:solidFill>
        </p:spPr>
        <p:txBody>
          <a:bodyPr/>
          <a:lstStyle/>
          <a:p>
            <a:pPr eaLnBrk="1" hangingPunct="1"/>
            <a:r>
              <a:rPr lang="en-US" sz="3800" b="1" smtClean="0"/>
              <a:t>Tujuan Pelayanan Kefarmasian</a:t>
            </a:r>
            <a:endParaRPr lang="en-US" sz="3800" b="1" smtClean="0"/>
          </a:p>
        </p:txBody>
      </p:sp>
      <p:sp>
        <p:nvSpPr>
          <p:cNvPr id="13315" name="Rectangle 3"/>
          <p:cNvSpPr>
            <a:spLocks noGrp="1" noChangeArrowheads="1"/>
          </p:cNvSpPr>
          <p:nvPr>
            <p:ph type="body" idx="1"/>
          </p:nvPr>
        </p:nvSpPr>
        <p:spPr>
          <a:xfrm>
            <a:off x="1066800" y="1905000"/>
            <a:ext cx="4419600" cy="3840163"/>
          </a:xfrm>
          <a:noFill/>
        </p:spPr>
        <p:txBody>
          <a:bodyPr/>
          <a:lstStyle/>
          <a:p>
            <a:pPr eaLnBrk="1" hangingPunct="1"/>
            <a:r>
              <a:rPr lang="en-US" sz="2800" smtClean="0"/>
              <a:t>Meningkatkan kualitas hidup yang terkait dengan kesehatan pasien dan mencapai outcome klinik yang positif dengan biaya yang realistis secara ekonomi</a:t>
            </a:r>
            <a:endParaRPr lang="en-US" sz="2800" smtClean="0"/>
          </a:p>
        </p:txBody>
      </p:sp>
      <p:grpSp>
        <p:nvGrpSpPr>
          <p:cNvPr id="2" name="Group 16"/>
          <p:cNvGrpSpPr/>
          <p:nvPr/>
        </p:nvGrpSpPr>
        <p:grpSpPr bwMode="auto">
          <a:xfrm>
            <a:off x="5410200" y="2057400"/>
            <a:ext cx="3200400" cy="3048000"/>
            <a:chOff x="3408" y="1296"/>
            <a:chExt cx="2016" cy="1920"/>
          </a:xfrm>
        </p:grpSpPr>
        <p:pic>
          <p:nvPicPr>
            <p:cNvPr id="14341" name="Picture 4" descr="patient_care"/>
            <p:cNvPicPr>
              <a:picLocks noChangeAspect="1" noChangeArrowheads="1"/>
            </p:cNvPicPr>
            <p:nvPr/>
          </p:nvPicPr>
          <p:blipFill>
            <a:blip r:embed="rId1" cstate="print"/>
            <a:srcRect/>
            <a:stretch>
              <a:fillRect/>
            </a:stretch>
          </p:blipFill>
          <p:spPr bwMode="auto">
            <a:xfrm rot="270211">
              <a:off x="3696" y="1536"/>
              <a:ext cx="1573" cy="1680"/>
            </a:xfrm>
            <a:prstGeom prst="rect">
              <a:avLst/>
            </a:prstGeom>
            <a:noFill/>
            <a:ln w="9525">
              <a:noFill/>
              <a:miter lim="800000"/>
              <a:headEnd/>
              <a:tailEnd/>
            </a:ln>
          </p:spPr>
        </p:pic>
        <p:sp>
          <p:nvSpPr>
            <p:cNvPr id="14342" name="Line 13"/>
            <p:cNvSpPr>
              <a:spLocks noChangeShapeType="1"/>
            </p:cNvSpPr>
            <p:nvPr/>
          </p:nvSpPr>
          <p:spPr bwMode="auto">
            <a:xfrm>
              <a:off x="3408" y="1536"/>
              <a:ext cx="2016" cy="192"/>
            </a:xfrm>
            <a:prstGeom prst="line">
              <a:avLst/>
            </a:prstGeom>
            <a:noFill/>
            <a:ln w="28575">
              <a:solidFill>
                <a:srgbClr val="BAE9E8"/>
              </a:solidFill>
              <a:round/>
            </a:ln>
          </p:spPr>
          <p:txBody>
            <a:bodyPr/>
            <a:lstStyle/>
            <a:p>
              <a:endParaRPr lang="en-US"/>
            </a:p>
          </p:txBody>
        </p:sp>
        <p:sp>
          <p:nvSpPr>
            <p:cNvPr id="14343" name="Line 14"/>
            <p:cNvSpPr>
              <a:spLocks noChangeShapeType="1"/>
            </p:cNvSpPr>
            <p:nvPr/>
          </p:nvSpPr>
          <p:spPr bwMode="auto">
            <a:xfrm>
              <a:off x="3408" y="2976"/>
              <a:ext cx="2016" cy="192"/>
            </a:xfrm>
            <a:prstGeom prst="line">
              <a:avLst/>
            </a:prstGeom>
            <a:noFill/>
            <a:ln w="9525">
              <a:solidFill>
                <a:srgbClr val="BAE9E8"/>
              </a:solidFill>
              <a:round/>
            </a:ln>
          </p:spPr>
          <p:txBody>
            <a:bodyPr/>
            <a:lstStyle/>
            <a:p>
              <a:endParaRPr lang="en-US"/>
            </a:p>
          </p:txBody>
        </p:sp>
        <p:sp>
          <p:nvSpPr>
            <p:cNvPr id="14344" name="Line 15"/>
            <p:cNvSpPr>
              <a:spLocks noChangeShapeType="1"/>
            </p:cNvSpPr>
            <p:nvPr/>
          </p:nvSpPr>
          <p:spPr bwMode="auto">
            <a:xfrm flipH="1">
              <a:off x="5136" y="1296"/>
              <a:ext cx="144" cy="1920"/>
            </a:xfrm>
            <a:prstGeom prst="line">
              <a:avLst/>
            </a:prstGeom>
            <a:noFill/>
            <a:ln w="9525">
              <a:solidFill>
                <a:srgbClr val="BAE9E8"/>
              </a:solidFill>
              <a:rou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5"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eaLnBrk="1" hangingPunct="1"/>
            <a:r>
              <a:rPr lang="en-US" sz="4000" b="1" dirty="0" smtClean="0"/>
              <a:t>7 </a:t>
            </a:r>
            <a:r>
              <a:rPr lang="en-US" sz="4000" b="1" dirty="0" err="1" smtClean="0"/>
              <a:t>Elemen</a:t>
            </a:r>
            <a:r>
              <a:rPr lang="en-US" sz="4000" b="1" dirty="0" smtClean="0"/>
              <a:t> </a:t>
            </a:r>
            <a:r>
              <a:rPr lang="en-US" sz="4000" b="1" i="1" dirty="0" smtClean="0"/>
              <a:t>Pharmaceutical Care</a:t>
            </a:r>
            <a:endParaRPr lang="en-US" sz="4000" b="1" i="1" dirty="0" smtClean="0"/>
          </a:p>
        </p:txBody>
      </p:sp>
      <p:sp>
        <p:nvSpPr>
          <p:cNvPr id="22531" name="Rectangle 3"/>
          <p:cNvSpPr>
            <a:spLocks noGrp="1" noChangeArrowheads="1"/>
          </p:cNvSpPr>
          <p:nvPr>
            <p:ph type="body" sz="half" idx="1"/>
          </p:nvPr>
        </p:nvSpPr>
        <p:spPr>
          <a:xfrm>
            <a:off x="1066800" y="1905000"/>
            <a:ext cx="4724400" cy="4724400"/>
          </a:xfrm>
        </p:spPr>
        <p:txBody>
          <a:bodyPr/>
          <a:lstStyle/>
          <a:p>
            <a:pPr marL="609600" indent="-609600" eaLnBrk="1" hangingPunct="1">
              <a:buFontTx/>
              <a:buAutoNum type="arabicPeriod"/>
            </a:pPr>
            <a:r>
              <a:rPr lang="en-US" sz="2600" dirty="0" smtClean="0"/>
              <a:t>Review </a:t>
            </a:r>
            <a:r>
              <a:rPr lang="en-US" sz="2600" dirty="0" err="1" smtClean="0"/>
              <a:t>semua</a:t>
            </a:r>
            <a:r>
              <a:rPr lang="en-US" sz="2600" dirty="0" smtClean="0"/>
              <a:t> </a:t>
            </a:r>
            <a:r>
              <a:rPr lang="en-US" sz="2600" dirty="0" err="1" smtClean="0"/>
              <a:t>obat</a:t>
            </a:r>
            <a:endParaRPr lang="en-US" sz="2600" dirty="0" smtClean="0"/>
          </a:p>
          <a:p>
            <a:pPr marL="609600" indent="-609600" eaLnBrk="1" hangingPunct="1">
              <a:buFontTx/>
              <a:buAutoNum type="arabicPeriod"/>
            </a:pPr>
            <a:r>
              <a:rPr lang="en-US" sz="2600" dirty="0" err="1" smtClean="0"/>
              <a:t>Hubungkan</a:t>
            </a:r>
            <a:r>
              <a:rPr lang="en-US" sz="2600" dirty="0" smtClean="0"/>
              <a:t> </a:t>
            </a:r>
            <a:r>
              <a:rPr lang="en-US" sz="2600" dirty="0" err="1" smtClean="0"/>
              <a:t>obat</a:t>
            </a:r>
            <a:r>
              <a:rPr lang="en-US" sz="2600" dirty="0" smtClean="0"/>
              <a:t> </a:t>
            </a:r>
            <a:r>
              <a:rPr lang="en-US" sz="2600" dirty="0" err="1" smtClean="0"/>
              <a:t>vs</a:t>
            </a:r>
            <a:r>
              <a:rPr lang="en-US" sz="2600" dirty="0" smtClean="0"/>
              <a:t> </a:t>
            </a:r>
            <a:r>
              <a:rPr lang="en-US" sz="2600" dirty="0" err="1" smtClean="0"/>
              <a:t>indikasi</a:t>
            </a:r>
            <a:endParaRPr lang="en-US" sz="2600" dirty="0" smtClean="0"/>
          </a:p>
          <a:p>
            <a:pPr marL="609600" indent="-609600" eaLnBrk="1" hangingPunct="1">
              <a:buFontTx/>
              <a:buAutoNum type="arabicPeriod"/>
            </a:pPr>
            <a:r>
              <a:rPr lang="en-US" sz="2600" dirty="0" smtClean="0"/>
              <a:t>DRP</a:t>
            </a:r>
            <a:endParaRPr lang="en-US" sz="2600" dirty="0" smtClean="0"/>
          </a:p>
          <a:p>
            <a:pPr marL="609600" indent="-609600" eaLnBrk="1" hangingPunct="1">
              <a:buFontTx/>
              <a:buAutoNum type="arabicPeriod"/>
            </a:pPr>
            <a:r>
              <a:rPr lang="en-US" sz="2600" dirty="0" err="1" smtClean="0"/>
              <a:t>Pecahkan</a:t>
            </a:r>
            <a:r>
              <a:rPr lang="en-US" sz="2600" dirty="0" smtClean="0"/>
              <a:t> DRP </a:t>
            </a:r>
            <a:r>
              <a:rPr lang="en-US" sz="2600" dirty="0" err="1" smtClean="0"/>
              <a:t>aktual</a:t>
            </a:r>
            <a:r>
              <a:rPr lang="en-US" sz="2600" dirty="0" smtClean="0"/>
              <a:t>, </a:t>
            </a:r>
            <a:r>
              <a:rPr lang="en-US" sz="2600" dirty="0" err="1" smtClean="0"/>
              <a:t>cegah</a:t>
            </a:r>
            <a:r>
              <a:rPr lang="en-US" sz="2600" dirty="0" smtClean="0"/>
              <a:t> DRP </a:t>
            </a:r>
            <a:r>
              <a:rPr lang="en-US" sz="2600" dirty="0" err="1" smtClean="0"/>
              <a:t>potensial</a:t>
            </a:r>
            <a:endParaRPr lang="en-US" sz="2600" dirty="0" smtClean="0"/>
          </a:p>
          <a:p>
            <a:pPr marL="609600" indent="-609600" eaLnBrk="1" hangingPunct="1">
              <a:buFontTx/>
              <a:buAutoNum type="arabicPeriod"/>
            </a:pPr>
            <a:r>
              <a:rPr lang="en-US" sz="2600" i="1" dirty="0" smtClean="0"/>
              <a:t>Care plan</a:t>
            </a:r>
            <a:endParaRPr lang="en-US" sz="2600" i="1" dirty="0" smtClean="0"/>
          </a:p>
          <a:p>
            <a:pPr marL="609600" indent="-609600" eaLnBrk="1" hangingPunct="1">
              <a:buFontTx/>
              <a:buAutoNum type="arabicPeriod"/>
            </a:pPr>
            <a:r>
              <a:rPr lang="en-US" sz="2600" i="1" dirty="0" smtClean="0"/>
              <a:t>Follow up</a:t>
            </a:r>
            <a:r>
              <a:rPr lang="en-US" sz="2600" dirty="0" smtClean="0"/>
              <a:t>/ monitor</a:t>
            </a:r>
            <a:endParaRPr lang="en-US" sz="2600" dirty="0" smtClean="0"/>
          </a:p>
          <a:p>
            <a:pPr marL="609600" indent="-609600" eaLnBrk="1" hangingPunct="1">
              <a:buFontTx/>
              <a:buAutoNum type="arabicPeriod"/>
            </a:pPr>
            <a:r>
              <a:rPr lang="en-US" sz="2600" dirty="0" err="1" smtClean="0"/>
              <a:t>Dokumentasi</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5" dur="500"/>
                                        <p:tgtEl>
                                          <p:spTgt spid="22531">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8" dur="500"/>
                                        <p:tgtEl>
                                          <p:spTgt spid="22531">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1" dur="500"/>
                                        <p:tgtEl>
                                          <p:spTgt spid="22531">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4" dur="500"/>
                                        <p:tgtEl>
                                          <p:spTgt spid="22531">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27" dur="500"/>
                                        <p:tgtEl>
                                          <p:spTgt spid="22531">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30"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i="1" dirty="0" smtClean="0"/>
              <a:t>Pharmaceutical Care Network Europe Foundation</a:t>
            </a:r>
            <a:r>
              <a:rPr lang="id-ID" dirty="0" smtClean="0"/>
              <a:t> (2006)</a:t>
            </a:r>
            <a:endParaRPr lang="en-US" dirty="0"/>
          </a:p>
        </p:txBody>
      </p:sp>
      <p:sp>
        <p:nvSpPr>
          <p:cNvPr id="5" name="Content Placeholder 4"/>
          <p:cNvSpPr>
            <a:spLocks noGrp="1"/>
          </p:cNvSpPr>
          <p:nvPr>
            <p:ph sz="quarter" idx="1"/>
          </p:nvPr>
        </p:nvSpPr>
        <p:spPr/>
        <p:txBody>
          <a:bodyPr/>
          <a:lstStyle/>
          <a:p>
            <a:endParaRPr lang="en-US" dirty="0"/>
          </a:p>
        </p:txBody>
      </p:sp>
      <p:pic>
        <p:nvPicPr>
          <p:cNvPr id="32771" name="Picture 3"/>
          <p:cNvPicPr>
            <a:picLocks noChangeAspect="1" noChangeArrowheads="1"/>
          </p:cNvPicPr>
          <p:nvPr/>
        </p:nvPicPr>
        <p:blipFill>
          <a:blip r:embed="rId1" cstate="print"/>
          <a:srcRect/>
          <a:stretch>
            <a:fillRect/>
          </a:stretch>
        </p:blipFill>
        <p:spPr bwMode="auto">
          <a:xfrm>
            <a:off x="2209800" y="1295400"/>
            <a:ext cx="4800600" cy="52437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b="1" smtClean="0"/>
              <a:t>DRP</a:t>
            </a:r>
            <a:endParaRPr lang="en-US" sz="4000" b="1" smtClean="0"/>
          </a:p>
        </p:txBody>
      </p:sp>
      <p:graphicFrame>
        <p:nvGraphicFramePr>
          <p:cNvPr id="27684" name="Group 36"/>
          <p:cNvGraphicFramePr>
            <a:graphicFrameLocks noGrp="1"/>
          </p:cNvGraphicFramePr>
          <p:nvPr>
            <p:ph sz="half" idx="2"/>
          </p:nvPr>
        </p:nvGraphicFramePr>
        <p:xfrm>
          <a:off x="914400" y="1600200"/>
          <a:ext cx="7772400" cy="4525963"/>
        </p:xfrm>
        <a:graphic>
          <a:graphicData uri="http://schemas.openxmlformats.org/drawingml/2006/table">
            <a:tbl>
              <a:tblPr/>
              <a:tblGrid>
                <a:gridCol w="1943100"/>
                <a:gridCol w="1943100"/>
                <a:gridCol w="1943100"/>
                <a:gridCol w="1943100"/>
              </a:tblGrid>
              <a:tr h="21971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1.</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Indikasi yang tidak diberi terapi</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2.</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Pemberian obat yang salah</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3.</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Dosis subterapi</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4.</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Dosis berlebihan</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r>
              <a:tr h="23288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5.</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Pasien gagal menerima obat</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6.</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Reaksi obat yang tidak diinginkan (ADR)</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7.</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Interaksi obat</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rPr>
                        <a:t>8.</a:t>
                      </a:r>
                      <a:endParaRPr kumimoji="0" lang="en-US" sz="24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rPr>
                        <a:t>Pasien memperoleh obat tanpa indikasi</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alpha val="60001"/>
                          </a:srgbClr>
                        </a:gs>
                        <a:gs pos="100000">
                          <a:schemeClr val="bg1"/>
                        </a:gs>
                      </a:gsLst>
                      <a:path path="rect">
                        <a:fillToRect r="100000" b="100000"/>
                      </a:path>
                    </a:gradFill>
                  </a:tcPr>
                </a:tc>
              </a:tr>
            </a:tbl>
          </a:graphicData>
        </a:graphic>
      </p:graphicFrame>
      <p:graphicFrame>
        <p:nvGraphicFramePr>
          <p:cNvPr id="4098" name="Object 33">
            <a:hlinkClick r:id="rId1" action="ppaction://hlinksldjump"/>
          </p:cNvPr>
          <p:cNvGraphicFramePr>
            <a:graphicFrameLocks noGrp="1" noChangeAspect="1"/>
          </p:cNvGraphicFramePr>
          <p:nvPr>
            <p:ph sz="half" idx="1"/>
          </p:nvPr>
        </p:nvGraphicFramePr>
        <p:xfrm>
          <a:off x="8305800" y="6248400"/>
          <a:ext cx="381000" cy="371475"/>
        </p:xfrm>
        <a:graphic>
          <a:graphicData uri="http://schemas.openxmlformats.org/presentationml/2006/ole">
            <mc:AlternateContent xmlns:mc="http://schemas.openxmlformats.org/markup-compatibility/2006">
              <mc:Choice xmlns:v="urn:schemas-microsoft-com:vml" Requires="v">
                <p:oleObj spid="_x0000_s1025" name="Visio" r:id="rId2" imgW="807085" imgH="779780" progId="">
                  <p:embed/>
                </p:oleObj>
              </mc:Choice>
              <mc:Fallback>
                <p:oleObj name="Visio" r:id="rId2" imgW="807085" imgH="779780" progId="">
                  <p:embed/>
                  <p:pic>
                    <p:nvPicPr>
                      <p:cNvPr id="0" name="Picture 1024"/>
                      <p:cNvPicPr>
                        <a:picLocks noGrp="1" noChangeAspect="1"/>
                      </p:cNvPicPr>
                      <p:nvPr/>
                    </p:nvPicPr>
                    <p:blipFill>
                      <a:blip r:embed="rId3"/>
                      <a:stretch>
                        <a:fillRect/>
                      </a:stretch>
                    </p:blipFill>
                    <p:spPr>
                      <a:xfrm>
                        <a:off x="8305800" y="6248400"/>
                        <a:ext cx="381000" cy="3714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76200"/>
            <a:ext cx="7848600" cy="1417638"/>
          </a:xfrm>
        </p:spPr>
        <p:txBody>
          <a:bodyPr/>
          <a:lstStyle/>
          <a:p>
            <a:pPr eaLnBrk="1" hangingPunct="1"/>
            <a:r>
              <a:rPr lang="en-US" sz="3400" b="1" smtClean="0"/>
              <a:t>Kompetensi Farmasis untuk Melaksanakan </a:t>
            </a:r>
            <a:r>
              <a:rPr lang="en-US" sz="3400" b="1" i="1" smtClean="0"/>
              <a:t>Pharmaceutical Care</a:t>
            </a:r>
            <a:endParaRPr lang="en-US" sz="3400" b="1" i="1" smtClean="0"/>
          </a:p>
        </p:txBody>
      </p:sp>
      <p:sp>
        <p:nvSpPr>
          <p:cNvPr id="15363" name="Rectangle 3"/>
          <p:cNvSpPr>
            <a:spLocks noGrp="1" noChangeArrowheads="1"/>
          </p:cNvSpPr>
          <p:nvPr>
            <p:ph sz="quarter" idx="1"/>
          </p:nvPr>
        </p:nvSpPr>
        <p:spPr>
          <a:xfrm>
            <a:off x="1219200" y="1798638"/>
            <a:ext cx="5029200" cy="4602162"/>
          </a:xfrm>
        </p:spPr>
        <p:txBody>
          <a:bodyPr/>
          <a:lstStyle/>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komunikasi</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Pengetahuan tentang standar pengobatan dan pendosisan </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menganalisis DRP </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memberikan alternatif solusi</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untuk menyusun</a:t>
            </a:r>
            <a:r>
              <a:rPr lang="en-US" sz="2500" i="1" smtClean="0">
                <a:latin typeface="Times New Roman" panose="02020603050405020304" pitchFamily="18" charset="0"/>
              </a:rPr>
              <a:t> care</a:t>
            </a:r>
            <a:r>
              <a:rPr lang="en-US" sz="2500" smtClean="0">
                <a:latin typeface="Times New Roman" panose="02020603050405020304" pitchFamily="18" charset="0"/>
              </a:rPr>
              <a:t> </a:t>
            </a:r>
            <a:r>
              <a:rPr lang="en-US" sz="2500" i="1" smtClean="0">
                <a:latin typeface="Times New Roman" panose="02020603050405020304" pitchFamily="18" charset="0"/>
              </a:rPr>
              <a:t>and monitoring plan</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memberikan pelayanan informasi dan konseling</a:t>
            </a:r>
            <a:endParaRPr lang="en-US" sz="2500" smtClean="0">
              <a:latin typeface="Times New Roman" panose="02020603050405020304" pitchFamily="18" charset="0"/>
            </a:endParaRPr>
          </a:p>
          <a:p>
            <a:pPr eaLnBrk="1" hangingPunct="1">
              <a:lnSpc>
                <a:spcPct val="90000"/>
              </a:lnSpc>
              <a:buFont typeface="Wingdings" panose="05000000000000000000" pitchFamily="2" charset="2"/>
              <a:buChar char="Ø"/>
            </a:pPr>
            <a:r>
              <a:rPr lang="en-US" sz="2500" smtClean="0">
                <a:latin typeface="Times New Roman" panose="02020603050405020304" pitchFamily="18" charset="0"/>
              </a:rPr>
              <a:t>Kemampuan manajerial</a:t>
            </a:r>
            <a:endParaRPr lang="en-US" sz="2500" smtClean="0">
              <a:latin typeface="Times New Roman" panose="02020603050405020304" pitchFamily="18" charset="0"/>
            </a:endParaRPr>
          </a:p>
        </p:txBody>
      </p:sp>
      <p:grpSp>
        <p:nvGrpSpPr>
          <p:cNvPr id="2" name="Group 8"/>
          <p:cNvGrpSpPr/>
          <p:nvPr/>
        </p:nvGrpSpPr>
        <p:grpSpPr bwMode="auto">
          <a:xfrm>
            <a:off x="6248400" y="1676400"/>
            <a:ext cx="2514600" cy="4419600"/>
            <a:chOff x="3936" y="1056"/>
            <a:chExt cx="1584" cy="2784"/>
          </a:xfrm>
        </p:grpSpPr>
        <p:pic>
          <p:nvPicPr>
            <p:cNvPr id="16389" name="Picture 4" descr="ask_pharmacist"/>
            <p:cNvPicPr>
              <a:picLocks noChangeAspect="1" noChangeArrowheads="1"/>
            </p:cNvPicPr>
            <p:nvPr/>
          </p:nvPicPr>
          <p:blipFill>
            <a:blip r:embed="rId1" cstate="print"/>
            <a:srcRect/>
            <a:stretch>
              <a:fillRect/>
            </a:stretch>
          </p:blipFill>
          <p:spPr bwMode="auto">
            <a:xfrm rot="255901">
              <a:off x="4176" y="1056"/>
              <a:ext cx="1323" cy="2784"/>
            </a:xfrm>
            <a:prstGeom prst="rect">
              <a:avLst/>
            </a:prstGeom>
            <a:noFill/>
            <a:ln w="9525">
              <a:noFill/>
              <a:miter lim="800000"/>
              <a:headEnd/>
              <a:tailEnd/>
            </a:ln>
          </p:spPr>
        </p:pic>
        <p:sp>
          <p:nvSpPr>
            <p:cNvPr id="16390" name="Line 5"/>
            <p:cNvSpPr>
              <a:spLocks noChangeShapeType="1"/>
            </p:cNvSpPr>
            <p:nvPr/>
          </p:nvSpPr>
          <p:spPr bwMode="auto">
            <a:xfrm>
              <a:off x="3936" y="1104"/>
              <a:ext cx="1536" cy="96"/>
            </a:xfrm>
            <a:prstGeom prst="line">
              <a:avLst/>
            </a:prstGeom>
            <a:noFill/>
            <a:ln w="9525">
              <a:solidFill>
                <a:srgbClr val="BAE9E8"/>
              </a:solidFill>
              <a:round/>
            </a:ln>
          </p:spPr>
          <p:txBody>
            <a:bodyPr/>
            <a:lstStyle/>
            <a:p>
              <a:endParaRPr lang="id-ID"/>
            </a:p>
          </p:txBody>
        </p:sp>
        <p:sp>
          <p:nvSpPr>
            <p:cNvPr id="16391" name="Line 6"/>
            <p:cNvSpPr>
              <a:spLocks noChangeShapeType="1"/>
            </p:cNvSpPr>
            <p:nvPr/>
          </p:nvSpPr>
          <p:spPr bwMode="auto">
            <a:xfrm flipH="1">
              <a:off x="5184" y="1056"/>
              <a:ext cx="240" cy="2784"/>
            </a:xfrm>
            <a:prstGeom prst="line">
              <a:avLst/>
            </a:prstGeom>
            <a:noFill/>
            <a:ln w="12700">
              <a:solidFill>
                <a:srgbClr val="BAE9E8"/>
              </a:solidFill>
              <a:round/>
            </a:ln>
          </p:spPr>
          <p:txBody>
            <a:bodyPr/>
            <a:lstStyle/>
            <a:p>
              <a:endParaRPr lang="id-ID"/>
            </a:p>
          </p:txBody>
        </p:sp>
        <p:sp>
          <p:nvSpPr>
            <p:cNvPr id="16392" name="Line 7"/>
            <p:cNvSpPr>
              <a:spLocks noChangeShapeType="1"/>
            </p:cNvSpPr>
            <p:nvPr/>
          </p:nvSpPr>
          <p:spPr bwMode="auto">
            <a:xfrm>
              <a:off x="4176" y="3696"/>
              <a:ext cx="1344" cy="96"/>
            </a:xfrm>
            <a:prstGeom prst="line">
              <a:avLst/>
            </a:prstGeom>
            <a:noFill/>
            <a:ln w="9525">
              <a:solidFill>
                <a:srgbClr val="BAE9E8"/>
              </a:solidFill>
              <a:round/>
            </a:ln>
          </p:spPr>
          <p:txBody>
            <a:bodyP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5" dur="500"/>
                                        <p:tgtEl>
                                          <p:spTgt spid="1536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8" dur="500"/>
                                        <p:tgtEl>
                                          <p:spTgt spid="1536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1" dur="500"/>
                                        <p:tgtEl>
                                          <p:spTgt spid="1536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4" dur="500"/>
                                        <p:tgtEl>
                                          <p:spTgt spid="15363">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7" dur="500"/>
                                        <p:tgtEl>
                                          <p:spTgt spid="1536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30" dur="500"/>
                                        <p:tgtEl>
                                          <p:spTgt spid="1536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3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SASARAN FARMASI KLINIS</a:t>
            </a:r>
            <a:endParaRPr lang="id-ID" dirty="0"/>
          </a:p>
        </p:txBody>
      </p:sp>
      <p:sp>
        <p:nvSpPr>
          <p:cNvPr id="3" name="Content Placeholder 2"/>
          <p:cNvSpPr>
            <a:spLocks noGrp="1"/>
          </p:cNvSpPr>
          <p:nvPr>
            <p:ph sz="quarter" idx="1"/>
          </p:nvPr>
        </p:nvSpPr>
        <p:spPr/>
        <p:txBody>
          <a:bodyPr>
            <a:normAutofit/>
          </a:bodyPr>
          <a:lstStyle/>
          <a:p>
            <a:pPr>
              <a:lnSpc>
                <a:spcPct val="90000"/>
              </a:lnSpc>
            </a:pPr>
            <a:r>
              <a:rPr lang="en-US" dirty="0" err="1" smtClean="0"/>
              <a:t>Mendukung</a:t>
            </a:r>
            <a:r>
              <a:rPr lang="en-US" dirty="0" smtClean="0"/>
              <a:t> </a:t>
            </a:r>
            <a:r>
              <a:rPr lang="en-US" dirty="0" err="1" smtClean="0"/>
              <a:t>penggunaan</a:t>
            </a:r>
            <a:r>
              <a:rPr lang="en-US" dirty="0" smtClean="0"/>
              <a:t> </a:t>
            </a:r>
            <a:r>
              <a:rPr lang="en-US" dirty="0" err="1" smtClean="0"/>
              <a:t>obat</a:t>
            </a:r>
            <a:r>
              <a:rPr lang="en-US" dirty="0" smtClean="0"/>
              <a:t> &amp; </a:t>
            </a:r>
            <a:r>
              <a:rPr lang="en-US" dirty="0" err="1" smtClean="0"/>
              <a:t>perbekalan</a:t>
            </a:r>
            <a:r>
              <a:rPr lang="en-US" dirty="0" smtClean="0"/>
              <a:t> </a:t>
            </a:r>
            <a:r>
              <a:rPr lang="en-US" dirty="0" err="1" smtClean="0"/>
              <a:t>kesehatan</a:t>
            </a:r>
            <a:r>
              <a:rPr lang="en-US" dirty="0" smtClean="0"/>
              <a:t> yang </a:t>
            </a:r>
            <a:r>
              <a:rPr lang="en-US" dirty="0" err="1" smtClean="0"/>
              <a:t>rasional</a:t>
            </a:r>
            <a:r>
              <a:rPr lang="en-US" dirty="0" smtClean="0"/>
              <a:t>, dg </a:t>
            </a:r>
            <a:r>
              <a:rPr lang="en-US" dirty="0" err="1" smtClean="0"/>
              <a:t>cara</a:t>
            </a:r>
            <a:r>
              <a:rPr lang="en-US" dirty="0" smtClean="0"/>
              <a:t> :</a:t>
            </a:r>
            <a:endParaRPr lang="en-US" dirty="0" smtClean="0"/>
          </a:p>
          <a:p>
            <a:pPr marL="914400" indent="-401955">
              <a:lnSpc>
                <a:spcPct val="90000"/>
              </a:lnSpc>
              <a:buFont typeface="Wingdings" panose="05000000000000000000" pitchFamily="2" charset="2"/>
              <a:buChar char="q"/>
            </a:pPr>
            <a:r>
              <a:rPr lang="en-US" dirty="0" err="1" smtClean="0"/>
              <a:t>Memaksimalkan</a:t>
            </a:r>
            <a:r>
              <a:rPr lang="en-US" dirty="0" smtClean="0"/>
              <a:t> </a:t>
            </a:r>
            <a:r>
              <a:rPr lang="en-US" dirty="0" err="1" smtClean="0"/>
              <a:t>efek</a:t>
            </a:r>
            <a:r>
              <a:rPr lang="en-US" dirty="0" smtClean="0"/>
              <a:t> </a:t>
            </a:r>
            <a:r>
              <a:rPr lang="en-US" dirty="0" err="1" smtClean="0"/>
              <a:t>terapi</a:t>
            </a:r>
            <a:r>
              <a:rPr lang="en-US" dirty="0" smtClean="0"/>
              <a:t> </a:t>
            </a:r>
            <a:r>
              <a:rPr lang="en-US" dirty="0" err="1" smtClean="0"/>
              <a:t>obat</a:t>
            </a:r>
            <a:r>
              <a:rPr lang="en-US" dirty="0" smtClean="0"/>
              <a:t> (</a:t>
            </a:r>
            <a:r>
              <a:rPr lang="en-US" dirty="0" err="1" smtClean="0"/>
              <a:t>misal</a:t>
            </a:r>
            <a:r>
              <a:rPr lang="en-US" dirty="0" smtClean="0"/>
              <a:t> dg </a:t>
            </a:r>
            <a:r>
              <a:rPr lang="en-US" dirty="0" err="1" smtClean="0"/>
              <a:t>menggunakan</a:t>
            </a:r>
            <a:r>
              <a:rPr lang="en-US" dirty="0" smtClean="0"/>
              <a:t> </a:t>
            </a:r>
            <a:r>
              <a:rPr lang="en-US" dirty="0" err="1" smtClean="0"/>
              <a:t>obat</a:t>
            </a:r>
            <a:r>
              <a:rPr lang="en-US" dirty="0" smtClean="0"/>
              <a:t> </a:t>
            </a:r>
            <a:r>
              <a:rPr lang="en-US" dirty="0" err="1" smtClean="0"/>
              <a:t>yg</a:t>
            </a:r>
            <a:r>
              <a:rPr lang="en-US" dirty="0" smtClean="0"/>
              <a:t> paling </a:t>
            </a:r>
            <a:r>
              <a:rPr lang="en-US" dirty="0" err="1" smtClean="0"/>
              <a:t>efektif</a:t>
            </a:r>
            <a:r>
              <a:rPr lang="en-US" dirty="0" smtClean="0"/>
              <a:t> </a:t>
            </a:r>
            <a:r>
              <a:rPr lang="en-US" dirty="0" err="1" smtClean="0"/>
              <a:t>berdasarkan</a:t>
            </a:r>
            <a:r>
              <a:rPr lang="en-US" dirty="0" smtClean="0"/>
              <a:t> </a:t>
            </a:r>
            <a:r>
              <a:rPr lang="en-US" dirty="0" err="1" smtClean="0"/>
              <a:t>kondisi</a:t>
            </a:r>
            <a:r>
              <a:rPr lang="en-US" dirty="0" smtClean="0"/>
              <a:t> </a:t>
            </a:r>
            <a:r>
              <a:rPr lang="en-US" dirty="0" err="1" smtClean="0"/>
              <a:t>klinik</a:t>
            </a:r>
            <a:r>
              <a:rPr lang="en-US" dirty="0" smtClean="0"/>
              <a:t> </a:t>
            </a:r>
            <a:r>
              <a:rPr lang="en-US" dirty="0" err="1" smtClean="0"/>
              <a:t>pasien</a:t>
            </a:r>
            <a:r>
              <a:rPr lang="en-US" dirty="0" smtClean="0"/>
              <a:t>)</a:t>
            </a:r>
            <a:endParaRPr lang="en-US" dirty="0" smtClean="0"/>
          </a:p>
          <a:p>
            <a:pPr marL="914400" indent="-401955">
              <a:lnSpc>
                <a:spcPct val="90000"/>
              </a:lnSpc>
              <a:buFont typeface="Wingdings" panose="05000000000000000000" pitchFamily="2" charset="2"/>
              <a:buChar char="q"/>
            </a:pPr>
            <a:r>
              <a:rPr lang="en-US" dirty="0" err="1" smtClean="0"/>
              <a:t>Meminimalkan</a:t>
            </a:r>
            <a:r>
              <a:rPr lang="en-US" dirty="0" smtClean="0"/>
              <a:t> </a:t>
            </a:r>
            <a:r>
              <a:rPr lang="en-US" dirty="0" err="1" smtClean="0"/>
              <a:t>risiko</a:t>
            </a:r>
            <a:r>
              <a:rPr lang="en-US" dirty="0" smtClean="0"/>
              <a:t>/</a:t>
            </a:r>
            <a:r>
              <a:rPr lang="en-US" dirty="0" err="1" smtClean="0"/>
              <a:t>efek</a:t>
            </a:r>
            <a:r>
              <a:rPr lang="en-US" dirty="0" smtClean="0"/>
              <a:t> </a:t>
            </a:r>
            <a:r>
              <a:rPr lang="en-US" dirty="0" err="1" smtClean="0"/>
              <a:t>samping</a:t>
            </a:r>
            <a:r>
              <a:rPr lang="en-US" dirty="0" smtClean="0"/>
              <a:t> </a:t>
            </a:r>
            <a:r>
              <a:rPr lang="en-US" dirty="0" err="1" smtClean="0"/>
              <a:t>terapi</a:t>
            </a:r>
            <a:r>
              <a:rPr lang="en-US" dirty="0" smtClean="0"/>
              <a:t> (</a:t>
            </a:r>
            <a:r>
              <a:rPr lang="en-US" dirty="0" err="1" smtClean="0"/>
              <a:t>misal</a:t>
            </a:r>
            <a:r>
              <a:rPr lang="en-US" dirty="0" smtClean="0"/>
              <a:t> dg </a:t>
            </a:r>
            <a:r>
              <a:rPr lang="en-US" dirty="0" err="1" smtClean="0"/>
              <a:t>memantau</a:t>
            </a:r>
            <a:r>
              <a:rPr lang="en-US" dirty="0" smtClean="0"/>
              <a:t> </a:t>
            </a:r>
            <a:r>
              <a:rPr lang="en-US" dirty="0" err="1" smtClean="0"/>
              <a:t>terapi</a:t>
            </a:r>
            <a:r>
              <a:rPr lang="en-US" dirty="0" smtClean="0"/>
              <a:t> &amp; </a:t>
            </a:r>
            <a:r>
              <a:rPr lang="en-US" dirty="0" err="1" smtClean="0"/>
              <a:t>kepatuhan</a:t>
            </a:r>
            <a:r>
              <a:rPr lang="en-US" dirty="0" smtClean="0"/>
              <a:t> </a:t>
            </a:r>
            <a:r>
              <a:rPr lang="en-US" dirty="0" err="1" smtClean="0"/>
              <a:t>pasien</a:t>
            </a:r>
            <a:r>
              <a:rPr lang="en-US" dirty="0" smtClean="0"/>
              <a:t> </a:t>
            </a:r>
            <a:r>
              <a:rPr lang="en-US" dirty="0" err="1" smtClean="0"/>
              <a:t>thdp</a:t>
            </a:r>
            <a:r>
              <a:rPr lang="en-US" dirty="0" smtClean="0"/>
              <a:t> </a:t>
            </a:r>
            <a:r>
              <a:rPr lang="en-US" dirty="0" err="1" smtClean="0"/>
              <a:t>terapi</a:t>
            </a:r>
            <a:r>
              <a:rPr lang="en-US" dirty="0" smtClean="0"/>
              <a:t>)</a:t>
            </a:r>
            <a:endParaRPr lang="en-US" dirty="0" smtClean="0"/>
          </a:p>
          <a:p>
            <a:pPr marL="914400" indent="-401955">
              <a:lnSpc>
                <a:spcPct val="90000"/>
              </a:lnSpc>
              <a:buFont typeface="Wingdings" panose="05000000000000000000" pitchFamily="2" charset="2"/>
              <a:buChar char="q"/>
            </a:pPr>
            <a:r>
              <a:rPr lang="en-US" dirty="0" err="1" smtClean="0"/>
              <a:t>Meminimalkan</a:t>
            </a:r>
            <a:r>
              <a:rPr lang="en-US" dirty="0" smtClean="0"/>
              <a:t> </a:t>
            </a:r>
            <a:r>
              <a:rPr lang="en-US" dirty="0" err="1" smtClean="0"/>
              <a:t>biaya</a:t>
            </a:r>
            <a:r>
              <a:rPr lang="en-US" dirty="0" smtClean="0"/>
              <a:t> </a:t>
            </a:r>
            <a:r>
              <a:rPr lang="en-US" dirty="0" err="1" smtClean="0"/>
              <a:t>pengobatan</a:t>
            </a:r>
            <a:endParaRPr lang="en-US" dirty="0" smtClean="0"/>
          </a:p>
          <a:p>
            <a:pPr marL="914400" indent="-401955">
              <a:lnSpc>
                <a:spcPct val="90000"/>
              </a:lnSpc>
              <a:buFont typeface="Wingdings" panose="05000000000000000000" pitchFamily="2" charset="2"/>
              <a:buChar char="q"/>
            </a:pPr>
            <a:r>
              <a:rPr lang="en-US" dirty="0" err="1" smtClean="0"/>
              <a:t>Menghormati</a:t>
            </a:r>
            <a:r>
              <a:rPr lang="en-US" dirty="0" smtClean="0"/>
              <a:t> </a:t>
            </a:r>
            <a:r>
              <a:rPr lang="en-US" dirty="0" err="1" smtClean="0"/>
              <a:t>pilihan</a:t>
            </a:r>
            <a:r>
              <a:rPr lang="en-US" dirty="0" smtClean="0"/>
              <a:t> </a:t>
            </a:r>
            <a:r>
              <a:rPr lang="en-US" dirty="0" err="1" smtClean="0"/>
              <a:t>pasien</a:t>
            </a:r>
            <a:endParaRPr lang="en-US" dirty="0" smtClean="0"/>
          </a:p>
          <a:p>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68935"/>
            <a:ext cx="8153400" cy="990600"/>
          </a:xfrm>
        </p:spPr>
        <p:txBody>
          <a:bodyPr>
            <a:normAutofit fontScale="90000"/>
          </a:bodyPr>
          <a:lstStyle/>
          <a:p>
            <a:pPr algn="ctr"/>
            <a:r>
              <a:rPr lang="en-US" sz="3200" dirty="0" smtClean="0"/>
              <a:t>KESELAMATAN PASIEN DALAM PELAYANAN KEFARMASIAN</a:t>
            </a:r>
            <a:endParaRPr lang="en-US" sz="3200" dirty="0"/>
          </a:p>
        </p:txBody>
      </p:sp>
      <p:sp>
        <p:nvSpPr>
          <p:cNvPr id="3" name="Content Placeholder 2"/>
          <p:cNvSpPr>
            <a:spLocks noGrp="1"/>
          </p:cNvSpPr>
          <p:nvPr>
            <p:ph sz="quarter" idx="1"/>
          </p:nvPr>
        </p:nvSpPr>
        <p:spPr/>
        <p:txBody>
          <a:bodyPr/>
          <a:lstStyle/>
          <a:p>
            <a:r>
              <a:rPr lang="en-US" dirty="0" err="1" smtClean="0"/>
              <a:t>Reaksi</a:t>
            </a:r>
            <a:r>
              <a:rPr lang="en-US" dirty="0" smtClean="0"/>
              <a:t> </a:t>
            </a:r>
            <a:r>
              <a:rPr lang="en-US" dirty="0" err="1" smtClean="0"/>
              <a:t>obat</a:t>
            </a:r>
            <a:r>
              <a:rPr lang="en-US" dirty="0" smtClean="0"/>
              <a:t> yang </a:t>
            </a:r>
            <a:r>
              <a:rPr lang="en-US" dirty="0" err="1" smtClean="0"/>
              <a:t>tidak</a:t>
            </a:r>
            <a:r>
              <a:rPr lang="en-US" dirty="0" smtClean="0"/>
              <a:t> </a:t>
            </a:r>
            <a:r>
              <a:rPr lang="en-US" dirty="0" err="1" smtClean="0"/>
              <a:t>diharapkan</a:t>
            </a:r>
            <a:r>
              <a:rPr lang="en-US" dirty="0" smtClean="0"/>
              <a:t> (</a:t>
            </a:r>
            <a:r>
              <a:rPr lang="en-US" i="1" dirty="0" smtClean="0"/>
              <a:t>Adverse Drug Reaction</a:t>
            </a:r>
            <a:r>
              <a:rPr lang="en-US" dirty="0" smtClean="0"/>
              <a:t>)</a:t>
            </a:r>
            <a:r>
              <a:rPr lang="id-ID" dirty="0" smtClean="0"/>
              <a:t> </a:t>
            </a:r>
            <a:r>
              <a:rPr lang="id-ID" dirty="0" smtClean="0">
                <a:sym typeface="Wingdings" panose="05000000000000000000" pitchFamily="2" charset="2"/>
              </a:rPr>
              <a:t> </a:t>
            </a:r>
            <a:r>
              <a:rPr lang="id-ID" b="1" dirty="0" smtClean="0">
                <a:sym typeface="Wingdings" panose="05000000000000000000" pitchFamily="2" charset="2"/>
              </a:rPr>
              <a:t>MEDICATION RECONCILIATION</a:t>
            </a:r>
            <a:endParaRPr lang="en-US" b="1" dirty="0" smtClean="0"/>
          </a:p>
          <a:p>
            <a:r>
              <a:rPr lang="en-US" dirty="0" smtClean="0"/>
              <a:t>Monitoring </a:t>
            </a:r>
            <a:r>
              <a:rPr lang="en-US" dirty="0" err="1" smtClean="0"/>
              <a:t>Efek</a:t>
            </a:r>
            <a:r>
              <a:rPr lang="en-US" dirty="0" smtClean="0"/>
              <a:t> </a:t>
            </a:r>
            <a:r>
              <a:rPr lang="en-US" dirty="0" err="1" smtClean="0"/>
              <a:t>samping</a:t>
            </a:r>
            <a:r>
              <a:rPr lang="en-US" dirty="0" smtClean="0"/>
              <a:t> </a:t>
            </a:r>
            <a:r>
              <a:rPr lang="en-US" dirty="0" err="1" smtClean="0"/>
              <a:t>obat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descr="K:\blok 1\skill lab\9 stars pharmacist.jpg"/>
          <p:cNvPicPr>
            <a:picLocks noGrp="1" noChangeAspect="1" noChangeArrowheads="1"/>
          </p:cNvPicPr>
          <p:nvPr>
            <p:ph sz="quarter" idx="1"/>
          </p:nvPr>
        </p:nvPicPr>
        <p:blipFill>
          <a:blip r:embed="rId1" cstate="print"/>
          <a:srcRect/>
          <a:stretch>
            <a:fillRect/>
          </a:stretch>
        </p:blipFill>
        <p:spPr bwMode="auto">
          <a:xfrm>
            <a:off x="619097" y="714356"/>
            <a:ext cx="7810555" cy="58579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BED SITE TEACHING DAN HOME VISIT</a:t>
            </a:r>
            <a:endParaRPr lang="en-US" dirty="0"/>
          </a:p>
        </p:txBody>
      </p:sp>
      <p:pic>
        <p:nvPicPr>
          <p:cNvPr id="4" name="Content Placeholder 3" descr="bst ipe 1.jpg"/>
          <p:cNvPicPr>
            <a:picLocks noGrp="1" noChangeAspect="1"/>
          </p:cNvPicPr>
          <p:nvPr>
            <p:ph sz="quarter" idx="1"/>
          </p:nvPr>
        </p:nvPicPr>
        <p:blipFill>
          <a:blip r:embed="rId1" cstate="print"/>
          <a:stretch>
            <a:fillRect/>
          </a:stretch>
        </p:blipFill>
        <p:spPr>
          <a:xfrm>
            <a:off x="609600" y="1600200"/>
            <a:ext cx="2514600" cy="3352800"/>
          </a:xfrm>
        </p:spPr>
      </p:pic>
      <p:pic>
        <p:nvPicPr>
          <p:cNvPr id="28674" name="Picture 2" descr="D:\IPE\foto\bst ipe.jpg"/>
          <p:cNvPicPr>
            <a:picLocks noChangeAspect="1" noChangeArrowheads="1"/>
          </p:cNvPicPr>
          <p:nvPr/>
        </p:nvPicPr>
        <p:blipFill>
          <a:blip r:embed="rId2" cstate="print"/>
          <a:srcRect/>
          <a:stretch>
            <a:fillRect/>
          </a:stretch>
        </p:blipFill>
        <p:spPr bwMode="auto">
          <a:xfrm>
            <a:off x="3886200" y="1447800"/>
            <a:ext cx="3657600" cy="2743200"/>
          </a:xfrm>
          <a:prstGeom prst="rect">
            <a:avLst/>
          </a:prstGeom>
          <a:noFill/>
        </p:spPr>
      </p:pic>
      <p:pic>
        <p:nvPicPr>
          <p:cNvPr id="6" name="Content Placeholder 3" descr="bst KPF.jpg"/>
          <p:cNvPicPr>
            <a:picLocks noChangeAspect="1"/>
          </p:cNvPicPr>
          <p:nvPr/>
        </p:nvPicPr>
        <p:blipFill>
          <a:blip r:embed="rId3" cstate="print"/>
          <a:stretch>
            <a:fillRect/>
          </a:stretch>
        </p:blipFill>
        <p:spPr>
          <a:xfrm>
            <a:off x="3886200" y="4274820"/>
            <a:ext cx="3657600" cy="25069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DISKUSI POST BST</a:t>
            </a:r>
            <a:endParaRPr lang="en-US" dirty="0"/>
          </a:p>
        </p:txBody>
      </p:sp>
      <p:pic>
        <p:nvPicPr>
          <p:cNvPr id="6" name="Content Placeholder 5" descr="diskusi post bst.jpg"/>
          <p:cNvPicPr>
            <a:picLocks noGrp="1" noChangeAspect="1"/>
          </p:cNvPicPr>
          <p:nvPr>
            <p:ph sz="quarter" idx="1"/>
          </p:nvPr>
        </p:nvPicPr>
        <p:blipFill>
          <a:blip r:embed="rId1" cstate="print"/>
          <a:stretch>
            <a:fillRect/>
          </a:stretch>
        </p:blipFill>
        <p:spPr>
          <a:xfrm>
            <a:off x="1524000" y="1676400"/>
            <a:ext cx="6543675" cy="4495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SKEMA KOLABORASI</a:t>
            </a:r>
            <a:endParaRPr lang="en-US" dirty="0"/>
          </a:p>
        </p:txBody>
      </p:sp>
      <p:pic>
        <p:nvPicPr>
          <p:cNvPr id="4" name="Content Placeholder 3"/>
          <p:cNvPicPr>
            <a:picLocks noGrp="1" noChangeAspect="1" noChangeArrowheads="1"/>
          </p:cNvPicPr>
          <p:nvPr>
            <p:ph sz="quarter" idx="1"/>
          </p:nvPr>
        </p:nvPicPr>
        <p:blipFill>
          <a:blip r:embed="rId1" cstate="print"/>
          <a:stretch>
            <a:fillRect/>
          </a:stretch>
        </p:blipFill>
        <p:spPr bwMode="auto">
          <a:xfrm>
            <a:off x="612775" y="1784270"/>
            <a:ext cx="8153400" cy="4127659"/>
          </a:xfrm>
          <a:prstGeom prst="rect">
            <a:avLst/>
          </a:prstGeom>
          <a:noFill/>
          <a:ln w="9525">
            <a:noFill/>
            <a:miter lim="800000"/>
            <a:headEnd/>
            <a:tailEnd/>
          </a:ln>
          <a:effectLst/>
        </p:spPr>
      </p:pic>
      <p:pic>
        <p:nvPicPr>
          <p:cNvPr id="5" name="Picture 3"/>
          <p:cNvPicPr>
            <a:picLocks noChangeAspect="1" noChangeArrowheads="1"/>
          </p:cNvPicPr>
          <p:nvPr/>
        </p:nvPicPr>
        <p:blipFill>
          <a:blip r:embed="rId1" cstate="print"/>
          <a:srcRect/>
          <a:stretch>
            <a:fillRect/>
          </a:stretch>
        </p:blipFill>
        <p:spPr bwMode="auto">
          <a:xfrm>
            <a:off x="228600" y="1524000"/>
            <a:ext cx="86868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TUTORIAL</a:t>
            </a:r>
            <a:endParaRPr lang="en-US" dirty="0"/>
          </a:p>
        </p:txBody>
      </p:sp>
      <p:pic>
        <p:nvPicPr>
          <p:cNvPr id="4" name="Content Placeholder 3" descr="tutorial post bst.jpg"/>
          <p:cNvPicPr>
            <a:picLocks noGrp="1" noChangeAspect="1"/>
          </p:cNvPicPr>
          <p:nvPr>
            <p:ph sz="quarter" idx="1"/>
          </p:nvPr>
        </p:nvPicPr>
        <p:blipFill>
          <a:blip r:embed="rId1" cstate="print"/>
          <a:stretch>
            <a:fillRect/>
          </a:stretch>
        </p:blipFill>
        <p:spPr>
          <a:xfrm>
            <a:off x="685800" y="1676400"/>
            <a:ext cx="3759200" cy="2819400"/>
          </a:xfrm>
        </p:spPr>
      </p:pic>
      <p:pic>
        <p:nvPicPr>
          <p:cNvPr id="29698" name="Picture 2" descr="D:\IPE\foto\tutorial di kampus.jpg"/>
          <p:cNvPicPr>
            <a:picLocks noChangeAspect="1" noChangeArrowheads="1"/>
          </p:cNvPicPr>
          <p:nvPr/>
        </p:nvPicPr>
        <p:blipFill>
          <a:blip r:embed="rId2" cstate="print"/>
          <a:srcRect/>
          <a:stretch>
            <a:fillRect/>
          </a:stretch>
        </p:blipFill>
        <p:spPr bwMode="auto">
          <a:xfrm>
            <a:off x="4572000" y="1981201"/>
            <a:ext cx="3978031" cy="3657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KEGIATAN KEFARMASIAN DI RS</a:t>
            </a:r>
            <a:endParaRPr lang="en-US" dirty="0"/>
          </a:p>
        </p:txBody>
      </p:sp>
      <p:pic>
        <p:nvPicPr>
          <p:cNvPr id="30722" name="Picture 2" descr="D:\IPE\foto\kefarmasian di RS.jpg"/>
          <p:cNvPicPr>
            <a:picLocks noGrp="1" noChangeAspect="1" noChangeArrowheads="1"/>
          </p:cNvPicPr>
          <p:nvPr>
            <p:ph sz="quarter" idx="1"/>
          </p:nvPr>
        </p:nvPicPr>
        <p:blipFill>
          <a:blip r:embed="rId1" cstate="print"/>
          <a:srcRect/>
          <a:stretch>
            <a:fillRect/>
          </a:stretch>
        </p:blipFill>
        <p:spPr bwMode="auto">
          <a:xfrm>
            <a:off x="381000" y="1524000"/>
            <a:ext cx="4064000" cy="3048000"/>
          </a:xfrm>
          <a:prstGeom prst="rect">
            <a:avLst/>
          </a:prstGeom>
          <a:noFill/>
        </p:spPr>
      </p:pic>
      <p:pic>
        <p:nvPicPr>
          <p:cNvPr id="30723" name="Picture 3" descr="D:\IPE\foto\RS ausie.jpg"/>
          <p:cNvPicPr>
            <a:picLocks noChangeAspect="1" noChangeArrowheads="1"/>
          </p:cNvPicPr>
          <p:nvPr/>
        </p:nvPicPr>
        <p:blipFill>
          <a:blip r:embed="rId2" cstate="print"/>
          <a:srcRect/>
          <a:stretch>
            <a:fillRect/>
          </a:stretch>
        </p:blipFill>
        <p:spPr bwMode="auto">
          <a:xfrm>
            <a:off x="4572000" y="2667000"/>
            <a:ext cx="4267200" cy="3200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1746" name="Picture 2" descr="D:\IPE\foto\mesin robot.jpg"/>
          <p:cNvPicPr>
            <a:picLocks noGrp="1" noChangeAspect="1" noChangeArrowheads="1"/>
          </p:cNvPicPr>
          <p:nvPr>
            <p:ph sz="quarter" idx="1"/>
          </p:nvPr>
        </p:nvPicPr>
        <p:blipFill>
          <a:blip r:embed="rId1" cstate="print"/>
          <a:srcRect/>
          <a:stretch>
            <a:fillRect/>
          </a:stretch>
        </p:blipFill>
        <p:spPr bwMode="auto">
          <a:xfrm>
            <a:off x="381000" y="1523999"/>
            <a:ext cx="4343400" cy="3505201"/>
          </a:xfrm>
          <a:prstGeom prst="rect">
            <a:avLst/>
          </a:prstGeom>
          <a:noFill/>
        </p:spPr>
      </p:pic>
      <p:pic>
        <p:nvPicPr>
          <p:cNvPr id="31747" name="Picture 3" descr="D:\IPE\foto\RS.jpg"/>
          <p:cNvPicPr>
            <a:picLocks noChangeAspect="1" noChangeArrowheads="1"/>
          </p:cNvPicPr>
          <p:nvPr/>
        </p:nvPicPr>
        <p:blipFill>
          <a:blip r:embed="rId2" cstate="print"/>
          <a:srcRect/>
          <a:stretch>
            <a:fillRect/>
          </a:stretch>
        </p:blipFill>
        <p:spPr bwMode="auto">
          <a:xfrm>
            <a:off x="5105400" y="1447800"/>
            <a:ext cx="3505200" cy="4673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i="1" dirty="0" smtClean="0"/>
              <a:t>Patient Safety Swiss Cheese Model</a:t>
            </a:r>
            <a:endParaRPr lang="en-US" i="1" dirty="0"/>
          </a:p>
        </p:txBody>
      </p:sp>
      <p:pic>
        <p:nvPicPr>
          <p:cNvPr id="4" name="Content Placeholder 3" descr="medication eror.jpg"/>
          <p:cNvPicPr>
            <a:picLocks noGrp="1" noChangeAspect="1"/>
          </p:cNvPicPr>
          <p:nvPr>
            <p:ph sz="quarter" idx="1"/>
          </p:nvPr>
        </p:nvPicPr>
        <p:blipFill>
          <a:blip r:embed="rId1" cstate="print"/>
          <a:stretch>
            <a:fillRect/>
          </a:stretch>
        </p:blipFill>
        <p:spPr>
          <a:xfrm>
            <a:off x="1066800" y="2057400"/>
            <a:ext cx="6966459" cy="3810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ctr"/>
            <a:r>
              <a:rPr lang="en-US" sz="3600" i="1" smtClean="0"/>
              <a:t>CONTOH PHARMACEUTICAL </a:t>
            </a:r>
            <a:r>
              <a:rPr lang="en-US" sz="3600" i="1" dirty="0" smtClean="0"/>
              <a:t>CARE </a:t>
            </a:r>
            <a:endParaRPr lang="en-US" sz="3600" i="1" dirty="0" smtClean="0"/>
          </a:p>
          <a:p>
            <a:pPr algn="ctr"/>
            <a:r>
              <a:rPr lang="en-US" sz="3600" dirty="0" smtClean="0"/>
              <a:t>DIABETES MELLITUS</a:t>
            </a:r>
            <a:endParaRPr lang="en-US" sz="36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Asuhan</a:t>
            </a:r>
            <a:r>
              <a:rPr lang="en-US" dirty="0" smtClean="0"/>
              <a:t> </a:t>
            </a:r>
            <a:r>
              <a:rPr lang="en-US" dirty="0" err="1" smtClean="0"/>
              <a:t>Kefarmasian</a:t>
            </a:r>
            <a:r>
              <a:rPr lang="en-US" dirty="0" smtClean="0"/>
              <a:t> DM</a:t>
            </a:r>
            <a:endParaRPr lang="en-US" dirty="0"/>
          </a:p>
        </p:txBody>
      </p:sp>
      <p:sp>
        <p:nvSpPr>
          <p:cNvPr id="3" name="Content Placeholder 2"/>
          <p:cNvSpPr>
            <a:spLocks noGrp="1"/>
          </p:cNvSpPr>
          <p:nvPr>
            <p:ph sz="quarter" idx="1"/>
          </p:nvPr>
        </p:nvSpPr>
        <p:spPr/>
        <p:txBody>
          <a:bodyPr/>
          <a:lstStyle/>
          <a:p>
            <a:pPr>
              <a:lnSpc>
                <a:spcPct val="90000"/>
              </a:lnSpc>
            </a:pPr>
            <a:r>
              <a:rPr lang="en-US" dirty="0" err="1" smtClean="0">
                <a:latin typeface="Arial Narrow" pitchFamily="34" charset="0"/>
              </a:rPr>
              <a:t>Membantu</a:t>
            </a:r>
            <a:r>
              <a:rPr lang="en-US" dirty="0" smtClean="0">
                <a:latin typeface="Arial Narrow" pitchFamily="34" charset="0"/>
              </a:rPr>
              <a:t> </a:t>
            </a:r>
            <a:r>
              <a:rPr lang="en-US" dirty="0" err="1" smtClean="0">
                <a:latin typeface="Arial Narrow" pitchFamily="34" charset="0"/>
              </a:rPr>
              <a:t>dokter</a:t>
            </a:r>
            <a:r>
              <a:rPr lang="en-US" dirty="0" smtClean="0">
                <a:latin typeface="Arial Narrow" pitchFamily="34" charset="0"/>
              </a:rPr>
              <a:t> </a:t>
            </a:r>
            <a:r>
              <a:rPr lang="en-US" dirty="0" err="1" smtClean="0">
                <a:latin typeface="Arial Narrow" pitchFamily="34" charset="0"/>
              </a:rPr>
              <a:t>menjelaskan</a:t>
            </a:r>
            <a:r>
              <a:rPr lang="en-US" dirty="0" smtClean="0">
                <a:latin typeface="Arial Narrow" pitchFamily="34" charset="0"/>
              </a:rPr>
              <a:t> </a:t>
            </a:r>
            <a:r>
              <a:rPr lang="en-US" dirty="0" err="1" smtClean="0">
                <a:latin typeface="Arial Narrow" pitchFamily="34" charset="0"/>
              </a:rPr>
              <a:t>tentang</a:t>
            </a:r>
            <a:r>
              <a:rPr lang="en-US" dirty="0" smtClean="0">
                <a:latin typeface="Arial Narrow" pitchFamily="34" charset="0"/>
              </a:rPr>
              <a:t> </a:t>
            </a:r>
            <a:r>
              <a:rPr lang="en-US" dirty="0" err="1" smtClean="0">
                <a:latin typeface="Arial Narrow" pitchFamily="34" charset="0"/>
              </a:rPr>
              <a:t>penyakit</a:t>
            </a:r>
            <a:r>
              <a:rPr lang="en-US" dirty="0" smtClean="0">
                <a:latin typeface="Arial Narrow" pitchFamily="34" charset="0"/>
              </a:rPr>
              <a:t> DM </a:t>
            </a:r>
            <a:r>
              <a:rPr lang="en-US" dirty="0" err="1" smtClean="0">
                <a:latin typeface="Arial Narrow" pitchFamily="34" charset="0"/>
              </a:rPr>
              <a:t>bila</a:t>
            </a:r>
            <a:r>
              <a:rPr lang="en-US" dirty="0" smtClean="0">
                <a:latin typeface="Arial Narrow" pitchFamily="34" charset="0"/>
              </a:rPr>
              <a:t> </a:t>
            </a:r>
            <a:r>
              <a:rPr lang="en-US" dirty="0" err="1" smtClean="0">
                <a:latin typeface="Arial Narrow" pitchFamily="34" charset="0"/>
              </a:rPr>
              <a:t>diminta</a:t>
            </a:r>
            <a:r>
              <a:rPr lang="en-US" dirty="0" smtClean="0">
                <a:latin typeface="Arial Narrow" pitchFamily="34" charset="0"/>
              </a:rPr>
              <a:t> </a:t>
            </a:r>
            <a:r>
              <a:rPr lang="en-US" dirty="0" err="1" smtClean="0">
                <a:latin typeface="Arial Narrow" pitchFamily="34" charset="0"/>
              </a:rPr>
              <a:t>pasien</a:t>
            </a:r>
            <a:endParaRPr lang="en-US" dirty="0" smtClean="0">
              <a:latin typeface="Arial Narrow" pitchFamily="34" charset="0"/>
            </a:endParaRPr>
          </a:p>
          <a:p>
            <a:pPr>
              <a:lnSpc>
                <a:spcPct val="90000"/>
              </a:lnSpc>
            </a:pPr>
            <a:r>
              <a:rPr lang="en-US" dirty="0" err="1" smtClean="0">
                <a:latin typeface="Arial Narrow" pitchFamily="34" charset="0"/>
              </a:rPr>
              <a:t>Membantu</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mengenali</a:t>
            </a:r>
            <a:r>
              <a:rPr lang="en-US" dirty="0" smtClean="0">
                <a:latin typeface="Arial Narrow" pitchFamily="34" charset="0"/>
              </a:rPr>
              <a:t> </a:t>
            </a:r>
            <a:r>
              <a:rPr lang="en-US" dirty="0" err="1" smtClean="0">
                <a:latin typeface="Arial Narrow" pitchFamily="34" charset="0"/>
              </a:rPr>
              <a:t>gejala</a:t>
            </a:r>
            <a:r>
              <a:rPr lang="en-US" dirty="0" smtClean="0">
                <a:latin typeface="Arial Narrow" pitchFamily="34" charset="0"/>
              </a:rPr>
              <a:t> </a:t>
            </a:r>
            <a:r>
              <a:rPr lang="en-US" dirty="0" err="1" smtClean="0">
                <a:latin typeface="Arial Narrow" pitchFamily="34" charset="0"/>
              </a:rPr>
              <a:t>hiperglikemia</a:t>
            </a:r>
            <a:endParaRPr lang="en-US" dirty="0" smtClean="0">
              <a:latin typeface="Arial Narrow" pitchFamily="34" charset="0"/>
            </a:endParaRPr>
          </a:p>
          <a:p>
            <a:pPr>
              <a:lnSpc>
                <a:spcPct val="90000"/>
              </a:lnSpc>
            </a:pPr>
            <a:r>
              <a:rPr lang="en-US" dirty="0" err="1" smtClean="0">
                <a:latin typeface="Arial Narrow" pitchFamily="34" charset="0"/>
              </a:rPr>
              <a:t>Mengedukasi</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untuk</a:t>
            </a:r>
            <a:r>
              <a:rPr lang="en-US" dirty="0" smtClean="0">
                <a:latin typeface="Arial Narrow" pitchFamily="34" charset="0"/>
              </a:rPr>
              <a:t> </a:t>
            </a:r>
            <a:r>
              <a:rPr lang="en-US" dirty="0" err="1" smtClean="0">
                <a:latin typeface="Arial Narrow" pitchFamily="34" charset="0"/>
              </a:rPr>
              <a:t>menerima</a:t>
            </a:r>
            <a:r>
              <a:rPr lang="en-US" dirty="0" smtClean="0">
                <a:latin typeface="Arial Narrow" pitchFamily="34" charset="0"/>
              </a:rPr>
              <a:t> </a:t>
            </a:r>
            <a:r>
              <a:rPr lang="en-US" dirty="0" err="1" smtClean="0">
                <a:latin typeface="Arial Narrow" pitchFamily="34" charset="0"/>
              </a:rPr>
              <a:t>kondisi</a:t>
            </a:r>
            <a:r>
              <a:rPr lang="en-US" dirty="0" smtClean="0">
                <a:latin typeface="Arial Narrow" pitchFamily="34" charset="0"/>
              </a:rPr>
              <a:t> </a:t>
            </a:r>
            <a:r>
              <a:rPr lang="en-US" dirty="0" err="1" smtClean="0">
                <a:latin typeface="Arial Narrow" pitchFamily="34" charset="0"/>
              </a:rPr>
              <a:t>penyakit</a:t>
            </a:r>
            <a:r>
              <a:rPr lang="en-US" dirty="0" smtClean="0">
                <a:latin typeface="Arial Narrow" pitchFamily="34" charset="0"/>
              </a:rPr>
              <a:t> DM yang </a:t>
            </a:r>
            <a:r>
              <a:rPr lang="en-US" dirty="0" err="1" smtClean="0">
                <a:latin typeface="Arial Narrow" pitchFamily="34" charset="0"/>
              </a:rPr>
              <a:t>dideritanya</a:t>
            </a:r>
            <a:endParaRPr lang="en-US" dirty="0" smtClean="0">
              <a:latin typeface="Arial Narrow" pitchFamily="34" charset="0"/>
            </a:endParaRPr>
          </a:p>
          <a:p>
            <a:pPr>
              <a:lnSpc>
                <a:spcPct val="90000"/>
              </a:lnSpc>
            </a:pPr>
            <a:r>
              <a:rPr lang="en-US" dirty="0" err="1" smtClean="0">
                <a:latin typeface="Arial Narrow" pitchFamily="34" charset="0"/>
              </a:rPr>
              <a:t>Merangkul</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untuk</a:t>
            </a:r>
            <a:r>
              <a:rPr lang="en-US" dirty="0" smtClean="0">
                <a:latin typeface="Arial Narrow" pitchFamily="34" charset="0"/>
              </a:rPr>
              <a:t> </a:t>
            </a:r>
            <a:r>
              <a:rPr lang="en-US" dirty="0" err="1" smtClean="0">
                <a:latin typeface="Arial Narrow" pitchFamily="34" charset="0"/>
              </a:rPr>
              <a:t>bersama-sama</a:t>
            </a:r>
            <a:r>
              <a:rPr lang="en-US" dirty="0" smtClean="0">
                <a:latin typeface="Arial Narrow" pitchFamily="34" charset="0"/>
              </a:rPr>
              <a:t> </a:t>
            </a:r>
            <a:r>
              <a:rPr lang="en-US" dirty="0" err="1" smtClean="0">
                <a:latin typeface="Arial Narrow" pitchFamily="34" charset="0"/>
              </a:rPr>
              <a:t>mengelola</a:t>
            </a:r>
            <a:r>
              <a:rPr lang="en-US" dirty="0" smtClean="0">
                <a:latin typeface="Arial Narrow" pitchFamily="34" charset="0"/>
              </a:rPr>
              <a:t> </a:t>
            </a:r>
            <a:r>
              <a:rPr lang="en-US" dirty="0" err="1" smtClean="0">
                <a:latin typeface="Arial Narrow" pitchFamily="34" charset="0"/>
              </a:rPr>
              <a:t>penyakit</a:t>
            </a:r>
            <a:r>
              <a:rPr lang="en-US" dirty="0" smtClean="0">
                <a:latin typeface="Arial Narrow" pitchFamily="34" charset="0"/>
              </a:rPr>
              <a:t> DM yang </a:t>
            </a:r>
            <a:r>
              <a:rPr lang="en-US" dirty="0" err="1" smtClean="0">
                <a:latin typeface="Arial Narrow" pitchFamily="34" charset="0"/>
              </a:rPr>
              <a:t>dideritanya</a:t>
            </a:r>
            <a:endParaRPr lang="en-US" dirty="0" smtClean="0">
              <a:latin typeface="Arial Narrow"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r>
              <a:rPr lang="en-US" dirty="0" err="1" smtClean="0">
                <a:latin typeface="Arial Narrow" pitchFamily="34" charset="0"/>
              </a:rPr>
              <a:t>Membantu</a:t>
            </a:r>
            <a:r>
              <a:rPr lang="en-US" dirty="0" smtClean="0">
                <a:latin typeface="Arial Narrow" pitchFamily="34" charset="0"/>
              </a:rPr>
              <a:t> </a:t>
            </a:r>
            <a:r>
              <a:rPr lang="en-US" dirty="0" err="1" smtClean="0">
                <a:latin typeface="Arial Narrow" pitchFamily="34" charset="0"/>
              </a:rPr>
              <a:t>perawat</a:t>
            </a:r>
            <a:r>
              <a:rPr lang="en-US" dirty="0" smtClean="0">
                <a:latin typeface="Arial Narrow" pitchFamily="34" charset="0"/>
              </a:rPr>
              <a:t> </a:t>
            </a:r>
            <a:r>
              <a:rPr lang="en-US" dirty="0" err="1" smtClean="0">
                <a:latin typeface="Arial Narrow" pitchFamily="34" charset="0"/>
              </a:rPr>
              <a:t>dalam</a:t>
            </a:r>
            <a:r>
              <a:rPr lang="en-US" dirty="0" smtClean="0">
                <a:latin typeface="Arial Narrow" pitchFamily="34" charset="0"/>
              </a:rPr>
              <a:t> </a:t>
            </a:r>
            <a:r>
              <a:rPr lang="en-US" dirty="0" err="1" smtClean="0">
                <a:latin typeface="Arial Narrow" pitchFamily="34" charset="0"/>
              </a:rPr>
              <a:t>mengedukasi</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tentang</a:t>
            </a:r>
            <a:r>
              <a:rPr lang="en-US" dirty="0" smtClean="0">
                <a:latin typeface="Arial Narrow" pitchFamily="34" charset="0"/>
              </a:rPr>
              <a:t> </a:t>
            </a:r>
            <a:r>
              <a:rPr lang="en-US" dirty="0" err="1" smtClean="0">
                <a:latin typeface="Arial Narrow" pitchFamily="34" charset="0"/>
              </a:rPr>
              <a:t>komplikasi</a:t>
            </a:r>
            <a:r>
              <a:rPr lang="en-US" dirty="0" smtClean="0">
                <a:latin typeface="Arial Narrow" pitchFamily="34" charset="0"/>
              </a:rPr>
              <a:t> </a:t>
            </a:r>
            <a:r>
              <a:rPr lang="en-US" dirty="0" err="1" smtClean="0">
                <a:latin typeface="Arial Narrow" pitchFamily="34" charset="0"/>
              </a:rPr>
              <a:t>akut</a:t>
            </a:r>
            <a:r>
              <a:rPr lang="en-US" dirty="0" smtClean="0">
                <a:latin typeface="Arial Narrow" pitchFamily="34" charset="0"/>
              </a:rPr>
              <a:t> </a:t>
            </a:r>
            <a:r>
              <a:rPr lang="en-US" dirty="0" err="1" smtClean="0">
                <a:latin typeface="Arial Narrow" pitchFamily="34" charset="0"/>
              </a:rPr>
              <a:t>dan</a:t>
            </a:r>
            <a:r>
              <a:rPr lang="en-US" dirty="0" smtClean="0">
                <a:latin typeface="Arial Narrow" pitchFamily="34" charset="0"/>
              </a:rPr>
              <a:t> </a:t>
            </a:r>
            <a:r>
              <a:rPr lang="en-US" dirty="0" err="1" smtClean="0">
                <a:latin typeface="Arial Narrow" pitchFamily="34" charset="0"/>
              </a:rPr>
              <a:t>kronis</a:t>
            </a:r>
            <a:r>
              <a:rPr lang="en-US" dirty="0" smtClean="0">
                <a:latin typeface="Arial Narrow" pitchFamily="34" charset="0"/>
              </a:rPr>
              <a:t> </a:t>
            </a:r>
            <a:r>
              <a:rPr lang="en-US" dirty="0" err="1" smtClean="0">
                <a:latin typeface="Arial Narrow" pitchFamily="34" charset="0"/>
              </a:rPr>
              <a:t>penyakit</a:t>
            </a:r>
            <a:r>
              <a:rPr lang="en-US" dirty="0" smtClean="0">
                <a:latin typeface="Arial Narrow" pitchFamily="34" charset="0"/>
              </a:rPr>
              <a:t> DM (</a:t>
            </a:r>
            <a:r>
              <a:rPr lang="en-US" dirty="0" err="1" smtClean="0">
                <a:latin typeface="Arial Narrow" pitchFamily="34" charset="0"/>
              </a:rPr>
              <a:t>termasuk</a:t>
            </a:r>
            <a:r>
              <a:rPr lang="en-US" dirty="0" smtClean="0">
                <a:latin typeface="Arial Narrow" pitchFamily="34" charset="0"/>
              </a:rPr>
              <a:t> </a:t>
            </a:r>
            <a:r>
              <a:rPr lang="en-US" i="1" dirty="0" smtClean="0">
                <a:latin typeface="Arial Narrow" pitchFamily="34" charset="0"/>
              </a:rPr>
              <a:t>Foot Care</a:t>
            </a:r>
            <a:r>
              <a:rPr lang="en-US" dirty="0" smtClean="0">
                <a:latin typeface="Arial Narrow" pitchFamily="34" charset="0"/>
              </a:rPr>
              <a:t>)</a:t>
            </a:r>
            <a:endParaRPr lang="en-US" dirty="0" smtClean="0">
              <a:latin typeface="Arial Narrow" pitchFamily="34" charset="0"/>
            </a:endParaRPr>
          </a:p>
          <a:p>
            <a:r>
              <a:rPr lang="en-US" dirty="0" err="1" smtClean="0">
                <a:latin typeface="Arial Narrow" pitchFamily="34" charset="0"/>
              </a:rPr>
              <a:t>Membantu</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mengenali</a:t>
            </a:r>
            <a:r>
              <a:rPr lang="en-US" dirty="0" smtClean="0">
                <a:latin typeface="Arial Narrow" pitchFamily="34" charset="0"/>
              </a:rPr>
              <a:t> </a:t>
            </a:r>
            <a:r>
              <a:rPr lang="en-US" dirty="0" err="1" smtClean="0">
                <a:latin typeface="Arial Narrow" pitchFamily="34" charset="0"/>
              </a:rPr>
              <a:t>gejala</a:t>
            </a:r>
            <a:r>
              <a:rPr lang="en-US" dirty="0" smtClean="0">
                <a:latin typeface="Arial Narrow" pitchFamily="34" charset="0"/>
              </a:rPr>
              <a:t> </a:t>
            </a:r>
            <a:r>
              <a:rPr lang="en-US" dirty="0" err="1" smtClean="0">
                <a:latin typeface="Arial Narrow" pitchFamily="34" charset="0"/>
              </a:rPr>
              <a:t>terjadinya</a:t>
            </a:r>
            <a:r>
              <a:rPr lang="en-US" dirty="0" smtClean="0">
                <a:latin typeface="Arial Narrow" pitchFamily="34" charset="0"/>
              </a:rPr>
              <a:t> </a:t>
            </a:r>
            <a:r>
              <a:rPr lang="en-US" dirty="0" err="1" smtClean="0">
                <a:latin typeface="Arial Narrow" pitchFamily="34" charset="0"/>
              </a:rPr>
              <a:t>komplikasi</a:t>
            </a:r>
            <a:r>
              <a:rPr lang="en-US" dirty="0" smtClean="0">
                <a:latin typeface="Arial Narrow" pitchFamily="34" charset="0"/>
              </a:rPr>
              <a:t> </a:t>
            </a:r>
            <a:r>
              <a:rPr lang="en-US" dirty="0" err="1" smtClean="0">
                <a:latin typeface="Arial Narrow" pitchFamily="34" charset="0"/>
              </a:rPr>
              <a:t>akut</a:t>
            </a:r>
            <a:r>
              <a:rPr lang="en-US" dirty="0" smtClean="0">
                <a:latin typeface="Arial Narrow" pitchFamily="34" charset="0"/>
              </a:rPr>
              <a:t> &amp; </a:t>
            </a:r>
            <a:r>
              <a:rPr lang="en-US" dirty="0" err="1" smtClean="0">
                <a:latin typeface="Arial Narrow" pitchFamily="34" charset="0"/>
              </a:rPr>
              <a:t>kronis</a:t>
            </a:r>
            <a:r>
              <a:rPr lang="en-US" dirty="0" smtClean="0">
                <a:latin typeface="Arial Narrow" pitchFamily="34" charset="0"/>
              </a:rPr>
              <a:t> DM </a:t>
            </a:r>
            <a:r>
              <a:rPr lang="en-US" dirty="0" smtClean="0">
                <a:latin typeface="Arial Narrow" pitchFamily="34" charset="0"/>
                <a:sym typeface="Wingdings" panose="05000000000000000000" pitchFamily="2" charset="2"/>
              </a:rPr>
              <a:t> </a:t>
            </a:r>
            <a:r>
              <a:rPr lang="en-US" dirty="0" err="1" smtClean="0">
                <a:latin typeface="Arial Narrow" pitchFamily="34" charset="0"/>
                <a:sym typeface="Wingdings" panose="05000000000000000000" pitchFamily="2" charset="2"/>
              </a:rPr>
              <a:t>merujuk</a:t>
            </a:r>
            <a:r>
              <a:rPr lang="en-US" dirty="0" smtClean="0">
                <a:latin typeface="Arial Narrow" pitchFamily="34" charset="0"/>
                <a:sym typeface="Wingdings" panose="05000000000000000000" pitchFamily="2" charset="2"/>
              </a:rPr>
              <a:t> </a:t>
            </a:r>
            <a:r>
              <a:rPr lang="en-US" dirty="0" err="1" smtClean="0">
                <a:latin typeface="Arial Narrow" pitchFamily="34" charset="0"/>
                <a:sym typeface="Wingdings" panose="05000000000000000000" pitchFamily="2" charset="2"/>
              </a:rPr>
              <a:t>kepada</a:t>
            </a:r>
            <a:r>
              <a:rPr lang="en-US" dirty="0" smtClean="0">
                <a:latin typeface="Arial Narrow" pitchFamily="34" charset="0"/>
                <a:sym typeface="Wingdings" panose="05000000000000000000" pitchFamily="2" charset="2"/>
              </a:rPr>
              <a:t> </a:t>
            </a:r>
            <a:r>
              <a:rPr lang="en-US" dirty="0" err="1" smtClean="0">
                <a:latin typeface="Arial Narrow" pitchFamily="34" charset="0"/>
                <a:sym typeface="Wingdings" panose="05000000000000000000" pitchFamily="2" charset="2"/>
              </a:rPr>
              <a:t>ahlinya</a:t>
            </a:r>
            <a:r>
              <a:rPr lang="en-US" dirty="0" smtClean="0">
                <a:latin typeface="Arial Narrow" pitchFamily="34" charset="0"/>
                <a:sym typeface="Wingdings" panose="05000000000000000000" pitchFamily="2" charset="2"/>
              </a:rPr>
              <a:t> (</a:t>
            </a:r>
            <a:r>
              <a:rPr lang="en-US" dirty="0" err="1" smtClean="0">
                <a:latin typeface="Arial Narrow" pitchFamily="34" charset="0"/>
                <a:sym typeface="Wingdings" panose="05000000000000000000" pitchFamily="2" charset="2"/>
              </a:rPr>
              <a:t>Retinopati</a:t>
            </a:r>
            <a:r>
              <a:rPr lang="en-US" dirty="0" smtClean="0">
                <a:latin typeface="Arial Narrow" pitchFamily="34" charset="0"/>
                <a:sym typeface="Wingdings" panose="05000000000000000000" pitchFamily="2" charset="2"/>
              </a:rPr>
              <a:t>)</a:t>
            </a:r>
            <a:endParaRPr lang="en-US" dirty="0" smtClean="0">
              <a:latin typeface="Arial Narrow" pitchFamily="34" charset="0"/>
            </a:endParaRPr>
          </a:p>
          <a:p>
            <a:r>
              <a:rPr lang="en-US" dirty="0" err="1" smtClean="0">
                <a:latin typeface="Arial Narrow" pitchFamily="34" charset="0"/>
              </a:rPr>
              <a:t>Mengedukasi</a:t>
            </a:r>
            <a:r>
              <a:rPr lang="en-US" dirty="0" smtClean="0">
                <a:latin typeface="Arial Narrow" pitchFamily="34" charset="0"/>
              </a:rPr>
              <a:t> </a:t>
            </a:r>
            <a:r>
              <a:rPr lang="en-US" dirty="0" err="1" smtClean="0">
                <a:latin typeface="Arial Narrow" pitchFamily="34" charset="0"/>
              </a:rPr>
              <a:t>pasien</a:t>
            </a:r>
            <a:r>
              <a:rPr lang="en-US" dirty="0" smtClean="0">
                <a:latin typeface="Arial Narrow" pitchFamily="34" charset="0"/>
              </a:rPr>
              <a:t> </a:t>
            </a:r>
            <a:r>
              <a:rPr lang="en-US" dirty="0" err="1" smtClean="0">
                <a:latin typeface="Arial Narrow" pitchFamily="34" charset="0"/>
              </a:rPr>
              <a:t>dalam</a:t>
            </a:r>
            <a:r>
              <a:rPr lang="en-US" dirty="0" smtClean="0">
                <a:latin typeface="Arial Narrow" pitchFamily="34" charset="0"/>
              </a:rPr>
              <a:t> </a:t>
            </a:r>
            <a:r>
              <a:rPr lang="en-US" dirty="0" err="1" smtClean="0">
                <a:latin typeface="Arial Narrow" pitchFamily="34" charset="0"/>
              </a:rPr>
              <a:t>mencegah</a:t>
            </a:r>
            <a:r>
              <a:rPr lang="en-US" dirty="0" smtClean="0">
                <a:latin typeface="Arial Narrow" pitchFamily="34" charset="0"/>
              </a:rPr>
              <a:t> </a:t>
            </a:r>
            <a:r>
              <a:rPr lang="en-US" dirty="0" err="1" smtClean="0">
                <a:latin typeface="Arial Narrow" pitchFamily="34" charset="0"/>
              </a:rPr>
              <a:t>dan</a:t>
            </a:r>
            <a:r>
              <a:rPr lang="en-US" dirty="0" smtClean="0">
                <a:latin typeface="Arial Narrow" pitchFamily="34" charset="0"/>
              </a:rPr>
              <a:t> </a:t>
            </a:r>
            <a:r>
              <a:rPr lang="en-US" dirty="0" err="1" smtClean="0">
                <a:latin typeface="Arial Narrow" pitchFamily="34" charset="0"/>
              </a:rPr>
              <a:t>mengelola</a:t>
            </a:r>
            <a:r>
              <a:rPr lang="en-US" dirty="0" smtClean="0">
                <a:latin typeface="Arial Narrow" pitchFamily="34" charset="0"/>
              </a:rPr>
              <a:t> </a:t>
            </a:r>
            <a:r>
              <a:rPr lang="en-US" dirty="0" err="1" smtClean="0">
                <a:latin typeface="Arial Narrow" pitchFamily="34" charset="0"/>
              </a:rPr>
              <a:t>komplikasi</a:t>
            </a:r>
            <a:r>
              <a:rPr lang="en-US" dirty="0" smtClean="0">
                <a:latin typeface="Arial Narrow" pitchFamily="34" charset="0"/>
              </a:rPr>
              <a:t> </a:t>
            </a:r>
            <a:r>
              <a:rPr lang="en-US" dirty="0" err="1" smtClean="0">
                <a:latin typeface="Arial Narrow" pitchFamily="34" charset="0"/>
              </a:rPr>
              <a:t>akut</a:t>
            </a:r>
            <a:r>
              <a:rPr lang="en-US" dirty="0" smtClean="0">
                <a:latin typeface="Arial Narrow" pitchFamily="34" charset="0"/>
              </a:rPr>
              <a:t> &amp; </a:t>
            </a:r>
            <a:r>
              <a:rPr lang="en-US" dirty="0" err="1" smtClean="0">
                <a:latin typeface="Arial Narrow" pitchFamily="34" charset="0"/>
              </a:rPr>
              <a:t>kronis</a:t>
            </a:r>
            <a:r>
              <a:rPr lang="en-US" dirty="0" smtClean="0">
                <a:latin typeface="Arial Narrow" pitchFamily="34" charset="0"/>
              </a:rPr>
              <a:t> DM</a:t>
            </a:r>
            <a:endParaRPr lang="en-US" dirty="0" smtClean="0">
              <a:latin typeface="Arial Narrow" pitchFamily="34"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Picture 6" descr="Slide19"/>
          <p:cNvPicPr>
            <a:picLocks noGrp="1" noChangeAspect="1" noChangeArrowheads="1"/>
          </p:cNvPicPr>
          <p:nvPr>
            <p:ph idx="1"/>
          </p:nvPr>
        </p:nvPicPr>
        <p:blipFill>
          <a:blip r:embed="rId1" cstate="print"/>
          <a:srcRect/>
          <a:stretch>
            <a:fillRect/>
          </a:stretch>
        </p:blipFill>
        <p:spPr>
          <a:xfrm>
            <a:off x="533400" y="381000"/>
            <a:ext cx="8229600" cy="61722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cstate="print"/>
          <a:srcRect/>
          <a:stretch>
            <a:fillRect/>
          </a:stretch>
        </p:blipFill>
        <p:spPr bwMode="auto">
          <a:xfrm>
            <a:off x="0" y="0"/>
            <a:ext cx="6019800" cy="6923609"/>
          </a:xfrm>
          <a:prstGeom prst="rect">
            <a:avLst/>
          </a:prstGeom>
          <a:noFill/>
          <a:ln w="9525">
            <a:noFill/>
            <a:miter lim="800000"/>
            <a:headEnd/>
            <a:tailEnd/>
          </a:ln>
          <a:effectLst/>
        </p:spPr>
      </p:pic>
      <p:sp>
        <p:nvSpPr>
          <p:cNvPr id="2" name="Title 1"/>
          <p:cNvSpPr>
            <a:spLocks noGrp="1"/>
          </p:cNvSpPr>
          <p:nvPr>
            <p:ph type="title"/>
          </p:nvPr>
        </p:nvSpPr>
        <p:spPr>
          <a:xfrm>
            <a:off x="6096000" y="1219200"/>
            <a:ext cx="2921000" cy="2895600"/>
          </a:xfrm>
        </p:spPr>
        <p:txBody>
          <a:bodyPr>
            <a:noAutofit/>
          </a:bodyPr>
          <a:lstStyle/>
          <a:p>
            <a:pPr algn="r"/>
            <a:r>
              <a:rPr lang="en-US" sz="3600" dirty="0" smtClean="0"/>
              <a:t>PENGGOLONGAN OBAT ANTIDIABETIK ORAL</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KONSELING &amp; EDUKASI PASIEN DM PENGGUNA INSULIN</a:t>
            </a:r>
            <a:endParaRPr lang="en-US" dirty="0"/>
          </a:p>
        </p:txBody>
      </p:sp>
      <p:pic>
        <p:nvPicPr>
          <p:cNvPr id="4" name="Picture 4" descr="DSC01567"/>
          <p:cNvPicPr>
            <a:picLocks noGrp="1" noChangeAspect="1" noChangeArrowheads="1"/>
          </p:cNvPicPr>
          <p:nvPr>
            <p:ph sz="quarter" idx="1"/>
          </p:nvPr>
        </p:nvPicPr>
        <p:blipFill>
          <a:blip r:embed="rId1" cstate="print"/>
          <a:srcRect/>
          <a:stretch>
            <a:fillRect/>
          </a:stretch>
        </p:blipFill>
        <p:spPr bwMode="auto">
          <a:xfrm>
            <a:off x="533400" y="1676400"/>
            <a:ext cx="3780117" cy="3505199"/>
          </a:xfrm>
          <a:prstGeom prst="rect">
            <a:avLst/>
          </a:prstGeom>
          <a:noFill/>
        </p:spPr>
      </p:pic>
      <p:pic>
        <p:nvPicPr>
          <p:cNvPr id="5" name="Picture 2" descr="DSC01563"/>
          <p:cNvPicPr>
            <a:picLocks noChangeAspect="1" noChangeArrowheads="1"/>
          </p:cNvPicPr>
          <p:nvPr/>
        </p:nvPicPr>
        <p:blipFill>
          <a:blip r:embed="rId2" cstate="print"/>
          <a:srcRect/>
          <a:stretch>
            <a:fillRect/>
          </a:stretch>
        </p:blipFill>
        <p:spPr bwMode="auto">
          <a:xfrm>
            <a:off x="5066414" y="1338020"/>
            <a:ext cx="3391786" cy="2471980"/>
          </a:xfrm>
          <a:prstGeom prst="rect">
            <a:avLst/>
          </a:prstGeom>
          <a:noFill/>
        </p:spPr>
      </p:pic>
      <p:pic>
        <p:nvPicPr>
          <p:cNvPr id="6" name="Picture 3" descr="DSC01564"/>
          <p:cNvPicPr>
            <a:picLocks noChangeAspect="1" noChangeArrowheads="1"/>
          </p:cNvPicPr>
          <p:nvPr/>
        </p:nvPicPr>
        <p:blipFill>
          <a:blip r:embed="rId3" cstate="print"/>
          <a:srcRect/>
          <a:stretch>
            <a:fillRect/>
          </a:stretch>
        </p:blipFill>
        <p:spPr bwMode="auto">
          <a:xfrm>
            <a:off x="5029200" y="4108342"/>
            <a:ext cx="3352800" cy="244356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762000" y="333375"/>
            <a:ext cx="6781800" cy="792163"/>
          </a:xfrm>
        </p:spPr>
        <p:txBody>
          <a:bodyPr vert="horz" wrap="square" lIns="91440" tIns="45720" rIns="91440" bIns="45720" anchor="b"/>
          <a:p>
            <a:pPr eaLnBrk="1" hangingPunct="1"/>
            <a:r>
              <a:rPr lang="id-ID" altLang="x-none" sz="3600" dirty="0"/>
              <a:t>KOMPETENSI UMUM</a:t>
            </a:r>
            <a:endParaRPr sz="2000" dirty="0"/>
          </a:p>
        </p:txBody>
      </p:sp>
      <p:sp>
        <p:nvSpPr>
          <p:cNvPr id="77827" name="AutoShape 3"/>
          <p:cNvSpPr>
            <a:spLocks noChangeArrowheads="1"/>
          </p:cNvSpPr>
          <p:nvPr/>
        </p:nvSpPr>
        <p:spPr bwMode="ltGray">
          <a:xfrm>
            <a:off x="381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28" name="AutoShape 4"/>
          <p:cNvSpPr>
            <a:spLocks noChangeArrowheads="1"/>
          </p:cNvSpPr>
          <p:nvPr/>
        </p:nvSpPr>
        <p:spPr bwMode="blackWhite">
          <a:xfrm>
            <a:off x="762000" y="22098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Knowledge</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4341" name="AutoShape 5"/>
          <p:cNvSpPr/>
          <p:nvPr/>
        </p:nvSpPr>
        <p:spPr>
          <a:xfrm>
            <a:off x="762000" y="3352800"/>
            <a:ext cx="4038600" cy="990600"/>
          </a:xfrm>
          <a:prstGeom prst="roundRect">
            <a:avLst>
              <a:gd name="adj" fmla="val 9106"/>
            </a:avLst>
          </a:prstGeom>
          <a:gradFill rotWithShape="1">
            <a:gsLst>
              <a:gs pos="0">
                <a:srgbClr val="699D5F"/>
              </a:gs>
              <a:gs pos="100000">
                <a:srgbClr val="96BB8F"/>
              </a:gs>
            </a:gsLst>
            <a:lin ang="5400000" scaled="1"/>
            <a:tileRect/>
          </a:gradFill>
          <a:ln w="25400" cap="flat" cmpd="sng">
            <a:solidFill>
              <a:schemeClr val="bg1"/>
            </a:solidFill>
            <a:prstDash val="solid"/>
            <a:headEnd type="none" w="med" len="med"/>
            <a:tailEnd type="none" w="med" len="med"/>
          </a:ln>
        </p:spPr>
        <p:txBody>
          <a:bodyPr wrap="none" anchor="ctr"/>
          <a:p>
            <a:pPr algn="ctr" eaLnBrk="0" hangingPunct="0"/>
            <a:r>
              <a:rPr sz="2200" b="1" dirty="0">
                <a:solidFill>
                  <a:schemeClr val="bg1"/>
                </a:solidFill>
                <a:latin typeface="Arial" panose="020B0604020202020204" pitchFamily="34" charset="0"/>
              </a:rPr>
              <a:t>Skills: communicating with </a:t>
            </a:r>
            <a:endParaRPr sz="2200" b="1" dirty="0">
              <a:solidFill>
                <a:schemeClr val="bg1"/>
              </a:solidFill>
              <a:latin typeface="Arial" panose="020B0604020202020204" pitchFamily="34" charset="0"/>
            </a:endParaRPr>
          </a:p>
          <a:p>
            <a:pPr algn="ctr" eaLnBrk="0" hangingPunct="0"/>
            <a:r>
              <a:rPr sz="2200" b="1" dirty="0">
                <a:solidFill>
                  <a:schemeClr val="bg1"/>
                </a:solidFill>
                <a:latin typeface="Arial" panose="020B0604020202020204" pitchFamily="34" charset="0"/>
              </a:rPr>
              <a:t>others and reflecting upon</a:t>
            </a:r>
            <a:endParaRPr sz="2200" b="1" dirty="0">
              <a:solidFill>
                <a:schemeClr val="bg1"/>
              </a:solidFill>
              <a:latin typeface="Arial" panose="020B0604020202020204" pitchFamily="34" charset="0"/>
            </a:endParaRPr>
          </a:p>
          <a:p>
            <a:pPr algn="ctr" eaLnBrk="0" hangingPunct="0"/>
            <a:r>
              <a:rPr sz="2200" b="1" dirty="0">
                <a:solidFill>
                  <a:schemeClr val="bg1"/>
                </a:solidFill>
                <a:latin typeface="Arial" panose="020B0604020202020204" pitchFamily="34" charset="0"/>
              </a:rPr>
              <a:t>my roles and others</a:t>
            </a:r>
            <a:endParaRPr sz="2200" b="1" dirty="0">
              <a:solidFill>
                <a:schemeClr val="bg1"/>
              </a:solidFill>
              <a:latin typeface="Arial" panose="020B0604020202020204" pitchFamily="34" charset="0"/>
            </a:endParaRPr>
          </a:p>
        </p:txBody>
      </p:sp>
      <p:sp>
        <p:nvSpPr>
          <p:cNvPr id="77830" name="AutoShape 6"/>
          <p:cNvSpPr>
            <a:spLocks noChangeArrowheads="1"/>
          </p:cNvSpPr>
          <p:nvPr/>
        </p:nvSpPr>
        <p:spPr bwMode="blackWhite">
          <a:xfrm>
            <a:off x="762000" y="44958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Attitude: mutual respect,</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willingness to collaborate,</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openness to trust </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77831" name="AutoShape 7"/>
          <p:cNvSpPr>
            <a:spLocks noChangeArrowheads="1"/>
          </p:cNvSpPr>
          <p:nvPr/>
        </p:nvSpPr>
        <p:spPr bwMode="auto">
          <a:xfrm>
            <a:off x="5880100" y="3276600"/>
            <a:ext cx="2514600" cy="1295400"/>
          </a:xfrm>
          <a:prstGeom prst="roundRect">
            <a:avLst>
              <a:gd name="adj" fmla="val 9106"/>
            </a:avLst>
          </a:prstGeom>
          <a:noFill/>
          <a:ln w="25400">
            <a:no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IPE/IPC</a:t>
            </a: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trafford.nhs.uk/diabetes/images/insulin-pen.jpg"/>
          <p:cNvPicPr>
            <a:picLocks noChangeAspect="1" noChangeArrowheads="1"/>
          </p:cNvPicPr>
          <p:nvPr/>
        </p:nvPicPr>
        <p:blipFill>
          <a:blip r:embed="rId1" cstate="print"/>
          <a:srcRect/>
          <a:stretch>
            <a:fillRect/>
          </a:stretch>
        </p:blipFill>
        <p:spPr bwMode="auto">
          <a:xfrm>
            <a:off x="4476750" y="1447800"/>
            <a:ext cx="4667250" cy="3733800"/>
          </a:xfrm>
          <a:prstGeom prst="rect">
            <a:avLst/>
          </a:prstGeom>
          <a:noFill/>
          <a:ln w="19050">
            <a:noFill/>
          </a:ln>
        </p:spPr>
      </p:pic>
      <p:grpSp>
        <p:nvGrpSpPr>
          <p:cNvPr id="2" name="Group 11"/>
          <p:cNvGrpSpPr/>
          <p:nvPr/>
        </p:nvGrpSpPr>
        <p:grpSpPr>
          <a:xfrm>
            <a:off x="0" y="0"/>
            <a:ext cx="9144000" cy="1828800"/>
            <a:chOff x="0" y="0"/>
            <a:chExt cx="9144000" cy="1828800"/>
          </a:xfrm>
        </p:grpSpPr>
        <p:sp>
          <p:nvSpPr>
            <p:cNvPr id="4" name="Rectangle 3"/>
            <p:cNvSpPr/>
            <p:nvPr/>
          </p:nvSpPr>
          <p:spPr>
            <a:xfrm>
              <a:off x="0" y="0"/>
              <a:ext cx="22098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2438400" y="0"/>
              <a:ext cx="6705600" cy="1447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838200" y="0"/>
              <a:ext cx="1828800" cy="1219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p>
          </p:txBody>
        </p:sp>
        <p:sp>
          <p:nvSpPr>
            <p:cNvPr id="7" name="Rectangle 6"/>
            <p:cNvSpPr/>
            <p:nvPr/>
          </p:nvSpPr>
          <p:spPr>
            <a:xfrm>
              <a:off x="1524000" y="685800"/>
              <a:ext cx="1828800" cy="1143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2438400" y="685800"/>
              <a:ext cx="914400" cy="76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876800" y="381000"/>
              <a:ext cx="2749984" cy="769441"/>
            </a:xfrm>
            <a:prstGeom prst="rect">
              <a:avLst/>
            </a:prstGeom>
            <a:noFill/>
          </p:spPr>
          <p:txBody>
            <a:bodyPr wrap="none" rtlCol="0">
              <a:spAutoFit/>
            </a:bodyPr>
            <a:lstStyle/>
            <a:p>
              <a:r>
                <a:rPr lang="id-ID" sz="4400" b="1" dirty="0" smtClean="0"/>
                <a:t>Insulin Pen</a:t>
              </a:r>
              <a:endParaRPr lang="id-ID" sz="4400" b="1" dirty="0"/>
            </a:p>
          </p:txBody>
        </p:sp>
      </p:grpSp>
      <p:graphicFrame>
        <p:nvGraphicFramePr>
          <p:cNvPr id="10" name="Content Placeholder 4"/>
          <p:cNvGraphicFramePr/>
          <p:nvPr/>
        </p:nvGraphicFramePr>
        <p:xfrm>
          <a:off x="152400" y="2438401"/>
          <a:ext cx="4343400" cy="2142076"/>
        </p:xfrm>
        <a:graphic>
          <a:graphicData uri="http://schemas.openxmlformats.org/drawingml/2006/table">
            <a:tbl>
              <a:tblPr firstRow="1" bandRow="1">
                <a:tableStyleId>{16D9F66E-5EB9-4882-86FB-DCBF35E3C3E4}</a:tableStyleId>
              </a:tblPr>
              <a:tblGrid>
                <a:gridCol w="1321904"/>
                <a:gridCol w="3021496"/>
              </a:tblGrid>
              <a:tr h="1256443">
                <a:tc>
                  <a:txBody>
                    <a:bodyPr/>
                    <a:lstStyle/>
                    <a:p>
                      <a:r>
                        <a:rPr lang="id-ID" sz="2400" dirty="0" smtClean="0"/>
                        <a:t>Contoh sediaan</a:t>
                      </a:r>
                      <a:endParaRPr lang="id-ID" sz="2400" dirty="0"/>
                    </a:p>
                  </a:txBody>
                  <a:tcPr/>
                </a:tc>
                <a:tc>
                  <a:txBody>
                    <a:bodyPr/>
                    <a:lstStyle/>
                    <a:p>
                      <a:r>
                        <a:rPr lang="id-ID" sz="2400" dirty="0" smtClean="0"/>
                        <a:t>LANTUS® SoloStar</a:t>
                      </a:r>
                      <a:r>
                        <a:rPr lang="id-ID" sz="2000" dirty="0" smtClean="0"/>
                        <a:t> </a:t>
                      </a:r>
                      <a:r>
                        <a:rPr lang="id-ID" sz="2000" b="0" i="0" dirty="0" smtClean="0"/>
                        <a:t>(insulin glargine)</a:t>
                      </a:r>
                      <a:endParaRPr lang="id-ID" sz="2000" b="0" i="0" dirty="0" smtClean="0"/>
                    </a:p>
                    <a:p>
                      <a:r>
                        <a:rPr lang="id-ID" sz="2400" dirty="0" smtClean="0"/>
                        <a:t>NovoLog® FlexPen®</a:t>
                      </a:r>
                      <a:endParaRPr lang="id-ID" sz="2000" b="0" i="0" dirty="0" smtClean="0"/>
                    </a:p>
                    <a:p>
                      <a:r>
                        <a:rPr lang="id-ID" sz="2400" b="1" dirty="0" smtClean="0"/>
                        <a:t>Levemir® FlexPen®</a:t>
                      </a:r>
                      <a:endParaRPr lang="id-ID" sz="2400" b="0" i="0" dirty="0"/>
                    </a:p>
                  </a:txBody>
                  <a:tcPr/>
                </a:tc>
              </a:tr>
              <a:tr h="648556">
                <a:tc>
                  <a:txBody>
                    <a:bodyPr/>
                    <a:lstStyle/>
                    <a:p>
                      <a:r>
                        <a:rPr lang="id-ID" sz="2400" dirty="0" smtClean="0"/>
                        <a:t>Catatan</a:t>
                      </a:r>
                      <a:endParaRPr lang="id-ID" sz="2400" dirty="0"/>
                    </a:p>
                  </a:txBody>
                  <a:tcPr/>
                </a:tc>
                <a:tc>
                  <a:txBody>
                    <a:bodyPr/>
                    <a:lstStyle/>
                    <a:p>
                      <a:r>
                        <a:rPr lang="id-ID" sz="1800" dirty="0" smtClean="0"/>
                        <a:t>Lihat cara penggunaan, tempat penyuntikan</a:t>
                      </a:r>
                      <a:endParaRPr lang="id-ID" sz="1800" dirty="0"/>
                    </a:p>
                  </a:txBody>
                  <a:tcPr/>
                </a:tc>
              </a:tr>
            </a:tbl>
          </a:graphicData>
        </a:graphic>
      </p:graphicFrame>
      <p:pic>
        <p:nvPicPr>
          <p:cNvPr id="25606" name="Picture 6" descr="http://t0.gstatic.com/images?q=tbn:ANd9GcQ7fMpw-dF42r-oj1-McIsXg1dWNuBLtDd-dBOdY6cxQZCqV8Ni"/>
          <p:cNvPicPr>
            <a:picLocks noChangeAspect="1" noChangeArrowheads="1"/>
          </p:cNvPicPr>
          <p:nvPr/>
        </p:nvPicPr>
        <p:blipFill>
          <a:blip r:embed="rId2" cstate="print"/>
          <a:srcRect/>
          <a:stretch>
            <a:fillRect/>
          </a:stretch>
        </p:blipFill>
        <p:spPr bwMode="auto">
          <a:xfrm>
            <a:off x="1676400" y="4739421"/>
            <a:ext cx="2819400" cy="2118579"/>
          </a:xfrm>
          <a:prstGeom prst="rect">
            <a:avLst/>
          </a:prstGeom>
          <a:noFill/>
        </p:spPr>
      </p:pic>
      <p:sp>
        <p:nvSpPr>
          <p:cNvPr id="11" name="Right Arrow 10">
            <a:hlinkClick r:id="rId3" action="ppaction://hlinkfile"/>
          </p:cNvPr>
          <p:cNvSpPr/>
          <p:nvPr/>
        </p:nvSpPr>
        <p:spPr>
          <a:xfrm>
            <a:off x="381000" y="1828800"/>
            <a:ext cx="457200" cy="4572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8077200" y="0"/>
            <a:ext cx="1066800" cy="6858000"/>
            <a:chOff x="8077200" y="0"/>
            <a:chExt cx="1066800" cy="6858000"/>
          </a:xfrm>
        </p:grpSpPr>
        <p:sp>
          <p:nvSpPr>
            <p:cNvPr id="4" name="Rectangle 3"/>
            <p:cNvSpPr/>
            <p:nvPr/>
          </p:nvSpPr>
          <p:spPr>
            <a:xfrm rot="16200000">
              <a:off x="8229600" y="5943600"/>
              <a:ext cx="1295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rot="16200000">
              <a:off x="6134100" y="2324100"/>
              <a:ext cx="533400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rot="16200000">
              <a:off x="7852064" y="5254337"/>
              <a:ext cx="1517073" cy="4571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p>
          </p:txBody>
        </p:sp>
        <p:sp>
          <p:nvSpPr>
            <p:cNvPr id="7" name="Rectangle 6"/>
            <p:cNvSpPr/>
            <p:nvPr/>
          </p:nvSpPr>
          <p:spPr>
            <a:xfrm rot="16200000">
              <a:off x="7623463" y="4339936"/>
              <a:ext cx="1517073"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rot="16200000">
              <a:off x="7848600" y="4495800"/>
              <a:ext cx="14478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9" name="Picture 2" descr="http://images.meredith.com/dlv/images/2009/06/ss_02_101388081.jpg"/>
          <p:cNvPicPr>
            <a:picLocks noChangeAspect="1" noChangeArrowheads="1"/>
          </p:cNvPicPr>
          <p:nvPr/>
        </p:nvPicPr>
        <p:blipFill>
          <a:blip r:embed="rId1" cstate="print"/>
          <a:srcRect/>
          <a:stretch>
            <a:fillRect/>
          </a:stretch>
        </p:blipFill>
        <p:spPr bwMode="auto">
          <a:xfrm>
            <a:off x="0" y="0"/>
            <a:ext cx="3200400" cy="3200400"/>
          </a:xfrm>
          <a:prstGeom prst="rect">
            <a:avLst/>
          </a:prstGeom>
          <a:noFill/>
        </p:spPr>
      </p:pic>
      <p:pic>
        <p:nvPicPr>
          <p:cNvPr id="27650" name="Picture 2" descr="How to Use an Insulin Pen: Step 2"/>
          <p:cNvPicPr>
            <a:picLocks noChangeAspect="1" noChangeArrowheads="1"/>
          </p:cNvPicPr>
          <p:nvPr/>
        </p:nvPicPr>
        <p:blipFill>
          <a:blip r:embed="rId2" cstate="print"/>
          <a:srcRect/>
          <a:stretch>
            <a:fillRect/>
          </a:stretch>
        </p:blipFill>
        <p:spPr bwMode="auto">
          <a:xfrm>
            <a:off x="4343400" y="0"/>
            <a:ext cx="3200400" cy="3200400"/>
          </a:xfrm>
          <a:prstGeom prst="rect">
            <a:avLst/>
          </a:prstGeom>
          <a:noFill/>
        </p:spPr>
      </p:pic>
      <p:pic>
        <p:nvPicPr>
          <p:cNvPr id="27652" name="Picture 4" descr="How to Use an Insulin Pen: Step 3"/>
          <p:cNvPicPr>
            <a:picLocks noChangeAspect="1" noChangeArrowheads="1"/>
          </p:cNvPicPr>
          <p:nvPr/>
        </p:nvPicPr>
        <p:blipFill>
          <a:blip r:embed="rId3" cstate="print"/>
          <a:srcRect/>
          <a:stretch>
            <a:fillRect/>
          </a:stretch>
        </p:blipFill>
        <p:spPr bwMode="auto">
          <a:xfrm>
            <a:off x="0" y="3657600"/>
            <a:ext cx="3200400" cy="3200400"/>
          </a:xfrm>
          <a:prstGeom prst="rect">
            <a:avLst/>
          </a:prstGeom>
          <a:noFill/>
        </p:spPr>
      </p:pic>
      <p:pic>
        <p:nvPicPr>
          <p:cNvPr id="27654" name="Picture 6" descr="How to Use an Insulin Pen: Step 4"/>
          <p:cNvPicPr>
            <a:picLocks noChangeAspect="1" noChangeArrowheads="1"/>
          </p:cNvPicPr>
          <p:nvPr/>
        </p:nvPicPr>
        <p:blipFill>
          <a:blip r:embed="rId4" cstate="print"/>
          <a:srcRect/>
          <a:stretch>
            <a:fillRect/>
          </a:stretch>
        </p:blipFill>
        <p:spPr bwMode="auto">
          <a:xfrm>
            <a:off x="4343400" y="3657600"/>
            <a:ext cx="3200400" cy="3200400"/>
          </a:xfrm>
          <a:prstGeom prst="rect">
            <a:avLst/>
          </a:prstGeom>
          <a:noFill/>
        </p:spPr>
      </p:pic>
      <p:sp>
        <p:nvSpPr>
          <p:cNvPr id="13" name="TextBox 12"/>
          <p:cNvSpPr txBox="1"/>
          <p:nvPr/>
        </p:nvSpPr>
        <p:spPr>
          <a:xfrm>
            <a:off x="3200400" y="476071"/>
            <a:ext cx="990600" cy="1200329"/>
          </a:xfrm>
          <a:prstGeom prst="rect">
            <a:avLst/>
          </a:prstGeom>
          <a:noFill/>
        </p:spPr>
        <p:txBody>
          <a:bodyPr wrap="square" rtlCol="0">
            <a:spAutoFit/>
          </a:bodyPr>
          <a:lstStyle/>
          <a:p>
            <a:r>
              <a:rPr lang="id-ID" b="1" dirty="0" smtClean="0"/>
              <a:t>1. Prep the Insulin Pen</a:t>
            </a:r>
            <a:endParaRPr lang="id-ID" b="1" dirty="0" smtClean="0"/>
          </a:p>
        </p:txBody>
      </p:sp>
      <p:sp>
        <p:nvSpPr>
          <p:cNvPr id="14" name="TextBox 13"/>
          <p:cNvSpPr txBox="1"/>
          <p:nvPr/>
        </p:nvSpPr>
        <p:spPr>
          <a:xfrm>
            <a:off x="7543800" y="448270"/>
            <a:ext cx="1676400" cy="923330"/>
          </a:xfrm>
          <a:prstGeom prst="rect">
            <a:avLst/>
          </a:prstGeom>
          <a:noFill/>
        </p:spPr>
        <p:txBody>
          <a:bodyPr wrap="square" rtlCol="0">
            <a:spAutoFit/>
          </a:bodyPr>
          <a:lstStyle/>
          <a:p>
            <a:r>
              <a:rPr lang="id-ID" b="1" dirty="0" smtClean="0"/>
              <a:t>2. </a:t>
            </a:r>
            <a:r>
              <a:rPr lang="en-US" b="1" dirty="0" smtClean="0"/>
              <a:t>Remove Paper Tab and Needle Covers</a:t>
            </a:r>
            <a:endParaRPr lang="en-US" b="1" dirty="0" smtClean="0"/>
          </a:p>
        </p:txBody>
      </p:sp>
      <p:sp>
        <p:nvSpPr>
          <p:cNvPr id="15" name="TextBox 14"/>
          <p:cNvSpPr txBox="1"/>
          <p:nvPr/>
        </p:nvSpPr>
        <p:spPr>
          <a:xfrm>
            <a:off x="3200400" y="5505271"/>
            <a:ext cx="1143000" cy="1200329"/>
          </a:xfrm>
          <a:prstGeom prst="rect">
            <a:avLst/>
          </a:prstGeom>
          <a:noFill/>
        </p:spPr>
        <p:txBody>
          <a:bodyPr wrap="square" rtlCol="0">
            <a:spAutoFit/>
          </a:bodyPr>
          <a:lstStyle/>
          <a:p>
            <a:r>
              <a:rPr lang="id-ID" b="1" dirty="0" smtClean="0"/>
              <a:t>3. Prime the Insulin Pen</a:t>
            </a:r>
            <a:endParaRPr lang="id-ID" b="1" dirty="0" smtClean="0"/>
          </a:p>
        </p:txBody>
      </p:sp>
      <p:sp>
        <p:nvSpPr>
          <p:cNvPr id="16" name="TextBox 15"/>
          <p:cNvSpPr txBox="1"/>
          <p:nvPr/>
        </p:nvSpPr>
        <p:spPr>
          <a:xfrm>
            <a:off x="7696200" y="5562600"/>
            <a:ext cx="1219200" cy="1200329"/>
          </a:xfrm>
          <a:prstGeom prst="rect">
            <a:avLst/>
          </a:prstGeom>
          <a:noFill/>
        </p:spPr>
        <p:txBody>
          <a:bodyPr wrap="square" rtlCol="0">
            <a:spAutoFit/>
          </a:bodyPr>
          <a:lstStyle/>
          <a:p>
            <a:r>
              <a:rPr lang="id-ID" b="1" dirty="0" smtClean="0"/>
              <a:t>4. </a:t>
            </a:r>
            <a:r>
              <a:rPr lang="en-US" b="1" dirty="0" smtClean="0"/>
              <a:t>Dial in Your Insulin Dose</a:t>
            </a:r>
            <a:r>
              <a:rPr lang="id-ID" b="1" dirty="0" smtClean="0"/>
              <a:t> </a:t>
            </a:r>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http://www.levemir.com/Images/LevemirInjection.jpg"/>
          <p:cNvPicPr>
            <a:picLocks noChangeAspect="1" noChangeArrowheads="1"/>
          </p:cNvPicPr>
          <p:nvPr/>
        </p:nvPicPr>
        <p:blipFill>
          <a:blip r:embed="rId1" cstate="print"/>
          <a:srcRect/>
          <a:stretch>
            <a:fillRect/>
          </a:stretch>
        </p:blipFill>
        <p:spPr bwMode="auto">
          <a:xfrm>
            <a:off x="4343400" y="0"/>
            <a:ext cx="3429000" cy="3429000"/>
          </a:xfrm>
          <a:prstGeom prst="rect">
            <a:avLst/>
          </a:prstGeom>
          <a:noFill/>
        </p:spPr>
      </p:pic>
      <p:pic>
        <p:nvPicPr>
          <p:cNvPr id="28674" name="Picture 2" descr="How to Use an Insulin Pen: Step 5"/>
          <p:cNvPicPr>
            <a:picLocks noChangeAspect="1" noChangeArrowheads="1"/>
          </p:cNvPicPr>
          <p:nvPr/>
        </p:nvPicPr>
        <p:blipFill>
          <a:blip r:embed="rId2" cstate="print"/>
          <a:srcRect/>
          <a:stretch>
            <a:fillRect/>
          </a:stretch>
        </p:blipFill>
        <p:spPr bwMode="auto">
          <a:xfrm>
            <a:off x="76200" y="38100"/>
            <a:ext cx="3276600" cy="3276600"/>
          </a:xfrm>
          <a:prstGeom prst="rect">
            <a:avLst/>
          </a:prstGeom>
          <a:noFill/>
        </p:spPr>
      </p:pic>
      <p:pic>
        <p:nvPicPr>
          <p:cNvPr id="28676" name="Picture 4" descr="How to Use an Insulin Pen: Step 6"/>
          <p:cNvPicPr>
            <a:picLocks noChangeAspect="1" noChangeArrowheads="1"/>
          </p:cNvPicPr>
          <p:nvPr/>
        </p:nvPicPr>
        <p:blipFill>
          <a:blip r:embed="rId3" cstate="print"/>
          <a:srcRect/>
          <a:stretch>
            <a:fillRect/>
          </a:stretch>
        </p:blipFill>
        <p:spPr bwMode="auto">
          <a:xfrm>
            <a:off x="76200" y="3524250"/>
            <a:ext cx="3276600" cy="3276600"/>
          </a:xfrm>
          <a:prstGeom prst="rect">
            <a:avLst/>
          </a:prstGeom>
          <a:noFill/>
        </p:spPr>
      </p:pic>
      <p:pic>
        <p:nvPicPr>
          <p:cNvPr id="28680" name="Picture 8" descr="How to Use an Insulin Pen: Step 7"/>
          <p:cNvPicPr>
            <a:picLocks noChangeAspect="1" noChangeArrowheads="1"/>
          </p:cNvPicPr>
          <p:nvPr/>
        </p:nvPicPr>
        <p:blipFill>
          <a:blip r:embed="rId4" cstate="print"/>
          <a:srcRect/>
          <a:stretch>
            <a:fillRect/>
          </a:stretch>
        </p:blipFill>
        <p:spPr bwMode="auto">
          <a:xfrm>
            <a:off x="4495800" y="3505200"/>
            <a:ext cx="3276600" cy="3276600"/>
          </a:xfrm>
          <a:prstGeom prst="rect">
            <a:avLst/>
          </a:prstGeom>
          <a:noFill/>
        </p:spPr>
      </p:pic>
      <p:grpSp>
        <p:nvGrpSpPr>
          <p:cNvPr id="2" name="Group 15"/>
          <p:cNvGrpSpPr/>
          <p:nvPr/>
        </p:nvGrpSpPr>
        <p:grpSpPr>
          <a:xfrm>
            <a:off x="8077200" y="0"/>
            <a:ext cx="1066800" cy="6858000"/>
            <a:chOff x="8077200" y="0"/>
            <a:chExt cx="1066800" cy="6858000"/>
          </a:xfrm>
        </p:grpSpPr>
        <p:sp>
          <p:nvSpPr>
            <p:cNvPr id="9" name="Rectangle 8"/>
            <p:cNvSpPr/>
            <p:nvPr/>
          </p:nvSpPr>
          <p:spPr>
            <a:xfrm rot="16200000">
              <a:off x="8229600" y="5943600"/>
              <a:ext cx="1295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rot="16200000">
              <a:off x="6134100" y="2324100"/>
              <a:ext cx="533400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rot="16200000">
              <a:off x="7852064" y="5254337"/>
              <a:ext cx="1517073" cy="4571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p>
          </p:txBody>
        </p:sp>
        <p:sp>
          <p:nvSpPr>
            <p:cNvPr id="12" name="Rectangle 11"/>
            <p:cNvSpPr/>
            <p:nvPr/>
          </p:nvSpPr>
          <p:spPr>
            <a:xfrm rot="16200000">
              <a:off x="7623463" y="4339936"/>
              <a:ext cx="1517073"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rot="16200000">
              <a:off x="7848600" y="4495800"/>
              <a:ext cx="14478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TextBox 13"/>
          <p:cNvSpPr txBox="1"/>
          <p:nvPr/>
        </p:nvSpPr>
        <p:spPr>
          <a:xfrm>
            <a:off x="3429000" y="838200"/>
            <a:ext cx="1143000" cy="1477328"/>
          </a:xfrm>
          <a:prstGeom prst="rect">
            <a:avLst/>
          </a:prstGeom>
          <a:noFill/>
        </p:spPr>
        <p:txBody>
          <a:bodyPr wrap="square" rtlCol="0">
            <a:spAutoFit/>
          </a:bodyPr>
          <a:lstStyle/>
          <a:p>
            <a:r>
              <a:rPr lang="id-ID" b="1" dirty="0" smtClean="0"/>
              <a:t>5. Choose an Injection Site</a:t>
            </a:r>
            <a:endParaRPr lang="id-ID" b="1" dirty="0" smtClean="0"/>
          </a:p>
          <a:p>
            <a:endParaRPr lang="id-ID" dirty="0"/>
          </a:p>
        </p:txBody>
      </p:sp>
      <p:sp>
        <p:nvSpPr>
          <p:cNvPr id="15" name="TextBox 14"/>
          <p:cNvSpPr txBox="1"/>
          <p:nvPr/>
        </p:nvSpPr>
        <p:spPr>
          <a:xfrm>
            <a:off x="3429000" y="4876800"/>
            <a:ext cx="1066800" cy="923330"/>
          </a:xfrm>
          <a:prstGeom prst="rect">
            <a:avLst/>
          </a:prstGeom>
          <a:noFill/>
        </p:spPr>
        <p:txBody>
          <a:bodyPr wrap="square" rtlCol="0">
            <a:spAutoFit/>
          </a:bodyPr>
          <a:lstStyle/>
          <a:p>
            <a:r>
              <a:rPr lang="id-ID" b="1" dirty="0" smtClean="0"/>
              <a:t>6. Inject the Insulin</a:t>
            </a:r>
            <a:endParaRPr lang="id-ID" b="1" dirty="0"/>
          </a:p>
        </p:txBody>
      </p:sp>
      <p:sp>
        <p:nvSpPr>
          <p:cNvPr id="8" name="TextBox 7"/>
          <p:cNvSpPr txBox="1"/>
          <p:nvPr/>
        </p:nvSpPr>
        <p:spPr>
          <a:xfrm>
            <a:off x="7848600" y="4800600"/>
            <a:ext cx="990600" cy="1754326"/>
          </a:xfrm>
          <a:prstGeom prst="rect">
            <a:avLst/>
          </a:prstGeom>
          <a:noFill/>
        </p:spPr>
        <p:txBody>
          <a:bodyPr wrap="square" rtlCol="0">
            <a:spAutoFit/>
          </a:bodyPr>
          <a:lstStyle/>
          <a:p>
            <a:r>
              <a:rPr lang="id-ID" b="1" dirty="0" smtClean="0"/>
              <a:t>7. </a:t>
            </a:r>
            <a:r>
              <a:rPr lang="en-US" b="1" dirty="0" smtClean="0"/>
              <a:t>Prep the Insulin Pen for Future Use</a:t>
            </a:r>
            <a:endParaRPr lang="en-US"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id-ID" dirty="0" smtClean="0"/>
              <a:t>Injection Site Selection</a:t>
            </a:r>
            <a:endParaRPr lang="id-ID" dirty="0"/>
          </a:p>
        </p:txBody>
      </p:sp>
      <p:pic>
        <p:nvPicPr>
          <p:cNvPr id="4" name="Picture 12" descr="http://www.bd.com/resource.aspx?IDX=8074"/>
          <p:cNvPicPr>
            <a:picLocks noChangeAspect="1" noChangeArrowheads="1"/>
          </p:cNvPicPr>
          <p:nvPr/>
        </p:nvPicPr>
        <p:blipFill>
          <a:blip r:embed="rId1" cstate="print"/>
          <a:srcRect/>
          <a:stretch>
            <a:fillRect/>
          </a:stretch>
        </p:blipFill>
        <p:spPr bwMode="auto">
          <a:xfrm>
            <a:off x="0" y="1362075"/>
            <a:ext cx="3467345" cy="4048125"/>
          </a:xfrm>
          <a:prstGeom prst="rect">
            <a:avLst/>
          </a:prstGeom>
          <a:noFill/>
        </p:spPr>
      </p:pic>
      <p:pic>
        <p:nvPicPr>
          <p:cNvPr id="5" name="Picture 10" descr="http://www.levemir.com/Images/LevemirInjection.jpg"/>
          <p:cNvPicPr>
            <a:picLocks noChangeAspect="1" noChangeArrowheads="1"/>
          </p:cNvPicPr>
          <p:nvPr/>
        </p:nvPicPr>
        <p:blipFill>
          <a:blip r:embed="rId2" cstate="print"/>
          <a:srcRect/>
          <a:stretch>
            <a:fillRect/>
          </a:stretch>
        </p:blipFill>
        <p:spPr bwMode="auto">
          <a:xfrm>
            <a:off x="4648200" y="1066800"/>
            <a:ext cx="3429000" cy="3429000"/>
          </a:xfrm>
          <a:prstGeom prst="rect">
            <a:avLst/>
          </a:prstGeom>
          <a:noFill/>
        </p:spPr>
      </p:pic>
      <p:grpSp>
        <p:nvGrpSpPr>
          <p:cNvPr id="3" name="Group 17"/>
          <p:cNvGrpSpPr/>
          <p:nvPr/>
        </p:nvGrpSpPr>
        <p:grpSpPr>
          <a:xfrm>
            <a:off x="8077200" y="0"/>
            <a:ext cx="1066800" cy="6858000"/>
            <a:chOff x="8077200" y="0"/>
            <a:chExt cx="1066800" cy="6858000"/>
          </a:xfrm>
        </p:grpSpPr>
        <p:sp>
          <p:nvSpPr>
            <p:cNvPr id="6" name="Rectangle 5"/>
            <p:cNvSpPr/>
            <p:nvPr/>
          </p:nvSpPr>
          <p:spPr>
            <a:xfrm rot="16200000">
              <a:off x="8229600" y="5943600"/>
              <a:ext cx="1295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rot="16200000">
              <a:off x="6134100" y="2324100"/>
              <a:ext cx="533400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rot="16200000">
              <a:off x="7852064" y="5254337"/>
              <a:ext cx="1517073" cy="4571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p>
          </p:txBody>
        </p:sp>
        <p:sp>
          <p:nvSpPr>
            <p:cNvPr id="9" name="Rectangle 8"/>
            <p:cNvSpPr/>
            <p:nvPr/>
          </p:nvSpPr>
          <p:spPr>
            <a:xfrm rot="16200000">
              <a:off x="7623463" y="4339936"/>
              <a:ext cx="1517073"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rot="16200000">
              <a:off x="7848600" y="4495800"/>
              <a:ext cx="14478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TextBox 10"/>
          <p:cNvSpPr txBox="1"/>
          <p:nvPr/>
        </p:nvSpPr>
        <p:spPr>
          <a:xfrm>
            <a:off x="152400" y="5718810"/>
            <a:ext cx="3429000" cy="1015663"/>
          </a:xfrm>
          <a:prstGeom prst="rect">
            <a:avLst/>
          </a:prstGeom>
          <a:noFill/>
        </p:spPr>
        <p:txBody>
          <a:bodyPr wrap="square" rtlCol="0">
            <a:spAutoFit/>
          </a:bodyPr>
          <a:lstStyle/>
          <a:p>
            <a:pPr marL="342900" indent="-342900">
              <a:buAutoNum type="arabicPeriod"/>
            </a:pPr>
            <a:r>
              <a:rPr lang="id-ID" sz="2000" dirty="0" smtClean="0"/>
              <a:t>Ada lapisan lemak tepat di bawah kulit </a:t>
            </a:r>
            <a:endParaRPr lang="id-ID" sz="2000" dirty="0" smtClean="0"/>
          </a:p>
          <a:p>
            <a:pPr marL="342900" indent="-342900">
              <a:buAutoNum type="arabicPeriod"/>
            </a:pPr>
            <a:r>
              <a:rPr lang="id-ID" sz="2000" dirty="0" smtClean="0"/>
              <a:t>Tidak banyak saraf</a:t>
            </a:r>
            <a:endParaRPr lang="id-ID" sz="2000" dirty="0"/>
          </a:p>
        </p:txBody>
      </p:sp>
      <p:sp>
        <p:nvSpPr>
          <p:cNvPr id="12" name="Rectangle 11"/>
          <p:cNvSpPr/>
          <p:nvPr/>
        </p:nvSpPr>
        <p:spPr>
          <a:xfrm>
            <a:off x="76200" y="1314450"/>
            <a:ext cx="3581400" cy="539115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p:cNvGrpSpPr/>
          <p:nvPr/>
        </p:nvGrpSpPr>
        <p:grpSpPr>
          <a:xfrm>
            <a:off x="3733800" y="2438400"/>
            <a:ext cx="914400" cy="1402080"/>
            <a:chOff x="3794760" y="2499360"/>
            <a:chExt cx="914400" cy="1402080"/>
          </a:xfrm>
        </p:grpSpPr>
        <p:sp>
          <p:nvSpPr>
            <p:cNvPr id="13" name="TextBox 12"/>
            <p:cNvSpPr txBox="1"/>
            <p:nvPr/>
          </p:nvSpPr>
          <p:spPr>
            <a:xfrm>
              <a:off x="3870960" y="2499360"/>
              <a:ext cx="641521" cy="369332"/>
            </a:xfrm>
            <a:prstGeom prst="rect">
              <a:avLst/>
            </a:prstGeom>
            <a:noFill/>
          </p:spPr>
          <p:txBody>
            <a:bodyPr wrap="none" rtlCol="0">
              <a:spAutoFit/>
            </a:bodyPr>
            <a:lstStyle/>
            <a:p>
              <a:pPr algn="ctr"/>
              <a:r>
                <a:rPr lang="id-ID" dirty="0" smtClean="0"/>
                <a:t>3-4 x</a:t>
              </a:r>
              <a:endParaRPr lang="id-ID" dirty="0" smtClean="0"/>
            </a:p>
          </p:txBody>
        </p:sp>
        <p:sp>
          <p:nvSpPr>
            <p:cNvPr id="14" name="TextBox 13"/>
            <p:cNvSpPr txBox="1"/>
            <p:nvPr/>
          </p:nvSpPr>
          <p:spPr>
            <a:xfrm>
              <a:off x="3794760" y="3532108"/>
              <a:ext cx="755335" cy="369332"/>
            </a:xfrm>
            <a:prstGeom prst="rect">
              <a:avLst/>
            </a:prstGeom>
            <a:noFill/>
          </p:spPr>
          <p:txBody>
            <a:bodyPr wrap="none" rtlCol="0">
              <a:spAutoFit/>
            </a:bodyPr>
            <a:lstStyle/>
            <a:p>
              <a:pPr algn="ctr"/>
              <a:r>
                <a:rPr lang="id-ID" dirty="0" smtClean="0"/>
                <a:t>sehari</a:t>
              </a:r>
              <a:endParaRPr lang="id-ID" dirty="0" smtClean="0"/>
            </a:p>
          </p:txBody>
        </p:sp>
        <p:sp>
          <p:nvSpPr>
            <p:cNvPr id="15" name="Notched Right Arrow 14"/>
            <p:cNvSpPr/>
            <p:nvPr/>
          </p:nvSpPr>
          <p:spPr>
            <a:xfrm>
              <a:off x="3794760" y="2819400"/>
              <a:ext cx="914400" cy="762000"/>
            </a:xfrm>
            <a:prstGeom prst="notch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TextBox 16"/>
          <p:cNvSpPr txBox="1"/>
          <p:nvPr/>
        </p:nvSpPr>
        <p:spPr>
          <a:xfrm>
            <a:off x="4343400" y="4648200"/>
            <a:ext cx="4104552" cy="1754326"/>
          </a:xfrm>
          <a:prstGeom prst="rect">
            <a:avLst/>
          </a:prstGeom>
          <a:noFill/>
        </p:spPr>
        <p:txBody>
          <a:bodyPr wrap="square" rtlCol="0">
            <a:spAutoFit/>
          </a:bodyPr>
          <a:lstStyle/>
          <a:p>
            <a:pPr marL="342900" indent="-342900">
              <a:buAutoNum type="arabicPeriod"/>
            </a:pPr>
            <a:r>
              <a:rPr lang="en-US" dirty="0" smtClean="0"/>
              <a:t>Same general location at the same time each day.</a:t>
            </a:r>
            <a:endParaRPr lang="id-ID" dirty="0" smtClean="0"/>
          </a:p>
          <a:p>
            <a:pPr marL="342900" indent="-342900">
              <a:buAutoNum type="arabicPeriod"/>
            </a:pPr>
            <a:r>
              <a:rPr lang="en-US" dirty="0" smtClean="0"/>
              <a:t>You should not inject into the exact same spot for each injection</a:t>
            </a:r>
            <a:endParaRPr lang="id-ID" dirty="0" smtClean="0"/>
          </a:p>
          <a:p>
            <a:pPr marL="342900" indent="-342900">
              <a:buAutoNum type="arabicPeriod"/>
            </a:pPr>
            <a:r>
              <a:rPr lang="en-US" dirty="0" smtClean="0"/>
              <a:t>To avoid developing hard lumps and fat deposits</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cstate="print"/>
          <a:srcRect/>
          <a:stretch>
            <a:fillRect/>
          </a:stretch>
        </p:blipFill>
        <p:spPr bwMode="auto">
          <a:xfrm>
            <a:off x="533400" y="2514600"/>
            <a:ext cx="7886700" cy="3505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id-ID" dirty="0" smtClean="0"/>
              <a:t>Penyimpanan</a:t>
            </a:r>
            <a:endParaRPr lang="id-ID" dirty="0"/>
          </a:p>
        </p:txBody>
      </p:sp>
      <p:sp>
        <p:nvSpPr>
          <p:cNvPr id="3" name="Content Placeholder 2"/>
          <p:cNvSpPr>
            <a:spLocks noGrp="1"/>
          </p:cNvSpPr>
          <p:nvPr>
            <p:ph idx="1"/>
          </p:nvPr>
        </p:nvSpPr>
        <p:spPr>
          <a:xfrm>
            <a:off x="228600" y="1600201"/>
            <a:ext cx="8229600" cy="990600"/>
          </a:xfrm>
        </p:spPr>
        <p:txBody>
          <a:bodyPr>
            <a:normAutofit fontScale="85000" lnSpcReduction="10000"/>
          </a:bodyPr>
          <a:lstStyle/>
          <a:p>
            <a:r>
              <a:rPr lang="en-US" dirty="0" smtClean="0"/>
              <a:t>LANTUS </a:t>
            </a:r>
            <a:r>
              <a:rPr lang="en-US" dirty="0" smtClean="0">
                <a:solidFill>
                  <a:schemeClr val="accent6">
                    <a:lumMod val="75000"/>
                  </a:schemeClr>
                </a:solidFill>
              </a:rPr>
              <a:t>should not</a:t>
            </a:r>
            <a:r>
              <a:rPr lang="en-US" dirty="0" smtClean="0"/>
              <a:t> be stored in the freezer and it should not be allowed to freeze. </a:t>
            </a:r>
            <a:r>
              <a:rPr lang="en-US" dirty="0" smtClean="0">
                <a:solidFill>
                  <a:schemeClr val="accent6">
                    <a:lumMod val="75000"/>
                  </a:schemeClr>
                </a:solidFill>
              </a:rPr>
              <a:t>Discard if </a:t>
            </a:r>
            <a:r>
              <a:rPr lang="en-US" dirty="0" smtClean="0"/>
              <a:t>it</a:t>
            </a:r>
            <a:r>
              <a:rPr lang="id-ID" dirty="0" smtClean="0"/>
              <a:t> </a:t>
            </a:r>
            <a:r>
              <a:rPr lang="en-US" dirty="0" smtClean="0"/>
              <a:t>has been frozen.</a:t>
            </a:r>
            <a:endParaRPr lang="id-ID" dirty="0"/>
          </a:p>
        </p:txBody>
      </p:sp>
      <p:grpSp>
        <p:nvGrpSpPr>
          <p:cNvPr id="9" name="Group 9"/>
          <p:cNvGrpSpPr/>
          <p:nvPr/>
        </p:nvGrpSpPr>
        <p:grpSpPr>
          <a:xfrm>
            <a:off x="8077200" y="0"/>
            <a:ext cx="1066800" cy="6858000"/>
            <a:chOff x="8077200" y="0"/>
            <a:chExt cx="1066800" cy="6858000"/>
          </a:xfrm>
        </p:grpSpPr>
        <p:sp>
          <p:nvSpPr>
            <p:cNvPr id="4" name="Rectangle 3"/>
            <p:cNvSpPr/>
            <p:nvPr/>
          </p:nvSpPr>
          <p:spPr>
            <a:xfrm rot="16200000">
              <a:off x="8229600" y="5943600"/>
              <a:ext cx="1295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rot="16200000">
              <a:off x="6134100" y="2324100"/>
              <a:ext cx="533400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rot="16200000">
              <a:off x="7852064" y="5254337"/>
              <a:ext cx="1517073" cy="4571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p>
          </p:txBody>
        </p:sp>
        <p:sp>
          <p:nvSpPr>
            <p:cNvPr id="7" name="Rectangle 6"/>
            <p:cNvSpPr/>
            <p:nvPr/>
          </p:nvSpPr>
          <p:spPr>
            <a:xfrm rot="16200000">
              <a:off x="7623463" y="4339936"/>
              <a:ext cx="1517073"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rot="16200000">
              <a:off x="7848600" y="4495800"/>
              <a:ext cx="14478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pic>
        <p:nvPicPr>
          <p:cNvPr id="1026" name="Picture 2"/>
          <p:cNvPicPr>
            <a:picLocks noGrp="1" noChangeAspect="1" noChangeArrowheads="1"/>
          </p:cNvPicPr>
          <p:nvPr>
            <p:ph sz="quarter" idx="1"/>
          </p:nvPr>
        </p:nvPicPr>
        <p:blipFill>
          <a:blip r:embed="rId1" cstate="print"/>
          <a:srcRect/>
          <a:stretch>
            <a:fillRect/>
          </a:stretch>
        </p:blipFill>
        <p:spPr bwMode="auto">
          <a:xfrm>
            <a:off x="2514600" y="1"/>
            <a:ext cx="495057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2088789" y="2967335"/>
            <a:ext cx="496642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TERIMA KASIH</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Narrow" pitchFamily="34" charset="0"/>
              </a:rPr>
              <a:t>Skema</a:t>
            </a:r>
            <a:r>
              <a:rPr lang="en-US" dirty="0" smtClean="0">
                <a:latin typeface="Arial Narrow" pitchFamily="34" charset="0"/>
              </a:rPr>
              <a:t> </a:t>
            </a:r>
            <a:r>
              <a:rPr lang="en-US" dirty="0" err="1" smtClean="0">
                <a:latin typeface="Arial Narrow" pitchFamily="34" charset="0"/>
              </a:rPr>
              <a:t>Praktek</a:t>
            </a:r>
            <a:r>
              <a:rPr lang="en-US" dirty="0" smtClean="0">
                <a:latin typeface="Arial Narrow" pitchFamily="34" charset="0"/>
              </a:rPr>
              <a:t> </a:t>
            </a:r>
            <a:r>
              <a:rPr lang="en-US" dirty="0" err="1" smtClean="0">
                <a:latin typeface="Arial Narrow" pitchFamily="34" charset="0"/>
              </a:rPr>
              <a:t>Asuhan</a:t>
            </a:r>
            <a:r>
              <a:rPr lang="en-US" dirty="0" smtClean="0">
                <a:latin typeface="Arial Narrow" pitchFamily="34" charset="0"/>
              </a:rPr>
              <a:t> </a:t>
            </a:r>
            <a:r>
              <a:rPr lang="en-US" dirty="0" err="1" smtClean="0">
                <a:latin typeface="Arial Narrow" pitchFamily="34" charset="0"/>
              </a:rPr>
              <a:t>Farmasi</a:t>
            </a:r>
            <a:endParaRPr lang="en-US" dirty="0"/>
          </a:p>
        </p:txBody>
      </p:sp>
      <p:pic>
        <p:nvPicPr>
          <p:cNvPr id="4" name="Content Placeholder 3"/>
          <p:cNvPicPr>
            <a:picLocks noGrp="1" noChangeAspect="1" noChangeArrowheads="1"/>
          </p:cNvPicPr>
          <p:nvPr>
            <p:ph sz="quarter" idx="1"/>
          </p:nvPr>
        </p:nvPicPr>
        <p:blipFill>
          <a:blip r:embed="rId1" cstate="print"/>
          <a:stretch>
            <a:fillRect/>
          </a:stretch>
        </p:blipFill>
        <p:spPr bwMode="auto">
          <a:xfrm>
            <a:off x="612775" y="2410586"/>
            <a:ext cx="8153400" cy="28750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a:xfrm>
            <a:off x="0" y="142875"/>
            <a:ext cx="9144000" cy="1071563"/>
          </a:xfrm>
        </p:spPr>
        <p:txBody>
          <a:bodyPr vert="horz" wrap="square" lIns="91440" tIns="45720" rIns="91440" bIns="45720" anchor="ctr"/>
          <a:p>
            <a:r>
              <a:rPr dirty="0"/>
              <a:t>Standar Kompetensi Apoteker 2011</a:t>
            </a:r>
            <a:endParaRPr dirty="0"/>
          </a:p>
        </p:txBody>
      </p:sp>
      <p:sp>
        <p:nvSpPr>
          <p:cNvPr id="3" name="Content Placeholder 2"/>
          <p:cNvSpPr>
            <a:spLocks noGrp="1"/>
          </p:cNvSpPr>
          <p:nvPr>
            <p:ph idx="1"/>
          </p:nvPr>
        </p:nvSpPr>
        <p:spPr>
          <a:xfrm>
            <a:off x="457200" y="1395413"/>
            <a:ext cx="8229600" cy="5248275"/>
          </a:xfrm>
        </p:spPr>
        <p:txBody>
          <a:bodyPr vert="horz" wrap="square" lIns="91440" tIns="45720" rIns="91440" bIns="45720" numCol="1" anchor="t" anchorCtr="0" compatLnSpc="1"/>
          <a:lstStyle/>
          <a:p>
            <a:pPr marL="539750" marR="0" lvl="0" indent="-514350" algn="l" defTabSz="914400" rtl="0" eaLnBrk="1" fontAlgn="base" latinLnBrk="0" hangingPunct="1">
              <a:lnSpc>
                <a:spcPct val="100000"/>
              </a:lnSpc>
              <a:spcBef>
                <a:spcPct val="20000"/>
              </a:spcBef>
              <a:spcAft>
                <a:spcPts val="600"/>
              </a:spcAft>
              <a:buClr>
                <a:schemeClr val="hlink"/>
              </a:buClr>
              <a:buSzTx/>
              <a:buFont typeface="Wingdings" panose="05000000000000000000" pitchFamily="2" charset="2"/>
              <a:buAutoNum type="arabicPeriod"/>
              <a:defRPr/>
            </a:pP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Mampu</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melakukan</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praktik</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kefarmasian</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secara</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profesional</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dan</a:t>
            </a:r>
            <a:r>
              <a:rPr kumimoji="0" lang="en-US" sz="2800" b="0" i="0" u="none" strike="noStrike" kern="0" cap="none" spc="0" normalizeH="0" baseline="0" noProof="0" dirty="0" smtClean="0">
                <a:ln>
                  <a:noFill/>
                </a:ln>
                <a:solidFill>
                  <a:srgbClr val="00206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2060"/>
                </a:solidFill>
                <a:effectLst/>
                <a:uLnTx/>
                <a:uFillTx/>
                <a:latin typeface="+mn-lt"/>
                <a:ea typeface="+mn-ea"/>
                <a:cs typeface="+mn-cs"/>
              </a:rPr>
              <a:t>etik</a:t>
            </a:r>
            <a:endParaRPr kumimoji="0" lang="en-US" sz="2800" b="0" i="0" u="none" strike="noStrike" kern="0" cap="none" spc="0" normalizeH="0" baseline="0" noProof="0" dirty="0" smtClean="0">
              <a:ln>
                <a:noFill/>
              </a:ln>
              <a:solidFill>
                <a:srgbClr val="002060"/>
              </a:solidFill>
              <a:effectLst/>
              <a:uLnTx/>
              <a:uFillTx/>
              <a:latin typeface="+mn-lt"/>
              <a:ea typeface="+mn-ea"/>
              <a:cs typeface="+mn-cs"/>
            </a:endParaRPr>
          </a:p>
          <a:p>
            <a:pPr marL="539750" marR="0" lvl="0" indent="-514350" algn="l" defTabSz="914400" rtl="0" eaLnBrk="1" fontAlgn="base" latinLnBrk="0" hangingPunct="1">
              <a:lnSpc>
                <a:spcPct val="100000"/>
              </a:lnSpc>
              <a:spcBef>
                <a:spcPct val="20000"/>
              </a:spcBef>
              <a:spcAft>
                <a:spcPts val="600"/>
              </a:spcAft>
              <a:buClr>
                <a:schemeClr val="hlink"/>
              </a:buClr>
              <a:buSzTx/>
              <a:buFont typeface="Wingdings" panose="05000000000000000000" pitchFamily="2" charset="2"/>
              <a:buAutoNum type="arabicPeriod"/>
              <a:defRPr/>
            </a:pP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Mampu</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menyelesaikan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masalah</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terkait</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dengan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penggunaan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sediaan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farmasi</a:t>
            </a:r>
            <a:endParaRPr kumimoji="0" lang="en-US" sz="2800" b="0" i="0" u="none" strike="noStrike" kern="0" cap="none" spc="0" normalizeH="0" baseline="0" noProof="0" dirty="0" smtClean="0">
              <a:ln>
                <a:noFill/>
              </a:ln>
              <a:solidFill>
                <a:srgbClr val="FF0000"/>
              </a:solidFill>
              <a:effectLst/>
              <a:uLnTx/>
              <a:uFillTx/>
              <a:latin typeface="+mn-lt"/>
              <a:ea typeface="+mn-ea"/>
              <a:cs typeface="+mn-cs"/>
            </a:endParaRPr>
          </a:p>
          <a:p>
            <a:pPr marL="539750" marR="0" lvl="0" indent="-514350" algn="l" defTabSz="914400" rtl="0" eaLnBrk="1" fontAlgn="base" latinLnBrk="0" hangingPunct="1">
              <a:lnSpc>
                <a:spcPct val="100000"/>
              </a:lnSpc>
              <a:spcBef>
                <a:spcPct val="20000"/>
              </a:spcBef>
              <a:spcAft>
                <a:spcPts val="600"/>
              </a:spcAft>
              <a:buClr>
                <a:schemeClr val="hlink"/>
              </a:buClr>
              <a:buSzTx/>
              <a:buFont typeface="Wingdings" panose="05000000000000000000" pitchFamily="2" charset="2"/>
              <a:buAutoNum type="arabicPeriod"/>
              <a:defRPr/>
            </a:pP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Mampu</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melakukan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dispensing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sediaan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farmasi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alat</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kesehatan</a:t>
            </a:r>
            <a:endParaRPr kumimoji="0" lang="en-US" sz="2800" b="0" i="0" u="none" strike="noStrike" kern="0" cap="none" spc="0" normalizeH="0" baseline="0" noProof="0" dirty="0" smtClean="0">
              <a:ln>
                <a:noFill/>
              </a:ln>
              <a:solidFill>
                <a:srgbClr val="FF0000"/>
              </a:solidFill>
              <a:effectLst/>
              <a:uLnTx/>
              <a:uFillTx/>
              <a:latin typeface="+mn-lt"/>
              <a:ea typeface="+mn-ea"/>
              <a:cs typeface="+mn-cs"/>
            </a:endParaRPr>
          </a:p>
          <a:p>
            <a:pPr marL="539750" marR="0" lvl="0" indent="-514350" algn="l" defTabSz="914400" rtl="0" eaLnBrk="1" fontAlgn="base" latinLnBrk="0" hangingPunct="1">
              <a:lnSpc>
                <a:spcPct val="100000"/>
              </a:lnSpc>
              <a:spcBef>
                <a:spcPct val="20000"/>
              </a:spcBef>
              <a:spcAft>
                <a:spcPts val="600"/>
              </a:spcAft>
              <a:buClr>
                <a:schemeClr val="hlink"/>
              </a:buClr>
              <a:buSzTx/>
              <a:buFont typeface="Wingdings" panose="05000000000000000000" pitchFamily="2" charset="2"/>
              <a:buAutoNum type="arabicPeriod"/>
              <a:defRPr/>
            </a:pP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Mampu</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memformulasi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memproduksi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sediaan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farmasi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alat</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kesehatan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sesuai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standar</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yang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berlaku</a:t>
            </a:r>
            <a:endParaRPr kumimoji="0" lang="en-US" sz="28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sz="2800" b="0" i="0" u="none" strike="noStrike" kern="0" cap="none" spc="0" normalizeH="0" baseline="0" noProof="0" dirty="0">
              <a:ln>
                <a:noFill/>
              </a:ln>
              <a:solidFill>
                <a:srgbClr val="000000"/>
              </a:solidFill>
              <a:effectLst/>
              <a:uLnTx/>
              <a:uFillTx/>
              <a:latin typeface="+mn-lt"/>
              <a:ea typeface="+mn-ea"/>
              <a:cs typeface="+mn-cs"/>
            </a:endParaRPr>
          </a:p>
        </p:txBody>
      </p:sp>
      <p:sp>
        <p:nvSpPr>
          <p:cNvPr id="4" name="Date Placeholder 3"/>
          <p:cNvSpPr txBox="1">
            <a:spLocks noGrp="1"/>
          </p:cNvSpPr>
          <p:nvPr>
            <p:ph type="dt" sz="half" idx="10"/>
          </p:nvPr>
        </p:nvSpPr>
        <p:spPr bwMode="auto"/>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1" i="0" u="none" strike="noStrike" kern="1200" cap="none" spc="0" normalizeH="0" baseline="0" noProof="0" smtClean="0">
                <a:ln>
                  <a:noFill/>
                </a:ln>
                <a:solidFill>
                  <a:schemeClr val="bg1"/>
                </a:solidFill>
                <a:effectLst/>
                <a:uLnTx/>
                <a:uFillTx/>
                <a:latin typeface="+mn-lt"/>
                <a:ea typeface="+mn-ea"/>
                <a:cs typeface="+mn-cs"/>
              </a:rPr>
              <a:t>www.themegallery.com</a:t>
            </a:r>
            <a:endParaRPr kumimoji="0" lang="en-US" sz="1000" b="1" i="0" u="none" strike="noStrike" kern="1200" cap="none" spc="0" normalizeH="0" baseline="0" noProof="0">
              <a:ln>
                <a:noFill/>
              </a:ln>
              <a:solidFill>
                <a:schemeClr val="bg1"/>
              </a:solidFill>
              <a:effectLst/>
              <a:uLnTx/>
              <a:uFillTx/>
              <a:latin typeface="+mn-lt"/>
              <a:ea typeface="+mn-ea"/>
              <a:cs typeface="+mn-cs"/>
            </a:endParaRPr>
          </a:p>
        </p:txBody>
      </p:sp>
      <p:sp>
        <p:nvSpPr>
          <p:cNvPr id="5" name="Footer Placeholder 4"/>
          <p:cNvSpPr txBox="1">
            <a:spLocks noGrp="1"/>
          </p:cNvSpPr>
          <p:nvPr>
            <p:ph type="ftr" sz="quarter" idx="11"/>
          </p:nvPr>
        </p:nvSpPr>
        <p:spPr bwMode="auto">
          <a:xfrm>
            <a:off x="3429000" y="6537325"/>
            <a:ext cx="2133600" cy="258763"/>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00" b="1" i="0" u="none" strike="noStrike" kern="1200" cap="none" spc="0" normalizeH="0" baseline="0" noProof="0" smtClean="0">
                <a:ln>
                  <a:noFill/>
                </a:ln>
                <a:solidFill>
                  <a:schemeClr val="tx1"/>
                </a:solidFill>
                <a:effectLst/>
                <a:uLnTx/>
                <a:uFillTx/>
                <a:latin typeface="+mn-lt"/>
                <a:ea typeface="+mn-ea"/>
                <a:cs typeface="+mn-cs"/>
              </a:rPr>
              <a:t>Company Logo</a:t>
            </a: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a:xfrm>
            <a:off x="0" y="0"/>
            <a:ext cx="9144000" cy="1285875"/>
          </a:xfrm>
        </p:spPr>
        <p:txBody>
          <a:bodyPr vert="horz" wrap="square" lIns="91440" tIns="45720" rIns="91440" bIns="45720" anchor="ctr">
            <a:normAutofit fontScale="90000"/>
          </a:bodyPr>
          <a:p>
            <a:r>
              <a:rPr dirty="0"/>
              <a:t>Standar Kompetensi Apoteker 2011</a:t>
            </a:r>
            <a:endParaRPr dirty="0"/>
          </a:p>
        </p:txBody>
      </p:sp>
      <p:sp>
        <p:nvSpPr>
          <p:cNvPr id="3" name="Content Placeholder 2"/>
          <p:cNvSpPr>
            <a:spLocks noGrp="1"/>
          </p:cNvSpPr>
          <p:nvPr>
            <p:ph idx="1"/>
          </p:nvPr>
        </p:nvSpPr>
        <p:spPr>
          <a:xfrm>
            <a:off x="457200" y="1285875"/>
            <a:ext cx="8229600" cy="5038725"/>
          </a:xfrm>
        </p:spPr>
        <p:txBody>
          <a:bodyPr vert="horz" wrap="square" lIns="91440" tIns="45720" rIns="91440" bIns="45720" numCol="1" anchor="t" anchorCtr="0" compatLnSpc="1"/>
          <a:lstStyle/>
          <a:p>
            <a:pPr marL="514350" marR="0" lvl="0" indent="-514350" algn="l" defTabSz="914400" rtl="0" eaLnBrk="1" fontAlgn="base" latinLnBrk="0" hangingPunct="1">
              <a:lnSpc>
                <a:spcPct val="100000"/>
              </a:lnSpc>
              <a:spcBef>
                <a:spcPct val="20000"/>
              </a:spcBef>
              <a:spcAft>
                <a:spcPts val="600"/>
              </a:spcAft>
              <a:buClr>
                <a:srgbClr val="92D050"/>
              </a:buClr>
              <a:buSzTx/>
              <a:buFont typeface="+mj-lt"/>
              <a:buAutoNum type="arabicPeriod" startAt="5"/>
              <a:defRPr/>
            </a:pP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Mempunyai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ketrampilan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dalam</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pemberian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informasi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sediaan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farmasi</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alat</a:t>
            </a:r>
            <a:r>
              <a:rPr kumimoji="0" lang="en-US" sz="2800" b="0" i="0" u="none" strike="noStrike" kern="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FF0000"/>
                </a:solidFill>
                <a:effectLst/>
                <a:uLnTx/>
                <a:uFillTx/>
                <a:latin typeface="+mn-lt"/>
                <a:ea typeface="+mn-ea"/>
                <a:cs typeface="+mn-cs"/>
              </a:rPr>
              <a:t>kesehatan</a:t>
            </a:r>
            <a:endParaRPr kumimoji="0" lang="en-US" sz="2800" b="0" i="0" u="none" strike="noStrike" kern="0" cap="none" spc="0" normalizeH="0" baseline="0" noProof="0" dirty="0" smtClean="0">
              <a:ln>
                <a:noFill/>
              </a:ln>
              <a:solidFill>
                <a:srgbClr val="FF0000"/>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ts val="600"/>
              </a:spcAft>
              <a:buClr>
                <a:srgbClr val="92D050"/>
              </a:buClr>
              <a:buSzTx/>
              <a:buFont typeface="+mj-lt"/>
              <a:buAutoNum type="arabicPeriod" startAt="5"/>
              <a:defRPr/>
            </a:pP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Mampu</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berkontribusi</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dalam</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upaya</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preventif</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promotif</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kesehatan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masyarakat</a:t>
            </a: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ts val="600"/>
              </a:spcAft>
              <a:buClr>
                <a:srgbClr val="92D050"/>
              </a:buClr>
              <a:buSzTx/>
              <a:buFont typeface="+mj-lt"/>
              <a:buAutoNum type="arabicPeriod" startAt="5"/>
              <a:defRPr/>
            </a:pP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Mampu</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mengelola</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sediaan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farmasi</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dan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alat</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kesehatan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sesuai</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dengan</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standar</a:t>
            </a:r>
            <a:r>
              <a:rPr kumimoji="0" lang="en-US" sz="2800" b="0" i="0" u="none" strike="noStrike" kern="0" cap="none" spc="0" normalizeH="0" baseline="0" noProof="0" dirty="0" smtClean="0">
                <a:ln>
                  <a:noFill/>
                </a:ln>
                <a:solidFill>
                  <a:srgbClr val="000000"/>
                </a:solidFill>
                <a:effectLst/>
                <a:uLnTx/>
                <a:uFillTx/>
                <a:latin typeface="+mn-lt"/>
                <a:ea typeface="+mn-ea"/>
                <a:cs typeface="+mn-cs"/>
              </a:rPr>
              <a:t> yang </a:t>
            </a:r>
            <a:r>
              <a:rPr kumimoji="0" lang="en-US" sz="2800" b="0" i="0" u="none" strike="noStrike" kern="0" cap="none" spc="0" normalizeH="0" baseline="0" noProof="0" dirty="0" err="1" smtClean="0">
                <a:ln>
                  <a:noFill/>
                </a:ln>
                <a:solidFill>
                  <a:srgbClr val="000000"/>
                </a:solidFill>
                <a:effectLst/>
                <a:uLnTx/>
                <a:uFillTx/>
                <a:latin typeface="+mn-lt"/>
                <a:ea typeface="+mn-ea"/>
                <a:cs typeface="+mn-cs"/>
              </a:rPr>
              <a:t>berlaku</a:t>
            </a: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sz="2800" b="0" i="0" u="none" strike="noStrike" kern="0" cap="none" spc="0" normalizeH="0" baseline="0" noProof="0" dirty="0">
              <a:ln>
                <a:noFill/>
              </a:ln>
              <a:solidFill>
                <a:srgbClr val="000000"/>
              </a:solidFill>
              <a:effectLst/>
              <a:uLnTx/>
              <a:uFillTx/>
              <a:latin typeface="+mn-lt"/>
              <a:ea typeface="+mn-ea"/>
              <a:cs typeface="+mn-cs"/>
            </a:endParaRPr>
          </a:p>
        </p:txBody>
      </p:sp>
      <p:sp>
        <p:nvSpPr>
          <p:cNvPr id="4" name="Date Placeholder 3"/>
          <p:cNvSpPr txBox="1">
            <a:spLocks noGrp="1"/>
          </p:cNvSpPr>
          <p:nvPr>
            <p:ph type="dt" sz="half" idx="10"/>
          </p:nvPr>
        </p:nvSpPr>
        <p:spPr bwMode="auto"/>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1" i="0" u="none" strike="noStrike" kern="1200" cap="none" spc="0" normalizeH="0" baseline="0" noProof="0" smtClean="0">
                <a:ln>
                  <a:noFill/>
                </a:ln>
                <a:solidFill>
                  <a:schemeClr val="bg1"/>
                </a:solidFill>
                <a:effectLst/>
                <a:uLnTx/>
                <a:uFillTx/>
                <a:latin typeface="+mn-lt"/>
                <a:ea typeface="+mn-ea"/>
                <a:cs typeface="+mn-cs"/>
              </a:rPr>
              <a:t>www.themegallery.com</a:t>
            </a:r>
            <a:endParaRPr kumimoji="0" lang="en-US" sz="1000" b="1" i="0" u="none" strike="noStrike" kern="1200" cap="none" spc="0" normalizeH="0" baseline="0" noProof="0">
              <a:ln>
                <a:noFill/>
              </a:ln>
              <a:solidFill>
                <a:schemeClr val="bg1"/>
              </a:solidFill>
              <a:effectLst/>
              <a:uLnTx/>
              <a:uFillTx/>
              <a:latin typeface="+mn-lt"/>
              <a:ea typeface="+mn-ea"/>
              <a:cs typeface="+mn-cs"/>
            </a:endParaRPr>
          </a:p>
        </p:txBody>
      </p:sp>
      <p:sp>
        <p:nvSpPr>
          <p:cNvPr id="5" name="Footer Placeholder 4"/>
          <p:cNvSpPr txBox="1">
            <a:spLocks noGrp="1"/>
          </p:cNvSpPr>
          <p:nvPr>
            <p:ph type="ftr" sz="quarter" idx="11"/>
          </p:nvPr>
        </p:nvSpPr>
        <p:spPr bwMode="auto">
          <a:xfrm>
            <a:off x="3429000" y="6537325"/>
            <a:ext cx="2133600" cy="258763"/>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000" b="1" i="0" u="none" strike="noStrike" kern="1200" cap="none" spc="0" normalizeH="0" baseline="0" noProof="0" smtClean="0">
                <a:ln>
                  <a:noFill/>
                </a:ln>
                <a:solidFill>
                  <a:schemeClr val="tx1"/>
                </a:solidFill>
                <a:effectLst/>
                <a:uLnTx/>
                <a:uFillTx/>
                <a:latin typeface="+mn-lt"/>
                <a:ea typeface="+mn-ea"/>
                <a:cs typeface="+mn-cs"/>
              </a:rPr>
              <a:t>Company Logo</a:t>
            </a: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4638"/>
            <a:ext cx="7772400" cy="1143000"/>
          </a:xfrm>
        </p:spPr>
        <p:txBody>
          <a:bodyPr>
            <a:normAutofit fontScale="90000"/>
          </a:bodyPr>
          <a:lstStyle/>
          <a:p>
            <a:pPr eaLnBrk="1" hangingPunct="1"/>
            <a:r>
              <a:rPr lang="en-US" sz="4000" b="1" smtClean="0"/>
              <a:t>Perubahan Paradigma </a:t>
            </a:r>
            <a:br>
              <a:rPr lang="en-US" sz="4000" b="1" smtClean="0"/>
            </a:br>
            <a:r>
              <a:rPr lang="en-US" sz="4000" b="1" smtClean="0"/>
              <a:t>Pelayanan Farmasi</a:t>
            </a:r>
            <a:endParaRPr lang="en-US" sz="4000" b="1" i="1" smtClean="0"/>
          </a:p>
        </p:txBody>
      </p:sp>
      <p:graphicFrame>
        <p:nvGraphicFramePr>
          <p:cNvPr id="3168" name="Group 96"/>
          <p:cNvGraphicFramePr>
            <a:graphicFrameLocks noGrp="1"/>
          </p:cNvGraphicFramePr>
          <p:nvPr>
            <p:ph sz="half" idx="1"/>
          </p:nvPr>
        </p:nvGraphicFramePr>
        <p:xfrm>
          <a:off x="1295400" y="1981200"/>
          <a:ext cx="3581400" cy="4108704"/>
        </p:xfrm>
        <a:graphic>
          <a:graphicData uri="http://schemas.openxmlformats.org/drawingml/2006/table">
            <a:tbl>
              <a:tblPr/>
              <a:tblGrid>
                <a:gridCol w="3581400"/>
              </a:tblGrid>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smtClean="0">
                          <a:ln>
                            <a:noFill/>
                          </a:ln>
                          <a:solidFill>
                            <a:schemeClr val="tx1"/>
                          </a:solidFill>
                          <a:effectLst/>
                          <a:latin typeface="Arial" panose="020B0604020202020204" pitchFamily="34" charset="0"/>
                        </a:rPr>
                        <a:t>Paradigma</a:t>
                      </a:r>
                      <a:r>
                        <a:rPr kumimoji="0" lang="en-US" sz="2800" b="1" i="0" u="none" strike="noStrike" cap="none" normalizeH="0" baseline="0" dirty="0" smtClean="0">
                          <a:ln>
                            <a:noFill/>
                          </a:ln>
                          <a:solidFill>
                            <a:schemeClr val="tx1"/>
                          </a:solidFill>
                          <a:effectLst/>
                          <a:latin typeface="Arial" panose="020B0604020202020204" pitchFamily="34" charset="0"/>
                        </a:rPr>
                        <a:t> lama </a:t>
                      </a:r>
                      <a:endParaRPr kumimoji="0" lang="en-US" sz="2800" b="1" i="1" u="none" strike="noStrike" cap="none" normalizeH="0" baseline="0" dirty="0" smtClean="0">
                        <a:ln>
                          <a:noFill/>
                        </a:ln>
                        <a:solidFill>
                          <a:schemeClr val="tx1"/>
                        </a:solidFill>
                        <a:effectLst/>
                        <a:latin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8F2F6">
                        <a:alpha val="64999"/>
                      </a:srgbClr>
                    </a:solidFill>
                  </a:tcPr>
                </a:tc>
              </a:tr>
              <a:tr h="17732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smtClean="0">
                          <a:ln>
                            <a:noFill/>
                          </a:ln>
                          <a:solidFill>
                            <a:schemeClr val="tx1"/>
                          </a:solidFill>
                          <a:effectLst/>
                          <a:latin typeface="Arial" panose="020B0604020202020204" pitchFamily="34" charset="0"/>
                          <a:sym typeface="Wingdings" panose="05000000000000000000" pitchFamily="2" charset="2"/>
                        </a:rPr>
                        <a:t>     Dispensing </a:t>
                      </a:r>
                      <a:endParaRPr kumimoji="0" lang="en-US" sz="2800" b="0" i="0" u="none" strike="noStrike" cap="none" normalizeH="0" baseline="0" dirty="0" smtClean="0">
                        <a:ln>
                          <a:noFill/>
                        </a:ln>
                        <a:solidFill>
                          <a:schemeClr val="tx1"/>
                        </a:solidFill>
                        <a:effectLst/>
                        <a:latin typeface="Arial" panose="020B0604020202020204" pitchFamily="34" charset="0"/>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1" u="none" strike="noStrike" cap="none" normalizeH="0" baseline="0" dirty="0" smtClean="0">
                          <a:ln>
                            <a:noFill/>
                          </a:ln>
                          <a:solidFill>
                            <a:schemeClr val="tx1"/>
                          </a:solidFill>
                          <a:effectLst/>
                          <a:latin typeface="Arial" panose="020B0604020202020204" pitchFamily="34" charset="0"/>
                        </a:rPr>
                        <a:t>  </a:t>
                      </a:r>
                      <a:endParaRPr kumimoji="0" lang="en-US" sz="2800" b="0" i="1"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1"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1" u="none" strike="noStrike" cap="none" normalizeH="0" baseline="0" dirty="0" smtClean="0">
                          <a:ln>
                            <a:noFill/>
                          </a:ln>
                          <a:solidFill>
                            <a:schemeClr val="tx1"/>
                          </a:solidFill>
                          <a:effectLst/>
                          <a:latin typeface="Arial" panose="020B0604020202020204" pitchFamily="34" charset="0"/>
                        </a:rPr>
                        <a:t>  Product oriented</a:t>
                      </a:r>
                      <a:endParaRPr kumimoji="0" lang="en-US" sz="2800" b="0" i="1"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1"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1">
                      <a:gsLst>
                        <a:gs pos="0">
                          <a:srgbClr val="A8F2F6">
                            <a:alpha val="64999"/>
                          </a:srgbClr>
                        </a:gs>
                        <a:gs pos="100000">
                          <a:schemeClr val="bg1"/>
                        </a:gs>
                      </a:gsLst>
                      <a:lin ang="0" scaled="1"/>
                    </a:gradFill>
                  </a:tcPr>
                </a:tc>
              </a:tr>
            </a:tbl>
          </a:graphicData>
        </a:graphic>
      </p:graphicFrame>
      <p:graphicFrame>
        <p:nvGraphicFramePr>
          <p:cNvPr id="3177" name="Group 105"/>
          <p:cNvGraphicFramePr>
            <a:graphicFrameLocks noGrp="1"/>
          </p:cNvGraphicFramePr>
          <p:nvPr>
            <p:ph sz="quarter" idx="2"/>
          </p:nvPr>
        </p:nvGraphicFramePr>
        <p:xfrm>
          <a:off x="5029200" y="1981200"/>
          <a:ext cx="3581400" cy="4108704"/>
        </p:xfrm>
        <a:graphic>
          <a:graphicData uri="http://schemas.openxmlformats.org/drawingml/2006/table">
            <a:tbl>
              <a:tblPr/>
              <a:tblGrid>
                <a:gridCol w="3581400"/>
              </a:tblGrid>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rPr>
                        <a:t>Paradigma baru</a:t>
                      </a:r>
                      <a:endParaRPr kumimoji="0" lang="en-US" sz="2800" b="1" i="1"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600">
                        <a:alpha val="64999"/>
                      </a:srgbClr>
                    </a:solidFill>
                  </a:tcPr>
                </a:tc>
              </a:tr>
              <a:tr h="17732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 </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1" u="none" strike="noStrike" cap="none" normalizeH="0" baseline="0" smtClean="0">
                          <a:ln>
                            <a:noFill/>
                          </a:ln>
                          <a:solidFill>
                            <a:schemeClr val="tx1"/>
                          </a:solidFill>
                          <a:effectLst/>
                          <a:latin typeface="Arial" panose="020B0604020202020204" pitchFamily="34" charset="0"/>
                        </a:rPr>
                        <a:t>     Client - Counselor</a:t>
                      </a:r>
                      <a:endParaRPr kumimoji="0" lang="en-US" sz="2800" b="0" i="1"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	</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		</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   </a:t>
                      </a:r>
                      <a:r>
                        <a:rPr kumimoji="0" lang="en-US" sz="2800" b="0" i="1" u="none" strike="noStrike" cap="none" normalizeH="0" baseline="0" smtClean="0">
                          <a:ln>
                            <a:noFill/>
                          </a:ln>
                          <a:solidFill>
                            <a:schemeClr val="tx1"/>
                          </a:solidFill>
                          <a:effectLst/>
                          <a:latin typeface="Arial" panose="020B0604020202020204" pitchFamily="34" charset="0"/>
                        </a:rPr>
                        <a:t>Patient oriented</a:t>
                      </a:r>
                      <a:endParaRPr kumimoji="0" lang="en-US" sz="2800" b="0" i="1"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1"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1">
                      <a:gsLst>
                        <a:gs pos="0">
                          <a:srgbClr val="FF6600">
                            <a:alpha val="64999"/>
                          </a:srgbClr>
                        </a:gs>
                        <a:gs pos="100000">
                          <a:schemeClr val="bg1"/>
                        </a:gs>
                      </a:gsLst>
                      <a:lin ang="0" scaled="1"/>
                    </a:gradFill>
                  </a:tcPr>
                </a:tc>
              </a:tr>
            </a:tbl>
          </a:graphicData>
        </a:graphic>
      </p:graphicFrame>
      <p:sp>
        <p:nvSpPr>
          <p:cNvPr id="3124" name="AutoShape 52"/>
          <p:cNvSpPr>
            <a:spLocks noChangeArrowheads="1"/>
          </p:cNvSpPr>
          <p:nvPr/>
        </p:nvSpPr>
        <p:spPr bwMode="auto">
          <a:xfrm>
            <a:off x="1460500" y="3162300"/>
            <a:ext cx="304800" cy="228600"/>
          </a:xfrm>
          <a:prstGeom prst="rightArrow">
            <a:avLst>
              <a:gd name="adj1" fmla="val 50000"/>
              <a:gd name="adj2" fmla="val 33333"/>
            </a:avLst>
          </a:prstGeom>
          <a:solidFill>
            <a:schemeClr val="accent2"/>
          </a:solidFill>
          <a:ln w="12700">
            <a:solidFill>
              <a:srgbClr val="FF3300"/>
            </a:solidFill>
            <a:miter lim="800000"/>
          </a:ln>
        </p:spPr>
        <p:txBody>
          <a:bodyPr wrap="none" anchor="ctr"/>
          <a:lstStyle/>
          <a:p>
            <a:endParaRPr lang="id-ID"/>
          </a:p>
        </p:txBody>
      </p:sp>
      <p:sp>
        <p:nvSpPr>
          <p:cNvPr id="3127" name="AutoShape 55"/>
          <p:cNvSpPr>
            <a:spLocks noChangeArrowheads="1"/>
          </p:cNvSpPr>
          <p:nvPr/>
        </p:nvSpPr>
        <p:spPr bwMode="auto">
          <a:xfrm rot="5400000">
            <a:off x="2514600" y="3962400"/>
            <a:ext cx="1028700" cy="723900"/>
          </a:xfrm>
          <a:prstGeom prst="rightArrow">
            <a:avLst>
              <a:gd name="adj1" fmla="val 46500"/>
              <a:gd name="adj2" fmla="val 41013"/>
            </a:avLst>
          </a:prstGeom>
          <a:solidFill>
            <a:schemeClr val="accent2"/>
          </a:solidFill>
          <a:ln w="12700">
            <a:solidFill>
              <a:srgbClr val="FF3300"/>
            </a:solidFill>
            <a:miter lim="800000"/>
          </a:ln>
        </p:spPr>
        <p:txBody>
          <a:bodyPr wrap="none" anchor="ctr"/>
          <a:lstStyle/>
          <a:p>
            <a:endParaRPr lang="id-ID"/>
          </a:p>
        </p:txBody>
      </p:sp>
      <p:sp>
        <p:nvSpPr>
          <p:cNvPr id="3125" name="AutoShape 53"/>
          <p:cNvSpPr>
            <a:spLocks noChangeArrowheads="1"/>
          </p:cNvSpPr>
          <p:nvPr/>
        </p:nvSpPr>
        <p:spPr bwMode="auto">
          <a:xfrm>
            <a:off x="5257800" y="3200400"/>
            <a:ext cx="304800" cy="228600"/>
          </a:xfrm>
          <a:prstGeom prst="rightArrow">
            <a:avLst>
              <a:gd name="adj1" fmla="val 50000"/>
              <a:gd name="adj2" fmla="val 33333"/>
            </a:avLst>
          </a:prstGeom>
          <a:solidFill>
            <a:schemeClr val="accent2"/>
          </a:solidFill>
          <a:ln w="12700">
            <a:solidFill>
              <a:srgbClr val="FF3300"/>
            </a:solidFill>
            <a:miter lim="800000"/>
          </a:ln>
        </p:spPr>
        <p:txBody>
          <a:bodyPr wrap="none" anchor="ctr"/>
          <a:lstStyle/>
          <a:p>
            <a:endParaRPr lang="id-ID"/>
          </a:p>
        </p:txBody>
      </p:sp>
      <p:sp>
        <p:nvSpPr>
          <p:cNvPr id="3126" name="AutoShape 54"/>
          <p:cNvSpPr>
            <a:spLocks noChangeArrowheads="1"/>
          </p:cNvSpPr>
          <p:nvPr/>
        </p:nvSpPr>
        <p:spPr bwMode="auto">
          <a:xfrm rot="5400000">
            <a:off x="6477000" y="3962400"/>
            <a:ext cx="1028700" cy="723900"/>
          </a:xfrm>
          <a:prstGeom prst="rightArrow">
            <a:avLst>
              <a:gd name="adj1" fmla="val 46500"/>
              <a:gd name="adj2" fmla="val 41013"/>
            </a:avLst>
          </a:prstGeom>
          <a:solidFill>
            <a:schemeClr val="accent2"/>
          </a:solidFill>
          <a:ln w="12700">
            <a:solidFill>
              <a:srgbClr val="FF3300"/>
            </a:solidFill>
            <a:miter lim="800000"/>
          </a:ln>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68"/>
                                        </p:tgtEl>
                                        <p:attrNameLst>
                                          <p:attrName>style.visibility</p:attrName>
                                        </p:attrNameLst>
                                      </p:cBhvr>
                                      <p:to>
                                        <p:strVal val="visible"/>
                                      </p:to>
                                    </p:set>
                                    <p:animEffect transition="in" filter="blinds(horizontal)">
                                      <p:cBhvr>
                                        <p:cTn id="12" dur="500"/>
                                        <p:tgtEl>
                                          <p:spTgt spid="316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24"/>
                                        </p:tgtEl>
                                        <p:attrNameLst>
                                          <p:attrName>style.visibility</p:attrName>
                                        </p:attrNameLst>
                                      </p:cBhvr>
                                      <p:to>
                                        <p:strVal val="visible"/>
                                      </p:to>
                                    </p:set>
                                    <p:animEffect transition="in" filter="blinds(horizontal)">
                                      <p:cBhvr>
                                        <p:cTn id="15" dur="500"/>
                                        <p:tgtEl>
                                          <p:spTgt spid="31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27"/>
                                        </p:tgtEl>
                                        <p:attrNameLst>
                                          <p:attrName>style.visibility</p:attrName>
                                        </p:attrNameLst>
                                      </p:cBhvr>
                                      <p:to>
                                        <p:strVal val="visible"/>
                                      </p:to>
                                    </p:set>
                                    <p:animEffect transition="in" filter="blinds(horizontal)">
                                      <p:cBhvr>
                                        <p:cTn id="18" dur="500"/>
                                        <p:tgtEl>
                                          <p:spTgt spid="31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177"/>
                                        </p:tgtEl>
                                        <p:attrNameLst>
                                          <p:attrName>style.visibility</p:attrName>
                                        </p:attrNameLst>
                                      </p:cBhvr>
                                      <p:to>
                                        <p:strVal val="visible"/>
                                      </p:to>
                                    </p:set>
                                    <p:animEffect transition="in" filter="blinds(horizontal)">
                                      <p:cBhvr>
                                        <p:cTn id="23" dur="500"/>
                                        <p:tgtEl>
                                          <p:spTgt spid="317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125"/>
                                        </p:tgtEl>
                                        <p:attrNameLst>
                                          <p:attrName>style.visibility</p:attrName>
                                        </p:attrNameLst>
                                      </p:cBhvr>
                                      <p:to>
                                        <p:strVal val="visible"/>
                                      </p:to>
                                    </p:set>
                                    <p:animEffect transition="in" filter="blinds(horizontal)">
                                      <p:cBhvr>
                                        <p:cTn id="26" dur="500"/>
                                        <p:tgtEl>
                                          <p:spTgt spid="312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26"/>
                                        </p:tgtEl>
                                        <p:attrNameLst>
                                          <p:attrName>style.visibility</p:attrName>
                                        </p:attrNameLst>
                                      </p:cBhvr>
                                      <p:to>
                                        <p:strVal val="visible"/>
                                      </p:to>
                                    </p:set>
                                    <p:animEffect transition="in" filter="blinds(horizontal)">
                                      <p:cBhvr>
                                        <p:cTn id="29" dur="500"/>
                                        <p:tgtEl>
                                          <p:spTgt spid="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124" grpId="0" animBg="1"/>
      <p:bldP spid="3127" grpId="0" animBg="1"/>
      <p:bldP spid="3125" grpId="0" animBg="1"/>
      <p:bldP spid="3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KEGIATAN KEFARMASIAN</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70000" lnSpcReduction="20000"/>
          </a:bodyPr>
          <a:lstStyle/>
          <a:p>
            <a:pPr lvl="0"/>
            <a:r>
              <a:rPr lang="en-US" dirty="0" err="1" smtClean="0"/>
              <a:t>Mengkaji</a:t>
            </a:r>
            <a:r>
              <a:rPr lang="en-US" dirty="0" smtClean="0"/>
              <a:t> </a:t>
            </a:r>
            <a:r>
              <a:rPr lang="en-US" dirty="0" err="1" smtClean="0"/>
              <a:t>instruksi</a:t>
            </a:r>
            <a:r>
              <a:rPr lang="en-US" dirty="0" smtClean="0"/>
              <a:t> </a:t>
            </a:r>
            <a:r>
              <a:rPr lang="en-US" dirty="0" err="1" smtClean="0"/>
              <a:t>pengobatan</a:t>
            </a:r>
            <a:r>
              <a:rPr lang="en-US" dirty="0" smtClean="0"/>
              <a:t> </a:t>
            </a:r>
            <a:r>
              <a:rPr lang="en-US" dirty="0" err="1" smtClean="0"/>
              <a:t>pasien</a:t>
            </a:r>
            <a:endParaRPr lang="en-US" dirty="0" smtClean="0"/>
          </a:p>
          <a:p>
            <a:pPr lvl="0"/>
            <a:r>
              <a:rPr lang="en-US" dirty="0" err="1" smtClean="0"/>
              <a:t>Mengindentifikasi</a:t>
            </a:r>
            <a:r>
              <a:rPr lang="en-US" dirty="0" smtClean="0"/>
              <a:t> </a:t>
            </a:r>
            <a:r>
              <a:rPr lang="en-US" dirty="0" err="1" smtClean="0"/>
              <a:t>masalah</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penggunaan</a:t>
            </a:r>
            <a:r>
              <a:rPr lang="en-US" dirty="0" smtClean="0"/>
              <a:t> </a:t>
            </a:r>
            <a:r>
              <a:rPr lang="en-US" dirty="0" err="1" smtClean="0"/>
              <a:t>obat</a:t>
            </a:r>
            <a:r>
              <a:rPr lang="en-US" dirty="0" smtClean="0"/>
              <a:t> </a:t>
            </a:r>
            <a:r>
              <a:rPr lang="en-US" dirty="0" err="1" smtClean="0"/>
              <a:t>dan</a:t>
            </a:r>
            <a:r>
              <a:rPr lang="en-US" dirty="0" smtClean="0"/>
              <a:t> </a:t>
            </a:r>
            <a:r>
              <a:rPr lang="en-US" dirty="0" err="1" smtClean="0"/>
              <a:t>alat</a:t>
            </a:r>
            <a:r>
              <a:rPr lang="en-US" dirty="0" smtClean="0"/>
              <a:t> </a:t>
            </a:r>
            <a:r>
              <a:rPr lang="en-US" dirty="0" err="1" smtClean="0"/>
              <a:t>kesehatan</a:t>
            </a:r>
            <a:endParaRPr lang="en-US" dirty="0" smtClean="0"/>
          </a:p>
          <a:p>
            <a:pPr lvl="0"/>
            <a:r>
              <a:rPr lang="en-US" dirty="0" err="1" smtClean="0"/>
              <a:t>Mencegah</a:t>
            </a:r>
            <a:r>
              <a:rPr lang="en-US" dirty="0" smtClean="0"/>
              <a:t> </a:t>
            </a:r>
            <a:r>
              <a:rPr lang="en-US" dirty="0" err="1" smtClean="0"/>
              <a:t>dan</a:t>
            </a:r>
            <a:r>
              <a:rPr lang="en-US" dirty="0" smtClean="0"/>
              <a:t> </a:t>
            </a:r>
            <a:r>
              <a:rPr lang="en-US" dirty="0" err="1" smtClean="0"/>
              <a:t>mengatasi</a:t>
            </a:r>
            <a:r>
              <a:rPr lang="en-US" dirty="0" smtClean="0"/>
              <a:t> </a:t>
            </a:r>
            <a:r>
              <a:rPr lang="en-US" dirty="0" err="1" smtClean="0"/>
              <a:t>masalah</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obat</a:t>
            </a:r>
            <a:r>
              <a:rPr lang="en-US" dirty="0" smtClean="0"/>
              <a:t> </a:t>
            </a:r>
            <a:r>
              <a:rPr lang="en-US" dirty="0" err="1" smtClean="0"/>
              <a:t>dan</a:t>
            </a:r>
            <a:r>
              <a:rPr lang="en-US" dirty="0" smtClean="0"/>
              <a:t> </a:t>
            </a:r>
            <a:r>
              <a:rPr lang="en-US" dirty="0" err="1" smtClean="0"/>
              <a:t>alat</a:t>
            </a:r>
            <a:r>
              <a:rPr lang="en-US" dirty="0" smtClean="0"/>
              <a:t> </a:t>
            </a:r>
            <a:r>
              <a:rPr lang="en-US" dirty="0" err="1" smtClean="0"/>
              <a:t>kesehatan</a:t>
            </a:r>
            <a:r>
              <a:rPr lang="en-US" dirty="0" smtClean="0"/>
              <a:t>.</a:t>
            </a:r>
            <a:endParaRPr lang="en-US" dirty="0" smtClean="0"/>
          </a:p>
          <a:p>
            <a:pPr lvl="0"/>
            <a:r>
              <a:rPr lang="en-US" dirty="0" err="1" smtClean="0"/>
              <a:t>Memantau</a:t>
            </a:r>
            <a:r>
              <a:rPr lang="en-US" dirty="0" smtClean="0"/>
              <a:t> </a:t>
            </a:r>
            <a:r>
              <a:rPr lang="en-US" dirty="0" err="1" smtClean="0"/>
              <a:t>efektivitas</a:t>
            </a:r>
            <a:r>
              <a:rPr lang="en-US" dirty="0" smtClean="0"/>
              <a:t> </a:t>
            </a:r>
            <a:r>
              <a:rPr lang="en-US" dirty="0" err="1" smtClean="0"/>
              <a:t>dan</a:t>
            </a:r>
            <a:r>
              <a:rPr lang="en-US" dirty="0" smtClean="0"/>
              <a:t> </a:t>
            </a:r>
            <a:r>
              <a:rPr lang="en-US" dirty="0" err="1" smtClean="0"/>
              <a:t>keamanan</a:t>
            </a:r>
            <a:r>
              <a:rPr lang="en-US" dirty="0" smtClean="0"/>
              <a:t> </a:t>
            </a:r>
            <a:r>
              <a:rPr lang="en-US" dirty="0" err="1" smtClean="0"/>
              <a:t>penggunaan</a:t>
            </a:r>
            <a:r>
              <a:rPr lang="en-US" dirty="0" smtClean="0"/>
              <a:t> </a:t>
            </a:r>
            <a:r>
              <a:rPr lang="en-US" dirty="0" err="1" smtClean="0"/>
              <a:t>obat</a:t>
            </a:r>
            <a:r>
              <a:rPr lang="en-US" dirty="0" smtClean="0"/>
              <a:t> </a:t>
            </a:r>
            <a:r>
              <a:rPr lang="en-US" dirty="0" err="1" smtClean="0"/>
              <a:t>dan</a:t>
            </a:r>
            <a:r>
              <a:rPr lang="en-US" dirty="0" smtClean="0"/>
              <a:t> </a:t>
            </a:r>
            <a:r>
              <a:rPr lang="en-US" dirty="0" err="1" smtClean="0"/>
              <a:t>alat</a:t>
            </a:r>
            <a:r>
              <a:rPr lang="en-US" dirty="0" smtClean="0"/>
              <a:t> </a:t>
            </a:r>
            <a:r>
              <a:rPr lang="en-US" dirty="0" err="1" smtClean="0"/>
              <a:t>kesehatan</a:t>
            </a:r>
            <a:endParaRPr lang="en-US" dirty="0" smtClean="0"/>
          </a:p>
          <a:p>
            <a:pPr lvl="0"/>
            <a:r>
              <a:rPr lang="en-US" dirty="0" err="1" smtClean="0"/>
              <a:t>Memberikan</a:t>
            </a:r>
            <a:r>
              <a:rPr lang="en-US" dirty="0" smtClean="0"/>
              <a:t> </a:t>
            </a:r>
            <a:r>
              <a:rPr lang="en-US" dirty="0" err="1" smtClean="0"/>
              <a:t>informasi</a:t>
            </a:r>
            <a:r>
              <a:rPr lang="en-US" dirty="0" smtClean="0"/>
              <a:t> </a:t>
            </a:r>
            <a:r>
              <a:rPr lang="en-US" dirty="0" err="1" smtClean="0"/>
              <a:t>kepada</a:t>
            </a:r>
            <a:r>
              <a:rPr lang="en-US" dirty="0" smtClean="0"/>
              <a:t>  </a:t>
            </a:r>
            <a:r>
              <a:rPr lang="en-US" dirty="0" err="1" smtClean="0"/>
              <a:t>petugas</a:t>
            </a:r>
            <a:r>
              <a:rPr lang="en-US" dirty="0" smtClean="0"/>
              <a:t> </a:t>
            </a:r>
            <a:r>
              <a:rPr lang="en-US" dirty="0" err="1" smtClean="0"/>
              <a:t>kesehatan</a:t>
            </a:r>
            <a:r>
              <a:rPr lang="en-US" dirty="0" smtClean="0"/>
              <a:t>, </a:t>
            </a:r>
            <a:r>
              <a:rPr lang="en-US" dirty="0" err="1" smtClean="0"/>
              <a:t>pasien</a:t>
            </a:r>
            <a:r>
              <a:rPr lang="en-US" dirty="0" smtClean="0"/>
              <a:t>/</a:t>
            </a:r>
            <a:r>
              <a:rPr lang="en-US" dirty="0" err="1" smtClean="0"/>
              <a:t>kesehatan</a:t>
            </a:r>
            <a:endParaRPr lang="en-US" dirty="0" smtClean="0"/>
          </a:p>
          <a:p>
            <a:pPr lvl="0"/>
            <a:r>
              <a:rPr lang="en-US" dirty="0" err="1" smtClean="0"/>
              <a:t>Memberikan</a:t>
            </a:r>
            <a:r>
              <a:rPr lang="en-US" dirty="0" smtClean="0"/>
              <a:t> </a:t>
            </a:r>
            <a:r>
              <a:rPr lang="en-US" dirty="0" err="1" smtClean="0"/>
              <a:t>konseling</a:t>
            </a:r>
            <a:r>
              <a:rPr lang="en-US" dirty="0" smtClean="0"/>
              <a:t> </a:t>
            </a:r>
            <a:r>
              <a:rPr lang="en-US" dirty="0" err="1" smtClean="0"/>
              <a:t>kepada</a:t>
            </a:r>
            <a:r>
              <a:rPr lang="en-US" dirty="0" smtClean="0"/>
              <a:t> </a:t>
            </a:r>
            <a:r>
              <a:rPr lang="en-US" dirty="0" err="1" smtClean="0"/>
              <a:t>pasien</a:t>
            </a:r>
            <a:r>
              <a:rPr lang="en-US" dirty="0" smtClean="0"/>
              <a:t>/</a:t>
            </a:r>
            <a:r>
              <a:rPr lang="en-US" dirty="0" err="1" smtClean="0"/>
              <a:t>keluarga</a:t>
            </a:r>
            <a:endParaRPr lang="en-US" dirty="0" smtClean="0"/>
          </a:p>
          <a:p>
            <a:pPr lvl="0"/>
            <a:r>
              <a:rPr lang="en-US" dirty="0" err="1" smtClean="0"/>
              <a:t>Melakukan</a:t>
            </a:r>
            <a:r>
              <a:rPr lang="en-US" dirty="0" smtClean="0"/>
              <a:t> </a:t>
            </a:r>
            <a:r>
              <a:rPr lang="en-US" dirty="0" err="1" smtClean="0"/>
              <a:t>pencampuran</a:t>
            </a:r>
            <a:r>
              <a:rPr lang="en-US" dirty="0" smtClean="0"/>
              <a:t> </a:t>
            </a:r>
            <a:r>
              <a:rPr lang="en-US" dirty="0" err="1" smtClean="0"/>
              <a:t>obat</a:t>
            </a:r>
            <a:r>
              <a:rPr lang="en-US" dirty="0" smtClean="0"/>
              <a:t> </a:t>
            </a:r>
            <a:r>
              <a:rPr lang="en-US" dirty="0" err="1" smtClean="0"/>
              <a:t>suntik</a:t>
            </a:r>
            <a:endParaRPr lang="en-US" dirty="0" smtClean="0"/>
          </a:p>
          <a:p>
            <a:pPr lvl="0"/>
            <a:r>
              <a:rPr lang="en-US" dirty="0" err="1" smtClean="0"/>
              <a:t>Melakukan</a:t>
            </a:r>
            <a:r>
              <a:rPr lang="en-US" dirty="0" smtClean="0"/>
              <a:t> </a:t>
            </a:r>
            <a:r>
              <a:rPr lang="en-US" dirty="0" err="1" smtClean="0"/>
              <a:t>penyiapan</a:t>
            </a:r>
            <a:r>
              <a:rPr lang="en-US" dirty="0" smtClean="0"/>
              <a:t> </a:t>
            </a:r>
            <a:r>
              <a:rPr lang="en-US" dirty="0" err="1" smtClean="0"/>
              <a:t>nutrisi</a:t>
            </a:r>
            <a:r>
              <a:rPr lang="en-US" dirty="0" smtClean="0"/>
              <a:t> parental</a:t>
            </a:r>
            <a:endParaRPr lang="en-US" dirty="0" smtClean="0"/>
          </a:p>
          <a:p>
            <a:pPr lvl="0"/>
            <a:r>
              <a:rPr lang="en-US" dirty="0" err="1" smtClean="0"/>
              <a:t>Melakukan</a:t>
            </a:r>
            <a:r>
              <a:rPr lang="en-US" dirty="0" smtClean="0"/>
              <a:t> </a:t>
            </a:r>
            <a:r>
              <a:rPr lang="en-US" dirty="0" err="1" smtClean="0"/>
              <a:t>penanganan</a:t>
            </a:r>
            <a:r>
              <a:rPr lang="en-US" dirty="0" smtClean="0"/>
              <a:t> </a:t>
            </a:r>
            <a:r>
              <a:rPr lang="en-US" dirty="0" err="1" smtClean="0"/>
              <a:t>obat</a:t>
            </a:r>
            <a:r>
              <a:rPr lang="en-US" dirty="0" smtClean="0"/>
              <a:t> </a:t>
            </a:r>
            <a:r>
              <a:rPr lang="en-US" dirty="0" err="1" smtClean="0"/>
              <a:t>kanker</a:t>
            </a:r>
            <a:endParaRPr lang="en-US" dirty="0" smtClean="0"/>
          </a:p>
          <a:p>
            <a:pPr lvl="0"/>
            <a:r>
              <a:rPr lang="en-US" dirty="0" err="1" smtClean="0"/>
              <a:t>Melakukan</a:t>
            </a:r>
            <a:r>
              <a:rPr lang="en-US" dirty="0" smtClean="0"/>
              <a:t> </a:t>
            </a:r>
            <a:r>
              <a:rPr lang="en-US" dirty="0" err="1" smtClean="0"/>
              <a:t>penentuan</a:t>
            </a:r>
            <a:r>
              <a:rPr lang="en-US" dirty="0" smtClean="0"/>
              <a:t> </a:t>
            </a:r>
            <a:r>
              <a:rPr lang="en-US" dirty="0" err="1" smtClean="0"/>
              <a:t>kadar</a:t>
            </a:r>
            <a:r>
              <a:rPr lang="en-US" dirty="0" smtClean="0"/>
              <a:t> </a:t>
            </a:r>
            <a:r>
              <a:rPr lang="en-US" dirty="0" err="1" smtClean="0"/>
              <a:t>obat</a:t>
            </a:r>
            <a:r>
              <a:rPr lang="en-US" dirty="0" smtClean="0"/>
              <a:t> </a:t>
            </a:r>
            <a:r>
              <a:rPr lang="en-US" dirty="0" err="1" smtClean="0"/>
              <a:t>dalam</a:t>
            </a:r>
            <a:r>
              <a:rPr lang="en-US" dirty="0" smtClean="0"/>
              <a:t> </a:t>
            </a:r>
            <a:r>
              <a:rPr lang="en-US" dirty="0" err="1" smtClean="0"/>
              <a:t>darah</a:t>
            </a:r>
            <a:endParaRPr lang="en-US" dirty="0" smtClean="0"/>
          </a:p>
          <a:p>
            <a:pPr lvl="0"/>
            <a:r>
              <a:rPr lang="en-US" dirty="0" err="1" smtClean="0"/>
              <a:t>Melakukan</a:t>
            </a:r>
            <a:r>
              <a:rPr lang="en-US" dirty="0" smtClean="0"/>
              <a:t> </a:t>
            </a:r>
            <a:r>
              <a:rPr lang="en-US" dirty="0" err="1" smtClean="0"/>
              <a:t>pencatatan</a:t>
            </a:r>
            <a:r>
              <a:rPr lang="en-US" dirty="0" smtClean="0"/>
              <a:t> </a:t>
            </a:r>
            <a:r>
              <a:rPr lang="en-US" dirty="0" err="1" smtClean="0"/>
              <a:t>setiap</a:t>
            </a:r>
            <a:r>
              <a:rPr lang="en-US" dirty="0" smtClean="0"/>
              <a:t> </a:t>
            </a:r>
            <a:r>
              <a:rPr lang="en-US" dirty="0" err="1" smtClean="0"/>
              <a:t>kegiatan</a:t>
            </a:r>
            <a:endParaRPr lang="en-US" dirty="0" smtClean="0"/>
          </a:p>
          <a:p>
            <a:pPr lvl="0"/>
            <a:r>
              <a:rPr lang="en-US" dirty="0" err="1" smtClean="0"/>
              <a:t>Melaporkan</a:t>
            </a:r>
            <a:r>
              <a:rPr lang="en-US" dirty="0" smtClean="0"/>
              <a:t> </a:t>
            </a:r>
            <a:r>
              <a:rPr lang="en-US" dirty="0" err="1" smtClean="0"/>
              <a:t>setiap</a:t>
            </a:r>
            <a:r>
              <a:rPr lang="en-US" dirty="0" smtClean="0"/>
              <a:t> </a:t>
            </a:r>
            <a:r>
              <a:rPr lang="en-US" dirty="0" err="1" smtClean="0"/>
              <a:t>kegiatan</a:t>
            </a:r>
            <a:r>
              <a:rPr lang="en-US" dirty="0" smtClean="0"/>
              <a:t>.</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sz="3200" b="1" dirty="0" smtClean="0"/>
              <a:t>PHARMACEUTICAL CARE</a:t>
            </a:r>
            <a:endParaRPr lang="en-US" sz="3200" b="1" dirty="0" smtClean="0"/>
          </a:p>
        </p:txBody>
      </p:sp>
      <p:sp>
        <p:nvSpPr>
          <p:cNvPr id="12291" name="Rectangle 3"/>
          <p:cNvSpPr>
            <a:spLocks noGrp="1" noChangeArrowheads="1"/>
          </p:cNvSpPr>
          <p:nvPr>
            <p:ph type="body" sz="half" idx="1"/>
          </p:nvPr>
        </p:nvSpPr>
        <p:spPr/>
        <p:txBody>
          <a:bodyPr/>
          <a:lstStyle/>
          <a:p>
            <a:pPr indent="-225425" eaLnBrk="1" hangingPunct="1"/>
            <a:endParaRPr lang="en-US" sz="2400" smtClean="0">
              <a:latin typeface="Times New Roman" panose="02020603050405020304" pitchFamily="18" charset="0"/>
            </a:endParaRPr>
          </a:p>
          <a:p>
            <a:pPr indent="-225425" eaLnBrk="1" hangingPunct="1">
              <a:buFontTx/>
              <a:buNone/>
            </a:pPr>
            <a:r>
              <a:rPr lang="en-US" sz="2400" smtClean="0">
                <a:latin typeface="Times New Roman" panose="02020603050405020304" pitchFamily="18" charset="0"/>
              </a:rPr>
              <a:t>	</a:t>
            </a:r>
            <a:endParaRPr lang="en-US" sz="2400" smtClean="0">
              <a:latin typeface="Times New Roman" panose="02020603050405020304" pitchFamily="18" charset="0"/>
            </a:endParaRPr>
          </a:p>
        </p:txBody>
      </p:sp>
      <p:graphicFrame>
        <p:nvGraphicFramePr>
          <p:cNvPr id="12314" name="Group 26"/>
          <p:cNvGraphicFramePr>
            <a:graphicFrameLocks noGrp="1"/>
          </p:cNvGraphicFramePr>
          <p:nvPr>
            <p:ph sz="half" idx="2"/>
          </p:nvPr>
        </p:nvGraphicFramePr>
        <p:xfrm>
          <a:off x="1371600" y="1600200"/>
          <a:ext cx="7315200" cy="3352801"/>
        </p:xfrm>
        <a:graphic>
          <a:graphicData uri="http://schemas.openxmlformats.org/drawingml/2006/table">
            <a:tbl>
              <a:tblPr/>
              <a:tblGrid>
                <a:gridCol w="7315200"/>
              </a:tblGrid>
              <a:tr h="11382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600" b="0" i="1" u="none" strike="noStrike" cap="none" normalizeH="0" baseline="0" dirty="0" smtClean="0">
                          <a:ln>
                            <a:noFill/>
                          </a:ln>
                          <a:solidFill>
                            <a:schemeClr val="tx1"/>
                          </a:solidFill>
                          <a:effectLst/>
                          <a:latin typeface="Times New Roman" panose="02020603050405020304" pitchFamily="18" charset="0"/>
                        </a:rPr>
                        <a:t>The American Society of Health System Pharmacist</a:t>
                      </a:r>
                      <a:r>
                        <a:rPr kumimoji="0" lang="en-US" sz="2600" b="0" i="0" u="none" strike="noStrike" cap="none" normalizeH="0" baseline="0" dirty="0" smtClean="0">
                          <a:ln>
                            <a:noFill/>
                          </a:ln>
                          <a:solidFill>
                            <a:schemeClr val="tx1"/>
                          </a:solidFill>
                          <a:effectLst/>
                          <a:latin typeface="Times New Roman" panose="02020603050405020304" pitchFamily="18" charset="0"/>
                        </a:rPr>
                        <a:t> (ASHP)</a:t>
                      </a:r>
                      <a:endParaRPr kumimoji="0" lang="en-US" sz="2600" b="0" i="0"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1">
                      <a:gsLst>
                        <a:gs pos="0">
                          <a:schemeClr val="accent1"/>
                        </a:gs>
                        <a:gs pos="100000">
                          <a:schemeClr val="bg1"/>
                        </a:gs>
                      </a:gsLst>
                      <a:lin ang="0" scaled="1"/>
                    </a:gradFill>
                  </a:tcPr>
                </a:tc>
              </a:tr>
              <a:tr h="2214563">
                <a:tc>
                  <a:txBody>
                    <a:bodyPr/>
                    <a:lstStyle/>
                    <a:p>
                      <a:pPr marL="339725" marR="0" lvl="0" indent="0" algn="l" defTabSz="914400" rtl="0" eaLnBrk="1" fontAlgn="base" latinLnBrk="0" hangingPunct="1">
                        <a:lnSpc>
                          <a:spcPct val="100000"/>
                        </a:lnSpc>
                        <a:spcBef>
                          <a:spcPct val="20000"/>
                        </a:spcBef>
                        <a:spcAft>
                          <a:spcPct val="0"/>
                        </a:spcAft>
                        <a:buClrTx/>
                        <a:buSzTx/>
                        <a:buFontTx/>
                        <a:buNone/>
                      </a:pP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Tanggung</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jawab</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dari</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profesi</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farmasis</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dalam</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memberikan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pelayanan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terkait</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dengan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pengobatan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untuk</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mencapai</a:t>
                      </a:r>
                      <a:r>
                        <a:rPr kumimoji="0" lang="en-US" sz="2600" b="0" i="0" u="none" strike="noStrike" cap="none" normalizeH="0" baseline="0" dirty="0" smtClean="0">
                          <a:ln>
                            <a:noFill/>
                          </a:ln>
                          <a:solidFill>
                            <a:schemeClr val="tx1"/>
                          </a:solidFill>
                          <a:effectLst/>
                          <a:latin typeface="Times New Roman" panose="02020603050405020304" pitchFamily="18" charset="0"/>
                        </a:rPr>
                        <a:t> outcome </a:t>
                      </a:r>
                      <a:r>
                        <a:rPr kumimoji="0" lang="en-US" sz="2600" b="0" i="0" u="none" strike="noStrike" cap="none" normalizeH="0" baseline="0" dirty="0" err="1" smtClean="0">
                          <a:ln>
                            <a:noFill/>
                          </a:ln>
                          <a:solidFill>
                            <a:schemeClr val="tx1"/>
                          </a:solidFill>
                          <a:effectLst/>
                          <a:latin typeface="Times New Roman" panose="02020603050405020304" pitchFamily="18" charset="0"/>
                        </a:rPr>
                        <a:t>tertentu</a:t>
                      </a:r>
                      <a:r>
                        <a:rPr kumimoji="0" lang="en-US" sz="2600" b="0" i="0" u="none" strike="noStrike" cap="none" normalizeH="0" baseline="0" dirty="0" smtClean="0">
                          <a:ln>
                            <a:noFill/>
                          </a:ln>
                          <a:solidFill>
                            <a:schemeClr val="tx1"/>
                          </a:solidFill>
                          <a:effectLst/>
                          <a:latin typeface="Times New Roman" panose="02020603050405020304" pitchFamily="18" charset="0"/>
                        </a:rPr>
                        <a:t> yang </a:t>
                      </a:r>
                      <a:r>
                        <a:rPr kumimoji="0" lang="en-US" sz="2600" b="0" i="0" u="none" strike="noStrike" cap="none" normalizeH="0" baseline="0" dirty="0" err="1" smtClean="0">
                          <a:ln>
                            <a:noFill/>
                          </a:ln>
                          <a:solidFill>
                            <a:schemeClr val="tx1"/>
                          </a:solidFill>
                          <a:effectLst/>
                          <a:latin typeface="Times New Roman" panose="02020603050405020304" pitchFamily="18" charset="0"/>
                        </a:rPr>
                        <a:t>diinginkan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dengan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tujuan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akhir</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untuk</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meningkatkan</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kualitas</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hidup</a:t>
                      </a:r>
                      <a:r>
                        <a:rPr kumimoji="0" lang="en-US" sz="2600" b="0" i="0" u="none" strike="noStrike" cap="none" normalizeH="0" baseline="0" dirty="0" smtClean="0">
                          <a:ln>
                            <a:noFill/>
                          </a:ln>
                          <a:solidFill>
                            <a:schemeClr val="tx1"/>
                          </a:solidFill>
                          <a:effectLst/>
                          <a:latin typeface="Times New Roman" panose="02020603050405020304" pitchFamily="18" charset="0"/>
                        </a:rPr>
                        <a:t> </a:t>
                      </a:r>
                      <a:r>
                        <a:rPr kumimoji="0" lang="en-US" sz="2600" b="0" i="0" u="none" strike="noStrike" cap="none" normalizeH="0" baseline="0" dirty="0" err="1" smtClean="0">
                          <a:ln>
                            <a:noFill/>
                          </a:ln>
                          <a:solidFill>
                            <a:schemeClr val="tx1"/>
                          </a:solidFill>
                          <a:effectLst/>
                          <a:latin typeface="Times New Roman" panose="02020603050405020304" pitchFamily="18" charset="0"/>
                        </a:rPr>
                        <a:t>pasien</a:t>
                      </a:r>
                      <a:r>
                        <a:rPr kumimoji="0" lang="en-US" sz="2600" b="0" i="0" u="none" strike="noStrike" cap="none" normalizeH="0" baseline="0" dirty="0" smtClean="0">
                          <a:ln>
                            <a:noFill/>
                          </a:ln>
                          <a:solidFill>
                            <a:schemeClr val="tx1"/>
                          </a:solidFill>
                          <a:effectLst/>
                          <a:latin typeface="Times New Roman" panose="02020603050405020304" pitchFamily="18" charset="0"/>
                        </a:rPr>
                        <a:t> “</a:t>
                      </a:r>
                      <a:endParaRPr kumimoji="0" lang="en-US" sz="26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2315" name="Picture 27" descr="Research"/>
          <p:cNvPicPr>
            <a:picLocks noChangeAspect="1" noChangeArrowheads="1"/>
          </p:cNvPicPr>
          <p:nvPr/>
        </p:nvPicPr>
        <p:blipFill>
          <a:blip r:embed="rId1" cstate="print"/>
          <a:srcRect/>
          <a:stretch>
            <a:fillRect/>
          </a:stretch>
        </p:blipFill>
        <p:spPr bwMode="auto">
          <a:xfrm>
            <a:off x="5638800" y="4648200"/>
            <a:ext cx="2419350" cy="1614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314"/>
                                        </p:tgtEl>
                                        <p:attrNameLst>
                                          <p:attrName>style.visibility</p:attrName>
                                        </p:attrNameLst>
                                      </p:cBhvr>
                                      <p:to>
                                        <p:strVal val="visible"/>
                                      </p:to>
                                    </p:set>
                                    <p:animEffect transition="in" filter="blinds(horizontal)">
                                      <p:cBhvr>
                                        <p:cTn id="15" dur="500"/>
                                        <p:tgtEl>
                                          <p:spTgt spid="12314"/>
                                        </p:tgtEl>
                                      </p:cBhvr>
                                    </p:animEffect>
                                  </p:childTnLst>
                                </p:cTn>
                              </p:par>
                              <p:par>
                                <p:cTn id="16" presetID="3" presetClass="entr" presetSubtype="10" fill="hold" nodeType="withEffect">
                                  <p:stCondLst>
                                    <p:cond delay="0"/>
                                  </p:stCondLst>
                                  <p:childTnLst>
                                    <p:set>
                                      <p:cBhvr>
                                        <p:cTn id="17" dur="1" fill="hold">
                                          <p:stCondLst>
                                            <p:cond delay="0"/>
                                          </p:stCondLst>
                                        </p:cTn>
                                        <p:tgtEl>
                                          <p:spTgt spid="12315"/>
                                        </p:tgtEl>
                                        <p:attrNameLst>
                                          <p:attrName>style.visibility</p:attrName>
                                        </p:attrNameLst>
                                      </p:cBhvr>
                                      <p:to>
                                        <p:strVal val="visible"/>
                                      </p:to>
                                    </p:set>
                                    <p:animEffect transition="in" filter="blinds(horizontal)">
                                      <p:cBhvr>
                                        <p:cTn id="18" dur="500"/>
                                        <p:tgtEl>
                                          <p:spTgt spid="12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4924</Words>
  <Application>WPS Presentation</Application>
  <PresentationFormat>On-screen Show (4:3)</PresentationFormat>
  <Paragraphs>232</Paragraphs>
  <Slides>36</Slides>
  <Notes>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0</vt:i4>
      </vt:variant>
      <vt:variant>
        <vt:lpstr>幻灯片标题</vt:lpstr>
      </vt:variant>
      <vt:variant>
        <vt:i4>36</vt:i4>
      </vt:variant>
    </vt:vector>
  </HeadingPairs>
  <TitlesOfParts>
    <vt:vector size="50" baseType="lpstr">
      <vt:lpstr>Arial</vt:lpstr>
      <vt:lpstr>SimSun</vt:lpstr>
      <vt:lpstr>Wingdings</vt:lpstr>
      <vt:lpstr>Wingdings</vt:lpstr>
      <vt:lpstr>Wingdings 2</vt:lpstr>
      <vt:lpstr>Arial Narrow</vt:lpstr>
      <vt:lpstr>Times New Roman</vt:lpstr>
      <vt:lpstr>Tw Cen MT</vt:lpstr>
      <vt:lpstr>Segoe Print</vt:lpstr>
      <vt:lpstr>Microsoft YaHei</vt:lpstr>
      <vt:lpstr>Arial Unicode MS</vt:lpstr>
      <vt:lpstr>Calibri</vt:lpstr>
      <vt:lpstr>Wingdings</vt:lpstr>
      <vt:lpstr>Median</vt:lpstr>
      <vt:lpstr>PERAN FARMASI DALAM PELAYANAN KESEHATAN</vt:lpstr>
      <vt:lpstr>SKEMA KOLABORASI</vt:lpstr>
      <vt:lpstr>KOMPETENSI UMUM</vt:lpstr>
      <vt:lpstr>Skema Praktek Asuhan Farmasi</vt:lpstr>
      <vt:lpstr>Standar Kompetensi Apoteker 2011</vt:lpstr>
      <vt:lpstr>Standar Kompetensi Apoteker 2011</vt:lpstr>
      <vt:lpstr>Perubahan Paradigma  Pelayanan Farmasi</vt:lpstr>
      <vt:lpstr>KEGIATAN KEFARMASIAN</vt:lpstr>
      <vt:lpstr>PHARMACEUTICAL CARE</vt:lpstr>
      <vt:lpstr>Tujuan Pelayanan Kefarmasian</vt:lpstr>
      <vt:lpstr>7 Elemen Pharmaceutical Care</vt:lpstr>
      <vt:lpstr>Pharmaceutical Care Network Europe Foundation (2006)</vt:lpstr>
      <vt:lpstr>DRP</vt:lpstr>
      <vt:lpstr>Kompetensi Farmasis untuk Melaksanakan Pharmaceutical Care</vt:lpstr>
      <vt:lpstr>SASARAN FARMASI KLINIS</vt:lpstr>
      <vt:lpstr>KESELAMATAN PASIEN DALAM PELAYANAN KEFARMASIAN</vt:lpstr>
      <vt:lpstr>PowerPoint 演示文稿</vt:lpstr>
      <vt:lpstr>BED SITE TEACHING DAN HOME VISIT</vt:lpstr>
      <vt:lpstr>DISKUSI POST BST</vt:lpstr>
      <vt:lpstr>TUTORIAL</vt:lpstr>
      <vt:lpstr>KEGIATAN KEFARMASIAN DI RS</vt:lpstr>
      <vt:lpstr>PowerPoint 演示文稿</vt:lpstr>
      <vt:lpstr>Patient Safety Swiss Cheese Model</vt:lpstr>
      <vt:lpstr>PowerPoint 演示文稿</vt:lpstr>
      <vt:lpstr>Asuhan Kefarmasian DM</vt:lpstr>
      <vt:lpstr> </vt:lpstr>
      <vt:lpstr>PowerPoint 演示文稿</vt:lpstr>
      <vt:lpstr>PENGGOLONGAN OBAT ANTIDIABETIK ORAL</vt:lpstr>
      <vt:lpstr>KONSELING &amp; EDUKASI PASIEN DM PENGGUNA INSULIN</vt:lpstr>
      <vt:lpstr>PowerPoint 演示文稿</vt:lpstr>
      <vt:lpstr>PowerPoint 演示文稿</vt:lpstr>
      <vt:lpstr>PowerPoint 演示文稿</vt:lpstr>
      <vt:lpstr>Injection Site Selection</vt:lpstr>
      <vt:lpstr>Penyimpanan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 CARE DM &amp; GONDOK</dc:title>
  <dc:creator>Indri</dc:creator>
  <cp:lastModifiedBy>ASUS</cp:lastModifiedBy>
  <cp:revision>38</cp:revision>
  <dcterms:created xsi:type="dcterms:W3CDTF">2013-01-07T00:10:00Z</dcterms:created>
  <dcterms:modified xsi:type="dcterms:W3CDTF">2018-11-15T04:51:54Z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