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68" r:id="rId6"/>
    <p:sldId id="271" r:id="rId7"/>
    <p:sldId id="267" r:id="rId8"/>
    <p:sldId id="272" r:id="rId9"/>
    <p:sldId id="266" r:id="rId10"/>
    <p:sldId id="273" r:id="rId11"/>
    <p:sldId id="265" r:id="rId12"/>
    <p:sldId id="274" r:id="rId13"/>
    <p:sldId id="264" r:id="rId14"/>
    <p:sldId id="275" r:id="rId15"/>
    <p:sldId id="263" r:id="rId16"/>
    <p:sldId id="276" r:id="rId17"/>
    <p:sldId id="262" r:id="rId18"/>
    <p:sldId id="277" r:id="rId19"/>
    <p:sldId id="261" r:id="rId20"/>
    <p:sldId id="278" r:id="rId21"/>
    <p:sldId id="260" r:id="rId22"/>
    <p:sldId id="279" r:id="rId23"/>
    <p:sldId id="259" r:id="rId24"/>
    <p:sldId id="280"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47" d="100"/>
          <a:sy n="47" d="100"/>
        </p:scale>
        <p:origin x="-744"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5D85DD-430D-4F0A-90B5-B7802717A1B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294400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D85DD-430D-4F0A-90B5-B7802717A1B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32484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D85DD-430D-4F0A-90B5-B7802717A1B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40107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D85DD-430D-4F0A-90B5-B7802717A1B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355286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D85DD-430D-4F0A-90B5-B7802717A1B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57628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5D85DD-430D-4F0A-90B5-B7802717A1B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39151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5D85DD-430D-4F0A-90B5-B7802717A1B3}"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374333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5D85DD-430D-4F0A-90B5-B7802717A1B3}"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283860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D85DD-430D-4F0A-90B5-B7802717A1B3}"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24493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D85DD-430D-4F0A-90B5-B7802717A1B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136079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D85DD-430D-4F0A-90B5-B7802717A1B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BF72-FBF0-4D22-819A-94C36B801E9B}" type="slidenum">
              <a:rPr lang="en-US" smtClean="0"/>
              <a:t>‹#›</a:t>
            </a:fld>
            <a:endParaRPr lang="en-US"/>
          </a:p>
        </p:txBody>
      </p:sp>
    </p:spTree>
    <p:extLst>
      <p:ext uri="{BB962C8B-B14F-4D97-AF65-F5344CB8AC3E}">
        <p14:creationId xmlns:p14="http://schemas.microsoft.com/office/powerpoint/2010/main" val="54151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D85DD-430D-4F0A-90B5-B7802717A1B3}"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BF72-FBF0-4D22-819A-94C36B801E9B}" type="slidenum">
              <a:rPr lang="en-US" smtClean="0"/>
              <a:t>‹#›</a:t>
            </a:fld>
            <a:endParaRPr lang="en-US"/>
          </a:p>
        </p:txBody>
      </p:sp>
    </p:spTree>
    <p:extLst>
      <p:ext uri="{BB962C8B-B14F-4D97-AF65-F5344CB8AC3E}">
        <p14:creationId xmlns:p14="http://schemas.microsoft.com/office/powerpoint/2010/main" val="244284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ubmed/2849341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pathologyoutlines.com/topic/bonegiantcellreparative.html" TargetMode="External"/><Relationship Id="rId2" Type="http://schemas.openxmlformats.org/officeDocument/2006/relationships/hyperlink" Target="https://www.ncbi.nlm.nih.gov/pubmed/2799947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2805747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annayan%E2%80%93Riley%E2%80%93Ruvalcaba_syndrom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ubmed/18242512" TargetMode="External"/><Relationship Id="rId2" Type="http://schemas.openxmlformats.org/officeDocument/2006/relationships/hyperlink" Target="https://www.ncbi.nlm.nih.gov/pubmed/2118803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http://cai.md.chula.ac.th/chulapatho/chulapatho/systemic/soft_tissue/mneufib3.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www.columbianeurosurgery.org/wp-content/2009/11/schwannoma_4_lg.jpg"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www.columbianeurosurgery.org/wp-content/2009/11/schwannoma_4_lg.jpg" TargetMode="External"/><Relationship Id="rId5" Type="http://schemas.openxmlformats.org/officeDocument/2006/relationships/image" Target="http://pathologyoutlines.com/wick/softtissue/schwannomamicro2.jp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487" y="490330"/>
            <a:ext cx="9223513" cy="3019633"/>
          </a:xfrm>
        </p:spPr>
        <p:txBody>
          <a:bodyPr>
            <a:normAutofit fontScale="90000"/>
          </a:bodyPr>
          <a:lstStyle/>
          <a:p>
            <a:r>
              <a:rPr lang="en-ID" dirty="0" smtClean="0"/>
              <a:t/>
            </a:r>
            <a:br>
              <a:rPr lang="en-ID" dirty="0" smtClean="0"/>
            </a:br>
            <a:r>
              <a:rPr lang="en-ID" dirty="0"/>
              <a:t/>
            </a:r>
            <a:br>
              <a:rPr lang="en-ID" dirty="0"/>
            </a:br>
            <a:r>
              <a:rPr lang="en-ID" dirty="0" err="1" smtClean="0"/>
              <a:t>Praktikum</a:t>
            </a:r>
            <a:r>
              <a:rPr lang="en-ID" dirty="0" smtClean="0"/>
              <a:t> </a:t>
            </a:r>
            <a:br>
              <a:rPr lang="en-ID" dirty="0" smtClean="0"/>
            </a:br>
            <a:r>
              <a:rPr lang="en-ID" dirty="0" err="1" smtClean="0"/>
              <a:t>Neuro-Muskulo</a:t>
            </a:r>
            <a:r>
              <a:rPr lang="en-ID" dirty="0" smtClean="0"/>
              <a:t> </a:t>
            </a:r>
            <a:r>
              <a:rPr lang="en-ID" dirty="0"/>
              <a:t>skeletal</a:t>
            </a:r>
            <a:r>
              <a:rPr lang="en-US" dirty="0"/>
              <a:t/>
            </a:r>
            <a:br>
              <a:rPr lang="en-US" dirty="0"/>
            </a:br>
            <a:r>
              <a:rPr lang="en-ID" dirty="0" smtClean="0"/>
              <a:t>FKIK UMY 2020</a:t>
            </a:r>
            <a:r>
              <a:rPr lang="en-US" dirty="0" smtClean="0"/>
              <a:t/>
            </a:r>
            <a:br>
              <a:rPr lang="en-US" dirty="0" smtClean="0"/>
            </a:br>
            <a:endParaRPr lang="en-US" dirty="0">
              <a:latin typeface="Praktikum Neuro-Muskulo skeletal"/>
            </a:endParaRPr>
          </a:p>
        </p:txBody>
      </p:sp>
      <p:sp>
        <p:nvSpPr>
          <p:cNvPr id="3" name="Subtitle 2"/>
          <p:cNvSpPr>
            <a:spLocks noGrp="1"/>
          </p:cNvSpPr>
          <p:nvPr>
            <p:ph type="subTitle" idx="1"/>
          </p:nvPr>
        </p:nvSpPr>
        <p:spPr/>
        <p:txBody>
          <a:bodyPr/>
          <a:lstStyle/>
          <a:p>
            <a:r>
              <a:rPr lang="en-ID" dirty="0" err="1" smtClean="0"/>
              <a:t>Lipoma</a:t>
            </a:r>
            <a:r>
              <a:rPr lang="en-ID" dirty="0" smtClean="0"/>
              <a:t>, </a:t>
            </a:r>
            <a:r>
              <a:rPr lang="en-ID" dirty="0" err="1" smtClean="0"/>
              <a:t>neurofibroma</a:t>
            </a:r>
            <a:r>
              <a:rPr lang="en-ID" dirty="0" smtClean="0"/>
              <a:t>, </a:t>
            </a:r>
            <a:r>
              <a:rPr lang="en-ID" dirty="0" err="1" smtClean="0"/>
              <a:t>osteoma,osteomyelitis</a:t>
            </a:r>
            <a:r>
              <a:rPr lang="en-ID" dirty="0" smtClean="0"/>
              <a:t>, Fibrous dysplasia, Osteosarcoma, Synovial sarcoma, Giant cell </a:t>
            </a:r>
            <a:r>
              <a:rPr lang="en-ID" dirty="0" err="1" smtClean="0"/>
              <a:t>Tumor</a:t>
            </a:r>
            <a:r>
              <a:rPr lang="en-ID" dirty="0" smtClean="0"/>
              <a:t>, Giant cell </a:t>
            </a:r>
            <a:r>
              <a:rPr lang="en-ID" dirty="0" err="1" smtClean="0"/>
              <a:t>Tumor</a:t>
            </a:r>
            <a:r>
              <a:rPr lang="en-ID" dirty="0" smtClean="0"/>
              <a:t> of tendon sheath. </a:t>
            </a:r>
            <a:r>
              <a:rPr lang="en-ID" dirty="0" err="1" smtClean="0"/>
              <a:t>Chondroma</a:t>
            </a:r>
            <a:endParaRPr lang="en-US" dirty="0"/>
          </a:p>
        </p:txBody>
      </p:sp>
    </p:spTree>
    <p:extLst>
      <p:ext uri="{BB962C8B-B14F-4D97-AF65-F5344CB8AC3E}">
        <p14:creationId xmlns:p14="http://schemas.microsoft.com/office/powerpoint/2010/main" val="58973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 y="172278"/>
            <a:ext cx="12085983" cy="6832640"/>
          </a:xfrm>
          <a:prstGeom prst="rect">
            <a:avLst/>
          </a:prstGeom>
        </p:spPr>
        <p:txBody>
          <a:bodyPr wrap="square">
            <a:spAutoFit/>
          </a:bodyPr>
          <a:lstStyle/>
          <a:p>
            <a:r>
              <a:rPr lang="en-US" sz="1400" dirty="0" smtClean="0"/>
              <a:t>Definition / general Osteosarcoma</a:t>
            </a:r>
          </a:p>
          <a:p>
            <a:r>
              <a:rPr lang="en-US" sz="1400" dirty="0" smtClean="0"/>
              <a:t>A malignant tumor in which the cells synthesize bone The most common primary malignant solid tumor of </a:t>
            </a:r>
            <a:r>
              <a:rPr lang="en-US" sz="1400" b="1" dirty="0" smtClean="0"/>
              <a:t>Clinical </a:t>
            </a:r>
            <a:r>
              <a:rPr lang="en-US" sz="1400" b="1" dirty="0"/>
              <a:t>features</a:t>
            </a:r>
          </a:p>
          <a:p>
            <a:pPr fontAlgn="base"/>
            <a:r>
              <a:rPr lang="en-US" sz="1400" dirty="0"/>
              <a:t>Painful enlarging mass lesion is common </a:t>
            </a:r>
          </a:p>
          <a:p>
            <a:pPr fontAlgn="base"/>
            <a:r>
              <a:rPr lang="en-US" sz="1400" dirty="0"/>
              <a:t>Pathologic fracture in a minority of cases (5 - 10%) </a:t>
            </a:r>
          </a:p>
          <a:p>
            <a:pPr fontAlgn="base"/>
            <a:r>
              <a:rPr lang="en-US" sz="1400" b="1" dirty="0"/>
              <a:t>Laboratory</a:t>
            </a:r>
          </a:p>
          <a:p>
            <a:pPr fontAlgn="base"/>
            <a:r>
              <a:rPr lang="en-US" sz="1400" dirty="0"/>
              <a:t>Alkaline phosphatase levels often increased; increased levels associated with metastasis, decreased overall survival and decreased disease free survival (</a:t>
            </a:r>
            <a:r>
              <a:rPr lang="en-US" sz="1400" b="1" dirty="0">
                <a:hlinkClick r:id="rId2"/>
              </a:rPr>
              <a:t>Cancer Med 2017;6:1311</a:t>
            </a:r>
            <a:r>
              <a:rPr lang="en-US" sz="1400" dirty="0"/>
              <a:t>) </a:t>
            </a:r>
          </a:p>
          <a:p>
            <a:pPr fontAlgn="base"/>
            <a:r>
              <a:rPr lang="en-US" sz="1400" b="1" dirty="0"/>
              <a:t>Radiology description</a:t>
            </a:r>
          </a:p>
          <a:p>
            <a:pPr fontAlgn="base"/>
            <a:r>
              <a:rPr lang="en-US" sz="1400" dirty="0"/>
              <a:t>Invasive, destructive </a:t>
            </a:r>
            <a:r>
              <a:rPr lang="en-US" sz="1400" dirty="0" err="1"/>
              <a:t>intraosseous</a:t>
            </a:r>
            <a:r>
              <a:rPr lang="en-US" sz="1400" dirty="0"/>
              <a:t> mass (mixed lytic and </a:t>
            </a:r>
            <a:r>
              <a:rPr lang="en-US" sz="1400" dirty="0" err="1"/>
              <a:t>blastic</a:t>
            </a:r>
            <a:r>
              <a:rPr lang="en-US" sz="1400" dirty="0"/>
              <a:t>) </a:t>
            </a:r>
          </a:p>
          <a:p>
            <a:pPr fontAlgn="base"/>
            <a:r>
              <a:rPr lang="en-US" sz="1400" dirty="0"/>
              <a:t>Cortical permeation and soft tissue invasion common </a:t>
            </a:r>
          </a:p>
          <a:p>
            <a:pPr fontAlgn="base"/>
            <a:r>
              <a:rPr lang="en-US" sz="1400" dirty="0"/>
              <a:t>Mineralization (often, most prominent centrally) </a:t>
            </a:r>
          </a:p>
          <a:p>
            <a:pPr fontAlgn="base"/>
            <a:r>
              <a:rPr lang="en-US" sz="1400" dirty="0"/>
              <a:t>Periosteal reactions: </a:t>
            </a:r>
          </a:p>
          <a:p>
            <a:pPr lvl="1" fontAlgn="base"/>
            <a:r>
              <a:rPr lang="en-US" sz="1400" dirty="0"/>
              <a:t>Sunburst pattern </a:t>
            </a:r>
          </a:p>
          <a:p>
            <a:pPr lvl="1" fontAlgn="base"/>
            <a:r>
              <a:rPr lang="en-US" sz="1400" dirty="0"/>
              <a:t>Codman triangle: tumor permeates cortex and lifts up </a:t>
            </a:r>
            <a:r>
              <a:rPr lang="en-US" sz="1400" dirty="0" err="1"/>
              <a:t>periosteum</a:t>
            </a:r>
            <a:r>
              <a:rPr lang="en-US" sz="1400" dirty="0"/>
              <a:t>, then bone is deposited in </a:t>
            </a:r>
            <a:r>
              <a:rPr lang="en-US" sz="1400" dirty="0" err="1"/>
              <a:t>periosteum</a:t>
            </a:r>
            <a:r>
              <a:rPr lang="en-US" sz="1400" dirty="0"/>
              <a:t> creating a triangle </a:t>
            </a:r>
          </a:p>
          <a:p>
            <a:pPr fontAlgn="base"/>
            <a:r>
              <a:rPr lang="en-US" sz="1400" dirty="0" err="1"/>
              <a:t>Parosteal</a:t>
            </a:r>
            <a:r>
              <a:rPr lang="en-US" sz="1400" dirty="0"/>
              <a:t> osteosarcoma: </a:t>
            </a:r>
          </a:p>
          <a:p>
            <a:pPr lvl="1" fontAlgn="base"/>
            <a:r>
              <a:rPr lang="en-US" sz="1400" dirty="0"/>
              <a:t>Mass attached to cortex: usually has a broad base, wraps around bone </a:t>
            </a:r>
          </a:p>
          <a:p>
            <a:pPr lvl="1" fontAlgn="base"/>
            <a:r>
              <a:rPr lang="en-US" sz="1400" dirty="0"/>
              <a:t>Extends into soft tissue </a:t>
            </a:r>
          </a:p>
          <a:p>
            <a:pPr lvl="1" fontAlgn="base"/>
            <a:r>
              <a:rPr lang="en-US" sz="1400" dirty="0"/>
              <a:t>Cortical destruction and medullary invasion in 25% </a:t>
            </a:r>
          </a:p>
          <a:p>
            <a:pPr lvl="1" fontAlgn="base"/>
            <a:r>
              <a:rPr lang="en-US" sz="1400" dirty="0"/>
              <a:t>Heavily calcified (periphery is less mineralized) </a:t>
            </a:r>
          </a:p>
          <a:p>
            <a:pPr fontAlgn="base"/>
            <a:r>
              <a:rPr lang="en-US" sz="1400" dirty="0"/>
              <a:t>Low grade central osteosarcoma: focal aggressive features (cortical disruption, soft tissue extension) </a:t>
            </a:r>
          </a:p>
          <a:p>
            <a:pPr lvl="1" fontAlgn="base"/>
            <a:r>
              <a:rPr lang="en-US" sz="1400" dirty="0"/>
              <a:t>May have well defined margins and appear </a:t>
            </a:r>
            <a:r>
              <a:rPr lang="en-US" sz="1400" dirty="0" err="1"/>
              <a:t>radiographically</a:t>
            </a:r>
            <a:r>
              <a:rPr lang="en-US" sz="1400" dirty="0"/>
              <a:t> benign </a:t>
            </a:r>
          </a:p>
          <a:p>
            <a:pPr fontAlgn="base"/>
            <a:r>
              <a:rPr lang="en-US" sz="1400" dirty="0"/>
              <a:t>Periosteal osteosarcoma: cortically based “soft tissue mass” (most dense around cortex) </a:t>
            </a:r>
          </a:p>
          <a:p>
            <a:pPr lvl="1" fontAlgn="base"/>
            <a:r>
              <a:rPr lang="en-US" sz="1400" dirty="0"/>
              <a:t>Cortical thickening </a:t>
            </a:r>
          </a:p>
          <a:p>
            <a:pPr lvl="1" fontAlgn="base"/>
            <a:r>
              <a:rPr lang="en-US" sz="1400" dirty="0"/>
              <a:t>Extrinsic cortical scalloping </a:t>
            </a:r>
          </a:p>
          <a:p>
            <a:pPr lvl="1" fontAlgn="base"/>
            <a:r>
              <a:rPr lang="en-US" sz="1400" dirty="0"/>
              <a:t>Periosteal reaction perpendicular to cortex (sunburst or Codman triangle) </a:t>
            </a:r>
          </a:p>
          <a:p>
            <a:pPr lvl="1" fontAlgn="base"/>
            <a:r>
              <a:rPr lang="en-US" sz="1400" dirty="0"/>
              <a:t>Bone and cartilage components </a:t>
            </a:r>
          </a:p>
          <a:p>
            <a:pPr lvl="1" fontAlgn="base"/>
            <a:r>
              <a:rPr lang="en-US" sz="1400" dirty="0"/>
              <a:t>Soft tissue component with areas of mineralization </a:t>
            </a:r>
          </a:p>
          <a:p>
            <a:pPr fontAlgn="base"/>
            <a:r>
              <a:rPr lang="en-US" sz="1400" dirty="0"/>
              <a:t>High grade surface osteosarcoma: mass on surface of bone (broad attachment) </a:t>
            </a:r>
          </a:p>
          <a:p>
            <a:pPr lvl="1" fontAlgn="base"/>
            <a:r>
              <a:rPr lang="en-US" sz="1400" dirty="0"/>
              <a:t>Destructive invasion (cortex, soft tissue) </a:t>
            </a:r>
          </a:p>
          <a:p>
            <a:pPr lvl="1" fontAlgn="base"/>
            <a:r>
              <a:rPr lang="en-US" sz="1400" dirty="0"/>
              <a:t>Periphery of lesion has periosteal bone deposition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88898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Osteosarcoma</a:t>
            </a:r>
            <a:endParaRPr lang="en-US" dirty="0"/>
          </a:p>
        </p:txBody>
      </p:sp>
      <p:sp>
        <p:nvSpPr>
          <p:cNvPr id="3" name="Content Placeholder 2"/>
          <p:cNvSpPr>
            <a:spLocks noGrp="1"/>
          </p:cNvSpPr>
          <p:nvPr>
            <p:ph sz="half" idx="1"/>
          </p:nvPr>
        </p:nvSpPr>
        <p:spPr>
          <a:xfrm>
            <a:off x="941042" y="1891886"/>
            <a:ext cx="5181600" cy="4351338"/>
          </a:xfrm>
        </p:spPr>
        <p:txBody>
          <a:bodyPr/>
          <a:lstStyle/>
          <a:p>
            <a:r>
              <a:rPr lang="en-ID" dirty="0" err="1" smtClean="0"/>
              <a:t>Makroskopis</a:t>
            </a:r>
            <a:r>
              <a:rPr lang="en-ID" dirty="0" smtClean="0"/>
              <a:t> </a:t>
            </a:r>
            <a:r>
              <a:rPr lang="en-ID" dirty="0" err="1" smtClean="0"/>
              <a:t>Radiologis</a:t>
            </a:r>
            <a:endParaRPr lang="en-ID" dirty="0" smtClean="0"/>
          </a:p>
          <a:p>
            <a:endParaRPr lang="en-ID" dirty="0"/>
          </a:p>
          <a:p>
            <a:endParaRPr lang="en-US" dirty="0"/>
          </a:p>
        </p:txBody>
      </p:sp>
      <p:sp>
        <p:nvSpPr>
          <p:cNvPr id="4" name="Content Placeholder 3"/>
          <p:cNvSpPr>
            <a:spLocks noGrp="1"/>
          </p:cNvSpPr>
          <p:nvPr>
            <p:ph sz="half" idx="2"/>
          </p:nvPr>
        </p:nvSpPr>
        <p:spPr/>
        <p:txBody>
          <a:bodyPr/>
          <a:lstStyle/>
          <a:p>
            <a:r>
              <a:rPr lang="en-ID" dirty="0" err="1" smtClean="0"/>
              <a:t>Mikroskopis</a:t>
            </a:r>
            <a:endParaRPr lang="en-ID" dirty="0" smtClean="0"/>
          </a:p>
          <a:p>
            <a:endParaRPr lang="en-ID" dirty="0"/>
          </a:p>
          <a:p>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descr="Description: MSOsteosarkoma-1"/>
          <p:cNvPicPr>
            <a:picLocks noChangeAspect="1" noChangeArrowheads="1"/>
          </p:cNvPicPr>
          <p:nvPr/>
        </p:nvPicPr>
        <p:blipFill>
          <a:blip r:embed="rId2">
            <a:extLst>
              <a:ext uri="{28A0092B-C50C-407E-A947-70E740481C1C}">
                <a14:useLocalDpi xmlns:a14="http://schemas.microsoft.com/office/drawing/2010/main" val="0"/>
              </a:ext>
            </a:extLst>
          </a:blip>
          <a:srcRect l="1988"/>
          <a:stretch>
            <a:fillRect/>
          </a:stretch>
        </p:blipFill>
        <p:spPr bwMode="auto">
          <a:xfrm>
            <a:off x="6414053" y="3041374"/>
            <a:ext cx="5186363" cy="34528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61" y="2787719"/>
            <a:ext cx="2239963"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302" y="2708206"/>
            <a:ext cx="22177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9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4" y="467861"/>
            <a:ext cx="11754679" cy="5447645"/>
          </a:xfrm>
          <a:prstGeom prst="rect">
            <a:avLst/>
          </a:prstGeom>
        </p:spPr>
        <p:txBody>
          <a:bodyPr wrap="square">
            <a:spAutoFit/>
          </a:bodyPr>
          <a:lstStyle/>
          <a:p>
            <a:r>
              <a:rPr lang="en-US" dirty="0" smtClean="0"/>
              <a:t>Definition / general </a:t>
            </a:r>
            <a:r>
              <a:rPr lang="en-US" sz="2400" b="1" dirty="0" smtClean="0"/>
              <a:t>Giant cell tumor </a:t>
            </a:r>
            <a:r>
              <a:rPr lang="en-US" sz="2400" b="1" dirty="0" err="1" smtClean="0"/>
              <a:t>dari</a:t>
            </a:r>
            <a:r>
              <a:rPr lang="en-US" sz="2400" b="1" dirty="0" smtClean="0"/>
              <a:t> </a:t>
            </a:r>
            <a:r>
              <a:rPr lang="en-US" sz="2400" b="1" dirty="0" err="1" smtClean="0"/>
              <a:t>Tulang</a:t>
            </a:r>
            <a:endParaRPr lang="en-US" sz="2400" b="1" dirty="0" smtClean="0"/>
          </a:p>
          <a:p>
            <a:r>
              <a:rPr lang="en-US" dirty="0" smtClean="0"/>
              <a:t>Benign but locally aggressive primary bone neoplasm composed of mononuclear round to spindle cells with numerous evenly dispersed osteoclast-like giant cells </a:t>
            </a:r>
          </a:p>
          <a:p>
            <a:r>
              <a:rPr lang="en-US" dirty="0" smtClean="0"/>
              <a:t>Not the same tumor as giant cell lesion of the small bones </a:t>
            </a:r>
          </a:p>
          <a:p>
            <a:r>
              <a:rPr lang="en-US" dirty="0" smtClean="0"/>
              <a:t>Malignancy in giant cell tumor is rare (&lt; 2% of cases) and is more common at older ages (30 - 50 years) </a:t>
            </a:r>
          </a:p>
          <a:p>
            <a:r>
              <a:rPr lang="en-US" dirty="0" smtClean="0"/>
              <a:t>Rarely associated with Paget disease of bone (Skeletal </a:t>
            </a:r>
            <a:r>
              <a:rPr lang="en-US" dirty="0" err="1" smtClean="0"/>
              <a:t>Radiol</a:t>
            </a:r>
            <a:r>
              <a:rPr lang="en-US" dirty="0" smtClean="0"/>
              <a:t> 2007;36:973) </a:t>
            </a:r>
          </a:p>
          <a:p>
            <a:r>
              <a:rPr lang="en-US" dirty="0" smtClean="0"/>
              <a:t>May occur in setting of focal dermal hypoplasia (</a:t>
            </a:r>
            <a:r>
              <a:rPr lang="en-US" dirty="0" err="1" smtClean="0"/>
              <a:t>Goltz</a:t>
            </a:r>
            <a:r>
              <a:rPr lang="en-US" dirty="0" smtClean="0"/>
              <a:t> syndrome) (Genet </a:t>
            </a:r>
            <a:r>
              <a:rPr lang="en-US" dirty="0" err="1" smtClean="0"/>
              <a:t>Couns</a:t>
            </a:r>
            <a:r>
              <a:rPr lang="en-US" dirty="0" smtClean="0"/>
              <a:t> 2014;25:445) </a:t>
            </a:r>
          </a:p>
          <a:p>
            <a:pPr fontAlgn="base"/>
            <a:r>
              <a:rPr lang="en-US" b="1" dirty="0"/>
              <a:t>Epidemiology</a:t>
            </a:r>
          </a:p>
          <a:p>
            <a:pPr fontAlgn="base"/>
            <a:r>
              <a:rPr lang="en-US" dirty="0"/>
              <a:t>Accounts for ~5% of primary bone tumors </a:t>
            </a:r>
          </a:p>
          <a:p>
            <a:pPr fontAlgn="base"/>
            <a:r>
              <a:rPr lang="en-US" dirty="0"/>
              <a:t>Ages 20 - 45 (10% of cases between age 15 - 20) </a:t>
            </a:r>
          </a:p>
          <a:p>
            <a:pPr fontAlgn="base"/>
            <a:r>
              <a:rPr lang="en-US" dirty="0"/>
              <a:t>Rare if immature skeleton (</a:t>
            </a:r>
            <a:r>
              <a:rPr lang="en-US" b="1" dirty="0">
                <a:hlinkClick r:id="rId2"/>
              </a:rPr>
              <a:t>Sarcoma 2016;2016:3079835</a:t>
            </a:r>
            <a:r>
              <a:rPr lang="en-US" dirty="0"/>
              <a:t>) </a:t>
            </a:r>
          </a:p>
          <a:p>
            <a:pPr fontAlgn="base"/>
            <a:r>
              <a:rPr lang="en-US" b="1" dirty="0"/>
              <a:t>Sites</a:t>
            </a:r>
          </a:p>
          <a:p>
            <a:pPr fontAlgn="base"/>
            <a:r>
              <a:rPr lang="en-US" dirty="0"/>
              <a:t>Usually occurs in the epiphysis and adjacent metaphysis of long bones (distal femur, proximal tibia, distal radius, proximal </a:t>
            </a:r>
            <a:r>
              <a:rPr lang="en-US" dirty="0" err="1"/>
              <a:t>humerus</a:t>
            </a:r>
            <a:r>
              <a:rPr lang="en-US" dirty="0"/>
              <a:t>) </a:t>
            </a:r>
          </a:p>
          <a:p>
            <a:pPr fontAlgn="base"/>
            <a:r>
              <a:rPr lang="en-US" dirty="0"/>
              <a:t>Other bones (proximal sacrum, vertebrae, skull base) may be involved, and any bone may be affected </a:t>
            </a:r>
          </a:p>
          <a:p>
            <a:pPr fontAlgn="base"/>
            <a:r>
              <a:rPr lang="en-US" dirty="0"/>
              <a:t>&gt; 95% are </a:t>
            </a:r>
            <a:r>
              <a:rPr lang="en-US" dirty="0" err="1"/>
              <a:t>unifocal</a:t>
            </a:r>
            <a:r>
              <a:rPr lang="en-US" dirty="0"/>
              <a:t> </a:t>
            </a:r>
          </a:p>
          <a:p>
            <a:pPr fontAlgn="base"/>
            <a:r>
              <a:rPr lang="en-US" dirty="0"/>
              <a:t>Uncommon in hands / feet (more likely to be giant cell lesion of the small bones), jaw (more likely to be </a:t>
            </a:r>
            <a:r>
              <a:rPr lang="en-US" b="1" dirty="0">
                <a:hlinkClick r:id="rId3"/>
              </a:rPr>
              <a:t>central giant cell granuloma</a:t>
            </a:r>
            <a:r>
              <a:rPr lang="en-US" dirty="0"/>
              <a:t>) </a:t>
            </a:r>
          </a:p>
          <a:p>
            <a:endParaRPr lang="en-US" dirty="0"/>
          </a:p>
        </p:txBody>
      </p:sp>
    </p:spTree>
    <p:extLst>
      <p:ext uri="{BB962C8B-B14F-4D97-AF65-F5344CB8AC3E}">
        <p14:creationId xmlns:p14="http://schemas.microsoft.com/office/powerpoint/2010/main" val="371938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Giant cell </a:t>
            </a:r>
            <a:r>
              <a:rPr lang="en-ID" dirty="0" err="1" smtClean="0"/>
              <a:t>tumor</a:t>
            </a:r>
            <a:r>
              <a:rPr lang="en-ID" dirty="0" smtClean="0"/>
              <a:t> </a:t>
            </a:r>
            <a:r>
              <a:rPr lang="en-ID" dirty="0" err="1" smtClean="0"/>
              <a:t>dari</a:t>
            </a:r>
            <a:r>
              <a:rPr lang="en-ID" dirty="0" smtClean="0"/>
              <a:t> </a:t>
            </a:r>
            <a:r>
              <a:rPr lang="en-ID" dirty="0" err="1" smtClean="0"/>
              <a:t>Tulang</a:t>
            </a:r>
            <a:endParaRPr lang="en-US" dirty="0"/>
          </a:p>
        </p:txBody>
      </p:sp>
      <p:sp>
        <p:nvSpPr>
          <p:cNvPr id="3" name="Content Placeholder 2"/>
          <p:cNvSpPr>
            <a:spLocks noGrp="1"/>
          </p:cNvSpPr>
          <p:nvPr>
            <p:ph sz="half" idx="1"/>
          </p:nvPr>
        </p:nvSpPr>
        <p:spPr>
          <a:xfrm>
            <a:off x="400878" y="1613590"/>
            <a:ext cx="5181600" cy="4351338"/>
          </a:xfrm>
        </p:spPr>
        <p:txBody>
          <a:bodyPr/>
          <a:lstStyle/>
          <a:p>
            <a:r>
              <a:rPr lang="en-ID" dirty="0" err="1" smtClean="0"/>
              <a:t>Radiologis</a:t>
            </a:r>
            <a:endParaRPr lang="en-ID" dirty="0" smtClean="0"/>
          </a:p>
          <a:p>
            <a:endParaRPr lang="en-ID" dirty="0"/>
          </a:p>
          <a:p>
            <a:endParaRPr lang="en-US" dirty="0"/>
          </a:p>
        </p:txBody>
      </p:sp>
      <p:sp>
        <p:nvSpPr>
          <p:cNvPr id="4" name="Content Placeholder 3"/>
          <p:cNvSpPr>
            <a:spLocks noGrp="1"/>
          </p:cNvSpPr>
          <p:nvPr>
            <p:ph sz="half" idx="2"/>
          </p:nvPr>
        </p:nvSpPr>
        <p:spPr/>
        <p:txBody>
          <a:bodyPr/>
          <a:lstStyle/>
          <a:p>
            <a:r>
              <a:rPr lang="en-ID" dirty="0" err="1" smtClean="0"/>
              <a:t>Mikroskopis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571" y="2878896"/>
            <a:ext cx="43434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37322" y="-2120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52" y="2736573"/>
            <a:ext cx="2557670" cy="3216275"/>
          </a:xfrm>
          <a:prstGeom prst="rect">
            <a:avLst/>
          </a:prstGeom>
          <a:solidFill>
            <a:srgbClr val="FFFFFF"/>
          </a:solidFill>
        </p:spPr>
      </p:pic>
    </p:spTree>
    <p:extLst>
      <p:ext uri="{BB962C8B-B14F-4D97-AF65-F5344CB8AC3E}">
        <p14:creationId xmlns:p14="http://schemas.microsoft.com/office/powerpoint/2010/main" val="122734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1" y="516835"/>
            <a:ext cx="11860695" cy="6370975"/>
          </a:xfrm>
          <a:prstGeom prst="rect">
            <a:avLst/>
          </a:prstGeom>
        </p:spPr>
        <p:txBody>
          <a:bodyPr wrap="square">
            <a:spAutoFit/>
          </a:bodyPr>
          <a:lstStyle/>
          <a:p>
            <a:r>
              <a:rPr lang="en-US" dirty="0" smtClean="0"/>
              <a:t>Definition / general </a:t>
            </a:r>
            <a:r>
              <a:rPr lang="en-US" sz="2400" b="1" dirty="0" smtClean="0"/>
              <a:t>Giant cell tumor of tendon Sheath</a:t>
            </a:r>
          </a:p>
          <a:p>
            <a:r>
              <a:rPr lang="en-US" sz="2400" dirty="0" smtClean="0"/>
              <a:t>Benign, well circumscribed proliferation of mononuclear cells admixed with variable proportions of osteoclast-like giant cells, foamy </a:t>
            </a:r>
            <a:r>
              <a:rPr lang="en-US" sz="2400" dirty="0" err="1" smtClean="0"/>
              <a:t>histiocytes</a:t>
            </a:r>
            <a:r>
              <a:rPr lang="en-US" sz="2400" dirty="0" smtClean="0"/>
              <a:t>, </a:t>
            </a:r>
            <a:r>
              <a:rPr lang="en-US" sz="2400" dirty="0" err="1" smtClean="0"/>
              <a:t>siderophages</a:t>
            </a:r>
            <a:r>
              <a:rPr lang="en-US" sz="2400" dirty="0" smtClean="0"/>
              <a:t> and inflammatory cells </a:t>
            </a:r>
          </a:p>
          <a:p>
            <a:r>
              <a:rPr lang="en-US" sz="2400" dirty="0" smtClean="0"/>
              <a:t>Essential features</a:t>
            </a:r>
          </a:p>
          <a:p>
            <a:r>
              <a:rPr lang="en-US" sz="2400" dirty="0" smtClean="0"/>
              <a:t>Composed of variable proportions of mononuclear cells, osteoclast-like giant cells, foamy </a:t>
            </a:r>
            <a:r>
              <a:rPr lang="en-US" sz="2400" dirty="0" err="1" smtClean="0"/>
              <a:t>histiocytes</a:t>
            </a:r>
            <a:r>
              <a:rPr lang="en-US" sz="2400" dirty="0" smtClean="0"/>
              <a:t> and hemosiderin laden </a:t>
            </a:r>
            <a:r>
              <a:rPr lang="en-US" sz="2400" dirty="0" err="1" smtClean="0"/>
              <a:t>histiocytes</a:t>
            </a:r>
            <a:r>
              <a:rPr lang="en-US" sz="2400" dirty="0" smtClean="0"/>
              <a:t> </a:t>
            </a:r>
          </a:p>
          <a:p>
            <a:r>
              <a:rPr lang="en-US" sz="2400" dirty="0" smtClean="0"/>
              <a:t>Well circumscribed and lobulated, usually in close association with a tendon </a:t>
            </a:r>
          </a:p>
          <a:p>
            <a:r>
              <a:rPr lang="en-US" sz="2400" dirty="0" smtClean="0"/>
              <a:t>Second most common tumor of the hand (after ganglion cyst) </a:t>
            </a:r>
          </a:p>
          <a:p>
            <a:pPr fontAlgn="base"/>
            <a:r>
              <a:rPr lang="en-US" sz="2400" b="1" dirty="0" smtClean="0"/>
              <a:t>Epidemiology</a:t>
            </a:r>
            <a:endParaRPr lang="en-US" sz="2400" b="1" dirty="0"/>
          </a:p>
          <a:p>
            <a:pPr fontAlgn="base"/>
            <a:r>
              <a:rPr lang="en-US" sz="2400" dirty="0"/>
              <a:t>Fourth or fifth decade of life most frequent </a:t>
            </a:r>
          </a:p>
          <a:p>
            <a:pPr fontAlgn="base"/>
            <a:r>
              <a:rPr lang="en-US" sz="2400" dirty="0"/>
              <a:t>F&gt;M (2:1) (</a:t>
            </a:r>
            <a:r>
              <a:rPr lang="en-US" sz="2400" b="1" dirty="0" err="1">
                <a:hlinkClick r:id="rId2"/>
              </a:rPr>
              <a:t>Orthop</a:t>
            </a:r>
            <a:r>
              <a:rPr lang="en-US" sz="2400" b="1" dirty="0">
                <a:hlinkClick r:id="rId2"/>
              </a:rPr>
              <a:t> </a:t>
            </a:r>
            <a:r>
              <a:rPr lang="en-US" sz="2400" b="1" dirty="0" err="1">
                <a:hlinkClick r:id="rId2"/>
              </a:rPr>
              <a:t>Traumatol</a:t>
            </a:r>
            <a:r>
              <a:rPr lang="en-US" sz="2400" b="1" dirty="0">
                <a:hlinkClick r:id="rId2"/>
              </a:rPr>
              <a:t> </a:t>
            </a:r>
            <a:r>
              <a:rPr lang="en-US" sz="2400" b="1" dirty="0" err="1">
                <a:hlinkClick r:id="rId2"/>
              </a:rPr>
              <a:t>Surg</a:t>
            </a:r>
            <a:r>
              <a:rPr lang="en-US" sz="2400" b="1" dirty="0">
                <a:hlinkClick r:id="rId2"/>
              </a:rPr>
              <a:t> Res 2017;103:S91</a:t>
            </a:r>
            <a:r>
              <a:rPr lang="en-US" sz="2400" dirty="0"/>
              <a:t>) </a:t>
            </a:r>
          </a:p>
          <a:p>
            <a:pPr fontAlgn="base"/>
            <a:r>
              <a:rPr lang="en-US" sz="2400" b="1" dirty="0"/>
              <a:t>Sites</a:t>
            </a:r>
          </a:p>
          <a:p>
            <a:pPr fontAlgn="base"/>
            <a:r>
              <a:rPr lang="en-US" sz="2400" dirty="0"/>
              <a:t>Predominantly occurs on the digits (85%) (</a:t>
            </a:r>
            <a:r>
              <a:rPr lang="en-US" sz="2400" b="1" dirty="0" err="1">
                <a:hlinkClick r:id="rId2"/>
              </a:rPr>
              <a:t>Orthop</a:t>
            </a:r>
            <a:r>
              <a:rPr lang="en-US" sz="2400" b="1" dirty="0">
                <a:hlinkClick r:id="rId2"/>
              </a:rPr>
              <a:t> </a:t>
            </a:r>
            <a:r>
              <a:rPr lang="en-US" sz="2400" b="1" dirty="0" err="1">
                <a:hlinkClick r:id="rId2"/>
              </a:rPr>
              <a:t>Traumatol</a:t>
            </a:r>
            <a:r>
              <a:rPr lang="en-US" sz="2400" b="1" dirty="0">
                <a:hlinkClick r:id="rId2"/>
              </a:rPr>
              <a:t> </a:t>
            </a:r>
            <a:r>
              <a:rPr lang="en-US" sz="2400" b="1" dirty="0" err="1">
                <a:hlinkClick r:id="rId2"/>
              </a:rPr>
              <a:t>Surg</a:t>
            </a:r>
            <a:r>
              <a:rPr lang="en-US" sz="2400" b="1" dirty="0">
                <a:hlinkClick r:id="rId2"/>
              </a:rPr>
              <a:t> Res 2017;103:S91</a:t>
            </a:r>
            <a:r>
              <a:rPr lang="en-US" sz="2400" dirty="0"/>
              <a:t>) </a:t>
            </a:r>
          </a:p>
          <a:p>
            <a:pPr fontAlgn="base"/>
            <a:r>
              <a:rPr lang="en-US" sz="2400" dirty="0"/>
              <a:t>Other locations have been reported, such as wrist, ankle, knee, hip, elbow </a:t>
            </a:r>
          </a:p>
          <a:p>
            <a:pPr lvl="1" fontAlgn="base"/>
            <a:r>
              <a:rPr lang="en-US" sz="2400" dirty="0"/>
              <a:t>Intra-articular localized </a:t>
            </a:r>
            <a:r>
              <a:rPr lang="en-US" sz="2400" dirty="0" err="1"/>
              <a:t>tenosynovial</a:t>
            </a:r>
            <a:r>
              <a:rPr lang="en-US" sz="2400" dirty="0"/>
              <a:t> giant cell tumors are most frequent in the knee</a:t>
            </a:r>
          </a:p>
          <a:p>
            <a:endParaRPr lang="en-US" sz="2400" dirty="0"/>
          </a:p>
        </p:txBody>
      </p:sp>
    </p:spTree>
    <p:extLst>
      <p:ext uri="{BB962C8B-B14F-4D97-AF65-F5344CB8AC3E}">
        <p14:creationId xmlns:p14="http://schemas.microsoft.com/office/powerpoint/2010/main" val="301474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Giant cell </a:t>
            </a:r>
            <a:r>
              <a:rPr lang="en-ID" dirty="0" err="1" smtClean="0"/>
              <a:t>tumor</a:t>
            </a:r>
            <a:r>
              <a:rPr lang="en-ID" dirty="0" smtClean="0"/>
              <a:t> of tendon sheath</a:t>
            </a:r>
            <a:endParaRPr lang="en-US" dirty="0"/>
          </a:p>
        </p:txBody>
      </p:sp>
      <p:sp>
        <p:nvSpPr>
          <p:cNvPr id="3" name="Content Placeholder 2"/>
          <p:cNvSpPr>
            <a:spLocks noGrp="1"/>
          </p:cNvSpPr>
          <p:nvPr>
            <p:ph sz="half" idx="1"/>
          </p:nvPr>
        </p:nvSpPr>
        <p:spPr/>
        <p:txBody>
          <a:bodyPr/>
          <a:lstStyle/>
          <a:p>
            <a:r>
              <a:rPr lang="en-ID" dirty="0" err="1" smtClean="0"/>
              <a:t>Klinis</a:t>
            </a:r>
            <a:r>
              <a:rPr lang="en-ID" dirty="0" smtClean="0"/>
              <a:t>, </a:t>
            </a:r>
            <a:r>
              <a:rPr lang="en-ID" dirty="0" err="1" smtClean="0"/>
              <a:t>durante</a:t>
            </a:r>
            <a:r>
              <a:rPr lang="en-ID" dirty="0" smtClean="0"/>
              <a:t> </a:t>
            </a:r>
            <a:r>
              <a:rPr lang="en-ID" dirty="0" err="1" smtClean="0"/>
              <a:t>operatif</a:t>
            </a:r>
            <a:endParaRPr lang="en-US" dirty="0"/>
          </a:p>
        </p:txBody>
      </p:sp>
      <p:sp>
        <p:nvSpPr>
          <p:cNvPr id="4" name="Content Placeholder 3"/>
          <p:cNvSpPr>
            <a:spLocks noGrp="1"/>
          </p:cNvSpPr>
          <p:nvPr>
            <p:ph sz="half" idx="2"/>
          </p:nvPr>
        </p:nvSpPr>
        <p:spPr>
          <a:xfrm>
            <a:off x="6410739" y="2077416"/>
            <a:ext cx="5181600" cy="4351338"/>
          </a:xfrm>
        </p:spPr>
        <p:txBody>
          <a:bodyPr/>
          <a:lstStyle/>
          <a:p>
            <a:r>
              <a:rPr lang="en-ID" dirty="0" err="1" smtClean="0"/>
              <a:t>Mikroskopis</a:t>
            </a:r>
            <a:endParaRPr lang="en-ID"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79" y="2496171"/>
            <a:ext cx="25447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070" y="4658139"/>
            <a:ext cx="3101008" cy="1498600"/>
          </a:xfrm>
          <a:prstGeom prst="rect">
            <a:avLst/>
          </a:prstGeom>
          <a:solidFill>
            <a:srgbClr val="FFFFFF"/>
          </a:solidFill>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783" y="3331058"/>
            <a:ext cx="44037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26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2" y="92765"/>
            <a:ext cx="11463131" cy="7078861"/>
          </a:xfrm>
          <a:prstGeom prst="rect">
            <a:avLst/>
          </a:prstGeom>
        </p:spPr>
        <p:txBody>
          <a:bodyPr wrap="square">
            <a:spAutoFit/>
          </a:bodyPr>
          <a:lstStyle/>
          <a:p>
            <a:r>
              <a:rPr lang="en-ID" sz="2800" b="1" dirty="0" smtClean="0"/>
              <a:t>Ganglion. </a:t>
            </a:r>
            <a:r>
              <a:rPr lang="en-US" sz="2400" dirty="0" smtClean="0"/>
              <a:t>Definition / general</a:t>
            </a:r>
          </a:p>
          <a:p>
            <a:r>
              <a:rPr lang="en-US" sz="2400" dirty="0" smtClean="0"/>
              <a:t>Common tumor-like lesion arising from soft tissue, caused by </a:t>
            </a:r>
            <a:r>
              <a:rPr lang="en-US" sz="2400" dirty="0" err="1" smtClean="0"/>
              <a:t>mucoid</a:t>
            </a:r>
            <a:r>
              <a:rPr lang="en-US" sz="2400" dirty="0" smtClean="0"/>
              <a:t> degeneration of joint capsule, tendon or tendon sheath </a:t>
            </a:r>
          </a:p>
          <a:p>
            <a:r>
              <a:rPr lang="en-US" sz="2400" dirty="0" smtClean="0"/>
              <a:t>Small cyst-like mass (no epithelial lining) near joint capsule or tendon sheath </a:t>
            </a:r>
          </a:p>
          <a:p>
            <a:r>
              <a:rPr lang="en-US" sz="2400" dirty="0" smtClean="0"/>
              <a:t>Common site is wrist, also hand and foot, rarely in </a:t>
            </a:r>
            <a:r>
              <a:rPr lang="en-US" sz="2400" dirty="0" err="1" smtClean="0"/>
              <a:t>intratendinous</a:t>
            </a:r>
            <a:r>
              <a:rPr lang="en-US" sz="2400" dirty="0" smtClean="0"/>
              <a:t> region </a:t>
            </a:r>
          </a:p>
          <a:p>
            <a:r>
              <a:rPr lang="en-US" sz="2400" dirty="0" smtClean="0"/>
              <a:t>May cause pain, weakness, bone changes, partial disability of joint </a:t>
            </a:r>
          </a:p>
          <a:p>
            <a:r>
              <a:rPr lang="en-US" sz="2400" dirty="0" smtClean="0"/>
              <a:t>May be due to injury or overuse of joint </a:t>
            </a:r>
          </a:p>
          <a:p>
            <a:r>
              <a:rPr lang="en-US" sz="2400" dirty="0" smtClean="0"/>
              <a:t>May be </a:t>
            </a:r>
            <a:r>
              <a:rPr lang="en-US" sz="2400" dirty="0" err="1" smtClean="0"/>
              <a:t>multilocular</a:t>
            </a:r>
            <a:r>
              <a:rPr lang="en-US" sz="2400" dirty="0" smtClean="0"/>
              <a:t> </a:t>
            </a:r>
          </a:p>
          <a:p>
            <a:r>
              <a:rPr lang="en-US" sz="2400" dirty="0" smtClean="0"/>
              <a:t>Fluid is similar to synovial fluid </a:t>
            </a:r>
          </a:p>
          <a:p>
            <a:pPr fontAlgn="base"/>
            <a:r>
              <a:rPr lang="en-US" sz="2400" b="1" dirty="0" smtClean="0"/>
              <a:t>Gross </a:t>
            </a:r>
            <a:r>
              <a:rPr lang="en-US" sz="2400" b="1" dirty="0"/>
              <a:t>description</a:t>
            </a:r>
          </a:p>
          <a:p>
            <a:pPr fontAlgn="base"/>
            <a:r>
              <a:rPr lang="en-US" sz="2400" dirty="0"/>
              <a:t>Usually does not communicate with joint space; rarely is </a:t>
            </a:r>
            <a:r>
              <a:rPr lang="en-US" sz="2400" dirty="0" err="1"/>
              <a:t>intraosseus</a:t>
            </a:r>
            <a:r>
              <a:rPr lang="en-US" sz="2400" dirty="0"/>
              <a:t> (medial malleolus of tibia) </a:t>
            </a:r>
          </a:p>
          <a:p>
            <a:pPr fontAlgn="base"/>
            <a:r>
              <a:rPr lang="en-US" sz="2400" b="1" dirty="0"/>
              <a:t>Microscopic (histologic) description</a:t>
            </a:r>
          </a:p>
          <a:p>
            <a:pPr fontAlgn="base"/>
            <a:r>
              <a:rPr lang="en-US" sz="2400" dirty="0"/>
              <a:t>Dense fibrous tissue, with no synovial or epithelial lining; inflammation may be associated with cyst rupture </a:t>
            </a:r>
            <a:endParaRPr lang="en-US" sz="2400" dirty="0" smtClean="0"/>
          </a:p>
          <a:p>
            <a:pPr fontAlgn="base"/>
            <a:r>
              <a:rPr lang="en-US" sz="2400" b="1" dirty="0"/>
              <a:t>Cystic space lined by </a:t>
            </a:r>
            <a:r>
              <a:rPr lang="en-US" sz="2400" b="1" dirty="0" err="1"/>
              <a:t>histiocytes</a:t>
            </a:r>
            <a:r>
              <a:rPr lang="en-US" sz="2400" b="1" dirty="0"/>
              <a:t> </a:t>
            </a:r>
            <a:r>
              <a:rPr lang="en-US" sz="2400" b="1" dirty="0" smtClean="0"/>
              <a:t>and </a:t>
            </a:r>
            <a:r>
              <a:rPr lang="en-US" sz="2400" b="1" dirty="0"/>
              <a:t>granulation tissue with </a:t>
            </a:r>
            <a:r>
              <a:rPr lang="en-US" sz="2400" b="1" dirty="0" smtClean="0"/>
              <a:t>moderate </a:t>
            </a:r>
            <a:r>
              <a:rPr lang="en-US" sz="2400" b="1" dirty="0"/>
              <a:t>acute and chronic </a:t>
            </a:r>
            <a:r>
              <a:rPr lang="en-US" sz="2400" b="1" dirty="0" smtClean="0"/>
              <a:t>inflammation </a:t>
            </a:r>
            <a:r>
              <a:rPr lang="en-US" sz="2400" b="1" dirty="0"/>
              <a:t>of cyst wall </a:t>
            </a:r>
          </a:p>
          <a:p>
            <a:pPr fontAlgn="base"/>
            <a:endParaRPr lang="en-US" sz="2400" dirty="0"/>
          </a:p>
          <a:p>
            <a:endParaRPr lang="en-US" dirty="0"/>
          </a:p>
        </p:txBody>
      </p:sp>
    </p:spTree>
    <p:extLst>
      <p:ext uri="{BB962C8B-B14F-4D97-AF65-F5344CB8AC3E}">
        <p14:creationId xmlns:p14="http://schemas.microsoft.com/office/powerpoint/2010/main" val="195544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Ganglion</a:t>
            </a:r>
            <a:endParaRPr lang="en-US" dirty="0"/>
          </a:p>
        </p:txBody>
      </p:sp>
      <p:sp>
        <p:nvSpPr>
          <p:cNvPr id="3" name="Content Placeholder 2"/>
          <p:cNvSpPr>
            <a:spLocks noGrp="1"/>
          </p:cNvSpPr>
          <p:nvPr>
            <p:ph sz="half" idx="1"/>
          </p:nvPr>
        </p:nvSpPr>
        <p:spPr/>
        <p:txBody>
          <a:bodyPr/>
          <a:lstStyle/>
          <a:p>
            <a:r>
              <a:rPr lang="en-ID" dirty="0" err="1" smtClean="0"/>
              <a:t>Klinis</a:t>
            </a:r>
            <a:endParaRPr lang="en-US" dirty="0"/>
          </a:p>
        </p:txBody>
      </p:sp>
      <p:sp>
        <p:nvSpPr>
          <p:cNvPr id="4" name="Content Placeholder 3"/>
          <p:cNvSpPr>
            <a:spLocks noGrp="1"/>
          </p:cNvSpPr>
          <p:nvPr>
            <p:ph sz="half" idx="2"/>
          </p:nvPr>
        </p:nvSpPr>
        <p:spPr/>
        <p:txBody>
          <a:bodyPr>
            <a:normAutofit/>
          </a:bodyPr>
          <a:lstStyle/>
          <a:p>
            <a:pPr marL="0" indent="0">
              <a:buNone/>
            </a:pPr>
            <a:r>
              <a:rPr lang="en-US" sz="2000" dirty="0" err="1" smtClean="0"/>
              <a:t>Mikroskopis</a:t>
            </a:r>
            <a:endParaRPr lang="en-US" sz="2000" dirty="0" smtClean="0"/>
          </a:p>
          <a:p>
            <a:pPr marL="0" indent="0">
              <a:buNone/>
            </a:pPr>
            <a:r>
              <a:rPr lang="en-US" sz="2000" dirty="0" err="1" smtClean="0"/>
              <a:t>jaringan</a:t>
            </a:r>
            <a:r>
              <a:rPr lang="en-US" sz="2000" dirty="0" smtClean="0"/>
              <a:t> </a:t>
            </a:r>
            <a:r>
              <a:rPr lang="en-US" sz="2000" dirty="0" err="1" smtClean="0"/>
              <a:t>ikat</a:t>
            </a:r>
            <a:r>
              <a:rPr lang="en-US" sz="2000" dirty="0" smtClean="0"/>
              <a:t> </a:t>
            </a:r>
            <a:r>
              <a:rPr lang="en-US" sz="2000" dirty="0" err="1" smtClean="0"/>
              <a:t>dengan</a:t>
            </a:r>
            <a:r>
              <a:rPr lang="en-US" sz="2000" dirty="0" smtClean="0"/>
              <a:t> </a:t>
            </a:r>
            <a:r>
              <a:rPr lang="en-US" sz="2000" dirty="0" err="1" smtClean="0"/>
              <a:t>pseudokista</a:t>
            </a:r>
            <a:r>
              <a:rPr lang="en-US" sz="2000" dirty="0" smtClean="0"/>
              <a:t> </a:t>
            </a:r>
            <a:r>
              <a:rPr lang="en-US" sz="2000" dirty="0" err="1" smtClean="0"/>
              <a:t>berisi</a:t>
            </a:r>
            <a:r>
              <a:rPr lang="en-US" sz="2000" dirty="0" smtClean="0"/>
              <a:t> </a:t>
            </a:r>
            <a:r>
              <a:rPr lang="en-US" sz="2000" dirty="0" err="1" smtClean="0"/>
              <a:t>massa</a:t>
            </a:r>
            <a:r>
              <a:rPr lang="en-US" sz="2000" dirty="0" smtClean="0"/>
              <a:t> </a:t>
            </a:r>
            <a:r>
              <a:rPr lang="en-US" sz="2000" dirty="0" err="1" smtClean="0"/>
              <a:t>amorf</a:t>
            </a:r>
            <a:r>
              <a:rPr lang="en-US" sz="2000" dirty="0" smtClean="0"/>
              <a:t> </a:t>
            </a:r>
            <a:r>
              <a:rPr lang="en-US" sz="2000" dirty="0" err="1" smtClean="0"/>
              <a:t>miksoid</a:t>
            </a:r>
            <a:r>
              <a:rPr lang="en-US" sz="2000" dirty="0" smtClean="0"/>
              <a:t>. </a:t>
            </a:r>
            <a:r>
              <a:rPr lang="en-US" sz="2000" dirty="0" err="1" smtClean="0"/>
              <a:t>Stroma</a:t>
            </a:r>
            <a:r>
              <a:rPr lang="en-US" sz="2000" dirty="0" smtClean="0"/>
              <a:t> </a:t>
            </a:r>
            <a:r>
              <a:rPr lang="en-US" sz="2000" dirty="0" err="1" smtClean="0"/>
              <a:t>jaringan</a:t>
            </a:r>
            <a:r>
              <a:rPr lang="en-US" sz="2000" dirty="0" smtClean="0"/>
              <a:t> </a:t>
            </a:r>
            <a:r>
              <a:rPr lang="en-US" sz="2000" dirty="0" err="1" smtClean="0"/>
              <a:t>ikat</a:t>
            </a:r>
            <a:r>
              <a:rPr lang="en-US" sz="2000" dirty="0" smtClean="0"/>
              <a:t> </a:t>
            </a:r>
            <a:r>
              <a:rPr lang="en-US" sz="2000" dirty="0" err="1" smtClean="0"/>
              <a:t>dengan</a:t>
            </a:r>
            <a:r>
              <a:rPr lang="en-US" sz="2000" dirty="0" smtClean="0"/>
              <a:t> </a:t>
            </a:r>
            <a:r>
              <a:rPr lang="en-US" sz="2000" dirty="0" err="1" smtClean="0"/>
              <a:t>fokus-fokus</a:t>
            </a:r>
            <a:r>
              <a:rPr lang="en-US" sz="2000" dirty="0" smtClean="0"/>
              <a:t> </a:t>
            </a:r>
            <a:r>
              <a:rPr lang="en-US" sz="2000" dirty="0" err="1" smtClean="0"/>
              <a:t>pseudokista</a:t>
            </a:r>
            <a:r>
              <a:rPr lang="en-US" sz="2000" dirty="0" smtClean="0"/>
              <a:t> ( ‘</a:t>
            </a:r>
            <a:r>
              <a:rPr lang="en-US" sz="2000" dirty="0" err="1" smtClean="0"/>
              <a:t>multiloculated</a:t>
            </a:r>
            <a:r>
              <a:rPr lang="en-US" sz="2000" dirty="0" smtClean="0"/>
              <a:t>’ ) </a:t>
            </a:r>
            <a:endParaRPr lang="en-US" sz="2000" dirty="0"/>
          </a:p>
        </p:txBody>
      </p:sp>
      <p:pic>
        <p:nvPicPr>
          <p:cNvPr id="614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755" y="3556346"/>
            <a:ext cx="2857500" cy="2255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27" y="3074503"/>
            <a:ext cx="4209429" cy="30877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27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09" y="397565"/>
            <a:ext cx="11834191" cy="4401205"/>
          </a:xfrm>
          <a:prstGeom prst="rect">
            <a:avLst/>
          </a:prstGeom>
        </p:spPr>
        <p:txBody>
          <a:bodyPr wrap="square">
            <a:spAutoFit/>
          </a:bodyPr>
          <a:lstStyle/>
          <a:p>
            <a:pPr fontAlgn="base"/>
            <a:r>
              <a:rPr lang="en-US" sz="2800" b="1" i="0" u="none" strike="noStrike" dirty="0" smtClean="0">
                <a:solidFill>
                  <a:srgbClr val="000000"/>
                </a:solidFill>
                <a:effectLst/>
                <a:latin typeface="Arial" panose="020B0604020202020204" pitchFamily="34" charset="0"/>
              </a:rPr>
              <a:t>Definition / general Osteomyelitis</a:t>
            </a:r>
          </a:p>
          <a:p>
            <a:pPr fontAlgn="base">
              <a:buFont typeface="Arial" panose="020B0604020202020204" pitchFamily="34" charset="0"/>
              <a:buChar char="•"/>
            </a:pPr>
            <a:r>
              <a:rPr lang="en-US" sz="2800" b="0" i="0" u="none" strike="noStrike" dirty="0" smtClean="0">
                <a:solidFill>
                  <a:srgbClr val="000000"/>
                </a:solidFill>
                <a:effectLst/>
                <a:latin typeface="Arial" panose="020B0604020202020204" pitchFamily="34" charset="0"/>
              </a:rPr>
              <a:t>While the original derivation emphasizes involvement of marrow, common medical literature extends the definition to an inflammation process of the entire bone including cortex and </a:t>
            </a:r>
            <a:r>
              <a:rPr lang="en-US" sz="2800" b="0" i="0" u="none" strike="noStrike" dirty="0" err="1" smtClean="0">
                <a:solidFill>
                  <a:srgbClr val="000000"/>
                </a:solidFill>
                <a:effectLst/>
                <a:latin typeface="Arial" panose="020B0604020202020204" pitchFamily="34" charset="0"/>
              </a:rPr>
              <a:t>periosteum</a:t>
            </a:r>
            <a:r>
              <a:rPr lang="en-US" sz="2800" b="0" i="0" u="none" strike="noStrike" dirty="0" smtClean="0">
                <a:solidFill>
                  <a:srgbClr val="000000"/>
                </a:solidFill>
                <a:effectLst/>
                <a:latin typeface="Arial" panose="020B0604020202020204" pitchFamily="34" charset="0"/>
              </a:rPr>
              <a:t>, recognizing that the pathological process is rarely confined to the medullary portion</a:t>
            </a:r>
          </a:p>
          <a:p>
            <a:pPr fontAlgn="base">
              <a:buFont typeface="Arial" panose="020B0604020202020204" pitchFamily="34" charset="0"/>
              <a:buChar char="•"/>
            </a:pPr>
            <a:r>
              <a:rPr lang="en-US" sz="2800" b="0" i="0" u="none" strike="noStrike" dirty="0" smtClean="0">
                <a:solidFill>
                  <a:srgbClr val="000000"/>
                </a:solidFill>
                <a:effectLst/>
                <a:latin typeface="Arial" panose="020B0604020202020204" pitchFamily="34" charset="0"/>
              </a:rPr>
              <a:t> </a:t>
            </a:r>
          </a:p>
          <a:p>
            <a:pPr fontAlgn="base">
              <a:buFont typeface="Arial" panose="020B0604020202020204" pitchFamily="34" charset="0"/>
              <a:buChar char="•"/>
            </a:pPr>
            <a:r>
              <a:rPr lang="en-US" sz="2800" b="0" i="0" u="none" strike="noStrike" dirty="0" smtClean="0">
                <a:solidFill>
                  <a:srgbClr val="000000"/>
                </a:solidFill>
                <a:effectLst/>
                <a:latin typeface="Arial" panose="020B0604020202020204" pitchFamily="34" charset="0"/>
              </a:rPr>
              <a:t>Osteomyelitis has been used to encompass a wide variety of </a:t>
            </a:r>
            <a:r>
              <a:rPr lang="en-US" sz="2800" b="0" i="0" u="none" strike="noStrike" dirty="0" err="1" smtClean="0">
                <a:solidFill>
                  <a:srgbClr val="000000"/>
                </a:solidFill>
                <a:effectLst/>
                <a:latin typeface="Arial" panose="020B0604020202020204" pitchFamily="34" charset="0"/>
              </a:rPr>
              <a:t>pathoses</a:t>
            </a:r>
            <a:r>
              <a:rPr lang="en-US" sz="2800" b="0" i="0" u="none" strike="noStrike" dirty="0" smtClean="0">
                <a:solidFill>
                  <a:srgbClr val="000000"/>
                </a:solidFill>
                <a:effectLst/>
                <a:latin typeface="Arial" panose="020B0604020202020204" pitchFamily="34" charset="0"/>
              </a:rPr>
              <a:t> / etiologies, such as traumatic injuries, radiation, and certain chemical substances, but the term is mostly often used to describe infection of the bone </a:t>
            </a:r>
            <a:endParaRPr lang="en-US"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240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Osteomyelitis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err="1" smtClean="0"/>
              <a:t>Mikroskopis</a:t>
            </a:r>
            <a:endParaRPr lang="en-US" dirty="0" smtClean="0"/>
          </a:p>
          <a:p>
            <a:r>
              <a:rPr lang="en-US" dirty="0" err="1" smtClean="0"/>
              <a:t>sel</a:t>
            </a:r>
            <a:r>
              <a:rPr lang="en-US" dirty="0" smtClean="0"/>
              <a:t> </a:t>
            </a:r>
            <a:r>
              <a:rPr lang="en-US" dirty="0" err="1" smtClean="0"/>
              <a:t>inflamasi</a:t>
            </a:r>
            <a:r>
              <a:rPr lang="en-US" dirty="0" smtClean="0"/>
              <a:t> </a:t>
            </a:r>
            <a:r>
              <a:rPr lang="en-US" dirty="0" err="1" smtClean="0"/>
              <a:t>termasuk</a:t>
            </a:r>
            <a:r>
              <a:rPr lang="en-US" dirty="0" smtClean="0"/>
              <a:t> </a:t>
            </a:r>
            <a:r>
              <a:rPr lang="en-US" dirty="0" err="1" smtClean="0"/>
              <a:t>neutrofil</a:t>
            </a:r>
            <a:r>
              <a:rPr lang="en-US" dirty="0" smtClean="0"/>
              <a:t>, </a:t>
            </a:r>
            <a:r>
              <a:rPr lang="en-US" dirty="0" err="1" smtClean="0"/>
              <a:t>limfosit</a:t>
            </a:r>
            <a:r>
              <a:rPr lang="en-US" dirty="0" smtClean="0"/>
              <a:t> </a:t>
            </a:r>
            <a:r>
              <a:rPr lang="en-US" dirty="0" err="1" smtClean="0"/>
              <a:t>dan</a:t>
            </a:r>
            <a:r>
              <a:rPr lang="en-US" dirty="0" smtClean="0"/>
              <a:t> </a:t>
            </a:r>
            <a:r>
              <a:rPr lang="en-US" dirty="0" err="1" smtClean="0"/>
              <a:t>sel</a:t>
            </a:r>
            <a:r>
              <a:rPr lang="en-US" dirty="0" smtClean="0"/>
              <a:t> plasma, fibrosis, </a:t>
            </a:r>
            <a:r>
              <a:rPr lang="en-US" dirty="0" err="1" smtClean="0"/>
              <a:t>dan</a:t>
            </a:r>
            <a:r>
              <a:rPr lang="en-US" dirty="0" smtClean="0"/>
              <a:t> </a:t>
            </a:r>
            <a:r>
              <a:rPr lang="en-US" dirty="0" err="1" smtClean="0"/>
              <a:t>nekrosis</a:t>
            </a:r>
            <a:r>
              <a:rPr lang="en-US" dirty="0" smtClean="0"/>
              <a:t> </a:t>
            </a:r>
            <a:r>
              <a:rPr lang="en-US" dirty="0" err="1" smtClean="0"/>
              <a:t>tulang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98" y="2693366"/>
            <a:ext cx="5216594"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79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 y="212035"/>
            <a:ext cx="11820940" cy="6740307"/>
          </a:xfrm>
          <a:prstGeom prst="rect">
            <a:avLst/>
          </a:prstGeom>
        </p:spPr>
        <p:txBody>
          <a:bodyPr wrap="square">
            <a:spAutoFit/>
          </a:bodyPr>
          <a:lstStyle/>
          <a:p>
            <a:r>
              <a:rPr lang="en-US" dirty="0" err="1" smtClean="0"/>
              <a:t>Kasus</a:t>
            </a:r>
            <a:r>
              <a:rPr lang="en-US" dirty="0" smtClean="0"/>
              <a:t> :</a:t>
            </a:r>
            <a:r>
              <a:rPr lang="en-US" dirty="0" err="1" smtClean="0"/>
              <a:t>Benjolan</a:t>
            </a:r>
            <a:r>
              <a:rPr lang="en-US" dirty="0" smtClean="0"/>
              <a:t> </a:t>
            </a:r>
            <a:r>
              <a:rPr lang="en-US" dirty="0" err="1" smtClean="0"/>
              <a:t>dibawah</a:t>
            </a:r>
            <a:r>
              <a:rPr lang="en-US" dirty="0" smtClean="0"/>
              <a:t> </a:t>
            </a:r>
            <a:r>
              <a:rPr lang="en-US" dirty="0" err="1" smtClean="0"/>
              <a:t>kulit</a:t>
            </a:r>
            <a:r>
              <a:rPr lang="en-US" dirty="0" smtClean="0"/>
              <a:t> </a:t>
            </a:r>
            <a:r>
              <a:rPr lang="en-US" dirty="0" err="1" smtClean="0"/>
              <a:t>Lengan</a:t>
            </a:r>
            <a:r>
              <a:rPr lang="en-US" dirty="0" smtClean="0"/>
              <a:t> </a:t>
            </a:r>
            <a:r>
              <a:rPr lang="en-US" dirty="0" err="1" smtClean="0"/>
              <a:t>kiri</a:t>
            </a:r>
            <a:r>
              <a:rPr lang="en-US" dirty="0" smtClean="0"/>
              <a:t>, </a:t>
            </a:r>
            <a:r>
              <a:rPr lang="en-US" dirty="0" err="1" smtClean="0"/>
              <a:t>sebesar</a:t>
            </a:r>
            <a:r>
              <a:rPr lang="en-US" dirty="0" smtClean="0"/>
              <a:t> </a:t>
            </a:r>
            <a:r>
              <a:rPr lang="en-US" dirty="0" err="1" smtClean="0"/>
              <a:t>duku</a:t>
            </a:r>
            <a:r>
              <a:rPr lang="en-US" dirty="0" smtClean="0"/>
              <a:t>, </a:t>
            </a:r>
            <a:r>
              <a:rPr lang="en-US" dirty="0" err="1" smtClean="0"/>
              <a:t>mudah</a:t>
            </a:r>
            <a:r>
              <a:rPr lang="en-US" dirty="0" smtClean="0"/>
              <a:t> </a:t>
            </a:r>
            <a:r>
              <a:rPr lang="en-US" dirty="0" err="1" smtClean="0"/>
              <a:t>digerakan</a:t>
            </a:r>
            <a:r>
              <a:rPr lang="en-US" dirty="0" smtClean="0"/>
              <a:t>. </a:t>
            </a:r>
            <a:r>
              <a:rPr lang="en-US" dirty="0" err="1" smtClean="0"/>
              <a:t>Pada</a:t>
            </a:r>
            <a:r>
              <a:rPr lang="en-US" dirty="0" smtClean="0"/>
              <a:t> </a:t>
            </a:r>
            <a:r>
              <a:rPr lang="en-US" dirty="0" err="1" smtClean="0"/>
              <a:t>operasi</a:t>
            </a:r>
            <a:r>
              <a:rPr lang="en-US" dirty="0" smtClean="0"/>
              <a:t> </a:t>
            </a:r>
            <a:r>
              <a:rPr lang="en-US" dirty="0" err="1" smtClean="0"/>
              <a:t>didapatkan</a:t>
            </a:r>
            <a:r>
              <a:rPr lang="en-US" dirty="0" smtClean="0"/>
              <a:t> tumor </a:t>
            </a:r>
            <a:r>
              <a:rPr lang="en-US" dirty="0" err="1" smtClean="0"/>
              <a:t>benigna</a:t>
            </a:r>
            <a:r>
              <a:rPr lang="en-US" dirty="0" smtClean="0"/>
              <a:t> di </a:t>
            </a:r>
            <a:r>
              <a:rPr lang="en-US" dirty="0" err="1" smtClean="0"/>
              <a:t>dalam</a:t>
            </a:r>
            <a:r>
              <a:rPr lang="en-US" dirty="0" smtClean="0"/>
              <a:t> sub-cutis.</a:t>
            </a:r>
          </a:p>
          <a:p>
            <a:r>
              <a:rPr lang="en-ID" dirty="0" err="1" smtClean="0"/>
              <a:t>Lipoma</a:t>
            </a:r>
            <a:endParaRPr lang="en-ID" dirty="0" smtClean="0"/>
          </a:p>
          <a:p>
            <a:pPr fontAlgn="base"/>
            <a:r>
              <a:rPr lang="en-US" b="1" dirty="0"/>
              <a:t>Definition / general</a:t>
            </a:r>
          </a:p>
          <a:p>
            <a:pPr fontAlgn="base"/>
            <a:r>
              <a:rPr lang="en-US" dirty="0"/>
              <a:t>Benign tumor composed of mature white adipocytes with uniform nuclei resembling normal white fat </a:t>
            </a:r>
          </a:p>
          <a:p>
            <a:pPr fontAlgn="base"/>
            <a:r>
              <a:rPr lang="en-US" dirty="0"/>
              <a:t>Most common mesenchymal and soft tissue tumor (100x more common than </a:t>
            </a:r>
            <a:r>
              <a:rPr lang="en-US" dirty="0" err="1"/>
              <a:t>liposarcoma</a:t>
            </a:r>
            <a:r>
              <a:rPr lang="en-US" dirty="0"/>
              <a:t>) </a:t>
            </a:r>
          </a:p>
          <a:p>
            <a:pPr fontAlgn="base"/>
            <a:r>
              <a:rPr lang="en-US" b="1" dirty="0"/>
              <a:t>Epidemiology</a:t>
            </a:r>
          </a:p>
          <a:p>
            <a:pPr fontAlgn="base"/>
            <a:r>
              <a:rPr lang="en-US" dirty="0"/>
              <a:t>Most common soft tissue tumor - 16% of all mesenchymal neoplasms </a:t>
            </a:r>
          </a:p>
          <a:p>
            <a:pPr fontAlgn="base"/>
            <a:r>
              <a:rPr lang="en-US" dirty="0"/>
              <a:t>Adults, age 40+ </a:t>
            </a:r>
          </a:p>
          <a:p>
            <a:pPr fontAlgn="base"/>
            <a:r>
              <a:rPr lang="en-US" dirty="0"/>
              <a:t>No gender or ethnic preference </a:t>
            </a:r>
          </a:p>
          <a:p>
            <a:pPr fontAlgn="base"/>
            <a:r>
              <a:rPr lang="en-US" dirty="0"/>
              <a:t>Rare in children </a:t>
            </a:r>
          </a:p>
          <a:p>
            <a:pPr fontAlgn="base"/>
            <a:r>
              <a:rPr lang="en-US" dirty="0"/>
              <a:t>Associated with obesity </a:t>
            </a:r>
          </a:p>
          <a:p>
            <a:pPr fontAlgn="base"/>
            <a:r>
              <a:rPr lang="en-US" dirty="0"/>
              <a:t>Multiple </a:t>
            </a:r>
            <a:r>
              <a:rPr lang="en-US" dirty="0" err="1"/>
              <a:t>lipomas</a:t>
            </a:r>
            <a:r>
              <a:rPr lang="en-US" dirty="0"/>
              <a:t>: 5%, more common in women, often familial, associated with neurofibromatosis, multiple endocrine neoplasia syndromes, </a:t>
            </a:r>
            <a:r>
              <a:rPr lang="en-US" dirty="0" err="1"/>
              <a:t>Bannayan</a:t>
            </a:r>
            <a:r>
              <a:rPr lang="en-US" dirty="0"/>
              <a:t> syndrome (macrocephaly, </a:t>
            </a:r>
            <a:r>
              <a:rPr lang="en-US" dirty="0" err="1"/>
              <a:t>hemangiomas</a:t>
            </a:r>
            <a:r>
              <a:rPr lang="en-US" dirty="0"/>
              <a:t> and </a:t>
            </a:r>
            <a:r>
              <a:rPr lang="en-US" dirty="0" err="1"/>
              <a:t>lipomas</a:t>
            </a:r>
            <a:r>
              <a:rPr lang="en-US" dirty="0"/>
              <a:t>, </a:t>
            </a:r>
            <a:r>
              <a:rPr lang="en-US" b="1" dirty="0">
                <a:hlinkClick r:id="rId2"/>
              </a:rPr>
              <a:t>Wikipedia</a:t>
            </a:r>
            <a:r>
              <a:rPr lang="en-US" dirty="0"/>
              <a:t>) </a:t>
            </a:r>
          </a:p>
          <a:p>
            <a:pPr fontAlgn="base"/>
            <a:r>
              <a:rPr lang="en-US" b="1" dirty="0"/>
              <a:t>Sites</a:t>
            </a:r>
          </a:p>
          <a:p>
            <a:pPr fontAlgn="base"/>
            <a:r>
              <a:rPr lang="en-US" dirty="0"/>
              <a:t>Usually trunk, back, shoulder, neck, proximal extremities </a:t>
            </a:r>
          </a:p>
          <a:p>
            <a:pPr fontAlgn="base"/>
            <a:r>
              <a:rPr lang="en-US" dirty="0"/>
              <a:t>Rare on hands, feet, face, lower leg, </a:t>
            </a:r>
            <a:r>
              <a:rPr lang="en-US" dirty="0" err="1"/>
              <a:t>retroperitoneum</a:t>
            </a:r>
            <a:r>
              <a:rPr lang="en-US" dirty="0"/>
              <a:t> </a:t>
            </a:r>
          </a:p>
          <a:p>
            <a:pPr fontAlgn="base"/>
            <a:r>
              <a:rPr lang="en-US" dirty="0"/>
              <a:t>Usually subcutaneous (</a:t>
            </a:r>
            <a:r>
              <a:rPr lang="en-US" dirty="0" err="1"/>
              <a:t>liposarcomas</a:t>
            </a:r>
            <a:r>
              <a:rPr lang="en-US" dirty="0"/>
              <a:t> are usually deep seated) </a:t>
            </a:r>
          </a:p>
          <a:p>
            <a:pPr fontAlgn="base"/>
            <a:r>
              <a:rPr lang="en-US" dirty="0"/>
              <a:t>Unusual sites include oral cavity, pancreas, breast, intestines </a:t>
            </a:r>
          </a:p>
          <a:p>
            <a:pPr fontAlgn="base"/>
            <a:r>
              <a:rPr lang="en-US" b="1" dirty="0"/>
              <a:t>Clinical features</a:t>
            </a:r>
          </a:p>
          <a:p>
            <a:pPr fontAlgn="base"/>
            <a:r>
              <a:rPr lang="en-US" dirty="0"/>
              <a:t>Relatively static growth after initial growth period </a:t>
            </a:r>
          </a:p>
          <a:p>
            <a:pPr fontAlgn="base"/>
            <a:r>
              <a:rPr lang="en-US" dirty="0"/>
              <a:t>Does not regress even with starvation </a:t>
            </a:r>
          </a:p>
          <a:p>
            <a:pPr fontAlgn="base"/>
            <a:r>
              <a:rPr lang="en-US" dirty="0"/>
              <a:t>Becomes hard after application of ice </a:t>
            </a:r>
          </a:p>
          <a:p>
            <a:endParaRPr lang="en-US" dirty="0"/>
          </a:p>
        </p:txBody>
      </p:sp>
    </p:spTree>
    <p:extLst>
      <p:ext uri="{BB962C8B-B14F-4D97-AF65-F5344CB8AC3E}">
        <p14:creationId xmlns:p14="http://schemas.microsoft.com/office/powerpoint/2010/main" val="77167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1" y="1046922"/>
            <a:ext cx="11237843" cy="4893647"/>
          </a:xfrm>
          <a:prstGeom prst="rect">
            <a:avLst/>
          </a:prstGeom>
        </p:spPr>
        <p:txBody>
          <a:bodyPr wrap="square">
            <a:spAutoFit/>
          </a:bodyPr>
          <a:lstStyle/>
          <a:p>
            <a:r>
              <a:rPr lang="en-US" sz="3200" b="1" dirty="0" smtClean="0"/>
              <a:t>Synovial sarcoma</a:t>
            </a:r>
          </a:p>
          <a:p>
            <a:r>
              <a:rPr lang="en-US" sz="2800" dirty="0" smtClean="0"/>
              <a:t>Synovial sarcoma is a rare type of cancer that tends to arise near large joints, particularly the knee, in young adults. Despite its name, it typically doesn't affect the interior of joints, where synovial tissue and fluid are located.</a:t>
            </a:r>
          </a:p>
          <a:p>
            <a:r>
              <a:rPr lang="en-US" sz="2800" dirty="0" smtClean="0"/>
              <a:t>The first sign of trouble is usually a deep-seated lump that may be tender or painful. Synovial sarcoma generally grows slowly. While these tumors can occur in young children, they generally develop in people between the ages of 15 and 40.</a:t>
            </a:r>
          </a:p>
          <a:p>
            <a:endParaRPr lang="en-US" sz="2800" dirty="0" smtClean="0"/>
          </a:p>
          <a:p>
            <a:r>
              <a:rPr lang="en-US" sz="2800" dirty="0" smtClean="0"/>
              <a:t>While synovial sarcoma can occur almost anywhere in the body, the most common locations are in the legs, arms and throat.</a:t>
            </a:r>
            <a:endParaRPr lang="en-US" sz="2800" dirty="0"/>
          </a:p>
        </p:txBody>
      </p:sp>
    </p:spTree>
    <p:extLst>
      <p:ext uri="{BB962C8B-B14F-4D97-AF65-F5344CB8AC3E}">
        <p14:creationId xmlns:p14="http://schemas.microsoft.com/office/powerpoint/2010/main" val="232491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Synovial sarcoma</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636" y="3211789"/>
            <a:ext cx="3184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253" y="3163343"/>
            <a:ext cx="4171260" cy="2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5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198784"/>
            <a:ext cx="11820939" cy="6292326"/>
          </a:xfrm>
          <a:prstGeom prst="rect">
            <a:avLst/>
          </a:prstGeom>
        </p:spPr>
        <p:txBody>
          <a:bodyPr wrap="square">
            <a:spAutoFit/>
          </a:bodyPr>
          <a:lstStyle/>
          <a:p>
            <a:r>
              <a:rPr lang="en-US" dirty="0" smtClean="0"/>
              <a:t>Definition / general </a:t>
            </a:r>
            <a:r>
              <a:rPr lang="en-US" sz="2400" b="1" dirty="0" smtClean="0"/>
              <a:t>Fibrous dysplasia</a:t>
            </a:r>
          </a:p>
          <a:p>
            <a:r>
              <a:rPr lang="en-US" dirty="0" smtClean="0"/>
              <a:t>Called craniofacial form of fibrous dysplasia if confined to jaw </a:t>
            </a:r>
          </a:p>
          <a:p>
            <a:r>
              <a:rPr lang="en-US" dirty="0" err="1" smtClean="0"/>
              <a:t>Monostotic</a:t>
            </a:r>
            <a:r>
              <a:rPr lang="en-US" dirty="0" smtClean="0"/>
              <a:t>, </a:t>
            </a:r>
            <a:r>
              <a:rPr lang="en-US" dirty="0" err="1" smtClean="0"/>
              <a:t>polyostotic</a:t>
            </a:r>
            <a:r>
              <a:rPr lang="en-US" dirty="0" smtClean="0"/>
              <a:t> or associated with McCune-Albright syndrome </a:t>
            </a:r>
          </a:p>
          <a:p>
            <a:r>
              <a:rPr lang="en-US" dirty="0" smtClean="0"/>
              <a:t>May be congenital or hereditary (but differs from </a:t>
            </a:r>
            <a:r>
              <a:rPr lang="en-US" dirty="0" err="1" smtClean="0"/>
              <a:t>cherubism</a:t>
            </a:r>
            <a:r>
              <a:rPr lang="en-US" dirty="0" smtClean="0"/>
              <a:t>) </a:t>
            </a:r>
          </a:p>
          <a:p>
            <a:r>
              <a:rPr lang="en-US" dirty="0" smtClean="0"/>
              <a:t>Starts in childhood, usually diagnosed by age 20 years </a:t>
            </a:r>
          </a:p>
          <a:p>
            <a:r>
              <a:rPr lang="en-US" dirty="0" smtClean="0"/>
              <a:t>McCune-Albright syndrome</a:t>
            </a:r>
          </a:p>
          <a:p>
            <a:r>
              <a:rPr lang="en-US" dirty="0" smtClean="0"/>
              <a:t>Due to somatic mutation of c-</a:t>
            </a:r>
            <a:r>
              <a:rPr lang="en-US" dirty="0" err="1" smtClean="0"/>
              <a:t>fos</a:t>
            </a:r>
            <a:r>
              <a:rPr lang="en-US" dirty="0" smtClean="0"/>
              <a:t> oncogene that causes activation of </a:t>
            </a:r>
            <a:r>
              <a:rPr lang="en-US" dirty="0" err="1" smtClean="0"/>
              <a:t>cAMP</a:t>
            </a:r>
            <a:r>
              <a:rPr lang="en-US" dirty="0" smtClean="0"/>
              <a:t> pathway </a:t>
            </a:r>
          </a:p>
          <a:p>
            <a:r>
              <a:rPr lang="en-US" dirty="0" err="1" smtClean="0"/>
              <a:t>Polyostotic</a:t>
            </a:r>
            <a:r>
              <a:rPr lang="en-US" dirty="0" smtClean="0"/>
              <a:t> fibrous dysplasia, cafe au </a:t>
            </a:r>
            <a:r>
              <a:rPr lang="en-US" dirty="0" err="1" smtClean="0"/>
              <a:t>lait</a:t>
            </a:r>
            <a:r>
              <a:rPr lang="en-US" dirty="0" smtClean="0"/>
              <a:t> skin pigmentation (large, dark lesions with </a:t>
            </a:r>
            <a:r>
              <a:rPr lang="en-US" dirty="0" err="1" smtClean="0"/>
              <a:t>serpiginous</a:t>
            </a:r>
            <a:r>
              <a:rPr lang="en-US" dirty="0" smtClean="0"/>
              <a:t> ["coast of Maine"] borders in chest, neck, back), almost exclusively in women </a:t>
            </a:r>
          </a:p>
          <a:p>
            <a:r>
              <a:rPr lang="en-US" dirty="0" smtClean="0"/>
              <a:t>Also endocrine abnormalities (precocious puberty, hyperthyroidism, pituitary adenomas that secrete growth hormone primary adrenal hyperplasia) </a:t>
            </a:r>
          </a:p>
          <a:p>
            <a:r>
              <a:rPr lang="en-US" dirty="0" smtClean="0"/>
              <a:t>Symptoms</a:t>
            </a:r>
          </a:p>
          <a:p>
            <a:r>
              <a:rPr lang="en-US" dirty="0" smtClean="0"/>
              <a:t>Unilateral painless swelling of mandible or maxilla in men / women ages 25 - 35 years </a:t>
            </a:r>
          </a:p>
          <a:p>
            <a:r>
              <a:rPr lang="en-US" dirty="0" smtClean="0"/>
              <a:t>No treatment since growth is self limited and responsive to pubertal hormonal changes </a:t>
            </a:r>
          </a:p>
          <a:p>
            <a:r>
              <a:rPr lang="en-US" dirty="0" smtClean="0"/>
              <a:t>Surgical </a:t>
            </a:r>
            <a:r>
              <a:rPr lang="en-US" dirty="0" err="1" smtClean="0"/>
              <a:t>recontouring</a:t>
            </a:r>
            <a:r>
              <a:rPr lang="en-US" dirty="0" smtClean="0"/>
              <a:t> performed if facial deformity, although may regrow in 25% </a:t>
            </a:r>
          </a:p>
          <a:p>
            <a:r>
              <a:rPr lang="en-US" dirty="0" smtClean="0"/>
              <a:t>Radiology description</a:t>
            </a:r>
          </a:p>
          <a:p>
            <a:r>
              <a:rPr lang="en-US" dirty="0" smtClean="0"/>
              <a:t>Ill defined margins </a:t>
            </a:r>
          </a:p>
          <a:p>
            <a:r>
              <a:rPr lang="en-US" dirty="0" smtClean="0"/>
              <a:t>Diffusely radiopaque with ground glass image </a:t>
            </a:r>
          </a:p>
          <a:p>
            <a:r>
              <a:rPr lang="en-US" dirty="0" smtClean="0"/>
              <a:t>Microscopic (histologic) description</a:t>
            </a:r>
          </a:p>
          <a:p>
            <a:r>
              <a:rPr lang="en-US" dirty="0" smtClean="0"/>
              <a:t>Uniformly distributed C shaped or Chinese figure-like </a:t>
            </a:r>
            <a:r>
              <a:rPr lang="en-US" dirty="0" err="1" smtClean="0"/>
              <a:t>trabeculae</a:t>
            </a:r>
            <a:r>
              <a:rPr lang="en-US" dirty="0" smtClean="0"/>
              <a:t> of woven / immature bone within proliferating fibroblastic and vascularized </a:t>
            </a:r>
            <a:r>
              <a:rPr lang="en-US" dirty="0" err="1" smtClean="0"/>
              <a:t>stroma</a:t>
            </a:r>
            <a:r>
              <a:rPr lang="en-US" dirty="0" smtClean="0"/>
              <a:t> </a:t>
            </a:r>
          </a:p>
          <a:p>
            <a:r>
              <a:rPr lang="en-US" dirty="0" smtClean="0"/>
              <a:t>Usually no </a:t>
            </a:r>
            <a:r>
              <a:rPr lang="en-US" dirty="0" err="1" smtClean="0"/>
              <a:t>osteoblastic</a:t>
            </a:r>
            <a:r>
              <a:rPr lang="en-US" dirty="0" smtClean="0"/>
              <a:t> rimming and no / rare osteoclasts </a:t>
            </a:r>
            <a:endParaRPr lang="en-US" dirty="0"/>
          </a:p>
        </p:txBody>
      </p:sp>
    </p:spTree>
    <p:extLst>
      <p:ext uri="{BB962C8B-B14F-4D97-AF65-F5344CB8AC3E}">
        <p14:creationId xmlns:p14="http://schemas.microsoft.com/office/powerpoint/2010/main" val="274833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Fibrous Dysplasia</a:t>
            </a:r>
            <a:endParaRPr lang="en-US" dirty="0"/>
          </a:p>
        </p:txBody>
      </p:sp>
      <p:sp>
        <p:nvSpPr>
          <p:cNvPr id="3" name="Content Placeholder 2"/>
          <p:cNvSpPr>
            <a:spLocks noGrp="1"/>
          </p:cNvSpPr>
          <p:nvPr>
            <p:ph sz="half" idx="1"/>
          </p:nvPr>
        </p:nvSpPr>
        <p:spPr>
          <a:xfrm>
            <a:off x="940904" y="1881809"/>
            <a:ext cx="5251174" cy="4785484"/>
          </a:xfrm>
        </p:spPr>
        <p:txBody>
          <a:bodyPr/>
          <a:lstStyle/>
          <a:p>
            <a:r>
              <a:rPr lang="en-ID" dirty="0" err="1" smtClean="0"/>
              <a:t>Klinis</a:t>
            </a:r>
            <a:r>
              <a:rPr lang="en-ID" dirty="0" smtClean="0"/>
              <a:t> </a:t>
            </a:r>
            <a:r>
              <a:rPr lang="en-ID" dirty="0" err="1" smtClean="0"/>
              <a:t>Radiologis</a:t>
            </a:r>
            <a:endParaRPr lang="en-US" dirty="0"/>
          </a:p>
        </p:txBody>
      </p:sp>
      <p:sp>
        <p:nvSpPr>
          <p:cNvPr id="4" name="Content Placeholder 3"/>
          <p:cNvSpPr>
            <a:spLocks noGrp="1"/>
          </p:cNvSpPr>
          <p:nvPr>
            <p:ph sz="half" idx="2"/>
          </p:nvPr>
        </p:nvSpPr>
        <p:spPr>
          <a:xfrm>
            <a:off x="6172200" y="2067339"/>
            <a:ext cx="5181600" cy="4586702"/>
          </a:xfrm>
        </p:spPr>
        <p:txBody>
          <a:bodyPr/>
          <a:lstStyle/>
          <a:p>
            <a:r>
              <a:rPr lang="en-ID" dirty="0" err="1" smtClean="0"/>
              <a:t>Mikroskopis</a:t>
            </a:r>
            <a:endParaRPr lang="en-US" dirty="0"/>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28" y="2906988"/>
            <a:ext cx="3840163" cy="3086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671" y="3217068"/>
            <a:ext cx="4366868" cy="283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05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7" y="212035"/>
            <a:ext cx="11781183" cy="6432530"/>
          </a:xfrm>
          <a:prstGeom prst="rect">
            <a:avLst/>
          </a:prstGeom>
        </p:spPr>
        <p:txBody>
          <a:bodyPr wrap="square">
            <a:spAutoFit/>
          </a:bodyPr>
          <a:lstStyle/>
          <a:p>
            <a:r>
              <a:rPr lang="en-US" dirty="0" smtClean="0"/>
              <a:t>Definition / general </a:t>
            </a:r>
            <a:r>
              <a:rPr lang="en-US" sz="2800" b="1" dirty="0" err="1" smtClean="0"/>
              <a:t>Chondroma</a:t>
            </a:r>
            <a:endParaRPr lang="en-US" sz="2800" b="1" dirty="0" smtClean="0"/>
          </a:p>
          <a:p>
            <a:r>
              <a:rPr lang="en-US" sz="2400" dirty="0" smtClean="0"/>
              <a:t>Benign cartilaginous tumor </a:t>
            </a:r>
          </a:p>
          <a:p>
            <a:r>
              <a:rPr lang="en-US" sz="2400" dirty="0" smtClean="0"/>
              <a:t>Either </a:t>
            </a:r>
            <a:r>
              <a:rPr lang="en-US" sz="2400" dirty="0" err="1" smtClean="0"/>
              <a:t>enchondroma</a:t>
            </a:r>
            <a:r>
              <a:rPr lang="en-US" sz="2400" dirty="0" smtClean="0"/>
              <a:t> (arise from </a:t>
            </a:r>
            <a:r>
              <a:rPr lang="en-US" sz="2400" dirty="0" err="1" smtClean="0"/>
              <a:t>diaphyseal</a:t>
            </a:r>
            <a:r>
              <a:rPr lang="en-US" sz="2400" dirty="0" smtClean="0"/>
              <a:t> medullary cavity), </a:t>
            </a:r>
            <a:r>
              <a:rPr lang="en-US" sz="2400" dirty="0" err="1" smtClean="0"/>
              <a:t>subperiosteal</a:t>
            </a:r>
            <a:r>
              <a:rPr lang="en-US" sz="2400" dirty="0" smtClean="0"/>
              <a:t>/</a:t>
            </a:r>
            <a:r>
              <a:rPr lang="en-US" sz="2400" dirty="0" err="1" smtClean="0"/>
              <a:t>juxtacortical</a:t>
            </a:r>
            <a:r>
              <a:rPr lang="en-US" sz="2400" dirty="0" smtClean="0"/>
              <a:t> </a:t>
            </a:r>
            <a:r>
              <a:rPr lang="en-US" sz="2400" dirty="0" err="1" smtClean="0"/>
              <a:t>chondroma</a:t>
            </a:r>
            <a:r>
              <a:rPr lang="en-US" sz="2400" dirty="0" smtClean="0"/>
              <a:t> or soft tissue </a:t>
            </a:r>
            <a:r>
              <a:rPr lang="en-US" sz="2400" dirty="0" err="1" smtClean="0"/>
              <a:t>chondroma</a:t>
            </a:r>
            <a:r>
              <a:rPr lang="en-US" sz="2400" dirty="0" smtClean="0"/>
              <a:t> </a:t>
            </a:r>
          </a:p>
          <a:p>
            <a:r>
              <a:rPr lang="en-US" sz="2400" dirty="0" err="1" smtClean="0"/>
              <a:t>Cytofluorometric</a:t>
            </a:r>
            <a:r>
              <a:rPr lang="en-US" sz="2400" dirty="0" smtClean="0"/>
              <a:t> DNA </a:t>
            </a:r>
            <a:r>
              <a:rPr lang="en-US" sz="2400" dirty="0" err="1" smtClean="0"/>
              <a:t>ploidy</a:t>
            </a:r>
            <a:r>
              <a:rPr lang="en-US" sz="2400" dirty="0" smtClean="0"/>
              <a:t> analysis may be useful in distinguishing these tumors from </a:t>
            </a:r>
            <a:r>
              <a:rPr lang="en-US" sz="2400" dirty="0" err="1" smtClean="0"/>
              <a:t>chondrosarcomas</a:t>
            </a:r>
            <a:r>
              <a:rPr lang="en-US" sz="2400" dirty="0" smtClean="0"/>
              <a:t> (Mod </a:t>
            </a:r>
            <a:r>
              <a:rPr lang="en-US" sz="2400" dirty="0" err="1" smtClean="0"/>
              <a:t>Pathol</a:t>
            </a:r>
            <a:r>
              <a:rPr lang="en-US" sz="2400" dirty="0" smtClean="0"/>
              <a:t> 1999;12:863) </a:t>
            </a:r>
          </a:p>
          <a:p>
            <a:r>
              <a:rPr lang="en-US" sz="2400" dirty="0" smtClean="0"/>
              <a:t>Clinical features</a:t>
            </a:r>
          </a:p>
          <a:p>
            <a:r>
              <a:rPr lang="en-US" sz="2400" dirty="0" err="1" smtClean="0"/>
              <a:t>Juxtacortical</a:t>
            </a:r>
            <a:r>
              <a:rPr lang="en-US" sz="2400" dirty="0" smtClean="0"/>
              <a:t> (periosteal) </a:t>
            </a:r>
            <a:r>
              <a:rPr lang="en-US" sz="2400" dirty="0" err="1" smtClean="0"/>
              <a:t>chondroma</a:t>
            </a:r>
            <a:r>
              <a:rPr lang="en-US" sz="2400" dirty="0" smtClean="0"/>
              <a:t> </a:t>
            </a:r>
          </a:p>
          <a:p>
            <a:r>
              <a:rPr lang="en-US" sz="2400" dirty="0" smtClean="0"/>
              <a:t>Rare </a:t>
            </a:r>
          </a:p>
          <a:p>
            <a:r>
              <a:rPr lang="en-US" sz="2400" dirty="0" smtClean="0"/>
              <a:t>Usually 3 cm or less </a:t>
            </a:r>
          </a:p>
          <a:p>
            <a:r>
              <a:rPr lang="en-US" sz="2400" dirty="0" smtClean="0"/>
              <a:t>Surface of long bone or small bones of hand / feet </a:t>
            </a:r>
          </a:p>
          <a:p>
            <a:r>
              <a:rPr lang="en-US" sz="2400" dirty="0" smtClean="0"/>
              <a:t>Usually teens to twenties, more common in males </a:t>
            </a:r>
          </a:p>
          <a:p>
            <a:r>
              <a:rPr lang="en-US" sz="2400" dirty="0" smtClean="0"/>
              <a:t>Sites: metaphysis or shaft of tubular bones; may arise in zones lacking </a:t>
            </a:r>
            <a:r>
              <a:rPr lang="en-US" sz="2400" dirty="0" err="1" smtClean="0"/>
              <a:t>periosteum</a:t>
            </a:r>
            <a:r>
              <a:rPr lang="en-US" sz="2400" dirty="0" smtClean="0"/>
              <a:t> such as the femoral neck </a:t>
            </a:r>
          </a:p>
          <a:p>
            <a:r>
              <a:rPr lang="en-US" sz="2400" dirty="0" smtClean="0"/>
              <a:t>Am J </a:t>
            </a:r>
            <a:r>
              <a:rPr lang="en-US" sz="2400" dirty="0" err="1" smtClean="0"/>
              <a:t>Surg</a:t>
            </a:r>
            <a:r>
              <a:rPr lang="en-US" sz="2400" dirty="0" smtClean="0"/>
              <a:t> </a:t>
            </a:r>
            <a:r>
              <a:rPr lang="en-US" sz="2400" dirty="0" err="1" smtClean="0"/>
              <a:t>Pathol</a:t>
            </a:r>
            <a:r>
              <a:rPr lang="en-US" sz="2400" dirty="0" smtClean="0"/>
              <a:t> 1985;9:666 </a:t>
            </a:r>
          </a:p>
          <a:p>
            <a:r>
              <a:rPr lang="en-US" sz="2400" dirty="0" smtClean="0"/>
              <a:t>Radiology description</a:t>
            </a:r>
          </a:p>
          <a:p>
            <a:r>
              <a:rPr lang="en-US" sz="2400" dirty="0" smtClean="0"/>
              <a:t>Periosteal: well defined, 2 - 4 cm, sharply scallops outer cortex of underlying bone </a:t>
            </a:r>
            <a:endParaRPr lang="en-US" sz="2400" dirty="0"/>
          </a:p>
        </p:txBody>
      </p:sp>
    </p:spTree>
    <p:extLst>
      <p:ext uri="{BB962C8B-B14F-4D97-AF65-F5344CB8AC3E}">
        <p14:creationId xmlns:p14="http://schemas.microsoft.com/office/powerpoint/2010/main" val="427201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Chondroma</a:t>
            </a:r>
            <a:endParaRPr lang="en-US" dirty="0"/>
          </a:p>
        </p:txBody>
      </p:sp>
      <p:sp>
        <p:nvSpPr>
          <p:cNvPr id="3" name="Content Placeholder 2"/>
          <p:cNvSpPr>
            <a:spLocks noGrp="1"/>
          </p:cNvSpPr>
          <p:nvPr>
            <p:ph sz="half" idx="1"/>
          </p:nvPr>
        </p:nvSpPr>
        <p:spPr>
          <a:xfrm>
            <a:off x="835025" y="2156929"/>
            <a:ext cx="5181600" cy="4351338"/>
          </a:xfrm>
        </p:spPr>
        <p:txBody>
          <a:bodyPr/>
          <a:lstStyle/>
          <a:p>
            <a:r>
              <a:rPr lang="en-ID" dirty="0" err="1" smtClean="0"/>
              <a:t>Makroskopis</a:t>
            </a:r>
            <a:endParaRPr lang="en-US" dirty="0"/>
          </a:p>
        </p:txBody>
      </p:sp>
      <p:sp>
        <p:nvSpPr>
          <p:cNvPr id="4" name="Content Placeholder 3"/>
          <p:cNvSpPr>
            <a:spLocks noGrp="1"/>
          </p:cNvSpPr>
          <p:nvPr>
            <p:ph sz="half" idx="2"/>
          </p:nvPr>
        </p:nvSpPr>
        <p:spPr>
          <a:xfrm>
            <a:off x="6172200" y="2186609"/>
            <a:ext cx="5181600" cy="3990354"/>
          </a:xfrm>
        </p:spPr>
        <p:txBody>
          <a:bodyPr/>
          <a:lstStyle/>
          <a:p>
            <a:r>
              <a:rPr lang="en-ID" dirty="0" err="1" smtClean="0"/>
              <a:t>Mikroskopis</a:t>
            </a:r>
            <a:endParaRPr lang="en-ID" dirty="0" smtClean="0"/>
          </a:p>
          <a:p>
            <a:r>
              <a:rPr lang="en-ID" dirty="0" err="1" smtClean="0"/>
              <a:t>Kondrosit</a:t>
            </a:r>
            <a:r>
              <a:rPr lang="en-ID" dirty="0" smtClean="0"/>
              <a:t> </a:t>
            </a:r>
            <a:r>
              <a:rPr lang="en-ID" dirty="0" err="1" smtClean="0"/>
              <a:t>diantara</a:t>
            </a:r>
            <a:r>
              <a:rPr lang="en-ID" dirty="0" smtClean="0"/>
              <a:t> </a:t>
            </a:r>
            <a:r>
              <a:rPr lang="en-ID" dirty="0" err="1" smtClean="0"/>
              <a:t>matriks</a:t>
            </a:r>
            <a:r>
              <a:rPr lang="en-ID" dirty="0" smtClean="0"/>
              <a:t> </a:t>
            </a:r>
            <a:r>
              <a:rPr lang="en-ID" dirty="0" err="1" smtClean="0"/>
              <a:t>hialin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679" y="3596102"/>
            <a:ext cx="459422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66196826"/>
              </p:ext>
            </p:extLst>
          </p:nvPr>
        </p:nvGraphicFramePr>
        <p:xfrm>
          <a:off x="6697111" y="3847894"/>
          <a:ext cx="3400425" cy="2238375"/>
        </p:xfrm>
        <a:graphic>
          <a:graphicData uri="http://schemas.openxmlformats.org/presentationml/2006/ole">
            <mc:AlternateContent xmlns:mc="http://schemas.openxmlformats.org/markup-compatibility/2006">
              <mc:Choice xmlns:v="urn:schemas-microsoft-com:vml" Requires="v">
                <p:oleObj spid="_x0000_s2072" r:id="rId4" imgW="3400900" imgH="2238687" progId="">
                  <p:embed/>
                </p:oleObj>
              </mc:Choice>
              <mc:Fallback>
                <p:oleObj r:id="rId4" imgW="3400900" imgH="2238687"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5518"/>
                      <a:stretch>
                        <a:fillRect/>
                      </a:stretch>
                    </p:blipFill>
                    <p:spPr bwMode="auto">
                      <a:xfrm>
                        <a:off x="6697111" y="3847894"/>
                        <a:ext cx="34004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672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LIPOMA</a:t>
            </a:r>
            <a:br>
              <a:rPr lang="en-US" sz="2800" dirty="0" smtClean="0"/>
            </a:br>
            <a:r>
              <a:rPr lang="en-US" sz="2800" dirty="0" smtClean="0"/>
              <a:t>tumor </a:t>
            </a:r>
            <a:r>
              <a:rPr lang="en-US" sz="2800" dirty="0" err="1" smtClean="0"/>
              <a:t>jinak</a:t>
            </a:r>
            <a:r>
              <a:rPr lang="en-US" sz="2800" dirty="0" smtClean="0"/>
              <a:t> </a:t>
            </a:r>
            <a:r>
              <a:rPr lang="en-US" sz="2800" dirty="0" err="1" smtClean="0"/>
              <a:t>asal</a:t>
            </a:r>
            <a:r>
              <a:rPr lang="en-US" sz="2800" dirty="0" smtClean="0"/>
              <a:t> </a:t>
            </a:r>
            <a:r>
              <a:rPr lang="en-US" sz="2800" dirty="0" err="1" smtClean="0"/>
              <a:t>jaringan</a:t>
            </a:r>
            <a:r>
              <a:rPr lang="en-US" sz="2800" dirty="0" smtClean="0"/>
              <a:t> mesoderm yang </a:t>
            </a:r>
            <a:r>
              <a:rPr lang="en-US" sz="2800" dirty="0" err="1" smtClean="0"/>
              <a:t>terdiri</a:t>
            </a:r>
            <a:r>
              <a:rPr lang="en-US" sz="2800" dirty="0" smtClean="0"/>
              <a:t> </a:t>
            </a:r>
            <a:r>
              <a:rPr lang="en-US" sz="2800" dirty="0" err="1" smtClean="0"/>
              <a:t>atas</a:t>
            </a:r>
            <a:r>
              <a:rPr lang="en-US" sz="2800" dirty="0" smtClean="0"/>
              <a:t> </a:t>
            </a:r>
            <a:r>
              <a:rPr lang="en-US" sz="2800" dirty="0" err="1" smtClean="0"/>
              <a:t>jaringan</a:t>
            </a:r>
            <a:r>
              <a:rPr lang="en-US" sz="2800" dirty="0" smtClean="0"/>
              <a:t> </a:t>
            </a:r>
            <a:r>
              <a:rPr lang="en-US" sz="2800" dirty="0" err="1" smtClean="0"/>
              <a:t>lemak</a:t>
            </a:r>
            <a:endParaRPr lang="en-US" sz="2800" dirty="0"/>
          </a:p>
        </p:txBody>
      </p:sp>
      <p:sp>
        <p:nvSpPr>
          <p:cNvPr id="3" name="Content Placeholder 2"/>
          <p:cNvSpPr>
            <a:spLocks noGrp="1"/>
          </p:cNvSpPr>
          <p:nvPr>
            <p:ph sz="half" idx="1"/>
          </p:nvPr>
        </p:nvSpPr>
        <p:spPr>
          <a:xfrm>
            <a:off x="735909" y="1501222"/>
            <a:ext cx="5181600" cy="4351338"/>
          </a:xfrm>
        </p:spPr>
        <p:txBody>
          <a:bodyPr/>
          <a:lstStyle/>
          <a:p>
            <a:r>
              <a:rPr lang="en-US" dirty="0"/>
              <a:t>tumor </a:t>
            </a:r>
            <a:r>
              <a:rPr lang="en-US" dirty="0" err="1"/>
              <a:t>benigna</a:t>
            </a:r>
            <a:r>
              <a:rPr lang="en-US" dirty="0"/>
              <a:t> di </a:t>
            </a:r>
            <a:r>
              <a:rPr lang="en-US" dirty="0" err="1"/>
              <a:t>dalam</a:t>
            </a:r>
            <a:r>
              <a:rPr lang="en-US" dirty="0"/>
              <a:t> sub-cutis. </a:t>
            </a:r>
            <a:r>
              <a:rPr lang="en-US" dirty="0" err="1"/>
              <a:t>Penampang</a:t>
            </a:r>
            <a:r>
              <a:rPr lang="en-US" dirty="0"/>
              <a:t> </a:t>
            </a:r>
            <a:r>
              <a:rPr lang="en-US" dirty="0" err="1"/>
              <a:t>berwarna</a:t>
            </a:r>
            <a:r>
              <a:rPr lang="en-US" dirty="0"/>
              <a:t> </a:t>
            </a:r>
            <a:r>
              <a:rPr lang="en-US" dirty="0" err="1"/>
              <a:t>kuning</a:t>
            </a:r>
            <a:endParaRPr lang="en-US" dirty="0"/>
          </a:p>
        </p:txBody>
      </p:sp>
      <p:sp>
        <p:nvSpPr>
          <p:cNvPr id="4" name="Content Placeholder 3"/>
          <p:cNvSpPr>
            <a:spLocks noGrp="1"/>
          </p:cNvSpPr>
          <p:nvPr>
            <p:ph sz="half" idx="2"/>
          </p:nvPr>
        </p:nvSpPr>
        <p:spPr/>
        <p:txBody>
          <a:bodyPr/>
          <a:lstStyle/>
          <a:p>
            <a:r>
              <a:rPr lang="en-US" dirty="0" err="1"/>
              <a:t>jaringan</a:t>
            </a:r>
            <a:r>
              <a:rPr lang="en-US" dirty="0"/>
              <a:t> </a:t>
            </a:r>
            <a:r>
              <a:rPr lang="en-US" dirty="0" err="1"/>
              <a:t>lemak</a:t>
            </a:r>
            <a:r>
              <a:rPr lang="en-US" dirty="0"/>
              <a:t> </a:t>
            </a:r>
            <a:r>
              <a:rPr lang="en-US" dirty="0" err="1"/>
              <a:t>dengan</a:t>
            </a:r>
            <a:r>
              <a:rPr lang="en-US" dirty="0"/>
              <a:t> </a:t>
            </a:r>
            <a:r>
              <a:rPr lang="en-US" dirty="0" err="1"/>
              <a:t>sel-sel</a:t>
            </a:r>
            <a:r>
              <a:rPr lang="en-US" dirty="0"/>
              <a:t> </a:t>
            </a:r>
            <a:r>
              <a:rPr lang="en-US" dirty="0" err="1"/>
              <a:t>lemak</a:t>
            </a:r>
            <a:r>
              <a:rPr lang="en-US" dirty="0"/>
              <a:t> </a:t>
            </a:r>
            <a:r>
              <a:rPr lang="en-US" dirty="0" err="1"/>
              <a:t>seperti</a:t>
            </a:r>
            <a:r>
              <a:rPr lang="en-US" dirty="0"/>
              <a:t> </a:t>
            </a:r>
            <a:r>
              <a:rPr lang="en-US" dirty="0" err="1"/>
              <a:t>pada</a:t>
            </a:r>
            <a:r>
              <a:rPr lang="en-US" dirty="0"/>
              <a:t> </a:t>
            </a:r>
            <a:r>
              <a:rPr lang="en-US" dirty="0" err="1"/>
              <a:t>jaringan</a:t>
            </a:r>
            <a:r>
              <a:rPr lang="en-US" dirty="0"/>
              <a:t> </a:t>
            </a:r>
            <a:r>
              <a:rPr lang="en-US" dirty="0" err="1"/>
              <a:t>lemak</a:t>
            </a:r>
            <a:r>
              <a:rPr lang="en-US" dirty="0"/>
              <a:t> normal. </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79" y="2875722"/>
            <a:ext cx="2743200" cy="257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t="1538"/>
          <a:stretch>
            <a:fillRect/>
          </a:stretch>
        </p:blipFill>
        <p:spPr bwMode="auto">
          <a:xfrm>
            <a:off x="3538330" y="2862470"/>
            <a:ext cx="2425148" cy="270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388" y="3251545"/>
            <a:ext cx="2814637" cy="24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4781" y="3238293"/>
            <a:ext cx="2819400" cy="25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5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338" y="410962"/>
            <a:ext cx="11648661" cy="6063198"/>
          </a:xfrm>
          <a:prstGeom prst="rect">
            <a:avLst/>
          </a:prstGeom>
        </p:spPr>
        <p:txBody>
          <a:bodyPr wrap="square">
            <a:spAutoFit/>
          </a:bodyPr>
          <a:lstStyle/>
          <a:p>
            <a:r>
              <a:rPr lang="en-US" sz="2400" dirty="0" smtClean="0"/>
              <a:t>Definition / general </a:t>
            </a:r>
            <a:r>
              <a:rPr lang="en-US" sz="2800" b="1" dirty="0" err="1" smtClean="0"/>
              <a:t>Neurofibroma</a:t>
            </a:r>
            <a:endParaRPr lang="en-US" sz="2800" b="1" dirty="0" smtClean="0"/>
          </a:p>
          <a:p>
            <a:r>
              <a:rPr lang="en-US" sz="2400" dirty="0" smtClean="0"/>
              <a:t>Benign peripheral nerve sheath tumor with classic identifiable features including the presence of a neuronal component comprising transformed Schwann cells and a </a:t>
            </a:r>
            <a:r>
              <a:rPr lang="en-US" sz="2400" dirty="0" err="1" smtClean="0"/>
              <a:t>nonneoplastic</a:t>
            </a:r>
            <a:r>
              <a:rPr lang="en-US" sz="2400" dirty="0" smtClean="0"/>
              <a:t> fibrous component that includes fibroblasts </a:t>
            </a:r>
          </a:p>
          <a:p>
            <a:pPr fontAlgn="base"/>
            <a:r>
              <a:rPr lang="en-US" sz="2400" b="1" dirty="0"/>
              <a:t>Sites</a:t>
            </a:r>
          </a:p>
          <a:p>
            <a:pPr fontAlgn="base"/>
            <a:r>
              <a:rPr lang="en-US" sz="2400" dirty="0"/>
              <a:t>Localized </a:t>
            </a:r>
            <a:r>
              <a:rPr lang="en-US" sz="2400" dirty="0" err="1"/>
              <a:t>neurofibromas</a:t>
            </a:r>
            <a:r>
              <a:rPr lang="en-US" sz="2400" dirty="0"/>
              <a:t> are superficial and evenly disturbed over the body surface </a:t>
            </a:r>
          </a:p>
          <a:p>
            <a:pPr fontAlgn="base"/>
            <a:r>
              <a:rPr lang="en-US" sz="2400" dirty="0"/>
              <a:t>Diffuse </a:t>
            </a:r>
            <a:r>
              <a:rPr lang="en-US" sz="2400" dirty="0" err="1"/>
              <a:t>neurofibromas</a:t>
            </a:r>
            <a:r>
              <a:rPr lang="en-US" sz="2400" dirty="0"/>
              <a:t> are usually in the head and neck region (</a:t>
            </a:r>
            <a:r>
              <a:rPr lang="en-US" sz="2400" b="1" dirty="0" err="1">
                <a:hlinkClick r:id="rId2"/>
              </a:rPr>
              <a:t>Int</a:t>
            </a:r>
            <a:r>
              <a:rPr lang="en-US" sz="2400" b="1" dirty="0">
                <a:hlinkClick r:id="rId2"/>
              </a:rPr>
              <a:t> J Trichology 2010;2:60</a:t>
            </a:r>
            <a:r>
              <a:rPr lang="en-US" sz="2400" dirty="0"/>
              <a:t>) </a:t>
            </a:r>
          </a:p>
          <a:p>
            <a:pPr fontAlgn="base"/>
            <a:r>
              <a:rPr lang="en-US" sz="2400" dirty="0" err="1"/>
              <a:t>Plexiform</a:t>
            </a:r>
            <a:r>
              <a:rPr lang="en-US" sz="2400" dirty="0"/>
              <a:t> </a:t>
            </a:r>
            <a:r>
              <a:rPr lang="en-US" sz="2400" dirty="0" err="1"/>
              <a:t>neurofibromas</a:t>
            </a:r>
            <a:r>
              <a:rPr lang="en-US" sz="2400" dirty="0"/>
              <a:t> are localized to a major nerve trunk </a:t>
            </a:r>
          </a:p>
          <a:p>
            <a:pPr fontAlgn="base"/>
            <a:r>
              <a:rPr lang="en-US" sz="2400" b="1" dirty="0"/>
              <a:t>Etiology</a:t>
            </a:r>
          </a:p>
          <a:p>
            <a:pPr fontAlgn="base"/>
            <a:r>
              <a:rPr lang="en-US" sz="2400" dirty="0" err="1"/>
              <a:t>Neurofibromas</a:t>
            </a:r>
            <a:r>
              <a:rPr lang="en-US" sz="2400" dirty="0"/>
              <a:t> are caused by a </a:t>
            </a:r>
            <a:r>
              <a:rPr lang="en-US" sz="2400" i="1" dirty="0" err="1"/>
              <a:t>biallelic</a:t>
            </a:r>
            <a:r>
              <a:rPr lang="en-US" sz="2400" dirty="0"/>
              <a:t> inactivation of the tumor suppressor gene </a:t>
            </a:r>
            <a:r>
              <a:rPr lang="en-US" sz="2400" i="1" dirty="0"/>
              <a:t>neurofibromatosis type 1</a:t>
            </a:r>
            <a:r>
              <a:rPr lang="en-US" sz="2400" dirty="0"/>
              <a:t> which is located on 17q11.2 </a:t>
            </a:r>
          </a:p>
          <a:p>
            <a:pPr fontAlgn="base"/>
            <a:r>
              <a:rPr lang="en-US" sz="2400" dirty="0"/>
              <a:t>Non </a:t>
            </a:r>
            <a:r>
              <a:rPr lang="en-US" sz="2400" dirty="0" err="1"/>
              <a:t>myelinating</a:t>
            </a:r>
            <a:r>
              <a:rPr lang="en-US" sz="2400" dirty="0"/>
              <a:t> p75+ Schwann cell progenitors are the candidate cell for neurofibromatosis type 1 loss in </a:t>
            </a:r>
            <a:r>
              <a:rPr lang="en-US" sz="2400" dirty="0" err="1"/>
              <a:t>plexiform</a:t>
            </a:r>
            <a:r>
              <a:rPr lang="en-US" sz="2400" dirty="0"/>
              <a:t> </a:t>
            </a:r>
            <a:r>
              <a:rPr lang="en-US" sz="2400" dirty="0" err="1"/>
              <a:t>neurofibroma</a:t>
            </a:r>
            <a:r>
              <a:rPr lang="en-US" sz="2400" dirty="0"/>
              <a:t> (</a:t>
            </a:r>
            <a:r>
              <a:rPr lang="en-US" sz="2400" b="1" dirty="0">
                <a:hlinkClick r:id="rId3"/>
              </a:rPr>
              <a:t>Cancer Cell 2008;13:117</a:t>
            </a:r>
            <a:r>
              <a:rPr lang="en-US" sz="2400" dirty="0"/>
              <a:t>) </a:t>
            </a:r>
          </a:p>
          <a:p>
            <a:pPr fontAlgn="base"/>
            <a:r>
              <a:rPr lang="en-US" sz="2400" dirty="0"/>
              <a:t>Dermal </a:t>
            </a:r>
            <a:r>
              <a:rPr lang="en-US" sz="2400" dirty="0" err="1"/>
              <a:t>neurofibromas</a:t>
            </a:r>
            <a:r>
              <a:rPr lang="en-US" sz="2400" dirty="0"/>
              <a:t> may have a non </a:t>
            </a:r>
            <a:r>
              <a:rPr lang="en-US" sz="2400" dirty="0" err="1"/>
              <a:t>Schwannian</a:t>
            </a:r>
            <a:r>
              <a:rPr lang="en-US" sz="2400" dirty="0"/>
              <a:t> precursor of a neural stem cell / progenitor </a:t>
            </a:r>
          </a:p>
          <a:p>
            <a:endParaRPr lang="en-US" sz="2400" dirty="0"/>
          </a:p>
        </p:txBody>
      </p:sp>
    </p:spTree>
    <p:extLst>
      <p:ext uri="{BB962C8B-B14F-4D97-AF65-F5344CB8AC3E}">
        <p14:creationId xmlns:p14="http://schemas.microsoft.com/office/powerpoint/2010/main" val="109439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Neurofibroma</a:t>
            </a:r>
            <a:endParaRPr lang="en-US" dirty="0"/>
          </a:p>
        </p:txBody>
      </p:sp>
      <p:sp>
        <p:nvSpPr>
          <p:cNvPr id="3" name="Content Placeholder 2"/>
          <p:cNvSpPr>
            <a:spLocks noGrp="1"/>
          </p:cNvSpPr>
          <p:nvPr>
            <p:ph sz="half" idx="1"/>
          </p:nvPr>
        </p:nvSpPr>
        <p:spPr/>
        <p:txBody>
          <a:bodyPr/>
          <a:lstStyle/>
          <a:p>
            <a:r>
              <a:rPr lang="en-ID" dirty="0" err="1" smtClean="0"/>
              <a:t>Klinis</a:t>
            </a:r>
            <a:endParaRPr lang="en-US" dirty="0"/>
          </a:p>
        </p:txBody>
      </p:sp>
      <p:sp>
        <p:nvSpPr>
          <p:cNvPr id="4" name="Content Placeholder 3"/>
          <p:cNvSpPr>
            <a:spLocks noGrp="1"/>
          </p:cNvSpPr>
          <p:nvPr>
            <p:ph sz="half" idx="2"/>
          </p:nvPr>
        </p:nvSpPr>
        <p:spPr/>
        <p:txBody>
          <a:bodyPr/>
          <a:lstStyle/>
          <a:p>
            <a:r>
              <a:rPr lang="en-ID" dirty="0" err="1" smtClean="0"/>
              <a:t>Mikroskopis</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835" y="2328863"/>
            <a:ext cx="3788453"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descr="http://cai.md.chula.ac.th/chulapatho/chulapatho/systemic/soft_tissue/mneufib3.jpg"/>
          <p:cNvPicPr>
            <a:picLocks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43675" y="2514600"/>
            <a:ext cx="4557713" cy="3052763"/>
          </a:xfrm>
          <a:prstGeom prst="rect">
            <a:avLst/>
          </a:prstGeom>
          <a:solidFill>
            <a:srgbClr val="FFFFFF"/>
          </a:solidFill>
        </p:spPr>
      </p:pic>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094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5395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id-ID" altLang="en-US" sz="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id-ID" altLang="en-US" sz="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id-ID" altLang="en-US" sz="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http://cai.md.chula.ac.th/chulapatho/chulapatho/systemic/soft_tissue/mneufibml</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id-ID" altLang="en-US" sz="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id-ID" altLang="en-US" sz="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id-ID"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872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0330"/>
            <a:ext cx="12032974" cy="8494633"/>
          </a:xfrm>
          <a:prstGeom prst="rect">
            <a:avLst/>
          </a:prstGeom>
        </p:spPr>
        <p:txBody>
          <a:bodyPr wrap="square">
            <a:spAutoFit/>
          </a:bodyPr>
          <a:lstStyle/>
          <a:p>
            <a:r>
              <a:rPr lang="en-US" dirty="0" smtClean="0"/>
              <a:t>Definition / general </a:t>
            </a:r>
            <a:r>
              <a:rPr lang="en-US" sz="2400" b="1" dirty="0" err="1" smtClean="0"/>
              <a:t>Schwannoma</a:t>
            </a:r>
            <a:endParaRPr lang="en-US" sz="2400" b="1" dirty="0" smtClean="0"/>
          </a:p>
          <a:p>
            <a:r>
              <a:rPr lang="en-US" dirty="0" smtClean="0"/>
              <a:t>Benign nerve sheath tumor arising from differentiated Schwann cells </a:t>
            </a:r>
          </a:p>
          <a:p>
            <a:r>
              <a:rPr lang="en-US" dirty="0" smtClean="0"/>
              <a:t>Terminology</a:t>
            </a:r>
          </a:p>
          <a:p>
            <a:r>
              <a:rPr lang="en-US" dirty="0" smtClean="0"/>
              <a:t>Also known as </a:t>
            </a:r>
            <a:r>
              <a:rPr lang="en-US" dirty="0" err="1" smtClean="0"/>
              <a:t>neurilemoma</a:t>
            </a:r>
            <a:r>
              <a:rPr lang="en-US" dirty="0" smtClean="0"/>
              <a:t> and </a:t>
            </a:r>
            <a:r>
              <a:rPr lang="en-US" dirty="0" err="1" smtClean="0"/>
              <a:t>neurinoma</a:t>
            </a:r>
            <a:r>
              <a:rPr lang="en-US" dirty="0" smtClean="0"/>
              <a:t> </a:t>
            </a:r>
          </a:p>
          <a:p>
            <a:r>
              <a:rPr lang="en-US" dirty="0" smtClean="0"/>
              <a:t>Epidemiology</a:t>
            </a:r>
          </a:p>
          <a:p>
            <a:r>
              <a:rPr lang="en-US" dirty="0" smtClean="0"/>
              <a:t>All ages can be affected </a:t>
            </a:r>
          </a:p>
          <a:p>
            <a:r>
              <a:rPr lang="en-US" dirty="0" smtClean="0"/>
              <a:t>Most commonly 20 - 50 years old </a:t>
            </a:r>
          </a:p>
          <a:p>
            <a:r>
              <a:rPr lang="en-US" dirty="0" smtClean="0"/>
              <a:t>M = F </a:t>
            </a:r>
          </a:p>
          <a:p>
            <a:r>
              <a:rPr lang="en-US" dirty="0" smtClean="0"/>
              <a:t>90% are sporadic, 3% with neurofibromatosis type 2, 2% with </a:t>
            </a:r>
            <a:r>
              <a:rPr lang="en-US" dirty="0" err="1" smtClean="0"/>
              <a:t>schwannomatosis</a:t>
            </a:r>
            <a:r>
              <a:rPr lang="en-US" dirty="0" smtClean="0"/>
              <a:t>, 5% with </a:t>
            </a:r>
            <a:r>
              <a:rPr lang="en-US" dirty="0" err="1" smtClean="0"/>
              <a:t>meningiomatosis</a:t>
            </a:r>
            <a:r>
              <a:rPr lang="en-US" dirty="0" smtClean="0"/>
              <a:t> with or without neurofibromatosis type 2 </a:t>
            </a:r>
          </a:p>
          <a:p>
            <a:r>
              <a:rPr lang="en-US" dirty="0" smtClean="0"/>
              <a:t>Sites</a:t>
            </a:r>
          </a:p>
          <a:p>
            <a:r>
              <a:rPr lang="en-US" dirty="0" smtClean="0"/>
              <a:t>More frequently on the limbs with a predilection to the upper limbs, followed by the head and neck area, including the oral cavity, orbit and salivary glands </a:t>
            </a:r>
          </a:p>
          <a:p>
            <a:r>
              <a:rPr lang="en-US" dirty="0" smtClean="0"/>
              <a:t>Deeply seated tumors are mainly in the posterior mediastinum and </a:t>
            </a:r>
            <a:r>
              <a:rPr lang="en-US" dirty="0" err="1" smtClean="0"/>
              <a:t>retroperitoneum</a:t>
            </a:r>
            <a:r>
              <a:rPr lang="en-US" dirty="0" smtClean="0"/>
              <a:t> </a:t>
            </a:r>
          </a:p>
          <a:p>
            <a:r>
              <a:rPr lang="en-US" dirty="0" smtClean="0"/>
              <a:t>Other areas include posterior spinal roots, bone, gastrointestinal tract, pancreas, liver, thyroid, adrenal glands and lymph nodes </a:t>
            </a:r>
          </a:p>
          <a:p>
            <a:r>
              <a:rPr lang="en-US" dirty="0" smtClean="0"/>
              <a:t>Rare sites include penis and vulva (</a:t>
            </a:r>
            <a:r>
              <a:rPr lang="en-US" dirty="0" err="1" smtClean="0"/>
              <a:t>Urol</a:t>
            </a:r>
            <a:r>
              <a:rPr lang="en-US" dirty="0" smtClean="0"/>
              <a:t> Ann 2017;9:301, World J </a:t>
            </a:r>
            <a:r>
              <a:rPr lang="en-US" dirty="0" err="1" smtClean="0"/>
              <a:t>Surg</a:t>
            </a:r>
            <a:r>
              <a:rPr lang="en-US" dirty="0" smtClean="0"/>
              <a:t> </a:t>
            </a:r>
            <a:r>
              <a:rPr lang="en-US" dirty="0" err="1" smtClean="0"/>
              <a:t>Oncol</a:t>
            </a:r>
            <a:r>
              <a:rPr lang="en-US" dirty="0" smtClean="0"/>
              <a:t> 2015;13:139) </a:t>
            </a:r>
          </a:p>
          <a:p>
            <a:r>
              <a:rPr lang="en-US" dirty="0" smtClean="0"/>
              <a:t>Pathophysiology</a:t>
            </a:r>
          </a:p>
          <a:p>
            <a:r>
              <a:rPr lang="en-US" dirty="0" smtClean="0"/>
              <a:t>May occur spontaneously </a:t>
            </a:r>
          </a:p>
          <a:p>
            <a:r>
              <a:rPr lang="en-US" dirty="0" smtClean="0"/>
              <a:t>Can occur in familial tumor syndromes such as neurofibromatosis type 2 (NF2), </a:t>
            </a:r>
            <a:r>
              <a:rPr lang="en-US" dirty="0" err="1" smtClean="0"/>
              <a:t>schwannomatosis</a:t>
            </a:r>
            <a:r>
              <a:rPr lang="en-US" dirty="0" smtClean="0"/>
              <a:t> or Carney complex (</a:t>
            </a:r>
            <a:r>
              <a:rPr lang="en-US" dirty="0" err="1" smtClean="0"/>
              <a:t>StatPearls</a:t>
            </a:r>
            <a:r>
              <a:rPr lang="en-US" dirty="0" smtClean="0"/>
              <a:t>: Carney Complex [Accessed 13 August 2018]) </a:t>
            </a:r>
          </a:p>
          <a:p>
            <a:r>
              <a:rPr lang="en-US" dirty="0" smtClean="0"/>
              <a:t>Loss of function of the tumor suppressor gene merlin (</a:t>
            </a:r>
            <a:r>
              <a:rPr lang="en-US" dirty="0" err="1" smtClean="0"/>
              <a:t>schwannomin</a:t>
            </a:r>
            <a:r>
              <a:rPr lang="en-US" dirty="0" smtClean="0"/>
              <a:t>) </a:t>
            </a:r>
          </a:p>
          <a:p>
            <a:r>
              <a:rPr lang="en-US" dirty="0" smtClean="0"/>
              <a:t>Direct genetic change involving the NF2 gene on chromosome 22 or secondarily to merlin inactivation </a:t>
            </a:r>
          </a:p>
          <a:p>
            <a:r>
              <a:rPr lang="en-US" dirty="0" smtClean="0"/>
              <a:t>Can occur in NF2 and spontaneous </a:t>
            </a:r>
            <a:r>
              <a:rPr lang="en-US" dirty="0" err="1" smtClean="0"/>
              <a:t>schwannomas</a:t>
            </a:r>
            <a:r>
              <a:rPr lang="en-US" dirty="0" smtClean="0"/>
              <a:t> </a:t>
            </a:r>
          </a:p>
          <a:p>
            <a:r>
              <a:rPr lang="en-US" dirty="0" smtClean="0"/>
              <a:t>Can cause other neoplasms including meningioma, mesothelioma, </a:t>
            </a:r>
            <a:r>
              <a:rPr lang="en-US" dirty="0" err="1" smtClean="0"/>
              <a:t>glioma</a:t>
            </a:r>
            <a:r>
              <a:rPr lang="en-US" dirty="0" smtClean="0"/>
              <a:t> </a:t>
            </a:r>
            <a:r>
              <a:rPr lang="en-US" dirty="0" err="1" smtClean="0"/>
              <a:t>multiforme</a:t>
            </a:r>
            <a:r>
              <a:rPr lang="en-US" dirty="0" smtClean="0"/>
              <a:t> and carcinomas of breast, </a:t>
            </a:r>
            <a:r>
              <a:rPr lang="en-US" dirty="0" err="1" smtClean="0"/>
              <a:t>colorectum</a:t>
            </a:r>
            <a:r>
              <a:rPr lang="en-US" dirty="0" smtClean="0"/>
              <a:t>, kidney (clear cell type), liver, prostate and skin </a:t>
            </a:r>
          </a:p>
          <a:p>
            <a:r>
              <a:rPr lang="en-US" dirty="0" smtClean="0"/>
              <a:t>Clinical features</a:t>
            </a:r>
          </a:p>
          <a:p>
            <a:r>
              <a:rPr lang="en-US" dirty="0" smtClean="0"/>
              <a:t>Pain and neurological symptoms are uncommon unless the tumor is large </a:t>
            </a:r>
          </a:p>
          <a:p>
            <a:r>
              <a:rPr lang="en-US" dirty="0" smtClean="0"/>
              <a:t>Tumor waxes and wanes in size, which may be related to the amount of cystic degeneration it contains (J Lab Physicians 2013;5:60) </a:t>
            </a:r>
          </a:p>
          <a:p>
            <a:endParaRPr lang="en-US" dirty="0"/>
          </a:p>
        </p:txBody>
      </p:sp>
    </p:spTree>
    <p:extLst>
      <p:ext uri="{BB962C8B-B14F-4D97-AF65-F5344CB8AC3E}">
        <p14:creationId xmlns:p14="http://schemas.microsoft.com/office/powerpoint/2010/main" val="397300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Schwannoma</a:t>
            </a:r>
            <a:endParaRPr lang="en-US" dirty="0"/>
          </a:p>
        </p:txBody>
      </p:sp>
      <p:sp>
        <p:nvSpPr>
          <p:cNvPr id="3" name="Content Placeholder 2"/>
          <p:cNvSpPr>
            <a:spLocks noGrp="1"/>
          </p:cNvSpPr>
          <p:nvPr>
            <p:ph sz="half" idx="1"/>
          </p:nvPr>
        </p:nvSpPr>
        <p:spPr/>
        <p:txBody>
          <a:bodyPr/>
          <a:lstStyle/>
          <a:p>
            <a:r>
              <a:rPr lang="en-ID" dirty="0" err="1" smtClean="0"/>
              <a:t>Makroskopis</a:t>
            </a:r>
            <a:endParaRPr lang="en-ID" dirty="0" smtClean="0"/>
          </a:p>
          <a:p>
            <a:endParaRPr lang="en-US" dirty="0"/>
          </a:p>
        </p:txBody>
      </p:sp>
      <p:sp>
        <p:nvSpPr>
          <p:cNvPr id="4" name="Content Placeholder 3"/>
          <p:cNvSpPr>
            <a:spLocks noGrp="1"/>
          </p:cNvSpPr>
          <p:nvPr>
            <p:ph sz="half" idx="2"/>
          </p:nvPr>
        </p:nvSpPr>
        <p:spPr/>
        <p:txBody>
          <a:bodyPr/>
          <a:lstStyle/>
          <a:p>
            <a:r>
              <a:rPr lang="en-ID" dirty="0" err="1" smtClean="0"/>
              <a:t>mikroskopis</a:t>
            </a:r>
            <a:endParaRPr lang="en-US" dirty="0"/>
          </a:p>
        </p:txBody>
      </p:sp>
      <p:pic>
        <p:nvPicPr>
          <p:cNvPr id="11266" name="Picture 2" descr="http://www.columbianeurosurgery.org/wp-content/2009/11/schwannoma_4_lg.jpg"/>
          <p:cNvPicPr>
            <a:picLocks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85837" y="2943225"/>
            <a:ext cx="2506663" cy="2193925"/>
          </a:xfrm>
          <a:prstGeom prst="rect">
            <a:avLst/>
          </a:prstGeom>
          <a:solidFill>
            <a:srgbClr val="FFFFFF"/>
          </a:solidFill>
        </p:spPr>
      </p:pic>
      <p:pic>
        <p:nvPicPr>
          <p:cNvPr id="11265" name="Picture 1" descr="http://pathologyoutlines.com/wick/softtissue/schwannomamicro2.jpg"/>
          <p:cNvPicPr>
            <a:picLocks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29450" y="3308350"/>
            <a:ext cx="2697163" cy="2133600"/>
          </a:xfrm>
          <a:prstGeom prst="rect">
            <a:avLst/>
          </a:prstGeom>
          <a:solidFill>
            <a:srgbClr val="FFFFFF"/>
          </a:solidFill>
        </p:spPr>
      </p:pic>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228600" y="265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id-ID" altLang="en-US" sz="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http://www.columbianeurosurgery.org/wp-content/2009/11/schwannoma_4_lg.jpg</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228600" y="478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4363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069" y="159027"/>
            <a:ext cx="11661913" cy="6370975"/>
          </a:xfrm>
          <a:prstGeom prst="rect">
            <a:avLst/>
          </a:prstGeom>
        </p:spPr>
        <p:txBody>
          <a:bodyPr wrap="square">
            <a:spAutoFit/>
          </a:bodyPr>
          <a:lstStyle/>
          <a:p>
            <a:r>
              <a:rPr lang="en-US" sz="2400" dirty="0" smtClean="0"/>
              <a:t>Definition / general </a:t>
            </a:r>
            <a:r>
              <a:rPr lang="en-US" sz="2800" b="1" dirty="0" err="1" smtClean="0"/>
              <a:t>Osteoma</a:t>
            </a:r>
            <a:endParaRPr lang="en-US" sz="2800" b="1" dirty="0" smtClean="0"/>
          </a:p>
          <a:p>
            <a:r>
              <a:rPr lang="en-US" sz="2400" dirty="0" smtClean="0"/>
              <a:t>Benign bone forming tumor composed of compact or mature trabecular bone limited almost exclusively to craniofacial bones, especially </a:t>
            </a:r>
            <a:r>
              <a:rPr lang="en-US" sz="2400" dirty="0" err="1" smtClean="0"/>
              <a:t>paranasal</a:t>
            </a:r>
            <a:r>
              <a:rPr lang="en-US" sz="2400" dirty="0" smtClean="0"/>
              <a:t> sinuses (Arch </a:t>
            </a:r>
            <a:r>
              <a:rPr lang="en-US" sz="2400" dirty="0" err="1" smtClean="0"/>
              <a:t>Pathol</a:t>
            </a:r>
            <a:r>
              <a:rPr lang="en-US" sz="2400" dirty="0" smtClean="0"/>
              <a:t> Lab Med 2009;133:1587) </a:t>
            </a:r>
          </a:p>
          <a:p>
            <a:r>
              <a:rPr lang="en-US" sz="2400" dirty="0" smtClean="0"/>
              <a:t>Terminology</a:t>
            </a:r>
          </a:p>
          <a:p>
            <a:r>
              <a:rPr lang="en-US" sz="2400" dirty="0" smtClean="0"/>
              <a:t>Ivory </a:t>
            </a:r>
            <a:r>
              <a:rPr lang="en-US" sz="2400" dirty="0" err="1" smtClean="0"/>
              <a:t>exostosis</a:t>
            </a:r>
            <a:r>
              <a:rPr lang="en-US" sz="2400" dirty="0" smtClean="0"/>
              <a:t>, </a:t>
            </a:r>
            <a:r>
              <a:rPr lang="en-US" sz="2400" dirty="0" err="1" smtClean="0"/>
              <a:t>sino</a:t>
            </a:r>
            <a:r>
              <a:rPr lang="en-US" sz="2400" dirty="0" smtClean="0"/>
              <a:t> orbital </a:t>
            </a:r>
            <a:r>
              <a:rPr lang="en-US" sz="2400" dirty="0" err="1" smtClean="0"/>
              <a:t>osteoma</a:t>
            </a:r>
            <a:r>
              <a:rPr lang="en-US" sz="2400" dirty="0" smtClean="0"/>
              <a:t>, </a:t>
            </a:r>
            <a:r>
              <a:rPr lang="en-US" sz="2400" dirty="0" err="1" smtClean="0"/>
              <a:t>sino</a:t>
            </a:r>
            <a:r>
              <a:rPr lang="en-US" sz="2400" dirty="0" smtClean="0"/>
              <a:t> nasal </a:t>
            </a:r>
            <a:r>
              <a:rPr lang="en-US" sz="2400" dirty="0" err="1" smtClean="0"/>
              <a:t>osteoma</a:t>
            </a:r>
            <a:r>
              <a:rPr lang="en-US" sz="2400" dirty="0" smtClean="0"/>
              <a:t> </a:t>
            </a:r>
          </a:p>
          <a:p>
            <a:r>
              <a:rPr lang="en-US" sz="2400" dirty="0" smtClean="0"/>
              <a:t>Epidemiology</a:t>
            </a:r>
          </a:p>
          <a:p>
            <a:r>
              <a:rPr lang="en-US" sz="2400" dirty="0" smtClean="0"/>
              <a:t>Adults and children, mean age 37 years </a:t>
            </a:r>
          </a:p>
          <a:p>
            <a:r>
              <a:rPr lang="en-US" sz="2400" dirty="0" smtClean="0"/>
              <a:t>Men outnumber women, 3:2 </a:t>
            </a:r>
          </a:p>
          <a:p>
            <a:r>
              <a:rPr lang="en-US" sz="2400" dirty="0" smtClean="0"/>
              <a:t>Sites</a:t>
            </a:r>
          </a:p>
          <a:p>
            <a:r>
              <a:rPr lang="en-US" sz="2400" dirty="0" err="1" smtClean="0"/>
              <a:t>Paranasal</a:t>
            </a:r>
            <a:r>
              <a:rPr lang="en-US" sz="2400" dirty="0" smtClean="0"/>
              <a:t> sinuses (frontal sinus most common), orbit, nasal cavity, jaw bones, cranial vault </a:t>
            </a:r>
          </a:p>
          <a:p>
            <a:r>
              <a:rPr lang="en-US" sz="2400" dirty="0" smtClean="0"/>
              <a:t>Etiology</a:t>
            </a:r>
          </a:p>
          <a:p>
            <a:r>
              <a:rPr lang="en-US" sz="2400" dirty="0" smtClean="0"/>
              <a:t>Unknown </a:t>
            </a:r>
          </a:p>
          <a:p>
            <a:r>
              <a:rPr lang="en-US" sz="2400" dirty="0" smtClean="0"/>
              <a:t>Clinical features</a:t>
            </a:r>
          </a:p>
          <a:p>
            <a:r>
              <a:rPr lang="en-US" sz="2400" dirty="0" err="1" smtClean="0"/>
              <a:t>Paranasal</a:t>
            </a:r>
            <a:r>
              <a:rPr lang="en-US" sz="2400" dirty="0" smtClean="0"/>
              <a:t> sinus tumors associated with pain, headache, facial distortion, </a:t>
            </a:r>
            <a:r>
              <a:rPr lang="en-US" sz="2400" dirty="0" err="1" smtClean="0"/>
              <a:t>proptosis</a:t>
            </a:r>
            <a:r>
              <a:rPr lang="en-US" sz="2400" dirty="0" smtClean="0"/>
              <a:t>, visual changes, </a:t>
            </a:r>
            <a:r>
              <a:rPr lang="en-US" sz="2400" dirty="0" err="1" smtClean="0"/>
              <a:t>mucocele</a:t>
            </a:r>
            <a:r>
              <a:rPr lang="en-US" sz="2400" dirty="0" smtClean="0"/>
              <a:t>, sinusitis, CSF leakage, </a:t>
            </a:r>
            <a:r>
              <a:rPr lang="en-US" sz="2400" dirty="0" err="1" smtClean="0"/>
              <a:t>pneumatocele</a:t>
            </a:r>
            <a:r>
              <a:rPr lang="en-US" sz="2400" dirty="0" smtClean="0"/>
              <a:t>, meningitis, and cerebral abscess </a:t>
            </a:r>
          </a:p>
          <a:p>
            <a:r>
              <a:rPr lang="en-US" sz="2400" dirty="0" smtClean="0"/>
              <a:t>Associated with Gardner syndrome </a:t>
            </a:r>
            <a:endParaRPr lang="en-US" sz="2400" dirty="0"/>
          </a:p>
        </p:txBody>
      </p:sp>
    </p:spTree>
    <p:extLst>
      <p:ext uri="{BB962C8B-B14F-4D97-AF65-F5344CB8AC3E}">
        <p14:creationId xmlns:p14="http://schemas.microsoft.com/office/powerpoint/2010/main" val="36573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Osteoma</a:t>
            </a:r>
            <a:endParaRPr lang="en-US" dirty="0"/>
          </a:p>
        </p:txBody>
      </p:sp>
      <p:sp>
        <p:nvSpPr>
          <p:cNvPr id="3" name="Content Placeholder 2"/>
          <p:cNvSpPr>
            <a:spLocks noGrp="1"/>
          </p:cNvSpPr>
          <p:nvPr>
            <p:ph sz="half" idx="1"/>
          </p:nvPr>
        </p:nvSpPr>
        <p:spPr>
          <a:xfrm>
            <a:off x="-1" y="1921564"/>
            <a:ext cx="6056243" cy="4770783"/>
          </a:xfrm>
        </p:spPr>
        <p:txBody>
          <a:bodyPr/>
          <a:lstStyle/>
          <a:p>
            <a:r>
              <a:rPr lang="en-ID" dirty="0" err="1" smtClean="0"/>
              <a:t>Klinis</a:t>
            </a:r>
            <a:r>
              <a:rPr lang="en-ID" dirty="0" smtClean="0"/>
              <a:t> </a:t>
            </a:r>
            <a:endParaRPr lang="en-US" dirty="0"/>
          </a:p>
        </p:txBody>
      </p:sp>
      <p:sp>
        <p:nvSpPr>
          <p:cNvPr id="4" name="Content Placeholder 3"/>
          <p:cNvSpPr>
            <a:spLocks noGrp="1"/>
          </p:cNvSpPr>
          <p:nvPr>
            <p:ph sz="half" idx="2"/>
          </p:nvPr>
        </p:nvSpPr>
        <p:spPr>
          <a:xfrm>
            <a:off x="6167437" y="2236442"/>
            <a:ext cx="5181600" cy="4351338"/>
          </a:xfrm>
        </p:spPr>
        <p:txBody>
          <a:bodyPr/>
          <a:lstStyle/>
          <a:p>
            <a:r>
              <a:rPr lang="en-ID" dirty="0" err="1" smtClean="0"/>
              <a:t>Mikroskopis</a:t>
            </a:r>
            <a:endParaRPr lang="en-ID" dirty="0" smtClean="0"/>
          </a:p>
          <a:p>
            <a:endParaRPr lang="en-US" dirty="0"/>
          </a:p>
        </p:txBody>
      </p:sp>
      <p:pic>
        <p:nvPicPr>
          <p:cNvPr id="10246" name="Picture 6"/>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245827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357" y="2504661"/>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427" y="245827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26" y="4638262"/>
            <a:ext cx="1851025" cy="19208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599" y="4670702"/>
            <a:ext cx="1828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8904" y="4738618"/>
            <a:ext cx="1798638" cy="1798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572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685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id-ID"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1"/>
          <p:cNvSpPr>
            <a:spLocks noChangeArrowheads="1"/>
          </p:cNvSpPr>
          <p:nvPr/>
        </p:nvSpPr>
        <p:spPr bwMode="auto">
          <a:xfrm>
            <a:off x="0" y="9236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2"/>
          <p:cNvSpPr>
            <a:spLocks noChangeArrowheads="1"/>
          </p:cNvSpPr>
          <p:nvPr/>
        </p:nvSpPr>
        <p:spPr bwMode="auto">
          <a:xfrm>
            <a:off x="0" y="11636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0" y="13892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54" name="Picture 1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7304" y="3251545"/>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542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2103</Words>
  <Application>Microsoft Office PowerPoint</Application>
  <PresentationFormat>Custom</PresentationFormat>
  <Paragraphs>228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Office Theme</vt:lpstr>
      <vt:lpstr>  Praktikum  Neuro-Muskulo skeletal FKIK UMY 2020 </vt:lpstr>
      <vt:lpstr>PowerPoint Presentation</vt:lpstr>
      <vt:lpstr>LIPOMA tumor jinak asal jaringan mesoderm yang terdiri atas jaringan lemak</vt:lpstr>
      <vt:lpstr>PowerPoint Presentation</vt:lpstr>
      <vt:lpstr>Neurofibroma</vt:lpstr>
      <vt:lpstr>PowerPoint Presentation</vt:lpstr>
      <vt:lpstr>Schwannoma</vt:lpstr>
      <vt:lpstr>PowerPoint Presentation</vt:lpstr>
      <vt:lpstr>Osteoma</vt:lpstr>
      <vt:lpstr>PowerPoint Presentation</vt:lpstr>
      <vt:lpstr>Osteosarcoma</vt:lpstr>
      <vt:lpstr>PowerPoint Presentation</vt:lpstr>
      <vt:lpstr>Giant cell tumor dari Tulang</vt:lpstr>
      <vt:lpstr>PowerPoint Presentation</vt:lpstr>
      <vt:lpstr>Giant cell tumor of tendon sheath</vt:lpstr>
      <vt:lpstr>PowerPoint Presentation</vt:lpstr>
      <vt:lpstr>Ganglion</vt:lpstr>
      <vt:lpstr>PowerPoint Presentation</vt:lpstr>
      <vt:lpstr>Osteomyelitis</vt:lpstr>
      <vt:lpstr>PowerPoint Presentation</vt:lpstr>
      <vt:lpstr>Synovial sarcoma</vt:lpstr>
      <vt:lpstr>PowerPoint Presentation</vt:lpstr>
      <vt:lpstr>Fibrous Dysplasia</vt:lpstr>
      <vt:lpstr>PowerPoint Presentation</vt:lpstr>
      <vt:lpstr>Chondroma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Praktikum  Neuro-Muskulo skeletal</dc:title>
  <dc:creator>Windows User</dc:creator>
  <cp:lastModifiedBy>umy</cp:lastModifiedBy>
  <cp:revision>21</cp:revision>
  <dcterms:created xsi:type="dcterms:W3CDTF">2020-10-20T23:41:35Z</dcterms:created>
  <dcterms:modified xsi:type="dcterms:W3CDTF">2020-10-23T06:10:59Z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867828</vt:lpwstr>
  </property>
  <property fmtid="{D5CDD505-2E9C-101B-9397-08002B2CF9AE}" pid="3" name="NXPowerLiteSettings">
    <vt:lpwstr>C7000400038000</vt:lpwstr>
  </property>
  <property fmtid="{D5CDD505-2E9C-101B-9397-08002B2CF9AE}" pid="4" name="NXPowerLiteVersion">
    <vt:lpwstr>S9.0.1</vt:lpwstr>
  </property>
</Properties>
</file>