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2" r:id="rId3"/>
    <p:sldId id="304" r:id="rId4"/>
    <p:sldId id="305" r:id="rId5"/>
    <p:sldId id="312" r:id="rId6"/>
    <p:sldId id="306" r:id="rId7"/>
    <p:sldId id="307" r:id="rId8"/>
    <p:sldId id="310" r:id="rId9"/>
    <p:sldId id="288" r:id="rId10"/>
    <p:sldId id="291" r:id="rId11"/>
    <p:sldId id="289" r:id="rId12"/>
    <p:sldId id="314" r:id="rId13"/>
    <p:sldId id="292" r:id="rId14"/>
    <p:sldId id="293" r:id="rId15"/>
    <p:sldId id="264" r:id="rId16"/>
    <p:sldId id="260" r:id="rId17"/>
    <p:sldId id="266" r:id="rId18"/>
    <p:sldId id="294" r:id="rId19"/>
    <p:sldId id="267" r:id="rId20"/>
    <p:sldId id="268" r:id="rId21"/>
    <p:sldId id="269" r:id="rId22"/>
    <p:sldId id="270" r:id="rId23"/>
    <p:sldId id="271" r:id="rId24"/>
    <p:sldId id="272" r:id="rId25"/>
    <p:sldId id="311" r:id="rId26"/>
    <p:sldId id="277" r:id="rId27"/>
    <p:sldId id="303" r:id="rId28"/>
    <p:sldId id="278" r:id="rId29"/>
    <p:sldId id="281" r:id="rId30"/>
    <p:sldId id="286" r:id="rId31"/>
    <p:sldId id="287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9107-8AAD-415B-B6FC-AD94962D814E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976EC0-1449-4AA3-9274-ADB55F9E59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9107-8AAD-415B-B6FC-AD94962D814E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6EC0-1449-4AA3-9274-ADB55F9E59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A976EC0-1449-4AA3-9274-ADB55F9E59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9107-8AAD-415B-B6FC-AD94962D814E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9107-8AAD-415B-B6FC-AD94962D814E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A976EC0-1449-4AA3-9274-ADB55F9E59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9107-8AAD-415B-B6FC-AD94962D814E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976EC0-1449-4AA3-9274-ADB55F9E59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8089107-8AAD-415B-B6FC-AD94962D814E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6EC0-1449-4AA3-9274-ADB55F9E59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9107-8AAD-415B-B6FC-AD94962D814E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A976EC0-1449-4AA3-9274-ADB55F9E59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9107-8AAD-415B-B6FC-AD94962D814E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A976EC0-1449-4AA3-9274-ADB55F9E59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9107-8AAD-415B-B6FC-AD94962D814E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976EC0-1449-4AA3-9274-ADB55F9E59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976EC0-1449-4AA3-9274-ADB55F9E59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9107-8AAD-415B-B6FC-AD94962D814E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A976EC0-1449-4AA3-9274-ADB55F9E59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8089107-8AAD-415B-B6FC-AD94962D814E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8089107-8AAD-415B-B6FC-AD94962D814E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976EC0-1449-4AA3-9274-ADB55F9E59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1752600"/>
          </a:xfrm>
        </p:spPr>
        <p:txBody>
          <a:bodyPr>
            <a:normAutofit/>
          </a:bodyPr>
          <a:lstStyle/>
          <a:p>
            <a:r>
              <a:rPr lang="id-ID" sz="4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Faktor psikologi dari olahraga</a:t>
            </a:r>
            <a:endParaRPr lang="id-ID" sz="4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H:\YAYASAN\PPT\psikologi olahr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Mental health burden as a function of exercise duration</a:t>
            </a:r>
            <a:endParaRPr lang="id-ID" dirty="0"/>
          </a:p>
        </p:txBody>
      </p:sp>
      <p:pic>
        <p:nvPicPr>
          <p:cNvPr id="5122" name="Picture 2" descr="H:\YAYASAN\PPT\cdabd736-7076-41ee-a384-b20f599245f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6948"/>
          <a:stretch>
            <a:fillRect/>
          </a:stretch>
        </p:blipFill>
        <p:spPr bwMode="auto">
          <a:xfrm>
            <a:off x="0" y="1550913"/>
            <a:ext cx="8964488" cy="4902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25832"/>
            <a:ext cx="8534400" cy="72690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Mental health burden as a function of exercise </a:t>
            </a:r>
            <a:r>
              <a:rPr lang="id-ID" sz="2800" b="1" dirty="0" smtClean="0"/>
              <a:t>frequency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H:\YAYASAN\PPT\3bc96c86-7a3b-4fd5-b801-450a06facf90.jpg"/>
          <p:cNvPicPr>
            <a:picLocks noChangeAspect="1" noChangeArrowheads="1"/>
          </p:cNvPicPr>
          <p:nvPr/>
        </p:nvPicPr>
        <p:blipFill>
          <a:blip r:embed="rId2" cstate="print"/>
          <a:srcRect t="8744"/>
          <a:stretch>
            <a:fillRect/>
          </a:stretch>
        </p:blipFill>
        <p:spPr bwMode="auto">
          <a:xfrm>
            <a:off x="179512" y="1556792"/>
            <a:ext cx="8784299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d-ID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id-ID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id-ID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d-ID" sz="3200" dirty="0" smtClean="0"/>
              <a:t>APA ITU PSIKOLOGI OLAHRAGA?</a:t>
            </a: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ITU PSIKOLOGI OLAHRAGA?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Ilmu yg mengkaji perilaku manusia dlm konteks olahraga, &amp; bagaimana interaksi dari atlet, pelatih, dan lingkungan berpengaruh thd prestasi.</a:t>
            </a:r>
            <a:endParaRPr lang="id-ID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0493" t="56436" r="35572" b="18437"/>
          <a:stretch>
            <a:fillRect/>
          </a:stretch>
        </p:blipFill>
        <p:spPr bwMode="auto">
          <a:xfrm>
            <a:off x="2643174" y="3286124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PSIKOLOGI OLAHRAGA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Pada hakikatnya, psikologi adalah </a:t>
            </a:r>
            <a:r>
              <a:rPr lang="sv-SE" dirty="0" smtClean="0"/>
              <a:t>ilmu yang mempelajari tentang perilaku</a:t>
            </a:r>
            <a:r>
              <a:rPr lang="id-ID" dirty="0" smtClean="0"/>
              <a:t> seseorang. </a:t>
            </a:r>
            <a:endParaRPr lang="id-ID" dirty="0" smtClean="0"/>
          </a:p>
          <a:p>
            <a:r>
              <a:rPr lang="id-ID" dirty="0" smtClean="0"/>
              <a:t>Jika </a:t>
            </a:r>
            <a:r>
              <a:rPr lang="id-ID" dirty="0" smtClean="0"/>
              <a:t>dikaitkan dengan olahraga, maka akan mencakup perilaku yang </a:t>
            </a:r>
            <a:r>
              <a:rPr lang="sv-SE" dirty="0" smtClean="0"/>
              <a:t>diperlihatkan oleh seseorang ketika sedang</a:t>
            </a:r>
            <a:r>
              <a:rPr lang="id-ID" dirty="0" smtClean="0"/>
              <a:t> berolahraga, atau disebut penampilannya (performance) dalam berolahraga.</a:t>
            </a:r>
          </a:p>
          <a:p>
            <a:r>
              <a:rPr lang="id-ID" dirty="0" smtClean="0"/>
              <a:t>Psikologi Olahraga pada hakikatnya adalah psikologi yang diterapkan dalam bidang olahraga, meliputi faktor-faktor </a:t>
            </a:r>
            <a:r>
              <a:rPr lang="nn-NO" dirty="0" smtClean="0"/>
              <a:t>yang berpengaruh secara langsung terhadap</a:t>
            </a:r>
            <a:r>
              <a:rPr lang="id-ID" dirty="0" smtClean="0"/>
              <a:t> </a:t>
            </a:r>
            <a:r>
              <a:rPr lang="nn-NO" dirty="0" smtClean="0"/>
              <a:t>atlet dan faktor-faktor di luar atlet yang</a:t>
            </a:r>
            <a:r>
              <a:rPr lang="id-ID" dirty="0" smtClean="0"/>
              <a:t> dapat mempengaruhi penampilan (performance) atlet tersebut.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SPORT PSYCHOLOGY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14488"/>
            <a:ext cx="8503920" cy="4714908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Weinberg, </a:t>
            </a:r>
            <a:r>
              <a:rPr lang="nn-NO" dirty="0" smtClean="0"/>
              <a:t>R.S. &amp; Gould, D. </a:t>
            </a:r>
            <a:endParaRPr lang="id-ID" dirty="0" smtClean="0"/>
          </a:p>
          <a:p>
            <a:pPr>
              <a:buNone/>
            </a:pPr>
            <a:r>
              <a:rPr lang="nn-NO" dirty="0" smtClean="0">
                <a:sym typeface="Wingdings" pitchFamily="2" charset="2"/>
              </a:rPr>
              <a:t></a:t>
            </a:r>
            <a:r>
              <a:rPr lang="id-ID" dirty="0" smtClean="0">
                <a:sym typeface="Wingdings" pitchFamily="2" charset="2"/>
              </a:rPr>
              <a:t> </a:t>
            </a:r>
            <a:r>
              <a:rPr lang="en-US" dirty="0" smtClean="0"/>
              <a:t>“Sport and exercise psychology is</a:t>
            </a:r>
            <a:r>
              <a:rPr lang="id-ID" dirty="0" smtClean="0"/>
              <a:t> </a:t>
            </a:r>
            <a:r>
              <a:rPr lang="en-US" dirty="0" smtClean="0"/>
              <a:t>the scientific study of people and their</a:t>
            </a:r>
            <a:r>
              <a:rPr lang="id-ID" dirty="0" smtClean="0"/>
              <a:t> </a:t>
            </a:r>
            <a:r>
              <a:rPr lang="en-US" dirty="0" smtClean="0"/>
              <a:t>behavior in sport and exercise context”.</a:t>
            </a:r>
            <a:endParaRPr lang="id-ID" dirty="0" smtClean="0"/>
          </a:p>
          <a:p>
            <a:r>
              <a:rPr lang="id-ID" dirty="0" smtClean="0"/>
              <a:t>Cox, R.H. (1986) </a:t>
            </a:r>
            <a:endParaRPr lang="id-ID" dirty="0" smtClean="0"/>
          </a:p>
          <a:p>
            <a:pPr>
              <a:buNone/>
            </a:pPr>
            <a:r>
              <a:rPr lang="id-ID" dirty="0" smtClean="0">
                <a:sym typeface="Wingdings" pitchFamily="2" charset="2"/>
              </a:rPr>
              <a:t> </a:t>
            </a:r>
            <a:r>
              <a:rPr lang="nl-NL" dirty="0" smtClean="0"/>
              <a:t>Sport Psychology is</a:t>
            </a:r>
            <a:r>
              <a:rPr lang="id-ID" dirty="0" smtClean="0"/>
              <a:t> </a:t>
            </a:r>
            <a:r>
              <a:rPr lang="en-US" dirty="0" smtClean="0"/>
              <a:t>a science in which the principles of</a:t>
            </a:r>
            <a:r>
              <a:rPr lang="id-ID" dirty="0" smtClean="0"/>
              <a:t> </a:t>
            </a:r>
            <a:r>
              <a:rPr lang="en-US" dirty="0" smtClean="0"/>
              <a:t>psychology are applied in a sport setting”.</a:t>
            </a:r>
            <a:endParaRPr lang="id-ID" dirty="0" smtClean="0"/>
          </a:p>
          <a:p>
            <a:r>
              <a:rPr lang="id-ID" dirty="0" smtClean="0"/>
              <a:t>Singer, R.N. </a:t>
            </a:r>
            <a:endParaRPr lang="id-ID" dirty="0" smtClean="0"/>
          </a:p>
          <a:p>
            <a:pPr>
              <a:buNone/>
            </a:pP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Psikologi Olahraga adalah “the </a:t>
            </a:r>
            <a:r>
              <a:rPr lang="en-US" dirty="0" smtClean="0"/>
              <a:t>science of psychology applied to athletes</a:t>
            </a:r>
            <a:r>
              <a:rPr lang="id-ID" dirty="0" smtClean="0"/>
              <a:t> and athletic situations”</a:t>
            </a:r>
          </a:p>
          <a:p>
            <a:endParaRPr lang="id-ID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OBJEK PSIKOLOGI OLAHRAGA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id-ID" sz="2400" dirty="0" smtClean="0"/>
              <a:t>Umum:</a:t>
            </a:r>
          </a:p>
          <a:p>
            <a:pPr>
              <a:buNone/>
            </a:pPr>
            <a:r>
              <a:rPr lang="id-ID" sz="2400" dirty="0" smtClean="0"/>
              <a:t>	Kondisi psikologis (kesehatan mental) yg dikaji dari</a:t>
            </a:r>
            <a:r>
              <a:rPr lang="id-ID" sz="2400" dirty="0" smtClean="0"/>
              <a:t> </a:t>
            </a:r>
            <a:r>
              <a:rPr lang="id-ID" sz="2400" dirty="0" smtClean="0"/>
              <a:t>perilaku </a:t>
            </a:r>
            <a:r>
              <a:rPr lang="id-ID" sz="2400" dirty="0" smtClean="0"/>
              <a:t>dan </a:t>
            </a:r>
            <a:r>
              <a:rPr lang="id-ID" sz="2400" dirty="0" smtClean="0"/>
              <a:t>pengalaman individu </a:t>
            </a:r>
            <a:r>
              <a:rPr lang="id-ID" sz="2400" dirty="0" smtClean="0"/>
              <a:t>dlm konteks olahraga</a:t>
            </a:r>
          </a:p>
          <a:p>
            <a:pPr>
              <a:buNone/>
            </a:pPr>
            <a:endParaRPr lang="id-ID" sz="2400" dirty="0" smtClean="0"/>
          </a:p>
          <a:p>
            <a:r>
              <a:rPr lang="id-ID" sz="2400" dirty="0" smtClean="0"/>
              <a:t>Individu : </a:t>
            </a:r>
          </a:p>
          <a:p>
            <a:r>
              <a:rPr lang="id-ID" sz="2400" dirty="0" smtClean="0"/>
              <a:t>Pelatih </a:t>
            </a:r>
            <a:endParaRPr lang="id-ID" sz="2400" dirty="0" smtClean="0"/>
          </a:p>
          <a:p>
            <a:r>
              <a:rPr lang="id-ID" sz="2400" dirty="0" smtClean="0"/>
              <a:t>Atlet</a:t>
            </a:r>
            <a:endParaRPr lang="id-ID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86358"/>
          </a:xfrm>
        </p:spPr>
        <p:txBody>
          <a:bodyPr>
            <a:noAutofit/>
          </a:bodyPr>
          <a:lstStyle/>
          <a:p>
            <a:r>
              <a:rPr lang="id-ID" sz="2400" dirty="0" smtClean="0"/>
              <a:t>Khusus</a:t>
            </a:r>
          </a:p>
          <a:p>
            <a:pPr>
              <a:buNone/>
            </a:pPr>
            <a:r>
              <a:rPr lang="id-ID" sz="2400" dirty="0" smtClean="0"/>
              <a:t>- motivasi berolahraga</a:t>
            </a:r>
          </a:p>
          <a:p>
            <a:pPr>
              <a:buNone/>
            </a:pPr>
            <a:r>
              <a:rPr lang="id-ID" sz="2400" dirty="0" smtClean="0"/>
              <a:t>- </a:t>
            </a:r>
            <a:r>
              <a:rPr lang="id-ID" sz="2400" dirty="0" smtClean="0"/>
              <a:t>kematangan emosi</a:t>
            </a:r>
          </a:p>
          <a:p>
            <a:pPr>
              <a:buNone/>
            </a:pPr>
            <a:r>
              <a:rPr lang="id-ID" sz="2400" dirty="0" smtClean="0"/>
              <a:t>- </a:t>
            </a:r>
            <a:r>
              <a:rPr lang="id-ID" sz="2400" dirty="0" smtClean="0"/>
              <a:t>stres</a:t>
            </a:r>
            <a:endParaRPr lang="id-ID" sz="2400" dirty="0" smtClean="0"/>
          </a:p>
          <a:p>
            <a:pPr>
              <a:buNone/>
            </a:pPr>
            <a:r>
              <a:rPr lang="id-ID" sz="2400" dirty="0" smtClean="0"/>
              <a:t>- relaksasi</a:t>
            </a:r>
          </a:p>
          <a:p>
            <a:pPr>
              <a:buNone/>
            </a:pPr>
            <a:r>
              <a:rPr lang="id-ID" sz="2400" dirty="0" smtClean="0"/>
              <a:t>- frustasi</a:t>
            </a:r>
          </a:p>
          <a:p>
            <a:pPr>
              <a:buNone/>
            </a:pPr>
            <a:r>
              <a:rPr lang="id-ID" sz="2400" dirty="0" smtClean="0"/>
              <a:t>- kecemasan</a:t>
            </a:r>
          </a:p>
          <a:p>
            <a:pPr>
              <a:buNone/>
            </a:pPr>
            <a:r>
              <a:rPr lang="id-ID" sz="2400" dirty="0" smtClean="0"/>
              <a:t>- agresivitas</a:t>
            </a:r>
          </a:p>
          <a:p>
            <a:pPr>
              <a:buNone/>
            </a:pPr>
            <a:r>
              <a:rPr lang="id-ID" sz="2400" dirty="0" smtClean="0"/>
              <a:t>- penampilan puncak</a:t>
            </a:r>
          </a:p>
          <a:p>
            <a:pPr>
              <a:buNone/>
            </a:pPr>
            <a:r>
              <a:rPr lang="id-ID" sz="2400" dirty="0" smtClean="0"/>
              <a:t>- konsentrasi</a:t>
            </a:r>
          </a:p>
          <a:p>
            <a:pPr>
              <a:buNone/>
            </a:pPr>
            <a:r>
              <a:rPr lang="id-ID" sz="2400" dirty="0" smtClean="0"/>
              <a:t>- efikasi </a:t>
            </a:r>
            <a:r>
              <a:rPr lang="id-ID" sz="2400" dirty="0" smtClean="0"/>
              <a:t>dan citra diri</a:t>
            </a:r>
            <a:endParaRPr lang="id-ID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Aspek Psikis yang Berpengaruh </a:t>
            </a:r>
            <a:r>
              <a:rPr lang="id-ID" dirty="0" smtClean="0"/>
              <a:t>thd </a:t>
            </a:r>
            <a:r>
              <a:rPr lang="id-ID" dirty="0" smtClean="0"/>
              <a:t>Olahraga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Ogilvie L. Cooper dan Hardiman  mengemukakan bahwa </a:t>
            </a:r>
            <a:r>
              <a:rPr lang="id-ID" dirty="0" smtClean="0"/>
              <a:t>aspek-aspek </a:t>
            </a:r>
            <a:r>
              <a:rPr lang="id-ID" dirty="0" smtClean="0"/>
              <a:t>psikis yang berpengaruh dan dapat dikembangkan pada diri atlet adalah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Kemantapan Emosi,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Keuletan</a:t>
            </a:r>
            <a:r>
              <a:rPr lang="id-ID" dirty="0" smtClean="0"/>
              <a:t>/daya juang</a:t>
            </a:r>
            <a:r>
              <a:rPr lang="fi-FI" dirty="0" smtClean="0"/>
              <a:t> </a:t>
            </a:r>
            <a:r>
              <a:rPr lang="fi-FI" dirty="0" smtClean="0"/>
              <a:t>(Agresif),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Motivasi Dan Semangat,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</a:t>
            </a:r>
            <a:r>
              <a:rPr lang="sv-SE" dirty="0" smtClean="0"/>
              <a:t>isiplin,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Percaya Diri,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Keterbukaan,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Kecerdasan.</a:t>
            </a: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FAKTOR PSIKOLOGIS YANG MEMPENGARUHI OLAHRAGA</a:t>
            </a:r>
            <a:endParaRPr lang="id-ID" dirty="0"/>
          </a:p>
        </p:txBody>
      </p:sp>
      <p:pic>
        <p:nvPicPr>
          <p:cNvPr id="6146" name="Picture 2" descr="H:\YAYASAN\PPT\Sport-Psychology_2-300x17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5302633" cy="3022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ASPEK EMOSI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14422"/>
            <a:ext cx="8503920" cy="5500726"/>
          </a:xfrm>
        </p:spPr>
        <p:txBody>
          <a:bodyPr>
            <a:noAutofit/>
          </a:bodyPr>
          <a:lstStyle/>
          <a:p>
            <a:r>
              <a:rPr lang="es-ES" sz="2400" dirty="0" err="1" smtClean="0"/>
              <a:t>Emosi</a:t>
            </a:r>
            <a:r>
              <a:rPr lang="es-ES" sz="2400" dirty="0" smtClean="0"/>
              <a:t> </a:t>
            </a:r>
            <a:r>
              <a:rPr lang="es-ES" sz="2400" dirty="0" err="1" smtClean="0"/>
              <a:t>adalah</a:t>
            </a:r>
            <a:r>
              <a:rPr lang="es-ES" sz="2400" dirty="0" smtClean="0"/>
              <a:t> </a:t>
            </a:r>
            <a:r>
              <a:rPr lang="es-ES" sz="2400" dirty="0" err="1" smtClean="0"/>
              <a:t>keadaan</a:t>
            </a:r>
            <a:r>
              <a:rPr lang="es-ES" sz="2400" dirty="0" smtClean="0"/>
              <a:t> mental yang</a:t>
            </a:r>
            <a:r>
              <a:rPr lang="id-ID" sz="2400" dirty="0" smtClean="0"/>
              <a:t> ditandai oleh perasaan yang kuat dan diikuti ekspresi motorik yang berhubungan dengan </a:t>
            </a:r>
            <a:r>
              <a:rPr lang="nn-NO" sz="2400" dirty="0" smtClean="0"/>
              <a:t>suatu objek atau situasi eksternal. </a:t>
            </a:r>
            <a:endParaRPr lang="id-ID" sz="2400" dirty="0" smtClean="0"/>
          </a:p>
          <a:p>
            <a:r>
              <a:rPr lang="nn-NO" sz="2400" dirty="0" smtClean="0"/>
              <a:t>Tingkat</a:t>
            </a:r>
            <a:r>
              <a:rPr lang="id-ID" sz="2400" dirty="0" smtClean="0"/>
              <a:t> </a:t>
            </a:r>
            <a:r>
              <a:rPr lang="id-ID" sz="2400" dirty="0" smtClean="0"/>
              <a:t>emosi seseorang atlet akan berubah dari waktu ke waktu dan sangat tergantung terhadap tekanan mental yang dihadapi atlet pada saat itu. </a:t>
            </a:r>
          </a:p>
          <a:p>
            <a:r>
              <a:rPr lang="sv-SE" sz="2400" dirty="0" smtClean="0"/>
              <a:t>Ketidak stabilan emosi akan</a:t>
            </a:r>
            <a:r>
              <a:rPr lang="id-ID" sz="2400" dirty="0" smtClean="0"/>
              <a:t> mengakibatkan terjadinya </a:t>
            </a:r>
            <a:r>
              <a:rPr lang="id-ID" sz="2400" i="1" dirty="0" smtClean="0"/>
              <a:t>psychological </a:t>
            </a:r>
            <a:r>
              <a:rPr lang="nl-NL" sz="2400" i="1" dirty="0" smtClean="0"/>
              <a:t>instability </a:t>
            </a:r>
            <a:r>
              <a:rPr lang="nl-NL" sz="2400" dirty="0" smtClean="0"/>
              <a:t>dan keadaan mental akan</a:t>
            </a:r>
            <a:r>
              <a:rPr lang="id-ID" sz="2400" dirty="0" smtClean="0"/>
              <a:t> menjadi goyah, tidak stabil, sering berubah </a:t>
            </a:r>
            <a:r>
              <a:rPr lang="nl-NL" sz="2400" dirty="0" smtClean="0"/>
              <a:t>pendirian dan pada waktu bertanding</a:t>
            </a:r>
            <a:r>
              <a:rPr lang="id-ID" sz="2400" dirty="0" smtClean="0"/>
              <a:t> konsentrasinya seringkali kacau, dan </a:t>
            </a:r>
            <a:r>
              <a:rPr lang="sv-SE" sz="2400" dirty="0" smtClean="0"/>
              <a:t>dampaknya prestasi tidak ada atau kalah</a:t>
            </a:r>
            <a:r>
              <a:rPr lang="id-ID" sz="2400" dirty="0" smtClean="0"/>
              <a:t> dalam pertandingan. </a:t>
            </a:r>
          </a:p>
          <a:p>
            <a:r>
              <a:rPr lang="id-ID" sz="2400" dirty="0" smtClean="0"/>
              <a:t>Ditandai dengan </a:t>
            </a:r>
            <a:r>
              <a:rPr lang="id-ID" sz="2400" dirty="0" smtClean="0"/>
              <a:t>adanya ketegangan (</a:t>
            </a:r>
            <a:r>
              <a:rPr lang="id-ID" sz="2400" dirty="0" smtClean="0"/>
              <a:t>stres), </a:t>
            </a:r>
            <a:r>
              <a:rPr lang="id-ID" sz="2400" dirty="0" smtClean="0"/>
              <a:t>takut, </a:t>
            </a:r>
            <a:r>
              <a:rPr lang="es-ES" sz="2400" dirty="0" err="1" smtClean="0"/>
              <a:t>marah</a:t>
            </a:r>
            <a:r>
              <a:rPr lang="es-ES" sz="2400" dirty="0" smtClean="0"/>
              <a:t>, </a:t>
            </a:r>
            <a:r>
              <a:rPr lang="es-ES" sz="2400" dirty="0" err="1" smtClean="0"/>
              <a:t>gembira</a:t>
            </a:r>
            <a:r>
              <a:rPr lang="es-ES" sz="2400" dirty="0" smtClean="0"/>
              <a:t>, </a:t>
            </a:r>
            <a:r>
              <a:rPr lang="es-ES" sz="2400" dirty="0" err="1" smtClean="0"/>
              <a:t>muak</a:t>
            </a:r>
            <a:r>
              <a:rPr lang="es-ES" sz="2400" dirty="0" smtClean="0"/>
              <a:t>, </a:t>
            </a:r>
            <a:r>
              <a:rPr lang="es-ES" sz="2400" dirty="0" err="1" smtClean="0"/>
              <a:t>kecewa</a:t>
            </a:r>
            <a:r>
              <a:rPr lang="id-ID" sz="2400" dirty="0" smtClean="0"/>
              <a:t>, sedih</a:t>
            </a:r>
            <a:endParaRPr lang="id-ID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PSYCHOLOGIS DARI OLAHRAGA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id-ID" dirty="0" smtClean="0"/>
          </a:p>
          <a:p>
            <a:r>
              <a:rPr lang="id-ID" dirty="0" smtClean="0"/>
              <a:t>Mempelajari bagaimana faktor psikologis mempengaruhi penampilan </a:t>
            </a:r>
            <a:r>
              <a:rPr lang="id-ID" dirty="0" smtClean="0"/>
              <a:t>(</a:t>
            </a:r>
            <a:r>
              <a:rPr lang="id-ID" i="1" dirty="0" smtClean="0"/>
              <a:t>performance</a:t>
            </a:r>
            <a:r>
              <a:rPr lang="id-ID" dirty="0" smtClean="0"/>
              <a:t>)  </a:t>
            </a:r>
            <a:r>
              <a:rPr lang="id-ID" dirty="0" smtClean="0"/>
              <a:t>seseorang. </a:t>
            </a:r>
            <a:endParaRPr lang="id-ID" dirty="0" smtClean="0"/>
          </a:p>
          <a:p>
            <a:pPr>
              <a:buNone/>
            </a:pPr>
            <a:r>
              <a:rPr lang="id-ID" dirty="0" smtClean="0">
                <a:sym typeface="Wingdings" pitchFamily="2" charset="2"/>
              </a:rPr>
              <a:t>	 atlit, pelatih, tenaga medis</a:t>
            </a:r>
            <a:endParaRPr lang="id-ID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00628" y="1843616"/>
            <a:ext cx="3838572" cy="4681728"/>
          </a:xfrm>
        </p:spPr>
        <p:txBody>
          <a:bodyPr>
            <a:normAutofit/>
          </a:bodyPr>
          <a:lstStyle/>
          <a:p>
            <a:r>
              <a:rPr lang="id-ID" dirty="0" smtClean="0"/>
              <a:t>Memahami bagaimana </a:t>
            </a:r>
            <a:r>
              <a:rPr lang="id-ID" dirty="0" smtClean="0"/>
              <a:t>kebiasaan olahraga dapat  </a:t>
            </a:r>
            <a:r>
              <a:rPr lang="id-ID" dirty="0" smtClean="0"/>
              <a:t>mempengaruhi </a:t>
            </a:r>
            <a:r>
              <a:rPr lang="id-ID" dirty="0" smtClean="0"/>
              <a:t>kesehatan mental (psikologis).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id-ID" dirty="0" smtClean="0">
                <a:sym typeface="Wingdings" pitchFamily="2" charset="2"/>
              </a:rPr>
              <a:t> gaya hidup masyarakat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ASPEK AGRESIVITAS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47417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d-ID" sz="2400" dirty="0" smtClean="0"/>
              <a:t>Agresivitas biasa juga disebut dengan giat atau keuletan adalah suatu tindakan yang dilakukan atas motif dan </a:t>
            </a:r>
            <a:r>
              <a:rPr lang="nb-NO" sz="2400" dirty="0" smtClean="0"/>
              <a:t>motivasi yang tinggi dalam diri seseorang</a:t>
            </a:r>
            <a:r>
              <a:rPr lang="id-ID" sz="2400" dirty="0" smtClean="0"/>
              <a:t> atau atlet</a:t>
            </a:r>
          </a:p>
          <a:p>
            <a:pPr>
              <a:spcBef>
                <a:spcPts val="0"/>
              </a:spcBef>
            </a:pPr>
            <a:r>
              <a:rPr lang="id-ID" sz="2400" dirty="0" smtClean="0"/>
              <a:t>Warchel </a:t>
            </a:r>
            <a:r>
              <a:rPr lang="id-ID" sz="2400" dirty="0" smtClean="0"/>
              <a:t>dan Cooper  membagi aspek agresivitas </a:t>
            </a:r>
            <a:r>
              <a:rPr lang="id-ID" sz="2400" dirty="0" smtClean="0"/>
              <a:t>menjadi: </a:t>
            </a:r>
            <a:endParaRPr lang="id-ID" sz="2400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id-ID" sz="2400" dirty="0" smtClean="0"/>
              <a:t> </a:t>
            </a:r>
            <a:r>
              <a:rPr lang="id-ID" sz="2400" dirty="0" smtClean="0"/>
              <a:t>   </a:t>
            </a:r>
            <a:r>
              <a:rPr lang="id-ID" sz="2400" dirty="0" smtClean="0"/>
              <a:t>1</a:t>
            </a:r>
            <a:r>
              <a:rPr lang="id-ID" sz="2400" dirty="0" smtClean="0"/>
              <a:t>. </a:t>
            </a:r>
            <a:r>
              <a:rPr lang="id-ID" sz="2400" dirty="0" smtClean="0"/>
              <a:t>A</a:t>
            </a:r>
            <a:r>
              <a:rPr lang="es-ES" sz="2400" dirty="0" err="1" smtClean="0"/>
              <a:t>gresivitas</a:t>
            </a:r>
            <a:r>
              <a:rPr lang="es-ES" sz="2400" dirty="0" smtClean="0"/>
              <a:t> yang </a:t>
            </a:r>
            <a:r>
              <a:rPr lang="es-ES" sz="2400" dirty="0" err="1" smtClean="0"/>
              <a:t>terkontrol</a:t>
            </a:r>
            <a:r>
              <a:rPr lang="es-ES" sz="2400" dirty="0" smtClean="0"/>
              <a:t> </a:t>
            </a:r>
            <a:endParaRPr lang="id-ID" sz="2400" dirty="0" smtClean="0"/>
          </a:p>
          <a:p>
            <a:pPr>
              <a:spcBef>
                <a:spcPts val="0"/>
              </a:spcBef>
              <a:buNone/>
            </a:pPr>
            <a:r>
              <a:rPr lang="id-ID" sz="2400" dirty="0" smtClean="0"/>
              <a:t>	</a:t>
            </a:r>
            <a:r>
              <a:rPr lang="id-ID" sz="2400" dirty="0" smtClean="0"/>
              <a:t>    Agresivitas </a:t>
            </a:r>
            <a:r>
              <a:rPr lang="id-ID" sz="2400" dirty="0" smtClean="0"/>
              <a:t>yang terkontrol dengan ketat akan </a:t>
            </a:r>
            <a:r>
              <a:rPr lang="id-ID" sz="2400" dirty="0" smtClean="0"/>
              <a:t> </a:t>
            </a:r>
            <a:r>
              <a:rPr lang="id-ID" sz="2400" dirty="0" smtClean="0"/>
              <a:t>   </a:t>
            </a:r>
          </a:p>
          <a:p>
            <a:pPr>
              <a:spcBef>
                <a:spcPts val="0"/>
              </a:spcBef>
              <a:buNone/>
            </a:pPr>
            <a:r>
              <a:rPr lang="id-ID" sz="2400" dirty="0" smtClean="0"/>
              <a:t> </a:t>
            </a:r>
            <a:r>
              <a:rPr lang="id-ID" sz="2400" dirty="0" smtClean="0"/>
              <a:t>       menunjukkan </a:t>
            </a:r>
            <a:r>
              <a:rPr lang="id-ID" sz="2400" dirty="0" smtClean="0"/>
              <a:t>adanya kontrol yang ekstrem terhadap </a:t>
            </a:r>
            <a:r>
              <a:rPr lang="id-ID" sz="2400" dirty="0" smtClean="0"/>
              <a:t> </a:t>
            </a:r>
            <a:endParaRPr lang="id-ID" sz="2400" dirty="0" smtClean="0"/>
          </a:p>
          <a:p>
            <a:pPr>
              <a:spcBef>
                <a:spcPts val="0"/>
              </a:spcBef>
              <a:buNone/>
            </a:pPr>
            <a:r>
              <a:rPr lang="id-ID" sz="2400" dirty="0" smtClean="0"/>
              <a:t> </a:t>
            </a:r>
            <a:r>
              <a:rPr lang="id-ID" sz="2400" dirty="0" smtClean="0"/>
              <a:t>       tingkahlaku </a:t>
            </a:r>
            <a:r>
              <a:rPr lang="id-ID" sz="2400" dirty="0" smtClean="0"/>
              <a:t>agresif dalam berbagai kondisi</a:t>
            </a:r>
          </a:p>
          <a:p>
            <a:pPr>
              <a:spcBef>
                <a:spcPts val="0"/>
              </a:spcBef>
              <a:buNone/>
            </a:pPr>
            <a:r>
              <a:rPr lang="id-ID" sz="2400" dirty="0" smtClean="0"/>
              <a:t> </a:t>
            </a:r>
            <a:r>
              <a:rPr lang="id-ID" sz="2400" dirty="0" smtClean="0"/>
              <a:t>  </a:t>
            </a:r>
            <a:r>
              <a:rPr lang="id-ID" sz="2400" dirty="0" smtClean="0"/>
              <a:t>2. </a:t>
            </a:r>
            <a:r>
              <a:rPr lang="nb-NO" sz="2400" dirty="0" smtClean="0"/>
              <a:t>Agresivitas </a:t>
            </a:r>
            <a:r>
              <a:rPr lang="nb-NO" sz="2400" dirty="0" smtClean="0"/>
              <a:t>yang tidak terkontrol.</a:t>
            </a:r>
            <a:endParaRPr lang="id-ID" sz="2400" dirty="0" smtClean="0"/>
          </a:p>
          <a:p>
            <a:pPr>
              <a:spcBef>
                <a:spcPts val="0"/>
              </a:spcBef>
              <a:buNone/>
            </a:pPr>
            <a:r>
              <a:rPr lang="id-ID" sz="2400" dirty="0" smtClean="0"/>
              <a:t>	</a:t>
            </a:r>
            <a:r>
              <a:rPr lang="id-ID" sz="2400" dirty="0" smtClean="0"/>
              <a:t>    Agresivitas </a:t>
            </a:r>
            <a:r>
              <a:rPr lang="id-ID" sz="2400" dirty="0" smtClean="0"/>
              <a:t>yang tidak terkontrol menunjukkan </a:t>
            </a:r>
            <a:r>
              <a:rPr lang="id-ID" sz="2400" dirty="0" smtClean="0"/>
              <a:t>   </a:t>
            </a:r>
          </a:p>
          <a:p>
            <a:pPr>
              <a:spcBef>
                <a:spcPts val="0"/>
              </a:spcBef>
              <a:buNone/>
            </a:pPr>
            <a:r>
              <a:rPr lang="id-ID" sz="2400" dirty="0" smtClean="0"/>
              <a:t> </a:t>
            </a:r>
            <a:r>
              <a:rPr lang="id-ID" sz="2400" dirty="0" smtClean="0"/>
              <a:t>       </a:t>
            </a:r>
            <a:r>
              <a:rPr lang="id-ID" sz="2400" dirty="0" smtClean="0"/>
              <a:t>kurangnya </a:t>
            </a:r>
            <a:r>
              <a:rPr lang="id-ID" sz="2400" dirty="0" smtClean="0"/>
              <a:t>larangan terhadap pengungkapan </a:t>
            </a:r>
            <a:r>
              <a:rPr lang="id-ID" sz="24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id-ID" sz="2400" dirty="0" smtClean="0"/>
              <a:t> </a:t>
            </a:r>
            <a:r>
              <a:rPr lang="id-ID" sz="2400" dirty="0" smtClean="0"/>
              <a:t>       </a:t>
            </a:r>
            <a:r>
              <a:rPr lang="id-ID" sz="2400" dirty="0" smtClean="0"/>
              <a:t>tingkahlaku </a:t>
            </a:r>
            <a:r>
              <a:rPr lang="id-ID" sz="2400" dirty="0" smtClean="0"/>
              <a:t>agresif dan </a:t>
            </a:r>
            <a:r>
              <a:rPr lang="id-ID" sz="2400" dirty="0" smtClean="0"/>
              <a:t>kecenderungan </a:t>
            </a:r>
            <a:r>
              <a:rPr lang="id-ID" sz="2400" dirty="0" smtClean="0"/>
              <a:t>untuk </a:t>
            </a:r>
            <a:endParaRPr lang="id-ID" sz="2400" dirty="0" smtClean="0"/>
          </a:p>
          <a:p>
            <a:pPr>
              <a:spcBef>
                <a:spcPts val="0"/>
              </a:spcBef>
              <a:buNone/>
            </a:pPr>
            <a:r>
              <a:rPr lang="id-ID" sz="2400" dirty="0" smtClean="0"/>
              <a:t> </a:t>
            </a:r>
            <a:r>
              <a:rPr lang="id-ID" sz="2400" dirty="0" smtClean="0"/>
              <a:t>       </a:t>
            </a:r>
            <a:r>
              <a:rPr lang="id-ID" sz="2400" dirty="0" smtClean="0"/>
              <a:t>mengadakan </a:t>
            </a:r>
            <a:r>
              <a:rPr lang="id-ID" sz="2400" dirty="0" smtClean="0"/>
              <a:t>respons terhadap  frustrasi dengan </a:t>
            </a:r>
            <a:endParaRPr lang="id-ID" sz="2400" dirty="0" smtClean="0"/>
          </a:p>
          <a:p>
            <a:pPr>
              <a:spcBef>
                <a:spcPts val="0"/>
              </a:spcBef>
              <a:buNone/>
            </a:pPr>
            <a:r>
              <a:rPr lang="id-ID" sz="2400" dirty="0" smtClean="0"/>
              <a:t> </a:t>
            </a:r>
            <a:r>
              <a:rPr lang="id-ID" sz="2400" dirty="0" smtClean="0"/>
              <a:t>       </a:t>
            </a:r>
            <a:r>
              <a:rPr lang="id-ID" sz="2400" dirty="0" smtClean="0"/>
              <a:t>tindakan-tindakan </a:t>
            </a:r>
            <a:r>
              <a:rPr lang="id-ID" sz="2400" dirty="0" smtClean="0"/>
              <a:t>agresif.</a:t>
            </a:r>
            <a:endParaRPr lang="id-ID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MOTIVASI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071546"/>
            <a:ext cx="8503920" cy="5786454"/>
          </a:xfrm>
        </p:spPr>
        <p:txBody>
          <a:bodyPr>
            <a:noAutofit/>
          </a:bodyPr>
          <a:lstStyle/>
          <a:p>
            <a:r>
              <a:rPr lang="id-ID" sz="2400" dirty="0" smtClean="0"/>
              <a:t>Motivasi olahraga diartikan keseluruhan </a:t>
            </a:r>
            <a:r>
              <a:rPr lang="it-IT" sz="2400" dirty="0" smtClean="0"/>
              <a:t>daya penggerak (motif-motif) di dalam diri</a:t>
            </a:r>
            <a:r>
              <a:rPr lang="id-ID" sz="2400" dirty="0" smtClean="0"/>
              <a:t> individu yang menimbulkan kegiatan berolahraga, menjamin kelangsungan latihan dan memberi arah pada kegiatan </a:t>
            </a:r>
            <a:r>
              <a:rPr lang="fi-FI" sz="2400" dirty="0" smtClean="0"/>
              <a:t>latihan untuk mencapai tujuan yang</a:t>
            </a:r>
            <a:r>
              <a:rPr lang="id-ID" sz="2400" dirty="0" smtClean="0"/>
              <a:t> dikehendaki (Gunarsa, 2004).</a:t>
            </a:r>
          </a:p>
          <a:p>
            <a:r>
              <a:rPr lang="id-ID" sz="2400" dirty="0" smtClean="0"/>
              <a:t>Terdapat </a:t>
            </a:r>
            <a:r>
              <a:rPr lang="id-ID" sz="2400" dirty="0" smtClean="0"/>
              <a:t>dua jenis motivasi dalam </a:t>
            </a:r>
            <a:r>
              <a:rPr lang="sv-SE" sz="2400" dirty="0" smtClean="0"/>
              <a:t>olahraga yait</a:t>
            </a:r>
            <a:r>
              <a:rPr lang="id-ID" sz="2400" dirty="0" smtClean="0"/>
              <a:t>u: </a:t>
            </a:r>
            <a:endParaRPr lang="id-ID" sz="2400" dirty="0" smtClean="0"/>
          </a:p>
          <a:p>
            <a:pPr lvl="1"/>
            <a:r>
              <a:rPr lang="id-ID" sz="2400" dirty="0" smtClean="0">
                <a:solidFill>
                  <a:srgbClr val="C00000"/>
                </a:solidFill>
              </a:rPr>
              <a:t>M</a:t>
            </a:r>
            <a:r>
              <a:rPr lang="sv-SE" sz="2400" dirty="0" smtClean="0">
                <a:solidFill>
                  <a:srgbClr val="C00000"/>
                </a:solidFill>
              </a:rPr>
              <a:t>otivasi intrinsik </a:t>
            </a:r>
            <a:endParaRPr lang="id-ID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id-ID" sz="2400" dirty="0" smtClean="0"/>
              <a:t>	Motivasi intrinsik merupakan dorongan yang kuat dari dalam yang menyebabkan individu </a:t>
            </a:r>
            <a:r>
              <a:rPr lang="id-ID" sz="2400" dirty="0" smtClean="0"/>
              <a:t>berpartisipasi.</a:t>
            </a:r>
          </a:p>
          <a:p>
            <a:pPr lvl="1">
              <a:buFont typeface="Courier New" pitchFamily="49" charset="0"/>
              <a:buChar char="o"/>
            </a:pPr>
            <a:r>
              <a:rPr lang="id-ID" sz="2400" dirty="0" smtClean="0">
                <a:solidFill>
                  <a:srgbClr val="C00000"/>
                </a:solidFill>
              </a:rPr>
              <a:t>Motivasi </a:t>
            </a:r>
            <a:r>
              <a:rPr lang="id-ID" sz="2400" dirty="0" smtClean="0">
                <a:solidFill>
                  <a:srgbClr val="C00000"/>
                </a:solidFill>
              </a:rPr>
              <a:t>ekstrinsik</a:t>
            </a:r>
          </a:p>
          <a:p>
            <a:pPr>
              <a:buNone/>
            </a:pPr>
            <a:r>
              <a:rPr lang="id-ID" sz="2400" dirty="0" smtClean="0"/>
              <a:t>	M</a:t>
            </a:r>
            <a:r>
              <a:rPr lang="it-IT" sz="2400" dirty="0" smtClean="0"/>
              <a:t>otivasi</a:t>
            </a:r>
            <a:r>
              <a:rPr lang="id-ID" sz="2400" dirty="0" smtClean="0"/>
              <a:t> ekstrinsik merupakan dorongan berasal dari </a:t>
            </a:r>
            <a:r>
              <a:rPr lang="nb-NO" sz="2400" dirty="0" smtClean="0"/>
              <a:t>luar individu yang menyebabkan seseorang</a:t>
            </a:r>
            <a:r>
              <a:rPr lang="id-ID" sz="2400" dirty="0" smtClean="0"/>
              <a:t> berpartisipasi dalam olahraga, contohnya dorongan dari pelatih, teman, orang tua, guru, kelompok, bangsa, hadiah, </a:t>
            </a:r>
            <a:r>
              <a:rPr lang="id-ID" sz="2400" dirty="0" smtClean="0"/>
              <a:t>bonus</a:t>
            </a:r>
            <a:endParaRPr lang="id-ID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KECERDASAN (INTELEGENSI)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Kecerdasan (intelegensi) seorang atlet dalam olahraga sangat dibutuhkan, utamanya pada cabang olahraga yang memerlukan keterampilan teknik tinggi, taktik dan strategi bermain yang komplkes.</a:t>
            </a:r>
          </a:p>
        </p:txBody>
      </p:sp>
      <p:pic>
        <p:nvPicPr>
          <p:cNvPr id="7170" name="Picture 2" descr="H:\YAYASAN\PPT\psikologi olahr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61048"/>
            <a:ext cx="60579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KEPERCAYAAN DIRI (</a:t>
            </a:r>
            <a:r>
              <a:rPr lang="id-ID" i="1" dirty="0" smtClean="0"/>
              <a:t>SELF CONFIDENCE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dirty="0" smtClean="0"/>
              <a:t>Kepercayaan diri atau percaya diri</a:t>
            </a:r>
            <a:r>
              <a:rPr lang="id-ID" dirty="0" smtClean="0"/>
              <a:t> adalah salah satu aspek kejiwaan yang harus dimiliki oleh seorang </a:t>
            </a:r>
            <a:r>
              <a:rPr lang="id-ID" dirty="0" smtClean="0"/>
              <a:t>atlet</a:t>
            </a:r>
            <a:endParaRPr lang="id-ID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d-ID" dirty="0" smtClean="0"/>
              <a:t>Aspek </a:t>
            </a:r>
            <a:r>
              <a:rPr lang="id-ID" dirty="0" smtClean="0"/>
              <a:t>ini </a:t>
            </a:r>
            <a:r>
              <a:rPr lang="id-ID" dirty="0" smtClean="0"/>
              <a:t>termasuk banyak menentukan penampilan atlet di lapangan.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d-ID" dirty="0" smtClean="0"/>
              <a:t>Perbedaan kepercayaan diri dapat dibedakan menjadi 3 </a:t>
            </a:r>
            <a:r>
              <a:rPr lang="en-US" dirty="0" err="1" smtClean="0"/>
              <a:t>yaitu</a:t>
            </a:r>
            <a:r>
              <a:rPr lang="id-ID" dirty="0" smtClean="0"/>
              <a:t>: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Over</a:t>
            </a:r>
            <a:r>
              <a:rPr lang="id-ID" i="1" dirty="0" smtClean="0"/>
              <a:t> </a:t>
            </a:r>
            <a:r>
              <a:rPr lang="id-ID" i="1" dirty="0" smtClean="0"/>
              <a:t>confidence </a:t>
            </a:r>
            <a:r>
              <a:rPr lang="id-ID" dirty="0" smtClean="0"/>
              <a:t>yaitu rasa percaya diri yang </a:t>
            </a:r>
            <a:r>
              <a:rPr lang="nn-NO" dirty="0" smtClean="0"/>
              <a:t>berlebihan yang dimiliki </a:t>
            </a:r>
            <a:r>
              <a:rPr lang="id-ID" dirty="0" smtClean="0"/>
              <a:t>seseorang.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i="1" dirty="0" smtClean="0"/>
              <a:t>Lack confidence </a:t>
            </a:r>
            <a:r>
              <a:rPr lang="id-ID" dirty="0" smtClean="0"/>
              <a:t>atau rasa kurang </a:t>
            </a:r>
            <a:r>
              <a:rPr lang="it-IT" dirty="0" smtClean="0"/>
              <a:t>percaya diri</a:t>
            </a:r>
            <a:endParaRPr lang="id-ID" dirty="0" smtClean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i="1" dirty="0" smtClean="0"/>
              <a:t>Full confidence </a:t>
            </a:r>
            <a:r>
              <a:rPr lang="id-ID" dirty="0" smtClean="0"/>
              <a:t>atau rasa penuh percaya diri </a:t>
            </a:r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STRES </a:t>
            </a:r>
            <a:r>
              <a:rPr lang="id-ID" dirty="0" smtClean="0"/>
              <a:t>DAN KECEMASAN 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Ketegangan atau yang lebih dikenal dengan istilah “</a:t>
            </a:r>
            <a:r>
              <a:rPr lang="id-ID" dirty="0" smtClean="0"/>
              <a:t>stres” </a:t>
            </a:r>
            <a:r>
              <a:rPr lang="id-ID" dirty="0" smtClean="0"/>
              <a:t>adalah suatu tekanan </a:t>
            </a:r>
            <a:r>
              <a:rPr lang="id-ID" dirty="0" smtClean="0"/>
              <a:t>dalam </a:t>
            </a:r>
            <a:r>
              <a:rPr lang="id-ID" dirty="0" smtClean="0"/>
              <a:t>diri </a:t>
            </a:r>
            <a:r>
              <a:rPr lang="id-ID" dirty="0" smtClean="0"/>
              <a:t>seseorang, yang membuat seseorang merasakan tidak nyaman.</a:t>
            </a:r>
          </a:p>
          <a:p>
            <a:r>
              <a:rPr lang="id-ID" dirty="0" smtClean="0"/>
              <a:t>Stres didefinisikan sebagai pengalaman emosional yang tidak nyaman yang disertai dengan perubahan biokimia, fisiologis, dan </a:t>
            </a:r>
            <a:r>
              <a:rPr lang="id-ID" dirty="0" smtClean="0"/>
              <a:t>perilaku</a:t>
            </a:r>
          </a:p>
          <a:p>
            <a:r>
              <a:rPr lang="id-ID" dirty="0" smtClean="0"/>
              <a:t>Kecemasan </a:t>
            </a:r>
            <a:r>
              <a:rPr lang="id-ID" dirty="0" smtClean="0"/>
              <a:t>adalah suatu perasaan </a:t>
            </a:r>
            <a:r>
              <a:rPr lang="sv-SE" dirty="0" smtClean="0"/>
              <a:t>subyektif akan ketakutan dan meningkatnya</a:t>
            </a:r>
            <a:r>
              <a:rPr lang="id-ID" dirty="0" smtClean="0"/>
              <a:t> kegairahan secara </a:t>
            </a:r>
            <a:r>
              <a:rPr lang="id-ID" dirty="0" smtClean="0"/>
              <a:t>fisiologik, namun jika berlebihan akan mengganggu penampilan seorang atlit (kekhawatiran berlebihan, ketegangan motorik, hiperaktivitas sitim otonom)</a:t>
            </a:r>
            <a:endParaRPr lang="id-ID" dirty="0" smtClean="0"/>
          </a:p>
          <a:p>
            <a:endParaRPr lang="id-ID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14488"/>
            <a:ext cx="8503920" cy="4384560"/>
          </a:xfrm>
        </p:spPr>
        <p:txBody>
          <a:bodyPr/>
          <a:lstStyle/>
          <a:p>
            <a:r>
              <a:rPr lang="id-ID" dirty="0" smtClean="0"/>
              <a:t>Stres </a:t>
            </a:r>
            <a:r>
              <a:rPr lang="id-ID" dirty="0" smtClean="0"/>
              <a:t>tidak selalu merugikan</a:t>
            </a:r>
          </a:p>
          <a:p>
            <a:r>
              <a:rPr lang="id-ID" dirty="0" smtClean="0"/>
              <a:t>Stres dapat </a:t>
            </a:r>
            <a:r>
              <a:rPr lang="id-ID" dirty="0" smtClean="0"/>
              <a:t>dibagi menjadi dua jenis, yaitu </a:t>
            </a:r>
            <a:r>
              <a:rPr lang="id-ID" i="1" dirty="0" smtClean="0"/>
              <a:t>distress</a:t>
            </a:r>
            <a:r>
              <a:rPr lang="id-ID" dirty="0" smtClean="0"/>
              <a:t> dan </a:t>
            </a:r>
            <a:r>
              <a:rPr lang="id-ID" i="1" dirty="0" smtClean="0"/>
              <a:t>eustress</a:t>
            </a:r>
            <a:r>
              <a:rPr lang="id-ID" dirty="0" smtClean="0"/>
              <a:t>. </a:t>
            </a:r>
            <a:endParaRPr lang="id-ID" dirty="0" smtClean="0"/>
          </a:p>
          <a:p>
            <a:r>
              <a:rPr lang="id-ID" i="1" dirty="0" smtClean="0"/>
              <a:t>Distress </a:t>
            </a:r>
            <a:r>
              <a:rPr lang="id-ID" dirty="0" smtClean="0"/>
              <a:t>merupakan jenis stres negatif yang sifatnya mengganggu</a:t>
            </a:r>
            <a:r>
              <a:rPr lang="id-ID" i="1" dirty="0" smtClean="0"/>
              <a:t> </a:t>
            </a:r>
            <a:r>
              <a:rPr lang="id-ID" dirty="0" smtClean="0"/>
              <a:t>individu yang </a:t>
            </a:r>
            <a:r>
              <a:rPr lang="id-ID" dirty="0" smtClean="0"/>
              <a:t>mengalaminya,</a:t>
            </a:r>
          </a:p>
          <a:p>
            <a:r>
              <a:rPr lang="id-ID" i="1" dirty="0" smtClean="0"/>
              <a:t>Eustress</a:t>
            </a:r>
            <a:r>
              <a:rPr lang="id-ID" dirty="0" smtClean="0"/>
              <a:t> </a:t>
            </a:r>
            <a:r>
              <a:rPr lang="id-ID" dirty="0" smtClean="0"/>
              <a:t>ialah jenis </a:t>
            </a:r>
            <a:r>
              <a:rPr lang="id-ID" dirty="0" smtClean="0"/>
              <a:t>stres </a:t>
            </a:r>
            <a:r>
              <a:rPr lang="id-ID" dirty="0" smtClean="0"/>
              <a:t>yang sifatnya positif dan membangun</a:t>
            </a:r>
            <a:endParaRPr lang="id-ID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Faktor </a:t>
            </a:r>
            <a:r>
              <a:rPr lang="id-ID" b="1" dirty="0" smtClean="0"/>
              <a:t>yang Mempengaruhi Kondisi Kejiwaan Olahragawan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48805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Faktor keturunan (heredity)</a:t>
            </a:r>
          </a:p>
          <a:p>
            <a:pPr>
              <a:spcBef>
                <a:spcPts val="0"/>
              </a:spcBef>
              <a:buNone/>
            </a:pP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Faktor keturunan bersifat genetik. Walaupun sangat sukar dibuktikan, tetapi semua percaya bahwa ini berpengaruh terhadap kondisi kejiwaan seseorang atlet.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Faktor fisik (organobiologik)</a:t>
            </a:r>
          </a:p>
          <a:p>
            <a:pPr>
              <a:spcBef>
                <a:spcPts val="0"/>
              </a:spcBef>
              <a:buNone/>
            </a:pP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Faktor organobiologik adalah keadaan anatomis, fisiologik, fungsi otot serta perkembangannya, yang sempurna tentu sangat membantu untuk mencapai prestasi dalam olahraga. </a:t>
            </a:r>
          </a:p>
          <a:p>
            <a:pPr>
              <a:spcBef>
                <a:spcPts val="0"/>
              </a:spcBef>
            </a:pP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Faktor </a:t>
            </a: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psikoedukatif</a:t>
            </a:r>
            <a:endParaRPr lang="id-ID" sz="2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Faktor ini sangat dominan dalam diri olahragawan, karena corak pribadi seseorang selalu diwarnai penampilan tingkahlakunya. Faktor ini akan berkembang bilamana secara optimal mendapat rangsangan, latihan, belajar dan pendidikan.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Faktor yang Mempengaruhi Kondisi Kejiwaan Olahragawan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Faktor </a:t>
            </a: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sosio-kultural</a:t>
            </a:r>
          </a:p>
          <a:p>
            <a:pPr>
              <a:spcBef>
                <a:spcPts val="0"/>
              </a:spcBef>
              <a:buNone/>
            </a:pP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Faktor ini adalah hal-hal yang datang dari lingkungan budaya dimana atlet itu berada. Hal ini sebenarnya sangat khas, luas dan selalu tumpang tindih dengan faktor </a:t>
            </a: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psikoedukatif</a:t>
            </a: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Di sini ditekankan pada hal-hal yang bersifat tradisi, etnis, tabu, dan lain-lain. </a:t>
            </a:r>
          </a:p>
          <a:p>
            <a:pPr>
              <a:spcBef>
                <a:spcPts val="0"/>
              </a:spcBef>
            </a:pP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Faktor spiritual, </a:t>
            </a:r>
          </a:p>
          <a:p>
            <a:pPr>
              <a:spcBef>
                <a:spcPts val="0"/>
              </a:spcBef>
              <a:buNone/>
            </a:pPr>
            <a:r>
              <a:rPr lang="id-ID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Faktor ini adalah hal-hal yang berhubungan dengan keyakinan agama dan moral. </a:t>
            </a:r>
            <a:endParaRPr lang="id-ID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107157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Meningkatkan Kondisi Kejiwaan Olahragawan  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627966" cy="4741750"/>
          </a:xfrm>
        </p:spPr>
        <p:txBody>
          <a:bodyPr>
            <a:noAutofit/>
          </a:bodyPr>
          <a:lstStyle/>
          <a:p>
            <a:r>
              <a:rPr lang="id-ID" sz="2400" dirty="0" smtClean="0"/>
              <a:t>Cooper (1969) menyatakan bahwa ada perbedaan kepribadian atau aspek-aspek kejiwaan antara atlet dan non atlet. </a:t>
            </a:r>
          </a:p>
          <a:p>
            <a:pPr>
              <a:buNone/>
            </a:pPr>
            <a:r>
              <a:rPr lang="id-ID" sz="2400" dirty="0" smtClean="0"/>
              <a:t>	Atlet </a:t>
            </a:r>
            <a:r>
              <a:rPr lang="id-ID" sz="2400" dirty="0" smtClean="0"/>
              <a:t>terlihat lebih percaya diri, sikap bersaing dan sikap sosial yang terbuka (keluar, outgoing) dari pada non atlet. </a:t>
            </a:r>
          </a:p>
          <a:p>
            <a:r>
              <a:rPr lang="id-ID" sz="2400" dirty="0" smtClean="0"/>
              <a:t>KK.T. Ashley dan K.L. Joy (1977) mengemukakan bahwa atlet yang mengikuti olahraga tim maupun individu memperlihatkan aspek kejiwaan yang bebas, objektif dan tingkat kecemasan yang rendah dibanding yang bukan atlet. </a:t>
            </a:r>
            <a:endParaRPr lang="id-ID" sz="2400" dirty="0" smtClean="0"/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/>
              <a:t>Sehubungan </a:t>
            </a:r>
            <a:r>
              <a:rPr lang="id-ID" sz="2400" dirty="0" smtClean="0"/>
              <a:t>dengan maka dapat dikemukakan bahwa aspek kejiwaan perlu dilatih dengan beberapa cara antara lain dengan memberikan </a:t>
            </a:r>
            <a:r>
              <a:rPr lang="id-ID" sz="2400" dirty="0" smtClean="0"/>
              <a:t>kesempatan </a:t>
            </a:r>
            <a:r>
              <a:rPr lang="id-ID" sz="2400" dirty="0" smtClean="0"/>
              <a:t>lebih banyak bertanding kepada atlet. </a:t>
            </a:r>
            <a:endParaRPr lang="id-ID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TEKNIK KONTROL DIRI SAAT OLAHRAGA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Beberapa </a:t>
            </a:r>
            <a:r>
              <a:rPr lang="id-ID" sz="2800" dirty="0" smtClean="0"/>
              <a:t>teknik keterampilan kontrol </a:t>
            </a:r>
            <a:r>
              <a:rPr lang="fi-FI" sz="2800" dirty="0" smtClean="0"/>
              <a:t>diri untuk meningkatkan konsentrasi, mengelola</a:t>
            </a:r>
            <a:r>
              <a:rPr lang="id-ID" sz="2800" dirty="0" smtClean="0"/>
              <a:t> emosi, dan mengelola kognisi atlet, yakni melalui teknik: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Visualisasi positif (</a:t>
            </a:r>
            <a:r>
              <a:rPr lang="id-ID" sz="2800" i="1" dirty="0" smtClean="0"/>
              <a:t>Positive </a:t>
            </a:r>
            <a:r>
              <a:rPr lang="en-US" sz="2800" i="1" dirty="0" smtClean="0"/>
              <a:t>Screen Technique), </a:t>
            </a:r>
            <a:endParaRPr lang="id-ID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 Self-talk, </a:t>
            </a:r>
            <a:endParaRPr lang="id-ID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2800" i="1" dirty="0" smtClean="0"/>
              <a:t>T</a:t>
            </a:r>
            <a:r>
              <a:rPr lang="en-US" sz="2800" i="1" dirty="0" err="1" smtClean="0"/>
              <a:t>eknik</a:t>
            </a:r>
            <a:r>
              <a:rPr lang="id-ID" sz="2800" i="1" dirty="0" smtClean="0"/>
              <a:t> Light Stream,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i="1" dirty="0" smtClean="0"/>
              <a:t>Latihan relaksasi otot dan </a:t>
            </a:r>
            <a:r>
              <a:rPr lang="id-ID" sz="2800" dirty="0" smtClean="0"/>
              <a:t>relaksasi dengan pernafasan perut,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i="1" dirty="0" smtClean="0"/>
              <a:t>Spiritual Emotional Freedom Technique/SEFT.</a:t>
            </a:r>
            <a:endParaRPr lang="id-ID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d-ID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id-ID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id-ID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PENGARUH OLAHRAGA </a:t>
            </a: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PADA</a:t>
            </a:r>
          </a:p>
          <a:p>
            <a:pPr algn="ctr">
              <a:buNone/>
            </a:pP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KESEHATAN MENTAL (PSIKOLOGIS) 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Peran Psikologi Olahraga dalam Peningkatan </a:t>
            </a:r>
            <a:r>
              <a:rPr lang="id-ID" b="1" i="1" dirty="0" smtClean="0"/>
              <a:t>Sport Performance </a:t>
            </a:r>
            <a:endParaRPr lang="id-ID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4"/>
            <a:ext cx="6096000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:\YAYASAN\baby blues\image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546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Memperbaiki Stres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50392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Orang yang berolahraga memiliki toleransi stres yang tinggi. </a:t>
            </a:r>
            <a:endParaRPr lang="id-ID" sz="24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id-ID" sz="2400" dirty="0" smtClean="0">
                <a:latin typeface="+mj-lt"/>
                <a:cs typeface="Times New Roman" pitchFamily="18" charset="0"/>
              </a:rPr>
              <a:t>Kadar </a:t>
            </a:r>
            <a:r>
              <a:rPr lang="id-ID" sz="2400" dirty="0" smtClean="0">
                <a:latin typeface="+mj-lt"/>
                <a:cs typeface="Times New Roman" pitchFamily="18" charset="0"/>
              </a:rPr>
              <a:t>BDNF (</a:t>
            </a:r>
            <a:r>
              <a:rPr lang="id-ID" sz="2400" i="1" dirty="0" smtClean="0">
                <a:latin typeface="+mj-lt"/>
                <a:cs typeface="Times New Roman" pitchFamily="18" charset="0"/>
              </a:rPr>
              <a:t>Brain-derived </a:t>
            </a:r>
            <a:r>
              <a:rPr lang="id-ID" sz="2400" i="1" dirty="0" smtClean="0">
                <a:latin typeface="+mj-lt"/>
                <a:cs typeface="Times New Roman" pitchFamily="18" charset="0"/>
              </a:rPr>
              <a:t>neurothropic factors</a:t>
            </a:r>
            <a:r>
              <a:rPr lang="id-ID" sz="2400" dirty="0" smtClean="0">
                <a:latin typeface="+mj-lt"/>
                <a:cs typeface="Times New Roman" pitchFamily="18" charset="0"/>
              </a:rPr>
              <a:t>) dan </a:t>
            </a:r>
            <a:r>
              <a:rPr lang="id-ID" sz="2400" i="1" dirty="0" smtClean="0">
                <a:latin typeface="+mj-lt"/>
                <a:cs typeface="Times New Roman" pitchFamily="18" charset="0"/>
              </a:rPr>
              <a:t>Beta-Endorphins</a:t>
            </a:r>
            <a:r>
              <a:rPr lang="id-ID" sz="2400" dirty="0" smtClean="0">
                <a:latin typeface="+mj-lt"/>
                <a:cs typeface="Times New Roman" pitchFamily="18" charset="0"/>
              </a:rPr>
              <a:t> </a:t>
            </a:r>
            <a:r>
              <a:rPr lang="id-ID" sz="2400" dirty="0" smtClean="0">
                <a:latin typeface="+mj-lt"/>
                <a:cs typeface="Times New Roman" pitchFamily="18" charset="0"/>
              </a:rPr>
              <a:t>meningkat. </a:t>
            </a:r>
          </a:p>
          <a:p>
            <a:r>
              <a:rPr lang="id-ID" sz="2400" dirty="0" smtClean="0">
                <a:latin typeface="+mj-lt"/>
                <a:cs typeface="Times New Roman" pitchFamily="18" charset="0"/>
              </a:rPr>
              <a:t>BDNF berperan dalam meningkatkan kadar </a:t>
            </a:r>
            <a:r>
              <a:rPr lang="id-ID" sz="2400" i="1" dirty="0" smtClean="0">
                <a:latin typeface="+mj-lt"/>
                <a:cs typeface="Times New Roman" pitchFamily="18" charset="0"/>
              </a:rPr>
              <a:t>Long Term Potentiation </a:t>
            </a:r>
            <a:r>
              <a:rPr lang="id-ID" sz="2400" dirty="0" smtClean="0">
                <a:latin typeface="+mj-lt"/>
                <a:cs typeface="Times New Roman" pitchFamily="18" charset="0"/>
              </a:rPr>
              <a:t>(LTP) yang mendukung terjadinya plastisitas </a:t>
            </a:r>
            <a:r>
              <a:rPr lang="id-ID" sz="2400" dirty="0" smtClean="0">
                <a:latin typeface="+mj-lt"/>
                <a:cs typeface="Times New Roman" pitchFamily="18" charset="0"/>
              </a:rPr>
              <a:t>neuron sehingga </a:t>
            </a:r>
            <a:r>
              <a:rPr lang="id-ID" sz="2400" dirty="0" smtClean="0">
                <a:latin typeface="+mj-lt"/>
                <a:cs typeface="Times New Roman" pitchFamily="18" charset="0"/>
              </a:rPr>
              <a:t>meningkatkan fungsi memori dan pembelajaran yang </a:t>
            </a:r>
            <a:r>
              <a:rPr lang="id-ID" sz="2400" dirty="0" smtClean="0">
                <a:latin typeface="+mj-lt"/>
                <a:cs typeface="Times New Roman" pitchFamily="18" charset="0"/>
              </a:rPr>
              <a:t>menyebabkan </a:t>
            </a:r>
            <a:r>
              <a:rPr lang="id-ID" sz="2400" dirty="0" smtClean="0">
                <a:latin typeface="+mj-lt"/>
                <a:cs typeface="Times New Roman" pitchFamily="18" charset="0"/>
              </a:rPr>
              <a:t>peningkatan toleransi terhadap stres. </a:t>
            </a:r>
          </a:p>
          <a:p>
            <a:r>
              <a:rPr lang="id-ID" sz="2400" i="1" dirty="0" smtClean="0">
                <a:latin typeface="+mj-lt"/>
                <a:cs typeface="Times New Roman" pitchFamily="18" charset="0"/>
              </a:rPr>
              <a:t>Beta-Endorphins </a:t>
            </a:r>
            <a:r>
              <a:rPr lang="id-ID" sz="2400" dirty="0" smtClean="0">
                <a:latin typeface="+mj-lt"/>
                <a:cs typeface="Times New Roman" pitchFamily="18" charset="0"/>
              </a:rPr>
              <a:t>berperan dalam menurunkan kadar kortisol berlebih sehingga dapat menyebabkan kadar kortisol menjadi normal kembali. </a:t>
            </a:r>
            <a:endParaRPr lang="id-ID" sz="24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Memperbaiki Stres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503920" cy="5143536"/>
          </a:xfrm>
        </p:spPr>
        <p:txBody>
          <a:bodyPr>
            <a:noAutofit/>
          </a:bodyPr>
          <a:lstStyle/>
          <a:p>
            <a:r>
              <a:rPr lang="id-ID" sz="2800" dirty="0" smtClean="0">
                <a:latin typeface="+mj-lt"/>
                <a:cs typeface="Times New Roman" pitchFamily="18" charset="0"/>
              </a:rPr>
              <a:t>Kadar </a:t>
            </a:r>
            <a:r>
              <a:rPr lang="id-ID" sz="2800" dirty="0" smtClean="0">
                <a:latin typeface="+mj-lt"/>
                <a:cs typeface="Times New Roman" pitchFamily="18" charset="0"/>
              </a:rPr>
              <a:t>kortisol yang normal mengembalikan fungsi CRHR2 </a:t>
            </a:r>
            <a:endParaRPr lang="id-ID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id-ID" sz="2800" dirty="0" smtClean="0">
                <a:latin typeface="+mj-lt"/>
                <a:cs typeface="Times New Roman" pitchFamily="18" charset="0"/>
              </a:rPr>
              <a:t>	</a:t>
            </a:r>
            <a:r>
              <a:rPr lang="id-ID" sz="2800" dirty="0" smtClean="0">
                <a:latin typeface="+mj-lt"/>
                <a:cs typeface="Times New Roman" pitchFamily="18" charset="0"/>
              </a:rPr>
              <a:t>(</a:t>
            </a:r>
            <a:r>
              <a:rPr lang="id-ID" sz="2800" dirty="0" smtClean="0">
                <a:latin typeface="+mj-lt"/>
              </a:rPr>
              <a:t>Corticotropin-releasing hormone receptor </a:t>
            </a:r>
            <a:r>
              <a:rPr lang="id-ID" sz="2800" dirty="0" smtClean="0">
                <a:latin typeface="+mj-lt"/>
              </a:rPr>
              <a:t>2)</a:t>
            </a:r>
            <a:endParaRPr lang="id-ID" sz="2800" dirty="0" smtClean="0">
              <a:latin typeface="+mj-lt"/>
            </a:endParaRPr>
          </a:p>
          <a:p>
            <a:r>
              <a:rPr lang="id-ID" sz="2800" dirty="0" smtClean="0">
                <a:latin typeface="+mj-lt"/>
                <a:cs typeface="Times New Roman" pitchFamily="18" charset="0"/>
              </a:rPr>
              <a:t>Fungsi </a:t>
            </a:r>
            <a:r>
              <a:rPr lang="id-ID" sz="2800" dirty="0" smtClean="0">
                <a:latin typeface="+mj-lt"/>
                <a:cs typeface="Times New Roman" pitchFamily="18" charset="0"/>
              </a:rPr>
              <a:t>kognisi dan emosi </a:t>
            </a:r>
            <a:r>
              <a:rPr lang="id-ID" sz="2800" dirty="0" smtClean="0">
                <a:latin typeface="+mj-lt"/>
                <a:cs typeface="Times New Roman" pitchFamily="18" charset="0"/>
              </a:rPr>
              <a:t>akan </a:t>
            </a:r>
            <a:r>
              <a:rPr lang="id-ID" sz="2800" dirty="0" smtClean="0">
                <a:latin typeface="+mj-lt"/>
                <a:cs typeface="Times New Roman" pitchFamily="18" charset="0"/>
              </a:rPr>
              <a:t>membaik </a:t>
            </a:r>
            <a:r>
              <a:rPr lang="id-ID" sz="2800" dirty="0" smtClean="0">
                <a:latin typeface="+mj-lt"/>
                <a:cs typeface="Times New Roman" pitchFamily="18" charset="0"/>
              </a:rPr>
              <a:t>dan  </a:t>
            </a:r>
            <a:r>
              <a:rPr lang="id-ID" sz="2800" dirty="0" smtClean="0">
                <a:latin typeface="+mj-lt"/>
                <a:cs typeface="Times New Roman" pitchFamily="18" charset="0"/>
              </a:rPr>
              <a:t>menyebabkan peningkatan toleransi stres individu </a:t>
            </a:r>
            <a:endParaRPr lang="id-ID" sz="2800" dirty="0" smtClean="0">
              <a:latin typeface="+mj-lt"/>
              <a:cs typeface="Times New Roman" pitchFamily="18" charset="0"/>
            </a:endParaRPr>
          </a:p>
          <a:p>
            <a:r>
              <a:rPr lang="id-ID" sz="2800" dirty="0" smtClean="0">
                <a:latin typeface="+mj-lt"/>
                <a:cs typeface="Times New Roman" pitchFamily="18" charset="0"/>
              </a:rPr>
              <a:t>Oleh sebab itu dengan berolahraga, individu dapat meningkatkan toleransi stresnya dan pada akhirnya mampu terhindar dari keadaan distres</a:t>
            </a:r>
          </a:p>
          <a:p>
            <a:r>
              <a:rPr lang="id-ID" sz="2800" dirty="0" smtClean="0">
                <a:latin typeface="+mj-lt"/>
              </a:rPr>
              <a:t>Kebugaran jasmani memiliki korelasi negatif dengan tingkat stres</a:t>
            </a:r>
            <a:endParaRPr lang="id-ID" sz="2800" dirty="0" smtClean="0">
              <a:latin typeface="+mj-lt"/>
              <a:cs typeface="Times New Roman" pitchFamily="18" charset="0"/>
            </a:endParaRPr>
          </a:p>
          <a:p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Pada kondisi stres yang kronis, terjadi peningkatan kortisol yang berlebih di dalam tubuh dan terjadi penurunan kadar BDNF di hipokampus (regio CA1 &amp; CA3) dan amigdala. Kadar kortisol yang berlebih tersebut menurunkan respon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CRHR2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Penurunan  kadar BDNF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menyebabkan menurunnya fungsi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plastisitas neuron.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Penurunan respon CRHR2 dan kadar beta endorfin tersebut menyebabkan penurunan toleransi terhadap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stres</a:t>
            </a: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Beta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endorfin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menyebabkan rasa nyaman dan bahagia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Xiao </a:t>
            </a:r>
            <a:r>
              <a:rPr lang="id-ID" i="1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i="1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, 2013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id-ID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428604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dirty="0" smtClean="0"/>
              <a:t>Memperbaiki Stres </a:t>
            </a:r>
            <a:endParaRPr lang="id-ID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Memperbaiki Stres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14422"/>
            <a:ext cx="8503920" cy="5429288"/>
          </a:xfrm>
        </p:spPr>
        <p:txBody>
          <a:bodyPr>
            <a:normAutofit lnSpcReduction="10000"/>
          </a:bodyPr>
          <a:lstStyle/>
          <a:p>
            <a:r>
              <a:rPr lang="id-ID" sz="2400" dirty="0" smtClean="0"/>
              <a:t>Aktifitas fisik meningkatkan kondisi mental dengan </a:t>
            </a:r>
            <a:endParaRPr lang="id-ID" sz="2400" dirty="0" smtClean="0"/>
          </a:p>
          <a:p>
            <a:pPr lvl="1"/>
            <a:r>
              <a:rPr lang="id-ID" sz="2400" dirty="0" smtClean="0">
                <a:solidFill>
                  <a:schemeClr val="tx1"/>
                </a:solidFill>
              </a:rPr>
              <a:t>meningkatkan </a:t>
            </a:r>
            <a:r>
              <a:rPr lang="id-ID" sz="2400" dirty="0" smtClean="0">
                <a:solidFill>
                  <a:schemeClr val="tx1"/>
                </a:solidFill>
              </a:rPr>
              <a:t>sirkulasi darah, </a:t>
            </a:r>
            <a:endParaRPr lang="id-ID" sz="2400" dirty="0" smtClean="0">
              <a:solidFill>
                <a:schemeClr val="tx1"/>
              </a:solidFill>
            </a:endParaRPr>
          </a:p>
          <a:p>
            <a:pPr lvl="1"/>
            <a:r>
              <a:rPr lang="id-ID" sz="2400" dirty="0" smtClean="0">
                <a:solidFill>
                  <a:schemeClr val="tx1"/>
                </a:solidFill>
              </a:rPr>
              <a:t>membawa </a:t>
            </a:r>
            <a:r>
              <a:rPr lang="id-ID" sz="2400" dirty="0" smtClean="0">
                <a:solidFill>
                  <a:schemeClr val="tx1"/>
                </a:solidFill>
              </a:rPr>
              <a:t>O2 dan endorphin ke jaringan otak, </a:t>
            </a:r>
            <a:endParaRPr lang="id-ID" sz="2400" dirty="0" smtClean="0">
              <a:solidFill>
                <a:schemeClr val="tx1"/>
              </a:solidFill>
            </a:endParaRPr>
          </a:p>
          <a:p>
            <a:pPr lvl="1"/>
            <a:r>
              <a:rPr lang="id-ID" sz="2400" dirty="0" smtClean="0">
                <a:solidFill>
                  <a:schemeClr val="tx1"/>
                </a:solidFill>
              </a:rPr>
              <a:t>membantu </a:t>
            </a:r>
            <a:r>
              <a:rPr lang="id-ID" sz="2400" dirty="0" smtClean="0">
                <a:solidFill>
                  <a:schemeClr val="tx1"/>
                </a:solidFill>
              </a:rPr>
              <a:t>meningkatkan pertumbuhan sel otak </a:t>
            </a:r>
            <a:endParaRPr lang="id-ID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	</a:t>
            </a:r>
            <a:r>
              <a:rPr lang="id-ID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id-ID" sz="2400" dirty="0" smtClean="0">
                <a:solidFill>
                  <a:schemeClr val="tx1"/>
                </a:solidFill>
              </a:rPr>
              <a:t>yang berhubungan </a:t>
            </a:r>
            <a:r>
              <a:rPr lang="id-ID" sz="2400" dirty="0" smtClean="0">
                <a:solidFill>
                  <a:schemeClr val="tx1"/>
                </a:solidFill>
              </a:rPr>
              <a:t>dengan kinerja yang lebih baik pada kognitif dan kesejahteraan mental seperti membantu menghadapi </a:t>
            </a:r>
            <a:r>
              <a:rPr lang="id-ID" sz="2400" dirty="0" smtClean="0">
                <a:solidFill>
                  <a:schemeClr val="tx1"/>
                </a:solidFill>
              </a:rPr>
              <a:t>stres, cemas, </a:t>
            </a:r>
            <a:r>
              <a:rPr lang="id-ID" sz="2400" dirty="0" smtClean="0">
                <a:solidFill>
                  <a:schemeClr val="tx1"/>
                </a:solidFill>
              </a:rPr>
              <a:t>dan depresi</a:t>
            </a:r>
            <a:r>
              <a:rPr lang="id-ID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id-ID" sz="2400" dirty="0" smtClean="0"/>
              <a:t>Penelitian:</a:t>
            </a:r>
          </a:p>
          <a:p>
            <a:pPr lvl="1"/>
            <a:r>
              <a:rPr lang="id-ID" sz="2400" dirty="0" smtClean="0">
                <a:solidFill>
                  <a:schemeClr val="tx1"/>
                </a:solidFill>
              </a:rPr>
              <a:t>korelasi negatif antara </a:t>
            </a:r>
            <a:r>
              <a:rPr lang="id-ID" sz="2400" dirty="0" smtClean="0">
                <a:solidFill>
                  <a:schemeClr val="tx1"/>
                </a:solidFill>
              </a:rPr>
              <a:t>stres kronis dengan kebugaran </a:t>
            </a:r>
            <a:r>
              <a:rPr lang="id-ID" sz="2400" dirty="0" smtClean="0">
                <a:solidFill>
                  <a:schemeClr val="tx1"/>
                </a:solidFill>
              </a:rPr>
              <a:t>jasmani</a:t>
            </a:r>
          </a:p>
          <a:p>
            <a:pPr lvl="1"/>
            <a:r>
              <a:rPr lang="id-ID" sz="2400" dirty="0" smtClean="0">
                <a:solidFill>
                  <a:schemeClr val="tx1"/>
                </a:solidFill>
              </a:rPr>
              <a:t>korelasi negatif antara tingkat kecemasan dan tingkat kebugaran jasmani</a:t>
            </a:r>
          </a:p>
          <a:p>
            <a:pPr lvl="1"/>
            <a:r>
              <a:rPr lang="id-ID" sz="2400" dirty="0" smtClean="0">
                <a:solidFill>
                  <a:schemeClr val="tx1"/>
                </a:solidFill>
              </a:rPr>
              <a:t>kaitan </a:t>
            </a:r>
            <a:r>
              <a:rPr lang="id-ID" sz="2400" dirty="0" smtClean="0">
                <a:solidFill>
                  <a:schemeClr val="tx1"/>
                </a:solidFill>
              </a:rPr>
              <a:t>antara tingkat kebugaran jasmani dengan kondisi mental </a:t>
            </a:r>
            <a:r>
              <a:rPr lang="id-ID" sz="2400" dirty="0" smtClean="0">
                <a:solidFill>
                  <a:schemeClr val="tx1"/>
                </a:solidFill>
              </a:rPr>
              <a:t>seseorang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 l="13213" t="50495" r="30376" b="7261"/>
          <a:stretch>
            <a:fillRect/>
          </a:stretch>
        </p:blipFill>
        <p:spPr bwMode="auto">
          <a:xfrm>
            <a:off x="611560" y="1700808"/>
            <a:ext cx="79928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Olahraga dan Kesehatan Mental 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59610" t="18482" b="13192"/>
          <a:stretch>
            <a:fillRect/>
          </a:stretch>
        </p:blipFill>
        <p:spPr bwMode="auto">
          <a:xfrm>
            <a:off x="179512" y="1340768"/>
            <a:ext cx="57341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444208" y="2564904"/>
            <a:ext cx="2016224" cy="26642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Cross-sectional data from more than 1·2 million individuals in the </a:t>
            </a:r>
            <a:r>
              <a:rPr lang="en-US" b="1" dirty="0" smtClean="0"/>
              <a:t>USA</a:t>
            </a:r>
            <a:endParaRPr lang="id-ID" b="1" dirty="0" smtClean="0"/>
          </a:p>
          <a:p>
            <a:pPr algn="ctr"/>
            <a:endParaRPr lang="id-ID" b="1" dirty="0"/>
          </a:p>
          <a:p>
            <a:pPr algn="ctr"/>
            <a:r>
              <a:rPr lang="id-ID" b="1" dirty="0" smtClean="0"/>
              <a:t>2011-2015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439</TotalTime>
  <Words>1019</Words>
  <Application>Microsoft Office PowerPoint</Application>
  <PresentationFormat>On-screen Show (4:3)</PresentationFormat>
  <Paragraphs>158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Civic</vt:lpstr>
      <vt:lpstr>Slide 1</vt:lpstr>
      <vt:lpstr>PSYCHOLOGIS DARI OLAHRAGA</vt:lpstr>
      <vt:lpstr>Slide 3</vt:lpstr>
      <vt:lpstr>Memperbaiki Stres </vt:lpstr>
      <vt:lpstr>Memperbaiki Stres </vt:lpstr>
      <vt:lpstr>Slide 6</vt:lpstr>
      <vt:lpstr>Memperbaiki Stres </vt:lpstr>
      <vt:lpstr>Slide 8</vt:lpstr>
      <vt:lpstr>Olahraga dan Kesehatan Mental </vt:lpstr>
      <vt:lpstr>Mental health burden as a function of exercise duration</vt:lpstr>
      <vt:lpstr>Mental health burden as a function of exercise frequency</vt:lpstr>
      <vt:lpstr>Slide 12</vt:lpstr>
      <vt:lpstr>APA ITU PSIKOLOGI OLAHRAGA?</vt:lpstr>
      <vt:lpstr>PSIKOLOGI OLAHRAGA</vt:lpstr>
      <vt:lpstr>SPORT PSYCHOLOGY</vt:lpstr>
      <vt:lpstr>OBJEK PSIKOLOGI OLAHRAGA</vt:lpstr>
      <vt:lpstr>Aspek Psikis yang Berpengaruh thd Olahraga</vt:lpstr>
      <vt:lpstr>FAKTOR PSIKOLOGIS YANG MEMPENGARUHI OLAHRAGA</vt:lpstr>
      <vt:lpstr>ASPEK EMOSI</vt:lpstr>
      <vt:lpstr>ASPEK AGRESIVITAS</vt:lpstr>
      <vt:lpstr>MOTIVASI </vt:lpstr>
      <vt:lpstr>KECERDASAN (INTELEGENSI)</vt:lpstr>
      <vt:lpstr>KEPERCAYAAN DIRI (SELF CONFIDENCE)</vt:lpstr>
      <vt:lpstr>STRES DAN KECEMASAN  </vt:lpstr>
      <vt:lpstr>Slide 25</vt:lpstr>
      <vt:lpstr> Faktor yang Mempengaruhi Kondisi Kejiwaan Olahragawan </vt:lpstr>
      <vt:lpstr>Faktor yang Mempengaruhi Kondisi Kejiwaan Olahragawan </vt:lpstr>
      <vt:lpstr>Meningkatkan Kondisi Kejiwaan Olahragawan  </vt:lpstr>
      <vt:lpstr>TEKNIK KONTROL DIRI SAAT OLAHRAGA</vt:lpstr>
      <vt:lpstr>Peran Psikologi Olahraga dalam Peningkatan Sport Performance 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hacker</dc:creator>
  <cp:lastModifiedBy>fkikumyhpeq_SA05</cp:lastModifiedBy>
  <cp:revision>8</cp:revision>
  <dcterms:created xsi:type="dcterms:W3CDTF">2019-12-10T12:26:11Z</dcterms:created>
  <dcterms:modified xsi:type="dcterms:W3CDTF">2019-12-10T23:14:21Z</dcterms:modified>
</cp:coreProperties>
</file>