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/>
              <a:t>PEMERIKSAAN URIN RUTIN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BAGIAN PATOLOGI KLINIK FKIK UMY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18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800" y="1057836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gula</a:t>
            </a:r>
            <a:r>
              <a:rPr lang="en-US" b="1" dirty="0"/>
              <a:t> </a:t>
            </a:r>
            <a:r>
              <a:rPr lang="en-US" b="1" dirty="0" err="1" smtClean="0"/>
              <a:t>reduksi</a:t>
            </a:r>
            <a:endParaRPr lang="en-US" b="1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Benedict</a:t>
            </a:r>
            <a:r>
              <a:rPr lang="id-ID" b="1" dirty="0" smtClean="0"/>
              <a:t>.</a:t>
            </a:r>
            <a:endParaRPr lang="en-US" b="1" dirty="0" smtClean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Bentuk aldehid dari glukose dalam suasana alkalik menjadi bentuk phenol (ikatan rangkap) yang reaktif terhadap ion kupri yang direduksi menjadi ion kupro yang berwarna kuning-merah pada </a:t>
            </a:r>
            <a:r>
              <a:rPr lang="id-ID" dirty="0" smtClean="0"/>
              <a:t>pemanasan</a:t>
            </a:r>
            <a:endParaRPr lang="en-US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Hasil pembacaan :</a:t>
            </a:r>
            <a:endParaRPr lang="en-US" dirty="0"/>
          </a:p>
          <a:p>
            <a:pPr marL="917575" lvl="0" indent="-285750">
              <a:buFont typeface="Wingdings" panose="05000000000000000000" pitchFamily="2" charset="2"/>
              <a:buChar char="§"/>
            </a:pPr>
            <a:r>
              <a:rPr lang="en-US" dirty="0" smtClean="0"/>
              <a:t>-      </a:t>
            </a:r>
            <a:r>
              <a:rPr lang="id-ID" dirty="0" smtClean="0"/>
              <a:t>(</a:t>
            </a:r>
            <a:r>
              <a:rPr lang="id-ID" dirty="0"/>
              <a:t>negatip) biru, warna larutan Benedict tak berubah.</a:t>
            </a:r>
            <a:endParaRPr lang="en-US" dirty="0"/>
          </a:p>
          <a:p>
            <a:pPr marL="917575" indent="-285750">
              <a:buFont typeface="Wingdings" panose="05000000000000000000" pitchFamily="2" charset="2"/>
              <a:buChar char="§"/>
            </a:pPr>
            <a:r>
              <a:rPr lang="id-ID" dirty="0"/>
              <a:t>+	</a:t>
            </a:r>
            <a:r>
              <a:rPr lang="en-US" dirty="0" smtClean="0"/>
              <a:t>(</a:t>
            </a:r>
            <a:r>
              <a:rPr lang="id-ID" dirty="0" smtClean="0"/>
              <a:t>Positip 1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hijau kekuning-kuningan, kadar glukosa kurang dari 0,5 %.</a:t>
            </a:r>
            <a:endParaRPr lang="en-US" dirty="0"/>
          </a:p>
          <a:p>
            <a:pPr marL="917575" indent="-285750">
              <a:buFont typeface="Wingdings" panose="05000000000000000000" pitchFamily="2" charset="2"/>
              <a:buChar char="§"/>
            </a:pPr>
            <a:r>
              <a:rPr lang="id-ID" dirty="0"/>
              <a:t>++	</a:t>
            </a:r>
            <a:r>
              <a:rPr lang="en-US" dirty="0" smtClean="0"/>
              <a:t>(</a:t>
            </a:r>
            <a:r>
              <a:rPr lang="id-ID" dirty="0" smtClean="0"/>
              <a:t>Positip 2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kuning kehijau-hijauan, kadar glukosa antara 0,5% - 1,0 %.</a:t>
            </a:r>
            <a:endParaRPr lang="en-US" dirty="0"/>
          </a:p>
          <a:p>
            <a:pPr marL="917575" indent="-285750">
              <a:buFont typeface="Wingdings" panose="05000000000000000000" pitchFamily="2" charset="2"/>
              <a:buChar char="§"/>
            </a:pPr>
            <a:r>
              <a:rPr lang="id-ID" dirty="0"/>
              <a:t>+++	</a:t>
            </a:r>
            <a:r>
              <a:rPr lang="en-US" dirty="0" smtClean="0"/>
              <a:t>(</a:t>
            </a:r>
            <a:r>
              <a:rPr lang="id-ID" dirty="0" smtClean="0"/>
              <a:t>Positip 3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kuning jingga, kadar glukosa 1,0 – 2,0 %.</a:t>
            </a:r>
            <a:endParaRPr lang="en-US" dirty="0"/>
          </a:p>
          <a:p>
            <a:pPr marL="917575" indent="-285750">
              <a:buFont typeface="Wingdings" panose="05000000000000000000" pitchFamily="2" charset="2"/>
              <a:buChar char="§"/>
            </a:pPr>
            <a:r>
              <a:rPr lang="id-ID" dirty="0" smtClean="0"/>
              <a:t>++++</a:t>
            </a:r>
            <a:r>
              <a:rPr lang="en-US" dirty="0" smtClean="0"/>
              <a:t>(</a:t>
            </a:r>
            <a:r>
              <a:rPr lang="id-ID" dirty="0" smtClean="0"/>
              <a:t>Positip 4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merah bata, kadar glukosa diatas 2,0 %</a:t>
            </a:r>
            <a:endParaRPr lang="en-US" dirty="0"/>
          </a:p>
          <a:p>
            <a:pPr indent="20638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912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PEMERIKSAAN URIN DENGAN CARIK CELUP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asil gambar untuk pemeriksaan urin metode carik celu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470" y="1456764"/>
            <a:ext cx="6112248" cy="4970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379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asil gambar untuk pemeriksaan urin metode carik celu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353" y="461439"/>
            <a:ext cx="5159188" cy="2887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pemeriksaan urin metode carik celu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894" y="3739831"/>
            <a:ext cx="2684930" cy="2714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asil gambar untuk pemeriksaan urin metode carik celu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422" y="3739830"/>
            <a:ext cx="4031037" cy="27147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9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05718"/>
            <a:ext cx="8911687" cy="56076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Hasil</a:t>
            </a:r>
            <a:r>
              <a:rPr lang="en-US" b="1" dirty="0" smtClean="0"/>
              <a:t> </a:t>
            </a:r>
            <a:r>
              <a:rPr lang="en-US" b="1" dirty="0" err="1" smtClean="0"/>
              <a:t>Urinalisa</a:t>
            </a:r>
            <a:r>
              <a:rPr lang="en-US" b="1" dirty="0" smtClean="0"/>
              <a:t>: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8701" t="17280" r="13345" b="7537"/>
          <a:stretch/>
        </p:blipFill>
        <p:spPr>
          <a:xfrm>
            <a:off x="2292723" y="995084"/>
            <a:ext cx="6468264" cy="57015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92723" y="2205318"/>
            <a:ext cx="18691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B0F0"/>
                </a:solidFill>
              </a:rPr>
              <a:t>Carik</a:t>
            </a:r>
            <a:r>
              <a:rPr lang="en-US" sz="1400" b="1" dirty="0" smtClean="0">
                <a:solidFill>
                  <a:srgbClr val="00B0F0"/>
                </a:solidFill>
              </a:rPr>
              <a:t> </a:t>
            </a:r>
            <a:r>
              <a:rPr lang="en-US" sz="1400" b="1" dirty="0" err="1" smtClean="0">
                <a:solidFill>
                  <a:srgbClr val="00B0F0"/>
                </a:solidFill>
              </a:rPr>
              <a:t>celup</a:t>
            </a:r>
            <a:endParaRPr lang="en-US" sz="1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29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813" y="847164"/>
            <a:ext cx="9043800" cy="1057835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pemeriksaan urin dasar yang dapat dipakai untuk melakukan pemeriksaan laboratorium klinik lebih lanjut dan dikerjakan pada setiap penderita tanpa </a:t>
            </a:r>
            <a:r>
              <a:rPr lang="id-ID" b="1" dirty="0" smtClean="0"/>
              <a:t>indikasi tertentu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err="1" smtClean="0"/>
              <a:t>Ca</a:t>
            </a:r>
            <a:r>
              <a:rPr lang="id-ID" b="1" dirty="0" smtClean="0"/>
              <a:t>ra </a:t>
            </a:r>
            <a:r>
              <a:rPr lang="id-ID" b="1" dirty="0"/>
              <a:t>konvensional </a:t>
            </a:r>
            <a:r>
              <a:rPr lang="en-US" b="1" dirty="0" smtClean="0"/>
              <a:t>:</a:t>
            </a:r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Makroskopik terhadap warna, kejernihan, bau, buih dan berat jenis</a:t>
            </a:r>
            <a:endParaRPr lang="en-US" b="1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Mikroskopis terhadap unsur-unsur sedimen urin</a:t>
            </a:r>
            <a:endParaRPr lang="en-US" b="1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Kimia terhadap reaksi urin atau keasaman / pH, protein dan gula </a:t>
            </a:r>
            <a:r>
              <a:rPr lang="id-ID" b="1" dirty="0" smtClean="0"/>
              <a:t>reduks</a:t>
            </a:r>
            <a:endParaRPr lang="en-US" b="1" dirty="0"/>
          </a:p>
          <a:p>
            <a:r>
              <a:rPr lang="id-ID" b="1" dirty="0"/>
              <a:t>cara </a:t>
            </a:r>
            <a:r>
              <a:rPr lang="id-ID" b="1" i="1" dirty="0"/>
              <a:t>dipsticks</a:t>
            </a:r>
            <a:r>
              <a:rPr lang="en-US" b="1" dirty="0"/>
              <a:t> :</a:t>
            </a:r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en-US" b="1" dirty="0" err="1" smtClean="0"/>
              <a:t>Carik</a:t>
            </a:r>
            <a:r>
              <a:rPr lang="en-US" b="1" dirty="0" smtClean="0"/>
              <a:t> </a:t>
            </a:r>
            <a:r>
              <a:rPr lang="en-US" b="1" dirty="0" err="1" smtClean="0"/>
              <a:t>celup</a:t>
            </a:r>
            <a:r>
              <a:rPr lang="en-US" b="1" dirty="0" smtClean="0"/>
              <a:t> : </a:t>
            </a: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refraktometer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2333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7149"/>
          </a:xfrm>
        </p:spPr>
        <p:txBody>
          <a:bodyPr/>
          <a:lstStyle/>
          <a:p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Urin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70530"/>
            <a:ext cx="8915400" cy="3777622"/>
          </a:xfrm>
        </p:spPr>
        <p:txBody>
          <a:bodyPr>
            <a:normAutofit/>
          </a:bodyPr>
          <a:lstStyle/>
          <a:p>
            <a:pPr lvl="0"/>
            <a:r>
              <a:rPr lang="id-ID" sz="3600" b="1" dirty="0"/>
              <a:t>Urin sewaktu</a:t>
            </a:r>
            <a:r>
              <a:rPr lang="id-ID" sz="3600" dirty="0"/>
              <a:t>, </a:t>
            </a:r>
            <a:endParaRPr lang="en-US" sz="3600" dirty="0"/>
          </a:p>
          <a:p>
            <a:pPr lvl="0"/>
            <a:r>
              <a:rPr lang="id-ID" sz="3600" b="1" dirty="0"/>
              <a:t>Urin pagi</a:t>
            </a:r>
            <a:r>
              <a:rPr lang="id-ID" sz="3600" dirty="0"/>
              <a:t>, </a:t>
            </a:r>
            <a:endParaRPr lang="en-US" sz="3600" dirty="0"/>
          </a:p>
          <a:p>
            <a:pPr lvl="0"/>
            <a:r>
              <a:rPr lang="id-ID" sz="3600" b="1" dirty="0"/>
              <a:t>Urin setelah </a:t>
            </a:r>
            <a:r>
              <a:rPr lang="id-ID" sz="3600" b="1" dirty="0" smtClean="0"/>
              <a:t>makan</a:t>
            </a:r>
            <a:endParaRPr lang="en-US" sz="3600" dirty="0"/>
          </a:p>
          <a:p>
            <a:pPr lvl="0"/>
            <a:r>
              <a:rPr lang="id-ID" sz="3600" b="1" dirty="0"/>
              <a:t>Urin tampung</a:t>
            </a:r>
            <a:r>
              <a:rPr lang="id-ID" sz="3600" dirty="0"/>
              <a:t> </a:t>
            </a:r>
            <a:endParaRPr lang="en-US" sz="3600" dirty="0" smtClean="0"/>
          </a:p>
          <a:p>
            <a:pPr lvl="0"/>
            <a:r>
              <a:rPr lang="id-ID" sz="3600" b="1" dirty="0" smtClean="0"/>
              <a:t>Urin </a:t>
            </a:r>
            <a:r>
              <a:rPr lang="id-ID" sz="3600" b="1" dirty="0"/>
              <a:t>residual</a:t>
            </a:r>
            <a:r>
              <a:rPr lang="id-ID" sz="3600" dirty="0"/>
              <a:t>,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836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1619"/>
          </a:xfrm>
        </p:spPr>
        <p:txBody>
          <a:bodyPr/>
          <a:lstStyle/>
          <a:p>
            <a:r>
              <a:rPr lang="id-ID" b="1" dirty="0"/>
              <a:t>PEMERIKSAAN MAKROSKOPIK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2953"/>
            <a:ext cx="8915400" cy="3777622"/>
          </a:xfrm>
        </p:spPr>
        <p:txBody>
          <a:bodyPr>
            <a:normAutofit/>
          </a:bodyPr>
          <a:lstStyle/>
          <a:p>
            <a:r>
              <a:rPr lang="id-ID" b="1" dirty="0"/>
              <a:t>Warna urin</a:t>
            </a:r>
            <a:r>
              <a:rPr lang="id-ID" dirty="0"/>
              <a:t>  </a:t>
            </a:r>
            <a:endParaRPr lang="en-US" dirty="0" smtClean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Warna merah muda </a:t>
            </a:r>
            <a:r>
              <a:rPr lang="id-ID" dirty="0"/>
              <a:t>/ air </a:t>
            </a:r>
            <a:r>
              <a:rPr lang="id-ID" dirty="0" smtClean="0"/>
              <a:t>daging</a:t>
            </a:r>
            <a:r>
              <a:rPr lang="en-US" dirty="0"/>
              <a:t>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tercampur darah/hemoglobin </a:t>
            </a:r>
            <a:r>
              <a:rPr lang="id-ID" dirty="0" smtClean="0"/>
              <a:t>(+)</a:t>
            </a:r>
            <a:endParaRPr lang="en-US" dirty="0" smtClean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 smtClean="0"/>
              <a:t>Warna </a:t>
            </a:r>
            <a:r>
              <a:rPr lang="id-ID" b="1" dirty="0"/>
              <a:t>merah anggur </a:t>
            </a:r>
            <a:r>
              <a:rPr lang="en-US" dirty="0" smtClean="0"/>
              <a:t>: </a:t>
            </a:r>
            <a:r>
              <a:rPr lang="id-ID" dirty="0" smtClean="0"/>
              <a:t>porifrin </a:t>
            </a:r>
            <a:r>
              <a:rPr lang="id-ID" dirty="0"/>
              <a:t>atau porfirinogen, metildopa, antipirin.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W</a:t>
            </a:r>
            <a:r>
              <a:rPr lang="id-ID" b="1" dirty="0" smtClean="0"/>
              <a:t>arna </a:t>
            </a:r>
            <a:r>
              <a:rPr lang="id-ID" b="1" dirty="0"/>
              <a:t>merah </a:t>
            </a:r>
            <a:r>
              <a:rPr lang="id-ID" dirty="0"/>
              <a:t>dapat </a:t>
            </a:r>
            <a:r>
              <a:rPr lang="en-US" dirty="0" smtClean="0"/>
              <a:t>: </a:t>
            </a:r>
            <a:r>
              <a:rPr lang="id-ID" dirty="0" smtClean="0"/>
              <a:t>obat-obatan </a:t>
            </a:r>
            <a:r>
              <a:rPr lang="id-ID" dirty="0"/>
              <a:t>: piramidon, antipirin, protonsil rubrum.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Warna kuning tua kemerah-merahan </a:t>
            </a:r>
            <a:r>
              <a:rPr lang="en-US" dirty="0" smtClean="0"/>
              <a:t>: </a:t>
            </a:r>
            <a:r>
              <a:rPr lang="id-ID" dirty="0" smtClean="0"/>
              <a:t>urobilin </a:t>
            </a:r>
            <a:r>
              <a:rPr lang="id-ID" dirty="0"/>
              <a:t>yang banyak.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Warna kuning tua dengan buih kuning </a:t>
            </a:r>
            <a:r>
              <a:rPr lang="id-ID" dirty="0"/>
              <a:t>kalau </a:t>
            </a:r>
            <a:r>
              <a:rPr lang="id-ID" dirty="0" smtClean="0"/>
              <a:t>dikocok</a:t>
            </a:r>
            <a:r>
              <a:rPr lang="en-US" dirty="0" smtClean="0"/>
              <a:t>: </a:t>
            </a:r>
            <a:r>
              <a:rPr lang="id-ID" dirty="0" smtClean="0"/>
              <a:t>bilirubin</a:t>
            </a:r>
            <a:r>
              <a:rPr lang="id-ID" dirty="0"/>
              <a:t>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b="1" dirty="0"/>
              <a:t>Warna kuning tua sampai hitam </a:t>
            </a:r>
            <a:r>
              <a:rPr lang="id-ID" dirty="0"/>
              <a:t>yang terjadi dalam </a:t>
            </a:r>
            <a:r>
              <a:rPr lang="id-ID" dirty="0" smtClean="0"/>
              <a:t>udara</a:t>
            </a:r>
            <a:r>
              <a:rPr lang="en-US" dirty="0" smtClean="0"/>
              <a:t> :</a:t>
            </a:r>
            <a:r>
              <a:rPr lang="id-ID" dirty="0" smtClean="0"/>
              <a:t> </a:t>
            </a:r>
            <a:r>
              <a:rPr lang="id-ID" dirty="0"/>
              <a:t>alkapton, melanin, dan fenol.</a:t>
            </a: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marL="0" indent="2063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4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4043"/>
          </a:xfrm>
        </p:spPr>
        <p:txBody>
          <a:bodyPr/>
          <a:lstStyle/>
          <a:p>
            <a:r>
              <a:rPr lang="en-US" b="1" dirty="0" err="1" smtClean="0"/>
              <a:t>Makroskopis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b="1" dirty="0" smtClean="0"/>
              <a:t>Kejernihan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dirty="0"/>
              <a:t>normal urin itu jernih</a:t>
            </a:r>
            <a:endParaRPr lang="en-US" b="1" dirty="0" smtClean="0"/>
          </a:p>
          <a:p>
            <a:r>
              <a:rPr lang="id-ID" b="1" dirty="0" smtClean="0"/>
              <a:t>Bau</a:t>
            </a:r>
            <a:endParaRPr lang="en-US" b="1" dirty="0" smtClean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: </a:t>
            </a:r>
            <a:r>
              <a:rPr lang="id-ID" dirty="0" smtClean="0"/>
              <a:t>Makanan</a:t>
            </a:r>
            <a:r>
              <a:rPr lang="id-ID" dirty="0"/>
              <a:t>, jengkol, petai, durian.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id-ID" dirty="0" smtClean="0"/>
              <a:t>obatan</a:t>
            </a:r>
            <a:r>
              <a:rPr lang="en-US" dirty="0"/>
              <a:t>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terpentin, mentol, balsamun copaivas, olium. santali, ampisilin.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Bau </a:t>
            </a:r>
            <a:r>
              <a:rPr lang="id-ID" dirty="0" smtClean="0"/>
              <a:t>amoniak</a:t>
            </a:r>
            <a:r>
              <a:rPr lang="en-US" dirty="0" smtClean="0"/>
              <a:t> :</a:t>
            </a:r>
            <a:r>
              <a:rPr lang="id-ID" dirty="0" smtClean="0"/>
              <a:t> </a:t>
            </a:r>
            <a:r>
              <a:rPr lang="id-ID" dirty="0"/>
              <a:t>karena perombakan ureum oleh bakteri.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id-ID" dirty="0" smtClean="0"/>
              <a:t>benda keton</a:t>
            </a:r>
            <a:r>
              <a:rPr lang="en-US" dirty="0" smtClean="0"/>
              <a:t> :</a:t>
            </a:r>
            <a:r>
              <a:rPr lang="id-ID" dirty="0" smtClean="0"/>
              <a:t> </a:t>
            </a:r>
            <a:r>
              <a:rPr lang="id-ID" dirty="0"/>
              <a:t>akan berbau seperti buah-buahan.</a:t>
            </a:r>
            <a:endParaRPr lang="en-US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en-US" dirty="0" err="1" smtClean="0"/>
              <a:t>busuk</a:t>
            </a:r>
            <a:r>
              <a:rPr lang="en-US" dirty="0" smtClean="0"/>
              <a:t> : </a:t>
            </a:r>
            <a:r>
              <a:rPr lang="id-ID" dirty="0" smtClean="0"/>
              <a:t>Perombakan </a:t>
            </a:r>
            <a:r>
              <a:rPr lang="id-ID" dirty="0"/>
              <a:t>zat protein pada karsinoma</a:t>
            </a:r>
            <a:endParaRPr lang="en-US" b="1" dirty="0"/>
          </a:p>
          <a:p>
            <a:r>
              <a:rPr lang="en-US" b="1" dirty="0" err="1" smtClean="0"/>
              <a:t>Buih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dirty="0"/>
              <a:t>Normal timbul bila dikocok</a:t>
            </a:r>
            <a:endParaRPr lang="en-US" b="1" dirty="0" smtClean="0"/>
          </a:p>
          <a:p>
            <a:r>
              <a:rPr lang="en-US" b="1" dirty="0" err="1" smtClean="0"/>
              <a:t>Berat</a:t>
            </a:r>
            <a:r>
              <a:rPr lang="en-US" b="1" dirty="0" smtClean="0"/>
              <a:t> </a:t>
            </a: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id-ID" dirty="0"/>
              <a:t>1.015 - 1.025 (Gradwohl)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945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8514"/>
          </a:xfrm>
        </p:spPr>
        <p:txBody>
          <a:bodyPr/>
          <a:lstStyle/>
          <a:p>
            <a:r>
              <a:rPr lang="en-US" b="1" dirty="0" err="1" smtClean="0"/>
              <a:t>Mikroskopis</a:t>
            </a:r>
            <a:r>
              <a:rPr lang="en-US" b="1" dirty="0" smtClean="0"/>
              <a:t>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2624"/>
            <a:ext cx="8915400" cy="3777622"/>
          </a:xfrm>
        </p:spPr>
        <p:txBody>
          <a:bodyPr/>
          <a:lstStyle/>
          <a:p>
            <a:r>
              <a:rPr lang="id-ID" b="1" dirty="0"/>
              <a:t>Unsur organik</a:t>
            </a:r>
            <a:endParaRPr lang="en-US" b="1" dirty="0"/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Eritrosit</a:t>
            </a:r>
            <a:endParaRPr lang="en-US" dirty="0" smtClean="0"/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Leukosit</a:t>
            </a:r>
            <a:endParaRPr lang="en-US" dirty="0" smtClean="0"/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Epitel</a:t>
            </a:r>
            <a:r>
              <a:rPr lang="en-US" dirty="0" smtClean="0"/>
              <a:t> : squamous, </a:t>
            </a:r>
            <a:r>
              <a:rPr lang="en-US" dirty="0" err="1" smtClean="0"/>
              <a:t>transisionil</a:t>
            </a:r>
            <a:r>
              <a:rPr lang="en-US" dirty="0" smtClean="0"/>
              <a:t>, </a:t>
            </a:r>
            <a:r>
              <a:rPr lang="en-US" dirty="0" err="1" smtClean="0"/>
              <a:t>tubulus</a:t>
            </a:r>
            <a:endParaRPr lang="en-US" dirty="0" smtClean="0"/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id-ID" dirty="0"/>
              <a:t>Silinder / torak / </a:t>
            </a:r>
            <a:r>
              <a:rPr lang="id-ID" i="1" dirty="0" smtClean="0"/>
              <a:t>cast</a:t>
            </a:r>
            <a:endParaRPr lang="en-US" i="1" dirty="0" smtClean="0"/>
          </a:p>
          <a:p>
            <a:pPr marL="649288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Silindroid</a:t>
            </a:r>
            <a:endParaRPr lang="en-US" dirty="0" smtClean="0"/>
          </a:p>
          <a:p>
            <a:r>
              <a:rPr lang="id-ID" b="1" dirty="0"/>
              <a:t>Unsur </a:t>
            </a:r>
            <a:r>
              <a:rPr lang="en-US" b="1" dirty="0" smtClean="0"/>
              <a:t>an</a:t>
            </a:r>
            <a:r>
              <a:rPr lang="id-ID" b="1" dirty="0" smtClean="0"/>
              <a:t>organik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Garam</a:t>
            </a:r>
            <a:r>
              <a:rPr lang="en-US" dirty="0" smtClean="0"/>
              <a:t> </a:t>
            </a:r>
            <a:r>
              <a:rPr lang="en-US" dirty="0" err="1" smtClean="0"/>
              <a:t>amorf</a:t>
            </a:r>
            <a:endParaRPr lang="en-US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Krista</a:t>
            </a:r>
            <a:r>
              <a:rPr lang="en-US" b="1" dirty="0" smtClean="0"/>
              <a:t>;</a:t>
            </a:r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363538" indent="-363538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9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9196"/>
          </a:xfrm>
        </p:spPr>
        <p:txBody>
          <a:bodyPr/>
          <a:lstStyle/>
          <a:p>
            <a:r>
              <a:rPr lang="en-US" b="1" dirty="0" err="1" smtClean="0"/>
              <a:t>Mikroskopis</a:t>
            </a:r>
            <a:r>
              <a:rPr lang="en-US" b="1" dirty="0" smtClean="0"/>
              <a:t>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03294"/>
            <a:ext cx="8915400" cy="3777622"/>
          </a:xfrm>
        </p:spPr>
        <p:txBody>
          <a:bodyPr/>
          <a:lstStyle/>
          <a:p>
            <a:pPr lvl="0"/>
            <a:r>
              <a:rPr lang="en-US" b="1" dirty="0" err="1" smtClean="0"/>
              <a:t>Unsur</a:t>
            </a:r>
            <a:r>
              <a:rPr lang="en-US" b="1" dirty="0" smtClean="0"/>
              <a:t> lain :</a:t>
            </a:r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 smtClean="0"/>
              <a:t>Bakteri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Khilus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Kontaminan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Telur cacing ( terkontaminasi dari tinja )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Sel ragi ( Candida )</a:t>
            </a:r>
            <a:endParaRPr lang="en-US" dirty="0"/>
          </a:p>
          <a:p>
            <a:pPr marL="628650" lvl="0" indent="-285750">
              <a:buFont typeface="Wingdings" panose="05000000000000000000" pitchFamily="2" charset="2"/>
              <a:buChar char="§"/>
            </a:pPr>
            <a:r>
              <a:rPr lang="id-ID" dirty="0"/>
              <a:t>Spermatozoon : jika ada di dalam urin pria tidak mempunyai nilai diagnostik. Jika ada di dalam urin wanita, boleh jadi mempunyai nilai diagnostik jika dikaitkan dengan pemeriksaan forensik.</a:t>
            </a:r>
            <a:endParaRPr lang="en-US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dirty="0"/>
              <a:t>Kontaminan </a:t>
            </a:r>
            <a:r>
              <a:rPr lang="id-ID" dirty="0" smtClean="0"/>
              <a:t>lainnya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9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Kimia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5036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id-ID" b="1" dirty="0"/>
              <a:t>Pemeriksaan  </a:t>
            </a:r>
            <a:r>
              <a:rPr lang="id-ID" b="1" dirty="0" smtClean="0"/>
              <a:t>Protein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rebus dengan asam asetat 6 </a:t>
            </a:r>
            <a:r>
              <a:rPr lang="id-ID" b="1" dirty="0" smtClean="0"/>
              <a:t>%.</a:t>
            </a:r>
            <a:endParaRPr lang="en-US" b="1" dirty="0" smtClean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Urin diasamkan, kemudian dipanaskan, gas CO</a:t>
            </a:r>
            <a:r>
              <a:rPr lang="id-ID" baseline="-25000" dirty="0"/>
              <a:t>2 </a:t>
            </a:r>
            <a:r>
              <a:rPr lang="id-ID" dirty="0"/>
              <a:t> akan meninggalkan urin sehingga pH urin meningkat. Pada saat pH urin berada pada titik isoelektrik protein (± 5,6) terjadilah presipitasi yang karena pemanasan terjadilah deproteinisasi</a:t>
            </a:r>
            <a:endParaRPr lang="en-US" b="1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Exton dengan asam sulfosalisilat.</a:t>
            </a:r>
            <a:endParaRPr lang="en-US" dirty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Protein presipitan seperti asam sulffosalisilat (reagen alkaloid) dan N</a:t>
            </a:r>
            <a:r>
              <a:rPr lang="id-ID" baseline="-25000" dirty="0"/>
              <a:t>a2</a:t>
            </a:r>
            <a:r>
              <a:rPr lang="id-ID" dirty="0"/>
              <a:t>SO</a:t>
            </a:r>
            <a:r>
              <a:rPr lang="id-ID" baseline="-25000" dirty="0"/>
              <a:t>4</a:t>
            </a:r>
            <a:r>
              <a:rPr lang="id-ID" dirty="0"/>
              <a:t> (garam netral) akan mengendapkan protein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rebus menurut </a:t>
            </a:r>
            <a:r>
              <a:rPr lang="id-ID" b="1" dirty="0" smtClean="0"/>
              <a:t>Bang</a:t>
            </a:r>
            <a:endParaRPr lang="en-US" b="1" dirty="0" smtClean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Larutan asam asetat glasial dan Na-asetat merupakan larutan penyangga dengan pH ± 5,6   yang merupakan titik isoelektrik protein yang menyebabkan protein mengadakan presipitasi. Oleh karena pemanasan menyebabkan terjadinya deproteinasi.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3946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330" y="1461247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id-ID" b="1" dirty="0"/>
              <a:t>Percobaan protein Bence Jones</a:t>
            </a:r>
            <a:r>
              <a:rPr lang="id-ID" b="1" dirty="0" smtClean="0"/>
              <a:t>.</a:t>
            </a:r>
            <a:endParaRPr lang="en-US" b="1" dirty="0" smtClean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dengan </a:t>
            </a:r>
            <a:r>
              <a:rPr lang="id-ID" b="1" dirty="0" smtClean="0"/>
              <a:t>TSA</a:t>
            </a:r>
            <a:endParaRPr lang="en-US" b="1" dirty="0" smtClean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Pereaksi TSA mepresipitasikan protein Bence Jones meskipun kadarnya hanya 0,3 mg % dalam urin, tetapi tidak mempresipitasi albumin (asal kadarnya tidak lebih dari 25 g / dl dalam urin). Globulin dipresipitasikan jika kadarnya lebih dari 5 mg /dl.</a:t>
            </a:r>
            <a:endParaRPr lang="en-US" b="1" dirty="0"/>
          </a:p>
          <a:p>
            <a:pPr marL="628650" indent="-285750">
              <a:buFont typeface="Wingdings" panose="05000000000000000000" pitchFamily="2" charset="2"/>
              <a:buChar char="§"/>
            </a:pPr>
            <a:r>
              <a:rPr lang="id-ID" b="1" dirty="0"/>
              <a:t>Percobaan </a:t>
            </a:r>
            <a:r>
              <a:rPr lang="id-ID" b="1" dirty="0" smtClean="0"/>
              <a:t>pemanasan</a:t>
            </a:r>
            <a:endParaRPr lang="en-US" b="1" dirty="0" smtClean="0"/>
          </a:p>
          <a:p>
            <a:pPr marL="806450" indent="-174625">
              <a:buFont typeface="Wingdings" panose="05000000000000000000" pitchFamily="2" charset="2"/>
              <a:buChar char="§"/>
            </a:pPr>
            <a:r>
              <a:rPr lang="id-ID" dirty="0"/>
              <a:t>Protein Bence Jones mengadakan presipitasi pada suhu 60°C dan hilang pada pemanasan 100°C, dan akan kembali mengadakan presipitasi pada pendinginan 40°- 60°C. Presipitasi akan menghilang jika dipanaskan sampai mendidih. Pada pendinginan, presitipasi kambali nampak, dan hilang lagi pada suhu di bawah 40°C.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718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</TotalTime>
  <Words>588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PEMERIKSAAN URIN RUTIN </vt:lpstr>
      <vt:lpstr>PENDAHULUAN</vt:lpstr>
      <vt:lpstr>Sampel Urin :</vt:lpstr>
      <vt:lpstr>PEMERIKSAAN MAKROSKOPIK</vt:lpstr>
      <vt:lpstr>Makroskopis</vt:lpstr>
      <vt:lpstr>Mikroskopis :</vt:lpstr>
      <vt:lpstr>Mikroskopis :</vt:lpstr>
      <vt:lpstr>Kimia :</vt:lpstr>
      <vt:lpstr>PowerPoint Presentation</vt:lpstr>
      <vt:lpstr>PowerPoint Presentation</vt:lpstr>
      <vt:lpstr>PEMERIKSAAN URIN DENGAN CARIK CELUP </vt:lpstr>
      <vt:lpstr>PowerPoint Presentation</vt:lpstr>
      <vt:lpstr>Hasil Urinalisa: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PEMERIKSAAN URIN RUTIN</dc:title>
  <dc:creator>ASUS</dc:creator>
  <cp:lastModifiedBy>ASUS</cp:lastModifiedBy>
  <cp:revision>13</cp:revision>
  <dcterms:created xsi:type="dcterms:W3CDTF">2021-10-29T02:31:00Z</dcterms:created>
  <dcterms:modified xsi:type="dcterms:W3CDTF">2021-10-29T05:49:06Z</dcterms:modified>
</cp:coreProperties>
</file>