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32" y="5714997"/>
            <a:ext cx="9116567" cy="1142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0D7454-F4E6-4A89-B803-4A4C1C65920A}"/>
              </a:ext>
            </a:extLst>
          </p:cNvPr>
          <p:cNvSpPr/>
          <p:nvPr/>
        </p:nvSpPr>
        <p:spPr>
          <a:xfrm>
            <a:off x="1439571" y="1524000"/>
            <a:ext cx="6264857" cy="2123658"/>
          </a:xfrm>
          <a:prstGeom prst="rect">
            <a:avLst/>
          </a:prstGeom>
        </p:spPr>
        <p:txBody>
          <a:bodyPr wrap="none">
            <a:spAutoFit/>
          </a:bodyPr>
          <a:lstStyle/>
          <a:p>
            <a:pPr algn="ctr"/>
            <a:r>
              <a:rPr lang="en-US" sz="6600"/>
              <a:t>PENYAKIT </a:t>
            </a:r>
            <a:br>
              <a:rPr lang="en-US" sz="6600"/>
            </a:br>
            <a:r>
              <a:rPr lang="en-US" sz="6600"/>
              <a:t>TELINGA TENGAH</a:t>
            </a:r>
            <a:endParaRPr lang="en-US" sz="6600" dirty="0"/>
          </a:p>
        </p:txBody>
      </p:sp>
      <p:sp>
        <p:nvSpPr>
          <p:cNvPr id="4" name="Rectangle 3">
            <a:extLst>
              <a:ext uri="{FF2B5EF4-FFF2-40B4-BE49-F238E27FC236}">
                <a16:creationId xmlns:a16="http://schemas.microsoft.com/office/drawing/2014/main" id="{1657523E-ACD6-4F12-A819-C05ED822C5C2}"/>
              </a:ext>
            </a:extLst>
          </p:cNvPr>
          <p:cNvSpPr/>
          <p:nvPr/>
        </p:nvSpPr>
        <p:spPr>
          <a:xfrm>
            <a:off x="2285999" y="3647658"/>
            <a:ext cx="4572000" cy="923330"/>
          </a:xfrm>
          <a:prstGeom prst="rect">
            <a:avLst/>
          </a:prstGeom>
        </p:spPr>
        <p:txBody>
          <a:bodyPr>
            <a:spAutoFit/>
          </a:bodyPr>
          <a:lstStyle/>
          <a:p>
            <a:pPr algn="ctr"/>
            <a:r>
              <a:rPr lang="en-US" dirty="0"/>
              <a:t>Dr. </a:t>
            </a:r>
            <a:r>
              <a:rPr lang="en-US" dirty="0" err="1"/>
              <a:t>Rizka</a:t>
            </a:r>
            <a:r>
              <a:rPr lang="en-US" dirty="0"/>
              <a:t> </a:t>
            </a:r>
            <a:r>
              <a:rPr lang="en-US" dirty="0" err="1"/>
              <a:t>Fakhriani</a:t>
            </a:r>
            <a:r>
              <a:rPr lang="en-US" dirty="0"/>
              <a:t>, MMR, </a:t>
            </a:r>
            <a:r>
              <a:rPr lang="en-US" dirty="0" err="1"/>
              <a:t>Sp.THT</a:t>
            </a:r>
            <a:r>
              <a:rPr lang="en-US" dirty="0"/>
              <a:t>-KL</a:t>
            </a:r>
          </a:p>
          <a:p>
            <a:pPr algn="ctr"/>
            <a:r>
              <a:rPr lang="en-US" dirty="0" err="1"/>
              <a:t>Bagian</a:t>
            </a:r>
            <a:r>
              <a:rPr lang="en-US" dirty="0"/>
              <a:t> IK THT-KL</a:t>
            </a:r>
          </a:p>
          <a:p>
            <a:pPr algn="ctr"/>
            <a:r>
              <a:rPr lang="en-US" dirty="0"/>
              <a:t>FKIK UMY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92DCE21-5335-44A5-9B6C-E1856C3698CA}"/>
              </a:ext>
            </a:extLst>
          </p:cNvPr>
          <p:cNvGraphicFramePr>
            <a:graphicFrameLocks noGrp="1"/>
          </p:cNvGraphicFramePr>
          <p:nvPr>
            <p:extLst>
              <p:ext uri="{D42A27DB-BD31-4B8C-83A1-F6EECF244321}">
                <p14:modId xmlns:p14="http://schemas.microsoft.com/office/powerpoint/2010/main" val="447818439"/>
              </p:ext>
            </p:extLst>
          </p:nvPr>
        </p:nvGraphicFramePr>
        <p:xfrm>
          <a:off x="457200" y="1143000"/>
          <a:ext cx="8429682" cy="5103329"/>
        </p:xfrm>
        <a:graphic>
          <a:graphicData uri="http://schemas.openxmlformats.org/drawingml/2006/table">
            <a:tbl>
              <a:tblPr/>
              <a:tblGrid>
                <a:gridCol w="1143007">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2428892">
                  <a:extLst>
                    <a:ext uri="{9D8B030D-6E8A-4147-A177-3AD203B41FA5}">
                      <a16:colId xmlns:a16="http://schemas.microsoft.com/office/drawing/2014/main" val="20002"/>
                    </a:ext>
                  </a:extLst>
                </a:gridCol>
                <a:gridCol w="3071833">
                  <a:extLst>
                    <a:ext uri="{9D8B030D-6E8A-4147-A177-3AD203B41FA5}">
                      <a16:colId xmlns:a16="http://schemas.microsoft.com/office/drawing/2014/main" val="20003"/>
                    </a:ext>
                  </a:extLst>
                </a:gridCol>
              </a:tblGrid>
              <a:tr h="265258">
                <a:tc gridSpan="4">
                  <a:txBody>
                    <a:bodyPr/>
                    <a:lstStyle/>
                    <a:p>
                      <a:pPr>
                        <a:spcAft>
                          <a:spcPts val="0"/>
                        </a:spcAft>
                      </a:pPr>
                      <a:r>
                        <a:rPr lang="id-ID" sz="1400" dirty="0">
                          <a:latin typeface="Calibri"/>
                          <a:ea typeface="Calibri"/>
                          <a:cs typeface="Times New Roman"/>
                        </a:rPr>
                        <a:t>Perjalanan penyakit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265258">
                <a:tc>
                  <a:txBody>
                    <a:bodyPr/>
                    <a:lstStyle/>
                    <a:p>
                      <a:pPr algn="ctr">
                        <a:spcAft>
                          <a:spcPts val="0"/>
                        </a:spcAft>
                      </a:pPr>
                      <a:r>
                        <a:rPr lang="id-ID" sz="1400" dirty="0">
                          <a:latin typeface="Calibri"/>
                          <a:ea typeface="Calibri"/>
                          <a:cs typeface="Times New Roman"/>
                        </a:rPr>
                        <a:t>Stadium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400" dirty="0">
                          <a:latin typeface="Calibri"/>
                          <a:ea typeface="Calibri"/>
                          <a:cs typeface="Times New Roman"/>
                        </a:rPr>
                        <a:t>Patologi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400" dirty="0">
                          <a:latin typeface="Calibri"/>
                          <a:ea typeface="Calibri"/>
                          <a:cs typeface="Times New Roman"/>
                        </a:rPr>
                        <a:t>Gejala/tanda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1400" dirty="0">
                          <a:latin typeface="Calibri"/>
                          <a:ea typeface="Calibri"/>
                          <a:cs typeface="Times New Roman"/>
                        </a:rPr>
                        <a:t>Terapi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1029">
                <a:tc>
                  <a:txBody>
                    <a:bodyPr/>
                    <a:lstStyle/>
                    <a:p>
                      <a:pPr>
                        <a:spcAft>
                          <a:spcPts val="0"/>
                        </a:spcAft>
                      </a:pPr>
                      <a:r>
                        <a:rPr lang="id-ID" sz="1400" dirty="0">
                          <a:latin typeface="Calibri"/>
                          <a:ea typeface="Calibri"/>
                          <a:cs typeface="Times New Roman"/>
                        </a:rPr>
                        <a:t>I.Oklusi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Tekanan negatif akibat absorbsi udara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Membran timpani normal/keruh/retraksi membran timpani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Tetes hidung HCL efedrin 0,5% (&lt;12thn), HCL efedrin 1% (&gt;12thn) </a:t>
                      </a:r>
                      <a:r>
                        <a:rPr lang="en-US" sz="1400" dirty="0">
                          <a:latin typeface="Calibri"/>
                          <a:ea typeface="Calibri"/>
                          <a:cs typeface="Times New Roman"/>
                        </a:rPr>
                        <a:t> + </a:t>
                      </a:r>
                      <a:r>
                        <a:rPr lang="en-US" sz="1400" dirty="0" err="1">
                          <a:latin typeface="Calibri"/>
                          <a:ea typeface="Calibri"/>
                          <a:cs typeface="Times New Roman"/>
                        </a:rPr>
                        <a:t>antibiotik</a:t>
                      </a:r>
                      <a:endParaRPr lang="id-ID"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5607">
                <a:tc>
                  <a:txBody>
                    <a:bodyPr/>
                    <a:lstStyle/>
                    <a:p>
                      <a:pPr>
                        <a:spcAft>
                          <a:spcPts val="0"/>
                        </a:spcAft>
                      </a:pPr>
                      <a:r>
                        <a:rPr lang="id-ID" sz="1400" dirty="0">
                          <a:latin typeface="Calibri"/>
                          <a:ea typeface="Calibri"/>
                          <a:cs typeface="Times New Roman"/>
                        </a:rPr>
                        <a:t>II. Hiperemis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Pembuluh darah melebar, sekret  eksudat/serosa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Membran timpani hiperemis dan edeme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Analgetic, HCL efedrin, antibiotik (amoxcilin dws 3x500mg, ank 25-50mg/kgbb 3 dosis/hari /eritromisin dws 4x500mg/hari, ank</a:t>
                      </a:r>
                      <a:r>
                        <a:rPr lang="id-ID" sz="1400" baseline="0" dirty="0">
                          <a:latin typeface="Calibri"/>
                          <a:ea typeface="Calibri"/>
                          <a:cs typeface="Times New Roman"/>
                        </a:rPr>
                        <a:t> 25-50mg/kgbb 4 dosis/hari</a:t>
                      </a:r>
                      <a:r>
                        <a:rPr lang="id-ID" sz="1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5772">
                <a:tc>
                  <a:txBody>
                    <a:bodyPr/>
                    <a:lstStyle/>
                    <a:p>
                      <a:pPr>
                        <a:spcAft>
                          <a:spcPts val="0"/>
                        </a:spcAft>
                      </a:pPr>
                      <a:r>
                        <a:rPr lang="id-ID" sz="1400" dirty="0">
                          <a:latin typeface="Calibri"/>
                          <a:ea typeface="Calibri"/>
                          <a:cs typeface="Times New Roman"/>
                        </a:rPr>
                        <a:t>III. Supuratif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Kerusakan sel epitel superficial </a:t>
                      </a:r>
                      <a:r>
                        <a:rPr lang="id-ID" sz="1400">
                          <a:latin typeface="Calibri"/>
                          <a:ea typeface="Calibri"/>
                          <a:cs typeface="Calibri"/>
                        </a:rPr>
                        <a:t>→</a:t>
                      </a:r>
                      <a:r>
                        <a:rPr lang="id-ID" sz="1400">
                          <a:latin typeface="Calibri"/>
                          <a:ea typeface="Calibri"/>
                          <a:cs typeface="Times New Roman"/>
                        </a:rPr>
                        <a:t> eksudat purulen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Membran timpani bulging, nadi dan suhu meningkat, otalgia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Antibiotik, analgetik, miringotomi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2486">
                <a:tc>
                  <a:txBody>
                    <a:bodyPr/>
                    <a:lstStyle/>
                    <a:p>
                      <a:pPr>
                        <a:spcAft>
                          <a:spcPts val="0"/>
                        </a:spcAft>
                      </a:pPr>
                      <a:r>
                        <a:rPr lang="id-ID" sz="1400" dirty="0">
                          <a:latin typeface="Calibri"/>
                          <a:ea typeface="Calibri"/>
                          <a:cs typeface="Times New Roman"/>
                        </a:rPr>
                        <a:t>IV. Perforasi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Membran timpani ruptur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Sekret keluar, nadi dan suhu kembali 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Cuci telinga H</a:t>
                      </a:r>
                      <a:r>
                        <a:rPr lang="id-ID" sz="1400" baseline="-25000" dirty="0">
                          <a:latin typeface="Calibri"/>
                          <a:ea typeface="Calibri"/>
                          <a:cs typeface="Times New Roman"/>
                        </a:rPr>
                        <a:t>2</a:t>
                      </a:r>
                      <a:r>
                        <a:rPr lang="id-ID" sz="1400" dirty="0">
                          <a:latin typeface="Calibri"/>
                          <a:ea typeface="Calibri"/>
                          <a:cs typeface="Times New Roman"/>
                        </a:rPr>
                        <a:t>O</a:t>
                      </a:r>
                      <a:r>
                        <a:rPr lang="id-ID" sz="1400" baseline="-25000" dirty="0">
                          <a:latin typeface="Calibri"/>
                          <a:ea typeface="Calibri"/>
                          <a:cs typeface="Times New Roman"/>
                        </a:rPr>
                        <a:t>2</a:t>
                      </a:r>
                      <a:r>
                        <a:rPr lang="id-ID" sz="1400" dirty="0">
                          <a:latin typeface="Calibri"/>
                          <a:ea typeface="Calibri"/>
                          <a:cs typeface="Times New Roman"/>
                        </a:rPr>
                        <a:t> 3% 3-5 hari 4</a:t>
                      </a:r>
                      <a:r>
                        <a:rPr lang="id-ID" sz="1400" baseline="0" dirty="0">
                          <a:latin typeface="Calibri"/>
                          <a:ea typeface="Calibri"/>
                          <a:cs typeface="Times New Roman"/>
                        </a:rPr>
                        <a:t> tetes didiamkan 2-5 menit</a:t>
                      </a:r>
                      <a:r>
                        <a:rPr lang="id-ID" sz="1400" dirty="0">
                          <a:latin typeface="Calibri"/>
                          <a:ea typeface="Calibri"/>
                          <a:cs typeface="Times New Roman"/>
                        </a:rPr>
                        <a:t>, antibiotik oral/topikal (ofloxacin tetes 2xsehari 5-10tts maks</a:t>
                      </a:r>
                      <a:r>
                        <a:rPr lang="id-ID" sz="1400" baseline="0" dirty="0">
                          <a:latin typeface="Calibri"/>
                          <a:ea typeface="Calibri"/>
                          <a:cs typeface="Times New Roman"/>
                        </a:rPr>
                        <a:t> 2 mgg)</a:t>
                      </a:r>
                      <a:endParaRPr lang="id-ID"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5772">
                <a:tc>
                  <a:txBody>
                    <a:bodyPr/>
                    <a:lstStyle/>
                    <a:p>
                      <a:pPr>
                        <a:spcAft>
                          <a:spcPts val="0"/>
                        </a:spcAft>
                      </a:pPr>
                      <a:r>
                        <a:rPr lang="id-ID" sz="1400" dirty="0">
                          <a:latin typeface="Calibri"/>
                          <a:ea typeface="Calibri"/>
                          <a:cs typeface="Times New Roman"/>
                        </a:rPr>
                        <a:t>V. Resolusi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a:latin typeface="Calibri"/>
                          <a:ea typeface="Calibri"/>
                          <a:cs typeface="Times New Roman"/>
                        </a:rPr>
                        <a:t>Membran timpani perlahan kembali 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Sekret berkurang kering, gejala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d-ID" sz="1400" dirty="0">
                          <a:latin typeface="Calibri"/>
                          <a:ea typeface="Calibri"/>
                          <a:cs typeface="Times New Roman"/>
                        </a:rPr>
                        <a:t>Antibiotik, makanan bergizi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950BF89E-274D-40C0-83AF-99CCA2856DBF}"/>
              </a:ext>
            </a:extLst>
          </p:cNvPr>
          <p:cNvSpPr/>
          <p:nvPr/>
        </p:nvSpPr>
        <p:spPr>
          <a:xfrm>
            <a:off x="2001648" y="319283"/>
            <a:ext cx="5140703" cy="584775"/>
          </a:xfrm>
          <a:prstGeom prst="rect">
            <a:avLst/>
          </a:prstGeom>
        </p:spPr>
        <p:txBody>
          <a:bodyPr wrap="none">
            <a:spAutoFit/>
          </a:bodyPr>
          <a:lstStyle/>
          <a:p>
            <a:r>
              <a:rPr lang="en-US" sz="3200" dirty="0"/>
              <a:t>STADIUM OTITIS MEDIA AKUT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t retraksi-3.jpg">
            <a:extLst>
              <a:ext uri="{FF2B5EF4-FFF2-40B4-BE49-F238E27FC236}">
                <a16:creationId xmlns:a16="http://schemas.microsoft.com/office/drawing/2014/main" id="{17275220-340F-400A-9AFD-E9517BF10730}"/>
              </a:ext>
            </a:extLst>
          </p:cNvPr>
          <p:cNvPicPr>
            <a:picLocks noChangeAspect="1"/>
          </p:cNvPicPr>
          <p:nvPr/>
        </p:nvPicPr>
        <p:blipFill>
          <a:blip r:embed="rId2"/>
          <a:srcRect/>
          <a:stretch>
            <a:fillRect/>
          </a:stretch>
        </p:blipFill>
        <p:spPr bwMode="auto">
          <a:xfrm>
            <a:off x="675541" y="1423990"/>
            <a:ext cx="1967633" cy="2000264"/>
          </a:xfrm>
          <a:prstGeom prst="rect">
            <a:avLst/>
          </a:prstGeom>
          <a:noFill/>
          <a:ln w="9525">
            <a:noFill/>
            <a:miter lim="800000"/>
            <a:headEnd/>
            <a:tailEnd/>
          </a:ln>
        </p:spPr>
      </p:pic>
      <p:pic>
        <p:nvPicPr>
          <p:cNvPr id="3" name="Picture 2" descr="mt bomban.jpg">
            <a:extLst>
              <a:ext uri="{FF2B5EF4-FFF2-40B4-BE49-F238E27FC236}">
                <a16:creationId xmlns:a16="http://schemas.microsoft.com/office/drawing/2014/main" id="{BA79E7A6-70E4-4F15-AC41-9A538571CF28}"/>
              </a:ext>
            </a:extLst>
          </p:cNvPr>
          <p:cNvPicPr>
            <a:picLocks noChangeAspect="1"/>
          </p:cNvPicPr>
          <p:nvPr/>
        </p:nvPicPr>
        <p:blipFill>
          <a:blip r:embed="rId3"/>
          <a:srcRect/>
          <a:stretch>
            <a:fillRect/>
          </a:stretch>
        </p:blipFill>
        <p:spPr bwMode="auto">
          <a:xfrm>
            <a:off x="3273706" y="1512357"/>
            <a:ext cx="2206619" cy="1966405"/>
          </a:xfrm>
          <a:prstGeom prst="ellipse">
            <a:avLst/>
          </a:prstGeom>
          <a:ln>
            <a:noFill/>
          </a:ln>
          <a:effectLst>
            <a:softEdge rad="112500"/>
          </a:effectLst>
        </p:spPr>
      </p:pic>
      <p:sp>
        <p:nvSpPr>
          <p:cNvPr id="4" name="Rectangle 3">
            <a:extLst>
              <a:ext uri="{FF2B5EF4-FFF2-40B4-BE49-F238E27FC236}">
                <a16:creationId xmlns:a16="http://schemas.microsoft.com/office/drawing/2014/main" id="{EB9F1AC6-742C-4A3D-AD98-740A5BF31A42}"/>
              </a:ext>
            </a:extLst>
          </p:cNvPr>
          <p:cNvSpPr/>
          <p:nvPr/>
        </p:nvSpPr>
        <p:spPr>
          <a:xfrm>
            <a:off x="3286116" y="1066800"/>
            <a:ext cx="2214578" cy="3571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Stadium 2</a:t>
            </a:r>
          </a:p>
        </p:txBody>
      </p:sp>
      <p:sp>
        <p:nvSpPr>
          <p:cNvPr id="5" name="Rectangle 4">
            <a:extLst>
              <a:ext uri="{FF2B5EF4-FFF2-40B4-BE49-F238E27FC236}">
                <a16:creationId xmlns:a16="http://schemas.microsoft.com/office/drawing/2014/main" id="{4F420F6E-1ACB-4060-B57F-DE6F0B852123}"/>
              </a:ext>
            </a:extLst>
          </p:cNvPr>
          <p:cNvSpPr/>
          <p:nvPr/>
        </p:nvSpPr>
        <p:spPr>
          <a:xfrm>
            <a:off x="642910" y="1066800"/>
            <a:ext cx="2000264" cy="3571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Stadium 1</a:t>
            </a:r>
          </a:p>
        </p:txBody>
      </p:sp>
      <p:sp>
        <p:nvSpPr>
          <p:cNvPr id="6" name="Rectangle 5">
            <a:extLst>
              <a:ext uri="{FF2B5EF4-FFF2-40B4-BE49-F238E27FC236}">
                <a16:creationId xmlns:a16="http://schemas.microsoft.com/office/drawing/2014/main" id="{0ECBEBBF-DB34-448A-A758-E5B4CE2D08E1}"/>
              </a:ext>
            </a:extLst>
          </p:cNvPr>
          <p:cNvSpPr/>
          <p:nvPr/>
        </p:nvSpPr>
        <p:spPr>
          <a:xfrm>
            <a:off x="714348" y="3567130"/>
            <a:ext cx="2071702" cy="3571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Stadium 4</a:t>
            </a:r>
          </a:p>
        </p:txBody>
      </p:sp>
      <p:sp>
        <p:nvSpPr>
          <p:cNvPr id="7" name="Rectangle 6">
            <a:extLst>
              <a:ext uri="{FF2B5EF4-FFF2-40B4-BE49-F238E27FC236}">
                <a16:creationId xmlns:a16="http://schemas.microsoft.com/office/drawing/2014/main" id="{82E5B2E3-5749-4B42-993F-A9F8F46029DE}"/>
              </a:ext>
            </a:extLst>
          </p:cNvPr>
          <p:cNvSpPr/>
          <p:nvPr/>
        </p:nvSpPr>
        <p:spPr>
          <a:xfrm>
            <a:off x="3286116" y="3567130"/>
            <a:ext cx="2071702" cy="3571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Stadium 5</a:t>
            </a:r>
          </a:p>
        </p:txBody>
      </p:sp>
      <p:pic>
        <p:nvPicPr>
          <p:cNvPr id="8" name="Picture 2" descr="Related image">
            <a:extLst>
              <a:ext uri="{FF2B5EF4-FFF2-40B4-BE49-F238E27FC236}">
                <a16:creationId xmlns:a16="http://schemas.microsoft.com/office/drawing/2014/main" id="{CDAE5758-A90D-42AF-B316-43B9FCA5BC78}"/>
              </a:ext>
            </a:extLst>
          </p:cNvPr>
          <p:cNvPicPr>
            <a:picLocks noChangeAspect="1" noChangeArrowheads="1"/>
          </p:cNvPicPr>
          <p:nvPr/>
        </p:nvPicPr>
        <p:blipFill>
          <a:blip r:embed="rId4"/>
          <a:srcRect/>
          <a:stretch>
            <a:fillRect/>
          </a:stretch>
        </p:blipFill>
        <p:spPr bwMode="auto">
          <a:xfrm>
            <a:off x="3275956" y="4114800"/>
            <a:ext cx="2071702" cy="1914253"/>
          </a:xfrm>
          <a:prstGeom prst="ellipse">
            <a:avLst/>
          </a:prstGeom>
          <a:ln>
            <a:noFill/>
          </a:ln>
          <a:effectLst>
            <a:softEdge rad="112500"/>
          </a:effectLst>
        </p:spPr>
      </p:pic>
      <p:pic>
        <p:nvPicPr>
          <p:cNvPr id="9" name="Picture 4" descr="Image result for membran timpani perforasi">
            <a:extLst>
              <a:ext uri="{FF2B5EF4-FFF2-40B4-BE49-F238E27FC236}">
                <a16:creationId xmlns:a16="http://schemas.microsoft.com/office/drawing/2014/main" id="{5A6532CC-1E72-409E-A187-DA8C898D462E}"/>
              </a:ext>
            </a:extLst>
          </p:cNvPr>
          <p:cNvPicPr>
            <a:picLocks noChangeAspect="1" noChangeArrowheads="1"/>
          </p:cNvPicPr>
          <p:nvPr/>
        </p:nvPicPr>
        <p:blipFill>
          <a:blip r:embed="rId5" cstate="print"/>
          <a:srcRect/>
          <a:stretch>
            <a:fillRect/>
          </a:stretch>
        </p:blipFill>
        <p:spPr bwMode="auto">
          <a:xfrm>
            <a:off x="857224" y="4102756"/>
            <a:ext cx="1928826" cy="1916767"/>
          </a:xfrm>
          <a:prstGeom prst="ellipse">
            <a:avLst/>
          </a:prstGeom>
          <a:ln>
            <a:noFill/>
          </a:ln>
          <a:effectLst>
            <a:softEdge rad="112500"/>
          </a:effectLst>
        </p:spPr>
      </p:pic>
      <p:pic>
        <p:nvPicPr>
          <p:cNvPr id="10" name="Picture 2" descr="Related image">
            <a:extLst>
              <a:ext uri="{FF2B5EF4-FFF2-40B4-BE49-F238E27FC236}">
                <a16:creationId xmlns:a16="http://schemas.microsoft.com/office/drawing/2014/main" id="{4B3E15EB-D186-47FF-B04A-54AE5B3AFB87}"/>
              </a:ext>
            </a:extLst>
          </p:cNvPr>
          <p:cNvPicPr>
            <a:picLocks noChangeAspect="1" noChangeArrowheads="1"/>
          </p:cNvPicPr>
          <p:nvPr/>
        </p:nvPicPr>
        <p:blipFill>
          <a:blip r:embed="rId6" cstate="print"/>
          <a:srcRect/>
          <a:stretch>
            <a:fillRect/>
          </a:stretch>
        </p:blipFill>
        <p:spPr bwMode="auto">
          <a:xfrm>
            <a:off x="6236979" y="1584294"/>
            <a:ext cx="1870400" cy="1920278"/>
          </a:xfrm>
          <a:prstGeom prst="ellipse">
            <a:avLst/>
          </a:prstGeom>
          <a:ln>
            <a:noFill/>
          </a:ln>
          <a:effectLst>
            <a:softEdge rad="112500"/>
          </a:effectLst>
        </p:spPr>
      </p:pic>
      <p:sp>
        <p:nvSpPr>
          <p:cNvPr id="11" name="Rectangle 10">
            <a:extLst>
              <a:ext uri="{FF2B5EF4-FFF2-40B4-BE49-F238E27FC236}">
                <a16:creationId xmlns:a16="http://schemas.microsoft.com/office/drawing/2014/main" id="{9B2B325B-5860-4920-B663-C570FB48B524}"/>
              </a:ext>
            </a:extLst>
          </p:cNvPr>
          <p:cNvSpPr/>
          <p:nvPr/>
        </p:nvSpPr>
        <p:spPr>
          <a:xfrm>
            <a:off x="6064890" y="1066800"/>
            <a:ext cx="2214578" cy="35719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Stadium </a:t>
            </a:r>
            <a:r>
              <a:rPr lang="en-US" dirty="0"/>
              <a:t>3</a:t>
            </a:r>
            <a:endParaRPr lang="id-ID" dirty="0"/>
          </a:p>
        </p:txBody>
      </p:sp>
      <p:sp>
        <p:nvSpPr>
          <p:cNvPr id="12" name="Rectangle 11">
            <a:extLst>
              <a:ext uri="{FF2B5EF4-FFF2-40B4-BE49-F238E27FC236}">
                <a16:creationId xmlns:a16="http://schemas.microsoft.com/office/drawing/2014/main" id="{E1D42FE1-FD2C-4A1D-97B4-23D55FF71CD0}"/>
              </a:ext>
            </a:extLst>
          </p:cNvPr>
          <p:cNvSpPr/>
          <p:nvPr/>
        </p:nvSpPr>
        <p:spPr>
          <a:xfrm>
            <a:off x="3434669" y="225561"/>
            <a:ext cx="2274662" cy="523220"/>
          </a:xfrm>
          <a:prstGeom prst="rect">
            <a:avLst/>
          </a:prstGeom>
        </p:spPr>
        <p:txBody>
          <a:bodyPr wrap="none">
            <a:spAutoFit/>
          </a:bodyPr>
          <a:lstStyle/>
          <a:p>
            <a:r>
              <a:rPr lang="id-ID" sz="2800" b="1" dirty="0"/>
              <a:t>Stadium OMA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04AF47-BD0C-4AC3-BCB1-357FF4F14E0D}"/>
              </a:ext>
            </a:extLst>
          </p:cNvPr>
          <p:cNvSpPr txBox="1">
            <a:spLocks/>
          </p:cNvSpPr>
          <p:nvPr/>
        </p:nvSpPr>
        <p:spPr>
          <a:xfrm>
            <a:off x="869673" y="19050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
            <a:r>
              <a:rPr lang="en-US" sz="2800" b="1" kern="0" dirty="0" err="1">
                <a:solidFill>
                  <a:sysClr val="windowText" lastClr="000000"/>
                </a:solidFill>
              </a:rPr>
              <a:t>Komplikasi</a:t>
            </a:r>
            <a:endParaRPr lang="en-US" sz="2800" kern="0" dirty="0">
              <a:solidFill>
                <a:sysClr val="windowText" lastClr="000000"/>
              </a:solidFill>
            </a:endParaRPr>
          </a:p>
          <a:p>
            <a:pPr marL="285750" indent="-285750">
              <a:buFont typeface="Arial" panose="020B0604020202020204" pitchFamily="34" charset="0"/>
              <a:buChar char="•"/>
            </a:pPr>
            <a:r>
              <a:rPr lang="en-US" sz="2800" kern="0" dirty="0" err="1">
                <a:solidFill>
                  <a:sysClr val="windowText" lastClr="000000"/>
                </a:solidFill>
              </a:rPr>
              <a:t>Absess</a:t>
            </a:r>
            <a:r>
              <a:rPr lang="en-US" sz="2800" kern="0" dirty="0">
                <a:solidFill>
                  <a:sysClr val="windowText" lastClr="000000"/>
                </a:solidFill>
              </a:rPr>
              <a:t> subperiosteal</a:t>
            </a:r>
          </a:p>
          <a:p>
            <a:pPr marL="285750" indent="-285750">
              <a:buFont typeface="Arial" panose="020B0604020202020204" pitchFamily="34" charset="0"/>
              <a:buChar char="•"/>
            </a:pPr>
            <a:r>
              <a:rPr lang="en-US" sz="2800" kern="0" dirty="0">
                <a:solidFill>
                  <a:sysClr val="windowText" lastClr="000000"/>
                </a:solidFill>
              </a:rPr>
              <a:t>Meningitis</a:t>
            </a:r>
          </a:p>
          <a:p>
            <a:pPr marL="285750" indent="-285750">
              <a:buFont typeface="Arial" panose="020B0604020202020204" pitchFamily="34" charset="0"/>
              <a:buChar char="•"/>
            </a:pPr>
            <a:r>
              <a:rPr lang="en-US" sz="2800" kern="0" dirty="0" err="1">
                <a:solidFill>
                  <a:sysClr val="windowText" lastClr="000000"/>
                </a:solidFill>
              </a:rPr>
              <a:t>Abses</a:t>
            </a:r>
            <a:r>
              <a:rPr lang="en-US" sz="2800" kern="0" dirty="0">
                <a:solidFill>
                  <a:sysClr val="windowText" lastClr="000000"/>
                </a:solidFill>
              </a:rPr>
              <a:t> </a:t>
            </a:r>
            <a:r>
              <a:rPr lang="en-US" sz="2800" kern="0" dirty="0" err="1">
                <a:solidFill>
                  <a:sysClr val="windowText" lastClr="000000"/>
                </a:solidFill>
              </a:rPr>
              <a:t>Otak</a:t>
            </a:r>
            <a:endParaRPr lang="en-US" sz="2800" kern="0" dirty="0">
              <a:solidFill>
                <a:sysClr val="windowText" lastClr="000000"/>
              </a:solidFill>
            </a:endParaRPr>
          </a:p>
          <a:p>
            <a:pPr marL="285750" indent="-285750">
              <a:buFont typeface="Arial" panose="020B0604020202020204" pitchFamily="34" charset="0"/>
              <a:buChar char="•"/>
            </a:pPr>
            <a:r>
              <a:rPr lang="en-US" sz="2800" kern="0" dirty="0" err="1">
                <a:solidFill>
                  <a:sysClr val="windowText" lastClr="000000"/>
                </a:solidFill>
              </a:rPr>
              <a:t>Parese</a:t>
            </a:r>
            <a:r>
              <a:rPr lang="en-US" sz="2800" kern="0" dirty="0">
                <a:solidFill>
                  <a:sysClr val="windowText" lastClr="000000"/>
                </a:solidFill>
              </a:rPr>
              <a:t> n </a:t>
            </a:r>
            <a:r>
              <a:rPr lang="en-US" sz="2800" kern="0" dirty="0" err="1">
                <a:solidFill>
                  <a:sysClr val="windowText" lastClr="000000"/>
                </a:solidFill>
              </a:rPr>
              <a:t>fasialis</a:t>
            </a:r>
            <a:endParaRPr lang="en-US" sz="2800" kern="0" dirty="0">
              <a:solidFill>
                <a:sysClr val="windowText" lastClr="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7D8CC-36B7-4F07-B2F3-A9692584C1C4}"/>
              </a:ext>
            </a:extLst>
          </p:cNvPr>
          <p:cNvSpPr txBox="1">
            <a:spLocks/>
          </p:cNvSpPr>
          <p:nvPr/>
        </p:nvSpPr>
        <p:spPr>
          <a:xfrm>
            <a:off x="500034" y="1571612"/>
            <a:ext cx="8072494" cy="4857784"/>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000" kern="0" dirty="0" err="1">
                <a:solidFill>
                  <a:sysClr val="windowText" lastClr="000000"/>
                </a:solidFill>
              </a:rPr>
              <a:t>Infeksi</a:t>
            </a:r>
            <a:r>
              <a:rPr lang="en-US" sz="2000" kern="0" dirty="0">
                <a:solidFill>
                  <a:sysClr val="windowText" lastClr="000000"/>
                </a:solidFill>
              </a:rPr>
              <a:t> </a:t>
            </a:r>
            <a:r>
              <a:rPr lang="en-US" sz="2000" kern="0" dirty="0" err="1">
                <a:solidFill>
                  <a:sysClr val="windowText" lastClr="000000"/>
                </a:solidFill>
              </a:rPr>
              <a:t>kronis</a:t>
            </a:r>
            <a:r>
              <a:rPr lang="en-US" sz="2000" kern="0" dirty="0">
                <a:solidFill>
                  <a:sysClr val="windowText" lastClr="000000"/>
                </a:solidFill>
              </a:rPr>
              <a:t> di </a:t>
            </a:r>
            <a:r>
              <a:rPr lang="en-US" sz="2000" kern="0" dirty="0" err="1">
                <a:solidFill>
                  <a:sysClr val="windowText" lastClr="000000"/>
                </a:solidFill>
              </a:rPr>
              <a:t>telinga</a:t>
            </a:r>
            <a:r>
              <a:rPr lang="en-US" sz="2000" kern="0" dirty="0">
                <a:solidFill>
                  <a:sysClr val="windowText" lastClr="000000"/>
                </a:solidFill>
              </a:rPr>
              <a:t> </a:t>
            </a:r>
            <a:r>
              <a:rPr lang="en-US" sz="2000" kern="0" dirty="0" err="1">
                <a:solidFill>
                  <a:sysClr val="windowText" lastClr="000000"/>
                </a:solidFill>
              </a:rPr>
              <a:t>tengah</a:t>
            </a:r>
            <a:r>
              <a:rPr lang="en-US" sz="2000" kern="0" dirty="0">
                <a:solidFill>
                  <a:sysClr val="windowText" lastClr="000000"/>
                </a:solidFill>
              </a:rPr>
              <a:t> </a:t>
            </a:r>
            <a:r>
              <a:rPr lang="en-US" sz="2000" kern="0" dirty="0" err="1">
                <a:solidFill>
                  <a:sysClr val="windowText" lastClr="000000"/>
                </a:solidFill>
              </a:rPr>
              <a:t>ditandai</a:t>
            </a:r>
            <a:r>
              <a:rPr lang="en-US" sz="2000" kern="0" dirty="0">
                <a:solidFill>
                  <a:sysClr val="windowText" lastClr="000000"/>
                </a:solidFill>
              </a:rPr>
              <a:t> </a:t>
            </a:r>
            <a:r>
              <a:rPr lang="en-US" sz="2000" kern="0" dirty="0" err="1">
                <a:solidFill>
                  <a:sysClr val="windowText" lastClr="000000"/>
                </a:solidFill>
              </a:rPr>
              <a:t>dengan</a:t>
            </a:r>
            <a:r>
              <a:rPr lang="en-US" sz="2000" kern="0" dirty="0">
                <a:solidFill>
                  <a:sysClr val="windowText" lastClr="000000"/>
                </a:solidFill>
              </a:rPr>
              <a:t> </a:t>
            </a:r>
            <a:r>
              <a:rPr lang="en-US" sz="2000" kern="0" dirty="0" err="1">
                <a:solidFill>
                  <a:sysClr val="windowText" lastClr="000000"/>
                </a:solidFill>
              </a:rPr>
              <a:t>perforasi</a:t>
            </a:r>
            <a:r>
              <a:rPr lang="en-US" sz="2000" kern="0" dirty="0">
                <a:solidFill>
                  <a:sysClr val="windowText" lastClr="000000"/>
                </a:solidFill>
              </a:rPr>
              <a:t> </a:t>
            </a:r>
            <a:r>
              <a:rPr lang="en-US" sz="2000" kern="0" dirty="0" err="1">
                <a:solidFill>
                  <a:sysClr val="windowText" lastClr="000000"/>
                </a:solidFill>
              </a:rPr>
              <a:t>membran</a:t>
            </a:r>
            <a:r>
              <a:rPr lang="en-US" sz="2000" kern="0" dirty="0">
                <a:solidFill>
                  <a:sysClr val="windowText" lastClr="000000"/>
                </a:solidFill>
              </a:rPr>
              <a:t> timpani dan </a:t>
            </a:r>
            <a:r>
              <a:rPr lang="en-US" sz="2000" kern="0" dirty="0" err="1">
                <a:solidFill>
                  <a:sysClr val="windowText" lastClr="000000"/>
                </a:solidFill>
              </a:rPr>
              <a:t>sekret</a:t>
            </a:r>
            <a:r>
              <a:rPr lang="en-US" sz="2000" kern="0" dirty="0">
                <a:solidFill>
                  <a:sysClr val="windowText" lastClr="000000"/>
                </a:solidFill>
              </a:rPr>
              <a:t> yang </a:t>
            </a:r>
            <a:r>
              <a:rPr lang="en-US" sz="2000" kern="0" dirty="0" err="1">
                <a:solidFill>
                  <a:sysClr val="windowText" lastClr="000000"/>
                </a:solidFill>
              </a:rPr>
              <a:t>keluar</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a:t>
            </a:r>
            <a:r>
              <a:rPr lang="en-US" sz="2000" kern="0" dirty="0" err="1">
                <a:solidFill>
                  <a:sysClr val="windowText" lastClr="000000"/>
                </a:solidFill>
              </a:rPr>
              <a:t>telinga</a:t>
            </a:r>
            <a:r>
              <a:rPr lang="en-US" sz="2000" kern="0" dirty="0">
                <a:solidFill>
                  <a:sysClr val="windowText" lastClr="000000"/>
                </a:solidFill>
              </a:rPr>
              <a:t> </a:t>
            </a:r>
            <a:r>
              <a:rPr lang="en-US" sz="2000" kern="0" dirty="0" err="1">
                <a:solidFill>
                  <a:sysClr val="windowText" lastClr="000000"/>
                </a:solidFill>
              </a:rPr>
              <a:t>tengah</a:t>
            </a:r>
            <a:r>
              <a:rPr lang="en-US" sz="2000" kern="0" dirty="0">
                <a:solidFill>
                  <a:sysClr val="windowText" lastClr="000000"/>
                </a:solidFill>
              </a:rPr>
              <a:t> </a:t>
            </a:r>
            <a:r>
              <a:rPr lang="en-US" sz="2000" kern="0" dirty="0" err="1">
                <a:solidFill>
                  <a:sysClr val="windowText" lastClr="000000"/>
                </a:solidFill>
              </a:rPr>
              <a:t>lebih</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2 </a:t>
            </a:r>
            <a:r>
              <a:rPr lang="en-US" sz="2000" kern="0" dirty="0" err="1">
                <a:solidFill>
                  <a:sysClr val="windowText" lastClr="000000"/>
                </a:solidFill>
              </a:rPr>
              <a:t>bulan</a:t>
            </a:r>
            <a:r>
              <a:rPr lang="en-US" sz="2000" kern="0" dirty="0">
                <a:solidFill>
                  <a:sysClr val="windowText" lastClr="000000"/>
                </a:solidFill>
              </a:rPr>
              <a:t>, </a:t>
            </a:r>
            <a:r>
              <a:rPr lang="en-US" sz="2000" kern="0" dirty="0" err="1">
                <a:solidFill>
                  <a:sysClr val="windowText" lastClr="000000"/>
                </a:solidFill>
              </a:rPr>
              <a:t>terus</a:t>
            </a:r>
            <a:r>
              <a:rPr lang="en-US" sz="2000" kern="0" dirty="0">
                <a:solidFill>
                  <a:sysClr val="windowText" lastClr="000000"/>
                </a:solidFill>
              </a:rPr>
              <a:t> </a:t>
            </a:r>
            <a:r>
              <a:rPr lang="en-US" sz="2000" kern="0" dirty="0" err="1">
                <a:solidFill>
                  <a:sysClr val="windowText" lastClr="000000"/>
                </a:solidFill>
              </a:rPr>
              <a:t>menerus</a:t>
            </a:r>
            <a:r>
              <a:rPr lang="en-US" sz="2000" kern="0" dirty="0">
                <a:solidFill>
                  <a:sysClr val="windowText" lastClr="000000"/>
                </a:solidFill>
              </a:rPr>
              <a:t> </a:t>
            </a:r>
            <a:r>
              <a:rPr lang="en-US" sz="2000" kern="0" dirty="0" err="1">
                <a:solidFill>
                  <a:sysClr val="windowText" lastClr="000000"/>
                </a:solidFill>
              </a:rPr>
              <a:t>atau</a:t>
            </a:r>
            <a:r>
              <a:rPr lang="en-US" sz="2000" kern="0" dirty="0">
                <a:solidFill>
                  <a:sysClr val="windowText" lastClr="000000"/>
                </a:solidFill>
              </a:rPr>
              <a:t> </a:t>
            </a:r>
            <a:r>
              <a:rPr lang="en-US" sz="2000" kern="0" dirty="0" err="1">
                <a:solidFill>
                  <a:sysClr val="windowText" lastClr="000000"/>
                </a:solidFill>
              </a:rPr>
              <a:t>hilang</a:t>
            </a:r>
            <a:r>
              <a:rPr lang="en-US" sz="2000" kern="0" dirty="0">
                <a:solidFill>
                  <a:sysClr val="windowText" lastClr="000000"/>
                </a:solidFill>
              </a:rPr>
              <a:t> </a:t>
            </a:r>
            <a:r>
              <a:rPr lang="en-US" sz="2000" kern="0" dirty="0" err="1">
                <a:solidFill>
                  <a:sysClr val="windowText" lastClr="000000"/>
                </a:solidFill>
              </a:rPr>
              <a:t>timbul</a:t>
            </a:r>
            <a:r>
              <a:rPr lang="en-US" sz="2000" kern="0" dirty="0">
                <a:solidFill>
                  <a:sysClr val="windowText" lastClr="000000"/>
                </a:solidFill>
              </a:rPr>
              <a:t>. </a:t>
            </a:r>
            <a:r>
              <a:rPr lang="en-US" sz="2000" kern="0" dirty="0" err="1">
                <a:solidFill>
                  <a:sysClr val="windowText" lastClr="000000"/>
                </a:solidFill>
              </a:rPr>
              <a:t>Sekret</a:t>
            </a:r>
            <a:r>
              <a:rPr lang="en-US" sz="2000" kern="0" dirty="0">
                <a:solidFill>
                  <a:sysClr val="windowText" lastClr="000000"/>
                </a:solidFill>
              </a:rPr>
              <a:t> </a:t>
            </a:r>
            <a:r>
              <a:rPr lang="en-US" sz="2000" kern="0" dirty="0" err="1">
                <a:solidFill>
                  <a:sysClr val="windowText" lastClr="000000"/>
                </a:solidFill>
              </a:rPr>
              <a:t>mungkin</a:t>
            </a:r>
            <a:r>
              <a:rPr lang="en-US" sz="2000" kern="0" dirty="0">
                <a:solidFill>
                  <a:sysClr val="windowText" lastClr="000000"/>
                </a:solidFill>
              </a:rPr>
              <a:t> </a:t>
            </a:r>
            <a:r>
              <a:rPr lang="en-US" sz="2000" kern="0" dirty="0" err="1">
                <a:solidFill>
                  <a:sysClr val="windowText" lastClr="000000"/>
                </a:solidFill>
              </a:rPr>
              <a:t>encer</a:t>
            </a:r>
            <a:r>
              <a:rPr lang="en-US" sz="2000" kern="0" dirty="0">
                <a:solidFill>
                  <a:sysClr val="windowText" lastClr="000000"/>
                </a:solidFill>
              </a:rPr>
              <a:t> </a:t>
            </a:r>
            <a:r>
              <a:rPr lang="en-US" sz="2000" kern="0" dirty="0" err="1">
                <a:solidFill>
                  <a:sysClr val="windowText" lastClr="000000"/>
                </a:solidFill>
              </a:rPr>
              <a:t>atau</a:t>
            </a:r>
            <a:r>
              <a:rPr lang="en-US" sz="2000" kern="0" dirty="0">
                <a:solidFill>
                  <a:sysClr val="windowText" lastClr="000000"/>
                </a:solidFill>
              </a:rPr>
              <a:t> </a:t>
            </a:r>
            <a:r>
              <a:rPr lang="en-US" sz="2000" kern="0" dirty="0" err="1">
                <a:solidFill>
                  <a:sysClr val="windowText" lastClr="000000"/>
                </a:solidFill>
              </a:rPr>
              <a:t>kental</a:t>
            </a:r>
            <a:r>
              <a:rPr lang="en-US" sz="2000" kern="0" dirty="0">
                <a:solidFill>
                  <a:sysClr val="windowText" lastClr="000000"/>
                </a:solidFill>
              </a:rPr>
              <a:t>, </a:t>
            </a:r>
            <a:r>
              <a:rPr lang="en-US" sz="2000" kern="0" dirty="0" err="1">
                <a:solidFill>
                  <a:sysClr val="windowText" lastClr="000000"/>
                </a:solidFill>
              </a:rPr>
              <a:t>bening</a:t>
            </a:r>
            <a:r>
              <a:rPr lang="en-US" sz="2000" kern="0" dirty="0">
                <a:solidFill>
                  <a:sysClr val="windowText" lastClr="000000"/>
                </a:solidFill>
              </a:rPr>
              <a:t> </a:t>
            </a:r>
            <a:r>
              <a:rPr lang="en-US" sz="2000" kern="0" dirty="0" err="1">
                <a:solidFill>
                  <a:sysClr val="windowText" lastClr="000000"/>
                </a:solidFill>
              </a:rPr>
              <a:t>atau</a:t>
            </a:r>
            <a:r>
              <a:rPr lang="en-US" sz="2000" kern="0" dirty="0">
                <a:solidFill>
                  <a:sysClr val="windowText" lastClr="000000"/>
                </a:solidFill>
              </a:rPr>
              <a:t> </a:t>
            </a:r>
            <a:r>
              <a:rPr lang="en-US" sz="2000" kern="0" dirty="0" err="1">
                <a:solidFill>
                  <a:sysClr val="windowText" lastClr="000000"/>
                </a:solidFill>
              </a:rPr>
              <a:t>berupa</a:t>
            </a:r>
            <a:r>
              <a:rPr lang="en-US" sz="2000" kern="0" dirty="0">
                <a:solidFill>
                  <a:sysClr val="windowText" lastClr="000000"/>
                </a:solidFill>
              </a:rPr>
              <a:t> </a:t>
            </a:r>
            <a:r>
              <a:rPr lang="en-US" sz="2000" kern="0" dirty="0" err="1">
                <a:solidFill>
                  <a:sysClr val="windowText" lastClr="000000"/>
                </a:solidFill>
              </a:rPr>
              <a:t>nanah</a:t>
            </a:r>
            <a:r>
              <a:rPr lang="en-US" sz="2000" kern="0" dirty="0">
                <a:solidFill>
                  <a:sysClr val="windowText" lastClr="000000"/>
                </a:solidFill>
              </a:rPr>
              <a:t> . </a:t>
            </a:r>
          </a:p>
          <a:p>
            <a:pPr marL="285750" indent="-285750">
              <a:buFont typeface="Arial" panose="020B0604020202020204" pitchFamily="34" charset="0"/>
              <a:buChar char="•"/>
            </a:pPr>
            <a:r>
              <a:rPr lang="en-US" sz="2000" kern="0" dirty="0">
                <a:solidFill>
                  <a:sysClr val="windowText" lastClr="000000"/>
                </a:solidFill>
              </a:rPr>
              <a:t>OMSK </a:t>
            </a:r>
            <a:r>
              <a:rPr lang="en-US" sz="2000" kern="0" dirty="0" err="1">
                <a:solidFill>
                  <a:sysClr val="windowText" lastClr="000000"/>
                </a:solidFill>
              </a:rPr>
              <a:t>terdiri</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2 </a:t>
            </a:r>
            <a:r>
              <a:rPr lang="en-US" sz="2000" kern="0" dirty="0" err="1">
                <a:solidFill>
                  <a:sysClr val="windowText" lastClr="000000"/>
                </a:solidFill>
              </a:rPr>
              <a:t>tipe</a:t>
            </a:r>
            <a:r>
              <a:rPr lang="en-US" sz="2000" kern="0" dirty="0">
                <a:solidFill>
                  <a:sysClr val="windowText" lastClr="000000"/>
                </a:solidFill>
              </a:rPr>
              <a:t> </a:t>
            </a:r>
            <a:r>
              <a:rPr lang="en-US" sz="2000" kern="0" dirty="0" err="1">
                <a:solidFill>
                  <a:sysClr val="windowText" lastClr="000000"/>
                </a:solidFill>
              </a:rPr>
              <a:t>yaitu</a:t>
            </a:r>
            <a:r>
              <a:rPr lang="en-US" sz="2000" kern="0" dirty="0">
                <a:solidFill>
                  <a:sysClr val="windowText" lastClr="000000"/>
                </a:solidFill>
              </a:rPr>
              <a:t>: </a:t>
            </a:r>
            <a:r>
              <a:rPr lang="en-US" sz="2000" kern="0" dirty="0" err="1">
                <a:solidFill>
                  <a:sysClr val="windowText" lastClr="000000"/>
                </a:solidFill>
              </a:rPr>
              <a:t>tanpa</a:t>
            </a:r>
            <a:r>
              <a:rPr lang="en-US" sz="2000" kern="0" dirty="0">
                <a:solidFill>
                  <a:sysClr val="windowText" lastClr="000000"/>
                </a:solidFill>
              </a:rPr>
              <a:t> </a:t>
            </a:r>
            <a:r>
              <a:rPr lang="en-US" sz="2000" kern="0" dirty="0" err="1">
                <a:solidFill>
                  <a:sysClr val="windowText" lastClr="000000"/>
                </a:solidFill>
              </a:rPr>
              <a:t>kolesteatoma</a:t>
            </a:r>
            <a:r>
              <a:rPr lang="en-US" sz="2000" kern="0" dirty="0">
                <a:solidFill>
                  <a:sysClr val="windowText" lastClr="000000"/>
                </a:solidFill>
              </a:rPr>
              <a:t> ( </a:t>
            </a:r>
            <a:r>
              <a:rPr lang="en-US" sz="2000" kern="0" dirty="0" err="1">
                <a:solidFill>
                  <a:sysClr val="windowText" lastClr="000000"/>
                </a:solidFill>
              </a:rPr>
              <a:t>tipe</a:t>
            </a:r>
            <a:r>
              <a:rPr lang="en-US" sz="2000" kern="0" dirty="0">
                <a:solidFill>
                  <a:sysClr val="windowText" lastClr="000000"/>
                </a:solidFill>
              </a:rPr>
              <a:t> </a:t>
            </a:r>
            <a:r>
              <a:rPr lang="en-US" sz="2000" kern="0" dirty="0" err="1">
                <a:solidFill>
                  <a:sysClr val="windowText" lastClr="000000"/>
                </a:solidFill>
              </a:rPr>
              <a:t>tubotimpanal</a:t>
            </a:r>
            <a:r>
              <a:rPr lang="en-US" sz="2000" kern="0" dirty="0">
                <a:solidFill>
                  <a:sysClr val="windowText" lastClr="000000"/>
                </a:solidFill>
              </a:rPr>
              <a:t>/ </a:t>
            </a:r>
            <a:r>
              <a:rPr lang="en-US" sz="2000" kern="0" dirty="0" err="1">
                <a:solidFill>
                  <a:sysClr val="windowText" lastClr="000000"/>
                </a:solidFill>
              </a:rPr>
              <a:t>tipe</a:t>
            </a:r>
            <a:r>
              <a:rPr lang="en-US" sz="2000" kern="0" dirty="0">
                <a:solidFill>
                  <a:sysClr val="windowText" lastClr="000000"/>
                </a:solidFill>
              </a:rPr>
              <a:t> </a:t>
            </a:r>
            <a:r>
              <a:rPr lang="en-US" sz="2000" kern="0" dirty="0" err="1">
                <a:solidFill>
                  <a:sysClr val="windowText" lastClr="000000"/>
                </a:solidFill>
              </a:rPr>
              <a:t>mukosa</a:t>
            </a:r>
            <a:r>
              <a:rPr lang="en-US" sz="2000" kern="0" dirty="0">
                <a:solidFill>
                  <a:sysClr val="windowText" lastClr="000000"/>
                </a:solidFill>
              </a:rPr>
              <a:t>) dan </a:t>
            </a:r>
            <a:r>
              <a:rPr lang="en-US" sz="2000" kern="0" dirty="0" err="1">
                <a:solidFill>
                  <a:sysClr val="windowText" lastClr="000000"/>
                </a:solidFill>
              </a:rPr>
              <a:t>dengan</a:t>
            </a:r>
            <a:r>
              <a:rPr lang="en-US" sz="2000" kern="0" dirty="0">
                <a:solidFill>
                  <a:sysClr val="windowText" lastClr="000000"/>
                </a:solidFill>
              </a:rPr>
              <a:t> </a:t>
            </a:r>
            <a:r>
              <a:rPr lang="en-US" sz="2000" kern="0" dirty="0" err="1">
                <a:solidFill>
                  <a:sysClr val="windowText" lastClr="000000"/>
                </a:solidFill>
              </a:rPr>
              <a:t>kolesteatoma</a:t>
            </a:r>
            <a:r>
              <a:rPr lang="en-US" sz="2000" kern="0" dirty="0">
                <a:solidFill>
                  <a:sysClr val="windowText" lastClr="000000"/>
                </a:solidFill>
              </a:rPr>
              <a:t> (</a:t>
            </a:r>
            <a:r>
              <a:rPr lang="en-US" sz="2000" kern="0" dirty="0" err="1">
                <a:solidFill>
                  <a:sysClr val="windowText" lastClr="000000"/>
                </a:solidFill>
              </a:rPr>
              <a:t>tipe</a:t>
            </a:r>
            <a:r>
              <a:rPr lang="en-US" sz="2000" kern="0" dirty="0">
                <a:solidFill>
                  <a:sysClr val="windowText" lastClr="000000"/>
                </a:solidFill>
              </a:rPr>
              <a:t> </a:t>
            </a:r>
            <a:r>
              <a:rPr lang="en-US" sz="2000" kern="0" dirty="0" err="1">
                <a:solidFill>
                  <a:sysClr val="windowText" lastClr="000000"/>
                </a:solidFill>
              </a:rPr>
              <a:t>atikoantral</a:t>
            </a:r>
            <a:r>
              <a:rPr lang="en-US" sz="2000" kern="0" dirty="0">
                <a:solidFill>
                  <a:sysClr val="windowText" lastClr="000000"/>
                </a:solidFill>
              </a:rPr>
              <a:t>, </a:t>
            </a:r>
            <a:r>
              <a:rPr lang="en-US" sz="2000" kern="0" dirty="0" err="1">
                <a:solidFill>
                  <a:sysClr val="windowText" lastClr="000000"/>
                </a:solidFill>
              </a:rPr>
              <a:t>tipe</a:t>
            </a:r>
            <a:r>
              <a:rPr lang="en-US" sz="2000" kern="0" dirty="0">
                <a:solidFill>
                  <a:sysClr val="windowText" lastClr="000000"/>
                </a:solidFill>
              </a:rPr>
              <a:t> </a:t>
            </a:r>
            <a:r>
              <a:rPr lang="en-US" sz="2000" kern="0" dirty="0" err="1">
                <a:solidFill>
                  <a:sysClr val="windowText" lastClr="000000"/>
                </a:solidFill>
              </a:rPr>
              <a:t>tulang</a:t>
            </a:r>
            <a:r>
              <a:rPr lang="en-US" sz="2000" kern="0" dirty="0">
                <a:solidFill>
                  <a:sysClr val="windowText" lastClr="000000"/>
                </a:solidFill>
              </a:rPr>
              <a:t>).</a:t>
            </a:r>
          </a:p>
          <a:p>
            <a:pPr marL="285750" indent="-285750">
              <a:buFont typeface="Arial" panose="020B0604020202020204" pitchFamily="34" charset="0"/>
              <a:buChar char="•"/>
            </a:pPr>
            <a:r>
              <a:rPr lang="en-US" sz="2000" b="1" kern="0" dirty="0" err="1">
                <a:solidFill>
                  <a:sysClr val="windowText" lastClr="000000"/>
                </a:solidFill>
              </a:rPr>
              <a:t>Pemeriksaan</a:t>
            </a:r>
            <a:r>
              <a:rPr lang="en-US" sz="2000" b="1" kern="0" dirty="0">
                <a:solidFill>
                  <a:sysClr val="windowText" lastClr="000000"/>
                </a:solidFill>
              </a:rPr>
              <a:t> </a:t>
            </a:r>
            <a:r>
              <a:rPr lang="en-US" sz="2000" b="1" kern="0" dirty="0" err="1">
                <a:solidFill>
                  <a:sysClr val="windowText" lastClr="000000"/>
                </a:solidFill>
              </a:rPr>
              <a:t>penunjang</a:t>
            </a:r>
            <a:r>
              <a:rPr lang="en-US" sz="2000" kern="0" dirty="0">
                <a:solidFill>
                  <a:sysClr val="windowText" lastClr="000000"/>
                </a:solidFill>
              </a:rPr>
              <a:t> : Kultur dan </a:t>
            </a:r>
            <a:r>
              <a:rPr lang="en-US" sz="2000" kern="0" dirty="0" err="1">
                <a:solidFill>
                  <a:sysClr val="windowText" lastClr="000000"/>
                </a:solidFill>
              </a:rPr>
              <a:t>tes</a:t>
            </a:r>
            <a:r>
              <a:rPr lang="en-US" sz="2000" kern="0" dirty="0">
                <a:solidFill>
                  <a:sysClr val="windowText" lastClr="000000"/>
                </a:solidFill>
              </a:rPr>
              <a:t> </a:t>
            </a:r>
            <a:r>
              <a:rPr lang="en-US" sz="2000" kern="0" dirty="0" err="1">
                <a:solidFill>
                  <a:sysClr val="windowText" lastClr="000000"/>
                </a:solidFill>
              </a:rPr>
              <a:t>resistensi</a:t>
            </a:r>
            <a:r>
              <a:rPr lang="en-US" sz="2000" kern="0" dirty="0">
                <a:solidFill>
                  <a:sysClr val="windowText" lastClr="000000"/>
                </a:solidFill>
              </a:rPr>
              <a:t>, </a:t>
            </a:r>
            <a:r>
              <a:rPr lang="en-US" sz="2000" kern="0" dirty="0" err="1">
                <a:solidFill>
                  <a:sysClr val="windowText" lastClr="000000"/>
                </a:solidFill>
              </a:rPr>
              <a:t>foto</a:t>
            </a:r>
            <a:r>
              <a:rPr lang="en-US" sz="2000" kern="0" dirty="0">
                <a:solidFill>
                  <a:sysClr val="windowText" lastClr="000000"/>
                </a:solidFill>
              </a:rPr>
              <a:t> mastoid (</a:t>
            </a:r>
            <a:r>
              <a:rPr lang="en-US" sz="2000" kern="0" dirty="0" err="1">
                <a:solidFill>
                  <a:sysClr val="windowText" lastClr="000000"/>
                </a:solidFill>
              </a:rPr>
              <a:t>posisi</a:t>
            </a:r>
            <a:r>
              <a:rPr lang="en-US" sz="2000" kern="0" dirty="0">
                <a:solidFill>
                  <a:sysClr val="windowText" lastClr="000000"/>
                </a:solidFill>
              </a:rPr>
              <a:t> Schuller), CT scan temporal (</a:t>
            </a:r>
            <a:r>
              <a:rPr lang="en-US" sz="2000" kern="0" dirty="0" err="1">
                <a:solidFill>
                  <a:sysClr val="windowText" lastClr="000000"/>
                </a:solidFill>
              </a:rPr>
              <a:t>jika</a:t>
            </a:r>
            <a:r>
              <a:rPr lang="en-US" sz="2000" kern="0" dirty="0">
                <a:solidFill>
                  <a:sysClr val="windowText" lastClr="000000"/>
                </a:solidFill>
              </a:rPr>
              <a:t> </a:t>
            </a:r>
            <a:r>
              <a:rPr lang="en-US" sz="2000" kern="0" dirty="0" err="1">
                <a:solidFill>
                  <a:sysClr val="windowText" lastClr="000000"/>
                </a:solidFill>
              </a:rPr>
              <a:t>perlu</a:t>
            </a:r>
            <a:r>
              <a:rPr lang="en-US" sz="2000" kern="0" dirty="0">
                <a:solidFill>
                  <a:sysClr val="windowText" lastClr="000000"/>
                </a:solidFill>
              </a:rPr>
              <a:t> dan </a:t>
            </a:r>
            <a:r>
              <a:rPr lang="en-US" sz="2000" kern="0" dirty="0" err="1">
                <a:solidFill>
                  <a:sysClr val="windowText" lastClr="000000"/>
                </a:solidFill>
              </a:rPr>
              <a:t>memungkinkan</a:t>
            </a:r>
            <a:r>
              <a:rPr lang="en-US" sz="2000" kern="0" dirty="0">
                <a:solidFill>
                  <a:sysClr val="windowText" lastClr="000000"/>
                </a:solidFill>
              </a:rPr>
              <a:t>), dan </a:t>
            </a:r>
            <a:r>
              <a:rPr lang="en-US" sz="2000" kern="0" dirty="0" err="1">
                <a:solidFill>
                  <a:sysClr val="windowText" lastClr="000000"/>
                </a:solidFill>
              </a:rPr>
              <a:t>audiometri</a:t>
            </a:r>
            <a:r>
              <a:rPr lang="en-US" sz="2000" kern="0" dirty="0">
                <a:solidFill>
                  <a:sysClr val="windowText" lastClr="000000"/>
                </a:solidFill>
              </a:rPr>
              <a:t>. </a:t>
            </a:r>
          </a:p>
          <a:p>
            <a:pPr marL="285750" indent="-285750">
              <a:buFont typeface="Arial" panose="020B0604020202020204" pitchFamily="34" charset="0"/>
              <a:buChar char="•"/>
            </a:pPr>
            <a:r>
              <a:rPr lang="en-US" sz="2000" b="1" kern="0" dirty="0" err="1">
                <a:solidFill>
                  <a:sysClr val="windowText" lastClr="000000"/>
                </a:solidFill>
              </a:rPr>
              <a:t>Terapi</a:t>
            </a:r>
            <a:r>
              <a:rPr lang="en-US" sz="2000" b="1" kern="0" dirty="0">
                <a:solidFill>
                  <a:sysClr val="windowText" lastClr="000000"/>
                </a:solidFill>
              </a:rPr>
              <a:t>: </a:t>
            </a:r>
            <a:r>
              <a:rPr lang="en-US" sz="2000" kern="0" dirty="0" err="1">
                <a:solidFill>
                  <a:sysClr val="windowText" lastClr="000000"/>
                </a:solidFill>
              </a:rPr>
              <a:t>Konservatif</a:t>
            </a:r>
            <a:r>
              <a:rPr lang="en-US" sz="2000" kern="0" dirty="0">
                <a:solidFill>
                  <a:sysClr val="windowText" lastClr="000000"/>
                </a:solidFill>
              </a:rPr>
              <a:t>, </a:t>
            </a:r>
            <a:r>
              <a:rPr lang="en-US" sz="2000" kern="0" dirty="0" err="1">
                <a:solidFill>
                  <a:sysClr val="windowText" lastClr="000000"/>
                </a:solidFill>
              </a:rPr>
              <a:t>bila</a:t>
            </a:r>
            <a:r>
              <a:rPr lang="en-US" sz="2000" kern="0" dirty="0">
                <a:solidFill>
                  <a:sysClr val="windowText" lastClr="000000"/>
                </a:solidFill>
              </a:rPr>
              <a:t> </a:t>
            </a:r>
            <a:r>
              <a:rPr lang="en-US" sz="2000" kern="0" dirty="0" err="1">
                <a:solidFill>
                  <a:sysClr val="windowText" lastClr="000000"/>
                </a:solidFill>
              </a:rPr>
              <a:t>sekret</a:t>
            </a:r>
            <a:r>
              <a:rPr lang="en-US" sz="2000" kern="0" dirty="0">
                <a:solidFill>
                  <a:sysClr val="windowText" lastClr="000000"/>
                </a:solidFill>
              </a:rPr>
              <a:t> </a:t>
            </a:r>
            <a:r>
              <a:rPr lang="en-US" sz="2000" kern="0" dirty="0" err="1">
                <a:solidFill>
                  <a:sysClr val="windowText" lastClr="000000"/>
                </a:solidFill>
              </a:rPr>
              <a:t>keluar</a:t>
            </a:r>
            <a:r>
              <a:rPr lang="en-US" sz="2000" kern="0" dirty="0">
                <a:solidFill>
                  <a:sysClr val="windowText" lastClr="000000"/>
                </a:solidFill>
              </a:rPr>
              <a:t> </a:t>
            </a:r>
            <a:r>
              <a:rPr lang="en-US" sz="2000" kern="0" dirty="0" err="1">
                <a:solidFill>
                  <a:sysClr val="windowText" lastClr="000000"/>
                </a:solidFill>
              </a:rPr>
              <a:t>terus</a:t>
            </a:r>
            <a:r>
              <a:rPr lang="en-US" sz="2000" kern="0" dirty="0">
                <a:solidFill>
                  <a:sysClr val="windowText" lastClr="000000"/>
                </a:solidFill>
              </a:rPr>
              <a:t> </a:t>
            </a:r>
            <a:r>
              <a:rPr lang="en-US" sz="2000" kern="0" dirty="0" err="1">
                <a:solidFill>
                  <a:sysClr val="windowText" lastClr="000000"/>
                </a:solidFill>
              </a:rPr>
              <a:t>menerus</a:t>
            </a:r>
            <a:r>
              <a:rPr lang="en-US" sz="2000" kern="0" dirty="0">
                <a:solidFill>
                  <a:sysClr val="windowText" lastClr="000000"/>
                </a:solidFill>
              </a:rPr>
              <a:t> </a:t>
            </a:r>
            <a:r>
              <a:rPr lang="en-US" sz="2000" kern="0" dirty="0" err="1">
                <a:solidFill>
                  <a:sysClr val="windowText" lastClr="000000"/>
                </a:solidFill>
              </a:rPr>
              <a:t>dapat</a:t>
            </a:r>
            <a:r>
              <a:rPr lang="en-US" sz="2000" kern="0" dirty="0">
                <a:solidFill>
                  <a:sysClr val="windowText" lastClr="000000"/>
                </a:solidFill>
              </a:rPr>
              <a:t> </a:t>
            </a:r>
            <a:r>
              <a:rPr lang="en-US" sz="2000" kern="0" dirty="0" err="1">
                <a:solidFill>
                  <a:sysClr val="windowText" lastClr="000000"/>
                </a:solidFill>
              </a:rPr>
              <a:t>diberi</a:t>
            </a:r>
            <a:r>
              <a:rPr lang="en-US" sz="2000" kern="0" dirty="0">
                <a:solidFill>
                  <a:sysClr val="windowText" lastClr="000000"/>
                </a:solidFill>
              </a:rPr>
              <a:t> H2O2 3 %, </a:t>
            </a:r>
            <a:r>
              <a:rPr lang="en-US" sz="2000" kern="0" dirty="0" err="1">
                <a:solidFill>
                  <a:sysClr val="windowText" lastClr="000000"/>
                </a:solidFill>
              </a:rPr>
              <a:t>antibiotik</a:t>
            </a:r>
            <a:r>
              <a:rPr lang="en-US" sz="2000" kern="0" dirty="0">
                <a:solidFill>
                  <a:sysClr val="windowText" lastClr="000000"/>
                </a:solidFill>
              </a:rPr>
              <a:t> oral, </a:t>
            </a:r>
            <a:r>
              <a:rPr lang="en-US" sz="2000" kern="0" dirty="0" err="1">
                <a:solidFill>
                  <a:sysClr val="windowText" lastClr="000000"/>
                </a:solidFill>
              </a:rPr>
              <a:t>antibiotika</a:t>
            </a:r>
            <a:r>
              <a:rPr lang="en-US" sz="2000" kern="0" dirty="0">
                <a:solidFill>
                  <a:sysClr val="windowText" lastClr="000000"/>
                </a:solidFill>
              </a:rPr>
              <a:t> </a:t>
            </a:r>
            <a:r>
              <a:rPr lang="en-US" sz="2000" kern="0" dirty="0" err="1">
                <a:solidFill>
                  <a:sysClr val="windowText" lastClr="000000"/>
                </a:solidFill>
              </a:rPr>
              <a:t>golongan</a:t>
            </a:r>
            <a:r>
              <a:rPr lang="en-US" sz="2000" kern="0" dirty="0">
                <a:solidFill>
                  <a:sysClr val="windowText" lastClr="000000"/>
                </a:solidFill>
              </a:rPr>
              <a:t> </a:t>
            </a:r>
            <a:r>
              <a:rPr lang="en-US" sz="2000" kern="0" dirty="0" err="1">
                <a:solidFill>
                  <a:sysClr val="windowText" lastClr="000000"/>
                </a:solidFill>
              </a:rPr>
              <a:t>quinolon</a:t>
            </a:r>
            <a:r>
              <a:rPr lang="en-US" sz="2000" kern="0" dirty="0">
                <a:solidFill>
                  <a:sysClr val="windowText" lastClr="000000"/>
                </a:solidFill>
              </a:rPr>
              <a:t> </a:t>
            </a:r>
            <a:r>
              <a:rPr lang="en-US" sz="2000" kern="0" dirty="0" err="1">
                <a:solidFill>
                  <a:sysClr val="windowText" lastClr="000000"/>
                </a:solidFill>
              </a:rPr>
              <a:t>tetes</a:t>
            </a:r>
            <a:r>
              <a:rPr lang="en-US" sz="2000" kern="0" dirty="0">
                <a:solidFill>
                  <a:sysClr val="windowText" lastClr="000000"/>
                </a:solidFill>
              </a:rPr>
              <a:t> </a:t>
            </a:r>
            <a:r>
              <a:rPr lang="en-US" sz="2000" kern="0" dirty="0" err="1">
                <a:solidFill>
                  <a:sysClr val="windowText" lastClr="000000"/>
                </a:solidFill>
              </a:rPr>
              <a:t>telinga</a:t>
            </a:r>
            <a:r>
              <a:rPr lang="en-US" sz="2000" kern="0" dirty="0">
                <a:solidFill>
                  <a:sysClr val="windowText" lastClr="000000"/>
                </a:solidFill>
              </a:rPr>
              <a:t>.</a:t>
            </a:r>
          </a:p>
          <a:p>
            <a:pPr marL="285750" indent="-285750">
              <a:buFont typeface="Arial" panose="020B0604020202020204" pitchFamily="34" charset="0"/>
              <a:buChar char="•"/>
            </a:pPr>
            <a:r>
              <a:rPr lang="en-US" sz="2000" kern="0" dirty="0" err="1">
                <a:solidFill>
                  <a:sysClr val="windowText" lastClr="000000"/>
                </a:solidFill>
              </a:rPr>
              <a:t>Indikasi</a:t>
            </a:r>
            <a:r>
              <a:rPr lang="en-US" sz="2000" kern="0" dirty="0">
                <a:solidFill>
                  <a:sysClr val="windowText" lastClr="000000"/>
                </a:solidFill>
              </a:rPr>
              <a:t> </a:t>
            </a:r>
            <a:r>
              <a:rPr lang="en-US" sz="2000" kern="0" dirty="0" err="1">
                <a:solidFill>
                  <a:sysClr val="windowText" lastClr="000000"/>
                </a:solidFill>
              </a:rPr>
              <a:t>operasi</a:t>
            </a:r>
            <a:r>
              <a:rPr lang="en-US" sz="2000" kern="0" dirty="0">
                <a:solidFill>
                  <a:sysClr val="windowText" lastClr="000000"/>
                </a:solidFill>
              </a:rPr>
              <a:t>: - </a:t>
            </a:r>
            <a:r>
              <a:rPr lang="en-US" sz="2000" kern="0" dirty="0" err="1">
                <a:solidFill>
                  <a:sysClr val="windowText" lastClr="000000"/>
                </a:solidFill>
              </a:rPr>
              <a:t>Bila</a:t>
            </a:r>
            <a:r>
              <a:rPr lang="en-US" sz="2000" kern="0" dirty="0">
                <a:solidFill>
                  <a:sysClr val="windowText" lastClr="000000"/>
                </a:solidFill>
              </a:rPr>
              <a:t> </a:t>
            </a:r>
            <a:r>
              <a:rPr lang="en-US" sz="2000" kern="0" dirty="0" err="1">
                <a:solidFill>
                  <a:sysClr val="windowText" lastClr="000000"/>
                </a:solidFill>
              </a:rPr>
              <a:t>perforasi</a:t>
            </a:r>
            <a:r>
              <a:rPr lang="en-US" sz="2000" kern="0" dirty="0">
                <a:solidFill>
                  <a:sysClr val="windowText" lastClr="000000"/>
                </a:solidFill>
              </a:rPr>
              <a:t> </a:t>
            </a:r>
            <a:r>
              <a:rPr lang="en-US" sz="2000" kern="0" dirty="0" err="1">
                <a:solidFill>
                  <a:sysClr val="windowText" lastClr="000000"/>
                </a:solidFill>
              </a:rPr>
              <a:t>masih</a:t>
            </a:r>
            <a:r>
              <a:rPr lang="en-US" sz="2000" kern="0" dirty="0">
                <a:solidFill>
                  <a:sysClr val="windowText" lastClr="000000"/>
                </a:solidFill>
              </a:rPr>
              <a:t> </a:t>
            </a:r>
            <a:r>
              <a:rPr lang="en-US" sz="2000" kern="0" dirty="0" err="1">
                <a:solidFill>
                  <a:sysClr val="windowText" lastClr="000000"/>
                </a:solidFill>
              </a:rPr>
              <a:t>menetap</a:t>
            </a:r>
            <a:r>
              <a:rPr lang="en-US" sz="2000" kern="0" dirty="0">
                <a:solidFill>
                  <a:sysClr val="windowText" lastClr="000000"/>
                </a:solidFill>
              </a:rPr>
              <a:t> </a:t>
            </a:r>
            <a:r>
              <a:rPr lang="en-US" sz="2000" kern="0" dirty="0" err="1">
                <a:solidFill>
                  <a:sysClr val="windowText" lastClr="000000"/>
                </a:solidFill>
              </a:rPr>
              <a:t>setelah</a:t>
            </a:r>
            <a:r>
              <a:rPr lang="en-US" sz="2000" kern="0" dirty="0">
                <a:solidFill>
                  <a:sysClr val="windowText" lastClr="000000"/>
                </a:solidFill>
              </a:rPr>
              <a:t> 3 </a:t>
            </a:r>
            <a:r>
              <a:rPr lang="en-US" sz="2000" kern="0" dirty="0" err="1">
                <a:solidFill>
                  <a:sysClr val="windowText" lastClr="000000"/>
                </a:solidFill>
              </a:rPr>
              <a:t>bulan</a:t>
            </a:r>
            <a:r>
              <a:rPr lang="en-US" sz="2000" kern="0" dirty="0">
                <a:solidFill>
                  <a:sysClr val="windowText" lastClr="000000"/>
                </a:solidFill>
              </a:rPr>
              <a:t> </a:t>
            </a:r>
            <a:r>
              <a:rPr lang="en-US" sz="2000" kern="0" dirty="0" err="1">
                <a:solidFill>
                  <a:sysClr val="windowText" lastClr="000000"/>
                </a:solidFill>
              </a:rPr>
              <a:t>pengobatan</a:t>
            </a:r>
            <a:r>
              <a:rPr lang="en-US" sz="2000" kern="0" dirty="0">
                <a:solidFill>
                  <a:sysClr val="windowText" lastClr="000000"/>
                </a:solidFill>
              </a:rPr>
              <a:t> </a:t>
            </a:r>
            <a:r>
              <a:rPr lang="en-US" sz="2000" kern="0" dirty="0" err="1">
                <a:solidFill>
                  <a:sysClr val="windowText" lastClr="000000"/>
                </a:solidFill>
              </a:rPr>
              <a:t>medikamentosa</a:t>
            </a:r>
            <a:r>
              <a:rPr lang="en-US" sz="2000" kern="0" dirty="0">
                <a:solidFill>
                  <a:sysClr val="windowText" lastClr="000000"/>
                </a:solidFill>
              </a:rPr>
              <a:t> </a:t>
            </a:r>
            <a:r>
              <a:rPr lang="en-US" sz="2000" kern="0" dirty="0" err="1">
                <a:solidFill>
                  <a:sysClr val="windowText" lastClr="000000"/>
                </a:solidFill>
              </a:rPr>
              <a:t>maka</a:t>
            </a:r>
            <a:r>
              <a:rPr lang="en-US" sz="2000" kern="0" dirty="0">
                <a:solidFill>
                  <a:sysClr val="windowText" lastClr="000000"/>
                </a:solidFill>
              </a:rPr>
              <a:t> </a:t>
            </a:r>
            <a:r>
              <a:rPr lang="en-US" sz="2000" kern="0" dirty="0" err="1">
                <a:solidFill>
                  <a:sysClr val="windowText" lastClr="000000"/>
                </a:solidFill>
              </a:rPr>
              <a:t>idealnya</a:t>
            </a:r>
            <a:r>
              <a:rPr lang="en-US" sz="2000" kern="0" dirty="0">
                <a:solidFill>
                  <a:sysClr val="windowText" lastClr="000000"/>
                </a:solidFill>
              </a:rPr>
              <a:t> </a:t>
            </a:r>
            <a:r>
              <a:rPr lang="en-US" sz="2000" kern="0" dirty="0" err="1">
                <a:solidFill>
                  <a:sysClr val="windowText" lastClr="000000"/>
                </a:solidFill>
              </a:rPr>
              <a:t>dapat</a:t>
            </a:r>
            <a:r>
              <a:rPr lang="en-US" sz="2000" kern="0" dirty="0">
                <a:solidFill>
                  <a:sysClr val="windowText" lastClr="000000"/>
                </a:solidFill>
              </a:rPr>
              <a:t> </a:t>
            </a:r>
            <a:r>
              <a:rPr lang="en-US" sz="2000" kern="0" dirty="0" err="1">
                <a:solidFill>
                  <a:sysClr val="windowText" lastClr="000000"/>
                </a:solidFill>
              </a:rPr>
              <a:t>dilakukan</a:t>
            </a:r>
            <a:r>
              <a:rPr lang="en-US" sz="2000" kern="0" dirty="0">
                <a:solidFill>
                  <a:sysClr val="windowText" lastClr="000000"/>
                </a:solidFill>
              </a:rPr>
              <a:t> </a:t>
            </a:r>
            <a:r>
              <a:rPr lang="en-US" sz="2000" kern="0" dirty="0" err="1">
                <a:solidFill>
                  <a:sysClr val="windowText" lastClr="000000"/>
                </a:solidFill>
              </a:rPr>
              <a:t>operasi</a:t>
            </a:r>
            <a:r>
              <a:rPr lang="en-US" sz="2000" kern="0" dirty="0">
                <a:solidFill>
                  <a:sysClr val="windowText" lastClr="000000"/>
                </a:solidFill>
              </a:rPr>
              <a:t>, </a:t>
            </a:r>
            <a:r>
              <a:rPr lang="en-US" sz="2000" kern="0" dirty="0" err="1">
                <a:solidFill>
                  <a:sysClr val="windowText" lastClr="000000"/>
                </a:solidFill>
              </a:rPr>
              <a:t>yaitu</a:t>
            </a:r>
            <a:r>
              <a:rPr lang="en-US" sz="2000" kern="0" dirty="0">
                <a:solidFill>
                  <a:sysClr val="windowText" lastClr="000000"/>
                </a:solidFill>
              </a:rPr>
              <a:t> </a:t>
            </a:r>
            <a:r>
              <a:rPr lang="en-US" sz="2000" kern="0" dirty="0" err="1">
                <a:solidFill>
                  <a:sysClr val="windowText" lastClr="000000"/>
                </a:solidFill>
              </a:rPr>
              <a:t>timpanoplasti</a:t>
            </a:r>
            <a:r>
              <a:rPr lang="en-US" sz="2000" kern="0" dirty="0">
                <a:solidFill>
                  <a:sysClr val="windowText" lastClr="000000"/>
                </a:solidFill>
              </a:rPr>
              <a:t> </a:t>
            </a:r>
            <a:r>
              <a:rPr lang="en-US" sz="2000" kern="0" dirty="0" err="1">
                <a:solidFill>
                  <a:sysClr val="windowText" lastClr="000000"/>
                </a:solidFill>
              </a:rPr>
              <a:t>dengan</a:t>
            </a:r>
            <a:r>
              <a:rPr lang="en-US" sz="2000" kern="0" dirty="0">
                <a:solidFill>
                  <a:sysClr val="windowText" lastClr="000000"/>
                </a:solidFill>
              </a:rPr>
              <a:t> </a:t>
            </a:r>
            <a:r>
              <a:rPr lang="en-US" sz="2000" kern="0" dirty="0" err="1">
                <a:solidFill>
                  <a:sysClr val="windowText" lastClr="000000"/>
                </a:solidFill>
              </a:rPr>
              <a:t>atau</a:t>
            </a:r>
            <a:r>
              <a:rPr lang="en-US" sz="2000" kern="0" dirty="0">
                <a:solidFill>
                  <a:sysClr val="windowText" lastClr="000000"/>
                </a:solidFill>
              </a:rPr>
              <a:t> </a:t>
            </a:r>
            <a:r>
              <a:rPr lang="en-US" sz="2000" kern="0" dirty="0" err="1">
                <a:solidFill>
                  <a:sysClr val="windowText" lastClr="000000"/>
                </a:solidFill>
              </a:rPr>
              <a:t>tanpa</a:t>
            </a:r>
            <a:r>
              <a:rPr lang="en-US" sz="2000" kern="0" dirty="0">
                <a:solidFill>
                  <a:sysClr val="windowText" lastClr="000000"/>
                </a:solidFill>
              </a:rPr>
              <a:t> </a:t>
            </a:r>
            <a:r>
              <a:rPr lang="en-US" sz="2000" kern="0" dirty="0" err="1">
                <a:solidFill>
                  <a:sysClr val="windowText" lastClr="000000"/>
                </a:solidFill>
              </a:rPr>
              <a:t>mastoidektomi</a:t>
            </a:r>
            <a:r>
              <a:rPr lang="en-US" sz="2000" kern="0" dirty="0">
                <a:solidFill>
                  <a:sysClr val="windowText" lastClr="000000"/>
                </a:solidFill>
              </a:rPr>
              <a:t>. </a:t>
            </a:r>
          </a:p>
          <a:p>
            <a:pPr marL="320040" indent="-285750">
              <a:buFont typeface="Arial" panose="020B0604020202020204" pitchFamily="34" charset="0"/>
              <a:buChar char="•"/>
            </a:pPr>
            <a:r>
              <a:rPr lang="en-US" sz="2000" kern="0" dirty="0">
                <a:solidFill>
                  <a:sysClr val="windowText" lastClr="000000"/>
                </a:solidFill>
              </a:rPr>
              <a:t>- OMSK </a:t>
            </a:r>
            <a:r>
              <a:rPr lang="en-US" sz="2000" kern="0" dirty="0" err="1">
                <a:solidFill>
                  <a:sysClr val="windowText" lastClr="000000"/>
                </a:solidFill>
              </a:rPr>
              <a:t>dengan</a:t>
            </a:r>
            <a:r>
              <a:rPr lang="en-US" sz="2000" kern="0" dirty="0">
                <a:solidFill>
                  <a:sysClr val="windowText" lastClr="000000"/>
                </a:solidFill>
              </a:rPr>
              <a:t> </a:t>
            </a:r>
            <a:r>
              <a:rPr lang="en-US" sz="2000" kern="0" dirty="0" err="1">
                <a:solidFill>
                  <a:sysClr val="windowText" lastClr="000000"/>
                </a:solidFill>
              </a:rPr>
              <a:t>kolesteatoma</a:t>
            </a:r>
            <a:endParaRPr lang="en-US" sz="2000" kern="0" dirty="0">
              <a:solidFill>
                <a:sysClr val="windowText" lastClr="000000"/>
              </a:solidFill>
            </a:endParaRPr>
          </a:p>
          <a:p>
            <a:pPr marL="285750" indent="-285750">
              <a:buFont typeface="Arial" panose="020B0604020202020204" pitchFamily="34" charset="0"/>
              <a:buChar char="•"/>
            </a:pPr>
            <a:endParaRPr lang="en-US" sz="2000" kern="0" dirty="0">
              <a:solidFill>
                <a:sysClr val="windowText" lastClr="000000"/>
              </a:solidFill>
            </a:endParaRPr>
          </a:p>
        </p:txBody>
      </p:sp>
      <p:sp>
        <p:nvSpPr>
          <p:cNvPr id="4" name="Title 1">
            <a:extLst>
              <a:ext uri="{FF2B5EF4-FFF2-40B4-BE49-F238E27FC236}">
                <a16:creationId xmlns:a16="http://schemas.microsoft.com/office/drawing/2014/main" id="{B910D39F-9039-49F3-A25C-4A76A7F032D9}"/>
              </a:ext>
            </a:extLst>
          </p:cNvPr>
          <p:cNvSpPr txBox="1">
            <a:spLocks/>
          </p:cNvSpPr>
          <p:nvPr/>
        </p:nvSpPr>
        <p:spPr>
          <a:xfrm>
            <a:off x="421481" y="685800"/>
            <a:ext cx="8229600" cy="1143000"/>
          </a:xfrm>
          <a:prstGeom prst="rect">
            <a:avLst/>
          </a:prstGeom>
        </p:spPr>
        <p:txBody>
          <a:bodyPr>
            <a:normAutofit fontScale="97500"/>
          </a:bodyPr>
          <a:lstStyle>
            <a:lvl1pPr>
              <a:defRPr>
                <a:latin typeface="+mj-lt"/>
                <a:ea typeface="+mj-ea"/>
                <a:cs typeface="+mj-cs"/>
              </a:defRPr>
            </a:lvl1pPr>
          </a:lstStyle>
          <a:p>
            <a:pPr algn="ctr"/>
            <a:r>
              <a:rPr lang="id-ID" sz="2800" b="1" kern="0" dirty="0">
                <a:solidFill>
                  <a:sysClr val="windowText" lastClr="000000"/>
                </a:solidFill>
              </a:rPr>
              <a:t>OTITIS MEDIA SUPURATIF KRONIK (OMSK)</a:t>
            </a:r>
          </a:p>
        </p:txBody>
      </p:sp>
    </p:spTree>
    <p:extLst>
      <p:ext uri="{BB962C8B-B14F-4D97-AF65-F5344CB8AC3E}">
        <p14:creationId xmlns:p14="http://schemas.microsoft.com/office/powerpoint/2010/main" val="352434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82727-E96E-4FE6-9F15-27E6FC978035}"/>
              </a:ext>
            </a:extLst>
          </p:cNvPr>
          <p:cNvSpPr txBox="1">
            <a:spLocks/>
          </p:cNvSpPr>
          <p:nvPr/>
        </p:nvSpPr>
        <p:spPr>
          <a:xfrm>
            <a:off x="500034" y="571480"/>
            <a:ext cx="8072494" cy="2500330"/>
          </a:xfrm>
          <a:prstGeom prst="rect">
            <a:avLst/>
          </a:prstGeom>
        </p:spPr>
        <p:txBody>
          <a:bodyPr>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solidFill>
                  <a:schemeClr val="tx1"/>
                </a:solidFill>
                <a:effectLst/>
                <a:uLnTx/>
                <a:uFillTx/>
                <a:latin typeface="+mn-lt"/>
                <a:ea typeface="+mn-ea"/>
                <a:cs typeface="Arial" pitchFamily="34" charset="0"/>
              </a:rPr>
              <a:t>Letak perforasi penting untuk menentukan jenis/tipe OMSK :</a:t>
            </a:r>
          </a:p>
          <a:p>
            <a:pPr marL="640080" lvl="1" indent="-228600" algn="just">
              <a:spcBef>
                <a:spcPts val="400"/>
              </a:spcBef>
              <a:buClr>
                <a:schemeClr val="accent2"/>
              </a:buClr>
              <a:buSzPct val="90000"/>
              <a:buFontTx/>
              <a:buChar char="•"/>
              <a:defRPr/>
            </a:pPr>
            <a:r>
              <a:rPr lang="id-ID" dirty="0">
                <a:cs typeface="Arial" pitchFamily="34" charset="0"/>
              </a:rPr>
              <a:t>Sentral  : letaknya di pars tensa</a:t>
            </a:r>
          </a:p>
          <a:p>
            <a:pPr marL="640080" lvl="1" indent="-228600" algn="just">
              <a:spcBef>
                <a:spcPts val="400"/>
              </a:spcBef>
              <a:buClr>
                <a:schemeClr val="accent2"/>
              </a:buClr>
              <a:buSzPct val="90000"/>
              <a:buFontTx/>
              <a:buChar char="•"/>
              <a:defRPr/>
            </a:pPr>
            <a:r>
              <a:rPr lang="id-ID" dirty="0">
                <a:cs typeface="Arial" pitchFamily="34" charset="0"/>
              </a:rPr>
              <a:t>Marginal : tepi perforasi langsung berhubungan dengan anulus atau sulkus timpanikum</a:t>
            </a:r>
          </a:p>
          <a:p>
            <a:pPr marL="640080" lvl="1" indent="-228600" algn="just">
              <a:spcBef>
                <a:spcPts val="400"/>
              </a:spcBef>
              <a:buClr>
                <a:schemeClr val="accent2"/>
              </a:buClr>
              <a:buSzPct val="90000"/>
              <a:buFontTx/>
              <a:buChar char="•"/>
              <a:defRPr/>
            </a:pPr>
            <a:r>
              <a:rPr lang="id-ID" dirty="0">
                <a:cs typeface="Arial" pitchFamily="34" charset="0"/>
              </a:rPr>
              <a:t>Atik : letaknya di pars flaksida</a:t>
            </a:r>
          </a:p>
          <a:p>
            <a:pPr marL="292100" indent="-292100" algn="just">
              <a:buClr>
                <a:schemeClr val="accent1"/>
              </a:buClr>
              <a:buSzPct val="70000"/>
            </a:pPr>
            <a:endParaRPr lang="id-ID" sz="2100" baseline="0" dirty="0">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id-ID" sz="21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4" name="Picture 1">
            <a:extLst>
              <a:ext uri="{FF2B5EF4-FFF2-40B4-BE49-F238E27FC236}">
                <a16:creationId xmlns:a16="http://schemas.microsoft.com/office/drawing/2014/main" id="{625B3DB6-AE25-4C80-8017-1E42F95AFBE6}"/>
              </a:ext>
            </a:extLst>
          </p:cNvPr>
          <p:cNvPicPr>
            <a:picLocks noChangeAspect="1" noChangeArrowheads="1"/>
          </p:cNvPicPr>
          <p:nvPr/>
        </p:nvPicPr>
        <p:blipFill>
          <a:blip r:embed="rId2"/>
          <a:srcRect l="19217" t="41992" r="51683" b="16992"/>
          <a:stretch>
            <a:fillRect/>
          </a:stretch>
        </p:blipFill>
        <p:spPr bwMode="auto">
          <a:xfrm>
            <a:off x="428596" y="2895600"/>
            <a:ext cx="8143932" cy="2687686"/>
          </a:xfrm>
          <a:prstGeom prst="rect">
            <a:avLst/>
          </a:prstGeom>
          <a:noFill/>
          <a:ln w="9525">
            <a:noFill/>
            <a:miter lim="800000"/>
            <a:headEnd/>
            <a:tailEnd/>
          </a:ln>
          <a:effectLst/>
        </p:spPr>
      </p:pic>
    </p:spTree>
    <p:extLst>
      <p:ext uri="{BB962C8B-B14F-4D97-AF65-F5344CB8AC3E}">
        <p14:creationId xmlns:p14="http://schemas.microsoft.com/office/powerpoint/2010/main" val="3774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25921-5B4B-40F5-8F0D-001ACDC30814}"/>
              </a:ext>
            </a:extLst>
          </p:cNvPr>
          <p:cNvSpPr txBox="1">
            <a:spLocks/>
          </p:cNvSpPr>
          <p:nvPr/>
        </p:nvSpPr>
        <p:spPr>
          <a:xfrm>
            <a:off x="500034" y="214290"/>
            <a:ext cx="8072494" cy="2500330"/>
          </a:xfrm>
          <a:prstGeom prst="rect">
            <a:avLst/>
          </a:prstGeom>
        </p:spPr>
        <p:txBody>
          <a:bodyPr>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effectLst/>
                <a:uLnTx/>
                <a:uFillTx/>
                <a:latin typeface="+mn-lt"/>
                <a:ea typeface="+mn-ea"/>
                <a:cs typeface="Arial" pitchFamily="34" charset="0"/>
              </a:rPr>
              <a:t>Jenis</a:t>
            </a:r>
            <a:r>
              <a:rPr kumimoji="0" lang="id-ID" sz="2800" b="0" i="0" u="none" strike="noStrike" kern="1200" cap="none" spc="0" normalizeH="0" noProof="0" dirty="0">
                <a:ln>
                  <a:noFill/>
                </a:ln>
                <a:effectLst/>
                <a:uLnTx/>
                <a:uFillTx/>
                <a:latin typeface="+mn-lt"/>
                <a:ea typeface="+mn-ea"/>
                <a:cs typeface="Arial" pitchFamily="34" charset="0"/>
              </a:rPr>
              <a:t> OMSK :</a:t>
            </a: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lang="id-ID" sz="2800" dirty="0">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pitchFamily="2" charset="2"/>
              <a:buChar char="Ø"/>
              <a:tabLst/>
              <a:defRPr/>
            </a:pPr>
            <a:r>
              <a:rPr lang="id-ID" dirty="0">
                <a:cs typeface="Arial" pitchFamily="34" charset="0"/>
              </a:rPr>
              <a:t>Tipe benigna (tipe mukosa)	:</a:t>
            </a:r>
          </a:p>
          <a:p>
            <a:pPr marL="749300" lvl="1" indent="-292100" algn="just">
              <a:buClr>
                <a:schemeClr val="accent1"/>
              </a:buClr>
              <a:buSzPct val="70000"/>
              <a:buFont typeface="Wingdings" pitchFamily="2" charset="2"/>
              <a:buChar char="ü"/>
            </a:pPr>
            <a:r>
              <a:rPr lang="en-US" dirty="0" err="1">
                <a:latin typeface="Comic Sans MS" pitchFamily="66" charset="0"/>
              </a:rPr>
              <a:t>Proses</a:t>
            </a:r>
            <a:r>
              <a:rPr lang="en-US" dirty="0">
                <a:latin typeface="Comic Sans MS" pitchFamily="66" charset="0"/>
              </a:rPr>
              <a:t> </a:t>
            </a:r>
            <a:r>
              <a:rPr lang="en-US" dirty="0" err="1">
                <a:latin typeface="Comic Sans MS" pitchFamily="66" charset="0"/>
              </a:rPr>
              <a:t>peradangan</a:t>
            </a:r>
            <a:r>
              <a:rPr lang="en-US" dirty="0">
                <a:latin typeface="Comic Sans MS" pitchFamily="66" charset="0"/>
              </a:rPr>
              <a:t> </a:t>
            </a:r>
            <a:r>
              <a:rPr lang="en-US" dirty="0" err="1">
                <a:latin typeface="Comic Sans MS" pitchFamily="66" charset="0"/>
              </a:rPr>
              <a:t>terbatas</a:t>
            </a:r>
            <a:r>
              <a:rPr lang="en-US" dirty="0">
                <a:latin typeface="Comic Sans MS" pitchFamily="66" charset="0"/>
              </a:rPr>
              <a:t> </a:t>
            </a:r>
            <a:r>
              <a:rPr lang="en-US" dirty="0" err="1">
                <a:latin typeface="Comic Sans MS" pitchFamily="66" charset="0"/>
              </a:rPr>
              <a:t>di</a:t>
            </a:r>
            <a:r>
              <a:rPr lang="en-US" dirty="0">
                <a:latin typeface="Comic Sans MS" pitchFamily="66" charset="0"/>
              </a:rPr>
              <a:t> </a:t>
            </a:r>
            <a:r>
              <a:rPr lang="en-US" dirty="0" err="1">
                <a:latin typeface="Comic Sans MS" pitchFamily="66" charset="0"/>
              </a:rPr>
              <a:t>mukosa</a:t>
            </a:r>
            <a:r>
              <a:rPr lang="en-US" dirty="0">
                <a:latin typeface="Comic Sans MS" pitchFamily="66" charset="0"/>
              </a:rPr>
              <a:t> </a:t>
            </a:r>
            <a:r>
              <a:rPr lang="en-US" dirty="0">
                <a:latin typeface="Comic Sans MS" pitchFamily="66" charset="0"/>
                <a:sym typeface="Wingdings" pitchFamily="2" charset="2"/>
              </a:rPr>
              <a:t> </a:t>
            </a:r>
            <a:r>
              <a:rPr lang="en-US" dirty="0" err="1">
                <a:latin typeface="Comic Sans MS" pitchFamily="66" charset="0"/>
                <a:sym typeface="Wingdings" pitchFamily="2" charset="2"/>
              </a:rPr>
              <a:t>tidak</a:t>
            </a:r>
            <a:r>
              <a:rPr lang="en-US" dirty="0">
                <a:latin typeface="Comic Sans MS" pitchFamily="66" charset="0"/>
                <a:sym typeface="Wingdings" pitchFamily="2" charset="2"/>
              </a:rPr>
              <a:t> </a:t>
            </a:r>
            <a:r>
              <a:rPr lang="en-US" dirty="0" err="1">
                <a:latin typeface="Comic Sans MS" pitchFamily="66" charset="0"/>
                <a:sym typeface="Wingdings" pitchFamily="2" charset="2"/>
              </a:rPr>
              <a:t>mengenai</a:t>
            </a:r>
            <a:r>
              <a:rPr lang="en-US" dirty="0">
                <a:latin typeface="Comic Sans MS" pitchFamily="66" charset="0"/>
                <a:sym typeface="Wingdings" pitchFamily="2" charset="2"/>
              </a:rPr>
              <a:t> </a:t>
            </a:r>
            <a:r>
              <a:rPr lang="en-US" dirty="0" err="1">
                <a:latin typeface="Comic Sans MS" pitchFamily="66" charset="0"/>
                <a:sym typeface="Wingdings" pitchFamily="2" charset="2"/>
              </a:rPr>
              <a:t>tulang</a:t>
            </a:r>
            <a:endParaRPr lang="id-ID" dirty="0">
              <a:latin typeface="Comic Sans MS" pitchFamily="66" charset="0"/>
              <a:sym typeface="Wingdings" pitchFamily="2" charset="2"/>
            </a:endParaRPr>
          </a:p>
          <a:p>
            <a:pPr marL="749300" lvl="1" indent="-292100" algn="just">
              <a:buClr>
                <a:schemeClr val="accent1"/>
              </a:buClr>
              <a:buSzPct val="70000"/>
              <a:buFont typeface="Wingdings" pitchFamily="2" charset="2"/>
              <a:buChar char="ü"/>
            </a:pPr>
            <a:r>
              <a:rPr lang="en-US" dirty="0" err="1">
                <a:latin typeface="Comic Sans MS" pitchFamily="66" charset="0"/>
              </a:rPr>
              <a:t>Perforasi</a:t>
            </a:r>
            <a:r>
              <a:rPr lang="en-US" dirty="0">
                <a:latin typeface="Comic Sans MS" pitchFamily="66" charset="0"/>
              </a:rPr>
              <a:t> </a:t>
            </a:r>
            <a:r>
              <a:rPr lang="en-US" dirty="0" err="1">
                <a:latin typeface="Comic Sans MS" pitchFamily="66" charset="0"/>
              </a:rPr>
              <a:t>terletak</a:t>
            </a:r>
            <a:r>
              <a:rPr lang="en-US" dirty="0">
                <a:latin typeface="Comic Sans MS" pitchFamily="66" charset="0"/>
              </a:rPr>
              <a:t> </a:t>
            </a:r>
            <a:r>
              <a:rPr lang="en-US" dirty="0" err="1">
                <a:latin typeface="Comic Sans MS" pitchFamily="66" charset="0"/>
              </a:rPr>
              <a:t>di</a:t>
            </a:r>
            <a:r>
              <a:rPr lang="en-US" dirty="0">
                <a:latin typeface="Comic Sans MS" pitchFamily="66" charset="0"/>
              </a:rPr>
              <a:t> </a:t>
            </a:r>
            <a:r>
              <a:rPr lang="en-US" dirty="0" err="1">
                <a:latin typeface="Comic Sans MS" pitchFamily="66" charset="0"/>
              </a:rPr>
              <a:t>sentral</a:t>
            </a:r>
            <a:endParaRPr lang="id-ID" dirty="0">
              <a:latin typeface="Comic Sans MS" pitchFamily="66" charset="0"/>
            </a:endParaRPr>
          </a:p>
          <a:p>
            <a:pPr marL="749300" lvl="1" indent="-292100" algn="just">
              <a:buClr>
                <a:schemeClr val="accent1"/>
              </a:buClr>
              <a:buSzPct val="70000"/>
              <a:buFont typeface="Wingdings" pitchFamily="2" charset="2"/>
              <a:buChar char="ü"/>
            </a:pPr>
            <a:r>
              <a:rPr lang="en-US" dirty="0" err="1">
                <a:latin typeface="Comic Sans MS" pitchFamily="66" charset="0"/>
              </a:rPr>
              <a:t>Jarang</a:t>
            </a:r>
            <a:r>
              <a:rPr lang="en-US" dirty="0">
                <a:latin typeface="Comic Sans MS" pitchFamily="66" charset="0"/>
              </a:rPr>
              <a:t> </a:t>
            </a:r>
            <a:r>
              <a:rPr lang="en-US" dirty="0" err="1">
                <a:latin typeface="Comic Sans MS" pitchFamily="66" charset="0"/>
              </a:rPr>
              <a:t>menimbulkan</a:t>
            </a:r>
            <a:r>
              <a:rPr lang="en-US" dirty="0">
                <a:latin typeface="Comic Sans MS" pitchFamily="66" charset="0"/>
              </a:rPr>
              <a:t> </a:t>
            </a:r>
            <a:r>
              <a:rPr lang="en-US" dirty="0" err="1">
                <a:latin typeface="Comic Sans MS" pitchFamily="66" charset="0"/>
              </a:rPr>
              <a:t>komplikasi</a:t>
            </a:r>
            <a:r>
              <a:rPr lang="en-US" dirty="0">
                <a:latin typeface="Comic Sans MS" pitchFamily="66" charset="0"/>
              </a:rPr>
              <a:t> yang </a:t>
            </a:r>
            <a:r>
              <a:rPr lang="en-US" dirty="0" err="1">
                <a:latin typeface="Comic Sans MS" pitchFamily="66" charset="0"/>
              </a:rPr>
              <a:t>berbahaya</a:t>
            </a:r>
            <a:endParaRPr lang="id-ID" dirty="0">
              <a:latin typeface="Comic Sans MS" pitchFamily="66" charset="0"/>
            </a:endParaRPr>
          </a:p>
          <a:p>
            <a:pPr marL="749300" lvl="1" indent="-292100" algn="just">
              <a:buClr>
                <a:schemeClr val="accent1"/>
              </a:buClr>
              <a:buSzPct val="70000"/>
              <a:buFont typeface="Wingdings" pitchFamily="2" charset="2"/>
              <a:buChar char="ü"/>
            </a:pPr>
            <a:r>
              <a:rPr lang="en-US" dirty="0" err="1">
                <a:latin typeface="Comic Sans MS" pitchFamily="66" charset="0"/>
              </a:rPr>
              <a:t>Tidak</a:t>
            </a:r>
            <a:r>
              <a:rPr lang="en-US" dirty="0">
                <a:latin typeface="Comic Sans MS" pitchFamily="66" charset="0"/>
              </a:rPr>
              <a:t> </a:t>
            </a:r>
            <a:r>
              <a:rPr lang="en-US" dirty="0" err="1">
                <a:latin typeface="Comic Sans MS" pitchFamily="66" charset="0"/>
              </a:rPr>
              <a:t>terdapat</a:t>
            </a:r>
            <a:r>
              <a:rPr lang="en-US" dirty="0">
                <a:latin typeface="Comic Sans MS" pitchFamily="66" charset="0"/>
              </a:rPr>
              <a:t> </a:t>
            </a:r>
            <a:r>
              <a:rPr lang="en-US" dirty="0" err="1">
                <a:latin typeface="Comic Sans MS" pitchFamily="66" charset="0"/>
              </a:rPr>
              <a:t>koles</a:t>
            </a:r>
            <a:r>
              <a:rPr lang="id-ID" dirty="0">
                <a:latin typeface="Comic Sans MS" pitchFamily="66" charset="0"/>
              </a:rPr>
              <a:t>teatoma</a:t>
            </a:r>
            <a:endParaRPr lang="id-ID" dirty="0">
              <a:cs typeface="Arial" pitchFamily="34" charset="0"/>
            </a:endParaRPr>
          </a:p>
          <a:p>
            <a:pPr marL="292100" indent="-292100" algn="just">
              <a:buClr>
                <a:schemeClr val="accent1"/>
              </a:buClr>
              <a:buSzPct val="70000"/>
              <a:buFont typeface="Wingdings" pitchFamily="2" charset="2"/>
              <a:buChar char="Ø"/>
            </a:pPr>
            <a:r>
              <a:rPr lang="id-ID" dirty="0">
                <a:cs typeface="Arial" pitchFamily="34" charset="0"/>
              </a:rPr>
              <a:t>Tipe maligna (tipe tulang)	:</a:t>
            </a:r>
          </a:p>
          <a:p>
            <a:pPr marL="749300" lvl="1" indent="-292100" algn="just">
              <a:buClr>
                <a:schemeClr val="accent1"/>
              </a:buClr>
              <a:buSzPct val="70000"/>
              <a:buFont typeface="Wingdings" pitchFamily="2" charset="2"/>
              <a:buChar char="ü"/>
            </a:pPr>
            <a:r>
              <a:rPr lang="en-US" dirty="0" err="1">
                <a:latin typeface="Comic Sans MS" pitchFamily="66" charset="0"/>
              </a:rPr>
              <a:t>Proses</a:t>
            </a:r>
            <a:r>
              <a:rPr lang="en-US" dirty="0">
                <a:latin typeface="Comic Sans MS" pitchFamily="66" charset="0"/>
              </a:rPr>
              <a:t> </a:t>
            </a:r>
            <a:r>
              <a:rPr lang="en-US" dirty="0" err="1">
                <a:latin typeface="Comic Sans MS" pitchFamily="66" charset="0"/>
              </a:rPr>
              <a:t>peradangan</a:t>
            </a:r>
            <a:r>
              <a:rPr lang="en-US" dirty="0">
                <a:latin typeface="Comic Sans MS" pitchFamily="66" charset="0"/>
              </a:rPr>
              <a:t> </a:t>
            </a:r>
            <a:r>
              <a:rPr lang="en-US" dirty="0" err="1">
                <a:latin typeface="Comic Sans MS" pitchFamily="66" charset="0"/>
              </a:rPr>
              <a:t>tidak</a:t>
            </a:r>
            <a:r>
              <a:rPr lang="en-US" dirty="0">
                <a:latin typeface="Comic Sans MS" pitchFamily="66" charset="0"/>
              </a:rPr>
              <a:t> </a:t>
            </a:r>
            <a:r>
              <a:rPr lang="en-US" dirty="0" err="1">
                <a:latin typeface="Comic Sans MS" pitchFamily="66" charset="0"/>
              </a:rPr>
              <a:t>terbatas</a:t>
            </a:r>
            <a:r>
              <a:rPr lang="en-US" dirty="0">
                <a:latin typeface="Comic Sans MS" pitchFamily="66" charset="0"/>
              </a:rPr>
              <a:t> </a:t>
            </a:r>
            <a:r>
              <a:rPr lang="en-US" dirty="0" err="1">
                <a:latin typeface="Comic Sans MS" pitchFamily="66" charset="0"/>
              </a:rPr>
              <a:t>pada</a:t>
            </a:r>
            <a:r>
              <a:rPr lang="en-US" dirty="0">
                <a:latin typeface="Comic Sans MS" pitchFamily="66" charset="0"/>
              </a:rPr>
              <a:t> </a:t>
            </a:r>
            <a:r>
              <a:rPr lang="en-US" dirty="0" err="1">
                <a:latin typeface="Comic Sans MS" pitchFamily="66" charset="0"/>
              </a:rPr>
              <a:t>mukosa</a:t>
            </a:r>
            <a:r>
              <a:rPr lang="en-US" dirty="0">
                <a:latin typeface="Comic Sans MS" pitchFamily="66" charset="0"/>
              </a:rPr>
              <a:t> </a:t>
            </a:r>
            <a:r>
              <a:rPr lang="en-US" dirty="0">
                <a:latin typeface="Comic Sans MS" pitchFamily="66" charset="0"/>
                <a:sym typeface="Wingdings" pitchFamily="2" charset="2"/>
              </a:rPr>
              <a:t> </a:t>
            </a:r>
            <a:r>
              <a:rPr lang="en-US" dirty="0" err="1">
                <a:latin typeface="Comic Sans MS" pitchFamily="66" charset="0"/>
                <a:sym typeface="Wingdings" pitchFamily="2" charset="2"/>
              </a:rPr>
              <a:t>mengenai</a:t>
            </a:r>
            <a:r>
              <a:rPr lang="en-US" dirty="0">
                <a:latin typeface="Comic Sans MS" pitchFamily="66" charset="0"/>
                <a:sym typeface="Wingdings" pitchFamily="2" charset="2"/>
              </a:rPr>
              <a:t> </a:t>
            </a:r>
            <a:r>
              <a:rPr lang="en-US" dirty="0" err="1">
                <a:latin typeface="Comic Sans MS" pitchFamily="66" charset="0"/>
                <a:sym typeface="Wingdings" pitchFamily="2" charset="2"/>
              </a:rPr>
              <a:t>tulang</a:t>
            </a:r>
            <a:endParaRPr lang="id-ID" dirty="0">
              <a:latin typeface="Comic Sans MS" pitchFamily="66" charset="0"/>
              <a:sym typeface="Wingdings" pitchFamily="2" charset="2"/>
            </a:endParaRPr>
          </a:p>
          <a:p>
            <a:pPr marL="749300" lvl="1" indent="-292100" algn="just">
              <a:buClr>
                <a:schemeClr val="accent1"/>
              </a:buClr>
              <a:buSzPct val="70000"/>
              <a:buFont typeface="Wingdings" pitchFamily="2" charset="2"/>
              <a:buChar char="ü"/>
            </a:pPr>
            <a:r>
              <a:rPr lang="en-US" dirty="0" err="1">
                <a:latin typeface="Comic Sans MS" pitchFamily="66" charset="0"/>
              </a:rPr>
              <a:t>Perforasi</a:t>
            </a:r>
            <a:r>
              <a:rPr lang="en-US" dirty="0">
                <a:latin typeface="Comic Sans MS" pitchFamily="66" charset="0"/>
              </a:rPr>
              <a:t> </a:t>
            </a:r>
            <a:r>
              <a:rPr lang="en-US" dirty="0" err="1">
                <a:latin typeface="Comic Sans MS" pitchFamily="66" charset="0"/>
              </a:rPr>
              <a:t>terletak</a:t>
            </a:r>
            <a:r>
              <a:rPr lang="en-US" dirty="0">
                <a:latin typeface="Comic Sans MS" pitchFamily="66" charset="0"/>
              </a:rPr>
              <a:t> </a:t>
            </a:r>
            <a:r>
              <a:rPr lang="en-US" dirty="0" err="1">
                <a:latin typeface="Comic Sans MS" pitchFamily="66" charset="0"/>
              </a:rPr>
              <a:t>di</a:t>
            </a:r>
            <a:r>
              <a:rPr lang="en-US" dirty="0">
                <a:latin typeface="Comic Sans MS" pitchFamily="66" charset="0"/>
              </a:rPr>
              <a:t> marginal/</a:t>
            </a:r>
            <a:r>
              <a:rPr lang="en-US" dirty="0" err="1">
                <a:latin typeface="Comic Sans MS" pitchFamily="66" charset="0"/>
              </a:rPr>
              <a:t>atik</a:t>
            </a:r>
            <a:endParaRPr lang="id-ID" dirty="0">
              <a:latin typeface="Comic Sans MS" pitchFamily="66" charset="0"/>
            </a:endParaRPr>
          </a:p>
          <a:p>
            <a:pPr marL="749300" lvl="1" indent="-292100" algn="just">
              <a:buClr>
                <a:schemeClr val="accent1"/>
              </a:buClr>
              <a:buSzPct val="70000"/>
              <a:buFont typeface="Wingdings" pitchFamily="2" charset="2"/>
              <a:buChar char="ü"/>
            </a:pPr>
            <a:r>
              <a:rPr lang="en-US" dirty="0" err="1">
                <a:latin typeface="Comic Sans MS" pitchFamily="66" charset="0"/>
              </a:rPr>
              <a:t>Menimbulkan</a:t>
            </a:r>
            <a:r>
              <a:rPr lang="en-US" dirty="0">
                <a:latin typeface="Comic Sans MS" pitchFamily="66" charset="0"/>
              </a:rPr>
              <a:t> </a:t>
            </a:r>
            <a:r>
              <a:rPr lang="en-US" dirty="0" err="1">
                <a:latin typeface="Comic Sans MS" pitchFamily="66" charset="0"/>
              </a:rPr>
              <a:t>komplikasi</a:t>
            </a:r>
            <a:r>
              <a:rPr lang="en-US" dirty="0">
                <a:latin typeface="Comic Sans MS" pitchFamily="66" charset="0"/>
              </a:rPr>
              <a:t> yang </a:t>
            </a:r>
            <a:r>
              <a:rPr lang="en-US" dirty="0" err="1">
                <a:latin typeface="Comic Sans MS" pitchFamily="66" charset="0"/>
              </a:rPr>
              <a:t>berbahaya</a:t>
            </a:r>
            <a:r>
              <a:rPr lang="en-US" dirty="0">
                <a:latin typeface="Comic Sans MS" pitchFamily="66" charset="0"/>
              </a:rPr>
              <a:t>/fatal</a:t>
            </a:r>
            <a:endParaRPr lang="id-ID" dirty="0">
              <a:latin typeface="Comic Sans MS" pitchFamily="66" charset="0"/>
            </a:endParaRPr>
          </a:p>
          <a:p>
            <a:pPr marL="749300" lvl="1" indent="-292100" algn="just">
              <a:buClr>
                <a:schemeClr val="accent1"/>
              </a:buClr>
              <a:buSzPct val="70000"/>
              <a:buFont typeface="Wingdings" pitchFamily="2" charset="2"/>
              <a:buChar char="ü"/>
            </a:pPr>
            <a:r>
              <a:rPr lang="en-US" dirty="0" err="1">
                <a:latin typeface="Comic Sans MS" pitchFamily="66" charset="0"/>
              </a:rPr>
              <a:t>Disertai</a:t>
            </a:r>
            <a:r>
              <a:rPr lang="en-US" dirty="0">
                <a:latin typeface="Comic Sans MS" pitchFamily="66" charset="0"/>
              </a:rPr>
              <a:t> d</a:t>
            </a:r>
            <a:r>
              <a:rPr lang="id-ID" dirty="0">
                <a:latin typeface="Comic Sans MS" pitchFamily="66" charset="0"/>
              </a:rPr>
              <a:t>en</a:t>
            </a:r>
            <a:r>
              <a:rPr lang="en-US" dirty="0">
                <a:latin typeface="Comic Sans MS" pitchFamily="66" charset="0"/>
              </a:rPr>
              <a:t>g</a:t>
            </a:r>
            <a:r>
              <a:rPr lang="id-ID" dirty="0">
                <a:latin typeface="Comic Sans MS" pitchFamily="66" charset="0"/>
              </a:rPr>
              <a:t>a</a:t>
            </a:r>
            <a:r>
              <a:rPr lang="en-US" dirty="0">
                <a:latin typeface="Comic Sans MS" pitchFamily="66" charset="0"/>
              </a:rPr>
              <a:t>n </a:t>
            </a:r>
            <a:r>
              <a:rPr lang="en-US" dirty="0" err="1">
                <a:latin typeface="Comic Sans MS" pitchFamily="66" charset="0"/>
              </a:rPr>
              <a:t>koles</a:t>
            </a:r>
            <a:r>
              <a:rPr lang="id-ID" dirty="0">
                <a:latin typeface="Comic Sans MS" pitchFamily="66" charset="0"/>
              </a:rPr>
              <a:t>teatoma (epitel kulit)</a:t>
            </a:r>
          </a:p>
          <a:p>
            <a:pPr marL="749300" lvl="1" indent="-292100" algn="just">
              <a:buClr>
                <a:schemeClr val="accent1"/>
              </a:buClr>
              <a:buSzPct val="70000"/>
              <a:buFont typeface="Wingdings" pitchFamily="2" charset="2"/>
              <a:buChar char="ü"/>
            </a:pPr>
            <a:r>
              <a:rPr lang="id-ID" dirty="0">
                <a:latin typeface="Comic Sans MS" pitchFamily="66" charset="0"/>
                <a:cs typeface="Arial" pitchFamily="34" charset="0"/>
              </a:rPr>
              <a:t>Abses atau fistel retroaurikuler</a:t>
            </a:r>
          </a:p>
          <a:p>
            <a:pPr marL="749300" lvl="1" indent="-292100" algn="just">
              <a:buClr>
                <a:schemeClr val="accent1"/>
              </a:buClr>
              <a:buSzPct val="70000"/>
              <a:buFont typeface="Wingdings" pitchFamily="2" charset="2"/>
              <a:buChar char="ü"/>
            </a:pPr>
            <a:r>
              <a:rPr lang="id-ID" dirty="0">
                <a:latin typeface="Comic Sans MS" pitchFamily="66" charset="0"/>
                <a:cs typeface="Arial" pitchFamily="34" charset="0"/>
              </a:rPr>
              <a:t>Polip/jaringan granulasi di liang telinga</a:t>
            </a:r>
          </a:p>
          <a:p>
            <a:pPr marL="749300" lvl="1" indent="-292100" algn="just">
              <a:buClr>
                <a:schemeClr val="accent1"/>
              </a:buClr>
              <a:buSzPct val="70000"/>
              <a:buFont typeface="Wingdings" pitchFamily="2" charset="2"/>
              <a:buChar char="ü"/>
            </a:pPr>
            <a:r>
              <a:rPr lang="id-ID" dirty="0">
                <a:latin typeface="Comic Sans MS" pitchFamily="66" charset="0"/>
                <a:cs typeface="Arial" pitchFamily="34" charset="0"/>
              </a:rPr>
              <a:t>Sekret berbentuk nanah berbau khas kolesteatoma</a:t>
            </a:r>
            <a:endParaRPr lang="id-ID" dirty="0">
              <a:cs typeface="Arial" pitchFamily="34" charset="0"/>
            </a:endParaRPr>
          </a:p>
          <a:p>
            <a:pPr marL="292100" indent="-292100" algn="just">
              <a:buClr>
                <a:schemeClr val="accent1"/>
              </a:buClr>
              <a:buSzPct val="70000"/>
            </a:pPr>
            <a:endParaRPr lang="id-ID" sz="2100" baseline="0" dirty="0">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id-ID" sz="2100" b="0" i="0" u="none" strike="noStrike" kern="1200" cap="none" spc="0" normalizeH="0" baseline="0" noProof="0" dirty="0">
              <a:ln>
                <a:noFill/>
              </a:ln>
              <a:effectLst/>
              <a:uLnTx/>
              <a:uFillTx/>
              <a:latin typeface="+mn-lt"/>
              <a:ea typeface="+mn-ea"/>
              <a:cs typeface="Arial" pitchFamily="34" charset="0"/>
            </a:endParaRPr>
          </a:p>
        </p:txBody>
      </p:sp>
      <p:pic>
        <p:nvPicPr>
          <p:cNvPr id="4" name="Picture 6" descr="Image result for gambar kolesteatoma">
            <a:extLst>
              <a:ext uri="{FF2B5EF4-FFF2-40B4-BE49-F238E27FC236}">
                <a16:creationId xmlns:a16="http://schemas.microsoft.com/office/drawing/2014/main" id="{F125DBEE-B0B9-4EFD-B1B3-5A0AB6A8522C}"/>
              </a:ext>
            </a:extLst>
          </p:cNvPr>
          <p:cNvPicPr>
            <a:picLocks noChangeAspect="1" noChangeArrowheads="1"/>
          </p:cNvPicPr>
          <p:nvPr/>
        </p:nvPicPr>
        <p:blipFill>
          <a:blip r:embed="rId2"/>
          <a:srcRect/>
          <a:stretch>
            <a:fillRect/>
          </a:stretch>
        </p:blipFill>
        <p:spPr bwMode="auto">
          <a:xfrm>
            <a:off x="1143000" y="4877738"/>
            <a:ext cx="3000396" cy="1980262"/>
          </a:xfrm>
          <a:prstGeom prst="rect">
            <a:avLst/>
          </a:prstGeom>
          <a:noFill/>
        </p:spPr>
      </p:pic>
    </p:spTree>
    <p:extLst>
      <p:ext uri="{BB962C8B-B14F-4D97-AF65-F5344CB8AC3E}">
        <p14:creationId xmlns:p14="http://schemas.microsoft.com/office/powerpoint/2010/main" val="206905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1D85E-8DE7-49DE-B5E4-22C3C3BD174D}"/>
              </a:ext>
            </a:extLst>
          </p:cNvPr>
          <p:cNvSpPr txBox="1">
            <a:spLocks/>
          </p:cNvSpPr>
          <p:nvPr/>
        </p:nvSpPr>
        <p:spPr>
          <a:xfrm>
            <a:off x="500034" y="714356"/>
            <a:ext cx="8072494" cy="2500330"/>
          </a:xfrm>
          <a:prstGeom prst="rect">
            <a:avLst/>
          </a:prstGeom>
        </p:spPr>
        <p:txBody>
          <a:bodyPr>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effectLst/>
                <a:uLnTx/>
                <a:uFillTx/>
                <a:latin typeface="+mn-lt"/>
                <a:ea typeface="+mn-ea"/>
                <a:cs typeface="Arial" pitchFamily="34" charset="0"/>
              </a:rPr>
              <a:t>Diagnosis</a:t>
            </a:r>
            <a:r>
              <a:rPr kumimoji="0" lang="id-ID" sz="2800" b="0" i="0" u="none" strike="noStrike" kern="1200" cap="none" spc="0" normalizeH="0" noProof="0" dirty="0">
                <a:ln>
                  <a:noFill/>
                </a:ln>
                <a:effectLst/>
                <a:uLnTx/>
                <a:uFillTx/>
                <a:latin typeface="+mn-lt"/>
                <a:ea typeface="+mn-ea"/>
                <a:cs typeface="Arial" pitchFamily="34" charset="0"/>
              </a:rPr>
              <a:t> OMSK :</a:t>
            </a: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kumimoji="0" lang="id-ID" sz="2800"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sz="2400" dirty="0">
                <a:cs typeface="Arial" pitchFamily="34" charset="0"/>
              </a:rPr>
              <a:t>Diagnosis OMSK ditegakkan berdasarkan gejala klinik dan p</a:t>
            </a:r>
            <a:r>
              <a:rPr kumimoji="0" lang="id-ID" sz="2400" b="0" i="0" u="none" strike="noStrike" kern="1200" cap="none" spc="0" normalizeH="0" noProof="0" dirty="0">
                <a:ln>
                  <a:noFill/>
                </a:ln>
                <a:effectLst/>
                <a:uLnTx/>
                <a:uFillTx/>
                <a:latin typeface="+mn-lt"/>
                <a:ea typeface="+mn-ea"/>
                <a:cs typeface="Arial" pitchFamily="34" charset="0"/>
              </a:rPr>
              <a:t>emeriksaan THT terutama otoskopi</a:t>
            </a:r>
          </a:p>
          <a:p>
            <a:pPr marL="749300" lvl="1" indent="-292100" algn="just">
              <a:buClr>
                <a:schemeClr val="accent1"/>
              </a:buClr>
              <a:buSzPct val="70000"/>
              <a:buFont typeface="Wingdings" pitchFamily="2" charset="2"/>
              <a:buChar char="Ø"/>
            </a:pPr>
            <a:r>
              <a:rPr lang="id-ID" sz="2400" dirty="0">
                <a:cs typeface="Arial" pitchFamily="34" charset="0"/>
              </a:rPr>
              <a:t>Pemeriksaan tambahan :</a:t>
            </a:r>
          </a:p>
          <a:p>
            <a:pPr marL="1206500" lvl="2" indent="-292100" algn="just">
              <a:buClr>
                <a:schemeClr val="accent1"/>
              </a:buClr>
              <a:buSzPct val="70000"/>
              <a:buFont typeface="Wingdings" pitchFamily="2" charset="2"/>
              <a:buChar char="ü"/>
            </a:pPr>
            <a:r>
              <a:rPr kumimoji="0" lang="id-ID" sz="2400" b="0" i="0" u="none" strike="noStrike" kern="1200" cap="none" spc="0" normalizeH="0" noProof="0" dirty="0">
                <a:ln>
                  <a:noFill/>
                </a:ln>
                <a:effectLst/>
                <a:uLnTx/>
                <a:uFillTx/>
                <a:latin typeface="+mn-lt"/>
                <a:ea typeface="+mn-ea"/>
                <a:cs typeface="Arial" pitchFamily="34" charset="0"/>
              </a:rPr>
              <a:t>Pemeriksaan garputala</a:t>
            </a:r>
          </a:p>
          <a:p>
            <a:pPr marL="1206500" lvl="2" indent="-292100" algn="just">
              <a:buClr>
                <a:schemeClr val="accent1"/>
              </a:buClr>
              <a:buSzPct val="70000"/>
              <a:buFont typeface="Wingdings" pitchFamily="2" charset="2"/>
              <a:buChar char="ü"/>
            </a:pPr>
            <a:r>
              <a:rPr lang="id-ID" sz="2400" dirty="0">
                <a:cs typeface="Arial" pitchFamily="34" charset="0"/>
              </a:rPr>
              <a:t>Pemeriksaan audiometri nada murni</a:t>
            </a:r>
          </a:p>
          <a:p>
            <a:pPr marL="1206500" lvl="2" indent="-292100" algn="just">
              <a:buClr>
                <a:schemeClr val="accent1"/>
              </a:buClr>
              <a:buSzPct val="70000"/>
              <a:buFont typeface="Wingdings" pitchFamily="2" charset="2"/>
              <a:buChar char="ü"/>
            </a:pPr>
            <a:r>
              <a:rPr kumimoji="0" lang="id-ID" sz="2400" b="0" i="0" u="none" strike="noStrike" kern="1200" cap="none" spc="0" normalizeH="0" noProof="0" dirty="0">
                <a:ln>
                  <a:noFill/>
                </a:ln>
                <a:effectLst/>
                <a:uLnTx/>
                <a:uFillTx/>
                <a:latin typeface="+mn-lt"/>
                <a:ea typeface="+mn-ea"/>
                <a:cs typeface="Arial" pitchFamily="34" charset="0"/>
              </a:rPr>
              <a:t>Pemeriksaan audiometri tutur</a:t>
            </a:r>
          </a:p>
          <a:p>
            <a:pPr marL="1206500" lvl="2" indent="-292100" algn="just">
              <a:buClr>
                <a:schemeClr val="accent1"/>
              </a:buClr>
              <a:buSzPct val="70000"/>
              <a:buFont typeface="Wingdings" pitchFamily="2" charset="2"/>
              <a:buChar char="ü"/>
            </a:pPr>
            <a:r>
              <a:rPr lang="id-ID" sz="2400" dirty="0">
                <a:cs typeface="Arial" pitchFamily="34" charset="0"/>
              </a:rPr>
              <a:t>Pemeriksaan BERA (bagi pasien yg tidak kooperatif)</a:t>
            </a:r>
          </a:p>
          <a:p>
            <a:pPr marL="1206500" lvl="2" indent="-292100" algn="just">
              <a:buClr>
                <a:schemeClr val="accent1"/>
              </a:buClr>
              <a:buSzPct val="70000"/>
              <a:buFont typeface="Wingdings" pitchFamily="2" charset="2"/>
              <a:buChar char="ü"/>
            </a:pPr>
            <a:r>
              <a:rPr lang="id-ID" sz="2400" dirty="0">
                <a:cs typeface="Arial" pitchFamily="34" charset="0"/>
              </a:rPr>
              <a:t>Foto rontgen mastoid serta kultur dan uji resistensi kuman</a:t>
            </a:r>
            <a:endParaRPr kumimoji="0" lang="id-ID" sz="2400"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endParaRPr kumimoji="0" lang="id-ID" sz="2800" b="0" i="0" u="none" strike="noStrike" kern="1200" cap="none" spc="0" normalizeH="0" noProof="0" dirty="0">
              <a:ln>
                <a:noFill/>
              </a:ln>
              <a:effectLst/>
              <a:uLnTx/>
              <a:uFillTx/>
              <a:latin typeface="+mn-lt"/>
              <a:ea typeface="+mn-ea"/>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lang="id-ID" sz="2800" dirty="0">
              <a:cs typeface="Arial" pitchFamily="34" charset="0"/>
            </a:endParaRPr>
          </a:p>
        </p:txBody>
      </p:sp>
    </p:spTree>
    <p:extLst>
      <p:ext uri="{BB962C8B-B14F-4D97-AF65-F5344CB8AC3E}">
        <p14:creationId xmlns:p14="http://schemas.microsoft.com/office/powerpoint/2010/main" val="147687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13A3F6E-7F2D-47D2-B21C-5557AA1D29D2}"/>
              </a:ext>
            </a:extLst>
          </p:cNvPr>
          <p:cNvSpPr txBox="1">
            <a:spLocks/>
          </p:cNvSpPr>
          <p:nvPr/>
        </p:nvSpPr>
        <p:spPr>
          <a:xfrm>
            <a:off x="500034" y="714356"/>
            <a:ext cx="8072494" cy="2500330"/>
          </a:xfrm>
          <a:prstGeom prst="rect">
            <a:avLst/>
          </a:prstGeom>
        </p:spPr>
        <p:txBody>
          <a:bodyPr>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effectLst/>
                <a:uLnTx/>
                <a:uFillTx/>
                <a:latin typeface="+mn-lt"/>
                <a:ea typeface="+mn-ea"/>
                <a:cs typeface="Arial" pitchFamily="34" charset="0"/>
              </a:rPr>
              <a:t>Terapi</a:t>
            </a:r>
            <a:r>
              <a:rPr kumimoji="0" lang="id-ID" sz="2800" b="0" i="0" u="none" strike="noStrike" kern="1200" cap="none" spc="0" normalizeH="0" noProof="0" dirty="0">
                <a:ln>
                  <a:noFill/>
                </a:ln>
                <a:effectLst/>
                <a:uLnTx/>
                <a:uFillTx/>
                <a:latin typeface="+mn-lt"/>
                <a:ea typeface="+mn-ea"/>
                <a:cs typeface="Arial" pitchFamily="34" charset="0"/>
              </a:rPr>
              <a:t> OMSK :</a:t>
            </a: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kumimoji="0" lang="id-ID" sz="2800"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OMSK tipe benigna :</a:t>
            </a:r>
          </a:p>
          <a:p>
            <a:pPr marL="1206500" lvl="2" indent="-292100" algn="just">
              <a:buClr>
                <a:schemeClr val="accent1"/>
              </a:buClr>
              <a:buSzPct val="70000"/>
              <a:buFont typeface="Wingdings" pitchFamily="2" charset="2"/>
              <a:buChar char="ü"/>
            </a:pPr>
            <a:r>
              <a:rPr kumimoji="0" lang="id-ID" b="0" i="0" u="none" strike="noStrike" kern="1200" cap="none" spc="0" normalizeH="0" noProof="0" dirty="0">
                <a:ln>
                  <a:noFill/>
                </a:ln>
                <a:effectLst/>
                <a:uLnTx/>
                <a:uFillTx/>
                <a:latin typeface="+mn-lt"/>
                <a:ea typeface="+mn-ea"/>
                <a:cs typeface="Arial" pitchFamily="34" charset="0"/>
              </a:rPr>
              <a:t>Sekret aktif : H</a:t>
            </a:r>
            <a:r>
              <a:rPr kumimoji="0" lang="id-ID" sz="1100" b="0" i="0" u="none" strike="noStrike" kern="1200" cap="none" spc="0" normalizeH="0" noProof="0" dirty="0">
                <a:ln>
                  <a:noFill/>
                </a:ln>
                <a:effectLst/>
                <a:uLnTx/>
                <a:uFillTx/>
                <a:latin typeface="+mn-lt"/>
                <a:ea typeface="+mn-ea"/>
                <a:cs typeface="Arial" pitchFamily="34" charset="0"/>
              </a:rPr>
              <a:t>2</a:t>
            </a:r>
            <a:r>
              <a:rPr kumimoji="0" lang="id-ID" b="0" i="0" u="none" strike="noStrike" kern="1200" cap="none" spc="0" normalizeH="0" noProof="0" dirty="0">
                <a:ln>
                  <a:noFill/>
                </a:ln>
                <a:effectLst/>
                <a:uLnTx/>
                <a:uFillTx/>
                <a:latin typeface="+mn-lt"/>
                <a:ea typeface="+mn-ea"/>
                <a:cs typeface="Arial" pitchFamily="34" charset="0"/>
              </a:rPr>
              <a:t>O</a:t>
            </a:r>
            <a:r>
              <a:rPr kumimoji="0" lang="id-ID" sz="1100" b="0" i="0" u="none" strike="noStrike" kern="1200" cap="none" spc="0" normalizeH="0" noProof="0" dirty="0">
                <a:ln>
                  <a:noFill/>
                </a:ln>
                <a:effectLst/>
                <a:uLnTx/>
                <a:uFillTx/>
                <a:latin typeface="+mn-lt"/>
                <a:ea typeface="+mn-ea"/>
                <a:cs typeface="Arial" pitchFamily="34" charset="0"/>
              </a:rPr>
              <a:t>2 </a:t>
            </a:r>
            <a:r>
              <a:rPr kumimoji="0" lang="id-ID" b="0" i="0" u="none" strike="noStrike" kern="1200" cap="none" spc="0" normalizeH="0" noProof="0" dirty="0">
                <a:ln>
                  <a:noFill/>
                </a:ln>
                <a:effectLst/>
                <a:uLnTx/>
                <a:uFillTx/>
                <a:latin typeface="+mn-lt"/>
                <a:ea typeface="+mn-ea"/>
                <a:cs typeface="Arial" pitchFamily="34" charset="0"/>
              </a:rPr>
              <a:t>3% / asam asetat 2% / NaCl 0,9% selama 3-5 hari</a:t>
            </a:r>
          </a:p>
          <a:p>
            <a:pPr marL="1206500" lvl="2" indent="-292100" algn="just">
              <a:buClr>
                <a:schemeClr val="accent1"/>
              </a:buClr>
              <a:buSzPct val="70000"/>
              <a:buFont typeface="Wingdings" pitchFamily="2" charset="2"/>
              <a:buChar char="ü"/>
            </a:pPr>
            <a:r>
              <a:rPr lang="id-ID" dirty="0">
                <a:cs typeface="Arial" pitchFamily="34" charset="0"/>
              </a:rPr>
              <a:t>Antibiotik topikal golongan ofloxacin 2x4 tts/hr (diberikan satelah sekret berkurang) maks 2 minggu</a:t>
            </a:r>
          </a:p>
          <a:p>
            <a:pPr marL="1206500" lvl="2" indent="-292100" algn="just">
              <a:buClr>
                <a:schemeClr val="accent1"/>
              </a:buClr>
              <a:buSzPct val="70000"/>
              <a:buFont typeface="Wingdings" pitchFamily="2" charset="2"/>
              <a:buChar char="ü"/>
            </a:pPr>
            <a:r>
              <a:rPr kumimoji="0" lang="id-ID" b="0" i="0" u="none" strike="noStrike" kern="1200" cap="none" spc="0" normalizeH="0" noProof="0" dirty="0">
                <a:ln>
                  <a:noFill/>
                </a:ln>
                <a:effectLst/>
                <a:uLnTx/>
                <a:uFillTx/>
                <a:latin typeface="+mn-lt"/>
                <a:ea typeface="+mn-ea"/>
                <a:cs typeface="Arial" pitchFamily="34" charset="0"/>
              </a:rPr>
              <a:t>Antibiotik oral</a:t>
            </a:r>
          </a:p>
          <a:p>
            <a:pPr marL="1206500" lvl="2" indent="-292100" algn="just">
              <a:buClr>
                <a:schemeClr val="accent1"/>
              </a:buClr>
              <a:buSzPct val="70000"/>
              <a:buFont typeface="Wingdings" pitchFamily="2" charset="2"/>
              <a:buChar char="ü"/>
            </a:pPr>
            <a:r>
              <a:rPr lang="id-ID" dirty="0">
                <a:cs typeface="Arial" pitchFamily="34" charset="0"/>
              </a:rPr>
              <a:t>Operasi miringoplasti / timpanoplasti dilakukan bisa perforasi menetap setelah diobservasi selama 2 bulan</a:t>
            </a:r>
          </a:p>
          <a:p>
            <a:pPr marL="1206500" lvl="2" indent="-292100" algn="just">
              <a:buClr>
                <a:schemeClr val="accent1"/>
              </a:buClr>
              <a:buSzPct val="70000"/>
              <a:buFont typeface="Wingdings" pitchFamily="2" charset="2"/>
              <a:buChar char="ü"/>
            </a:pPr>
            <a:endParaRPr kumimoji="0" lang="id-ID"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OMSK tipe maligna :</a:t>
            </a:r>
          </a:p>
          <a:p>
            <a:pPr marL="1206500" lvl="2" indent="-292100" algn="just">
              <a:buClr>
                <a:schemeClr val="accent1"/>
              </a:buClr>
              <a:buSzPct val="70000"/>
              <a:buFont typeface="Wingdings" pitchFamily="2" charset="2"/>
              <a:buChar char="ü"/>
            </a:pPr>
            <a:r>
              <a:rPr kumimoji="0" lang="id-ID" b="0" i="0" u="none" strike="noStrike" kern="1200" cap="none" spc="0" normalizeH="0" noProof="0" dirty="0">
                <a:ln>
                  <a:noFill/>
                </a:ln>
                <a:effectLst/>
                <a:uLnTx/>
                <a:uFillTx/>
                <a:latin typeface="+mn-lt"/>
                <a:ea typeface="+mn-ea"/>
                <a:cs typeface="Arial" pitchFamily="34" charset="0"/>
              </a:rPr>
              <a:t>Mastoidektomi dengan atau tanpa </a:t>
            </a:r>
            <a:r>
              <a:rPr kumimoji="0" lang="en-US" b="0" i="0" u="none" strike="noStrike" kern="1200" cap="none" spc="0" normalizeH="0" noProof="0" dirty="0">
                <a:ln>
                  <a:noFill/>
                </a:ln>
                <a:effectLst/>
                <a:uLnTx/>
                <a:uFillTx/>
                <a:latin typeface="+mn-lt"/>
                <a:ea typeface="+mn-ea"/>
                <a:cs typeface="Arial" pitchFamily="34" charset="0"/>
              </a:rPr>
              <a:t>t</a:t>
            </a:r>
            <a:r>
              <a:rPr kumimoji="0" lang="id-ID" b="0" i="0" u="none" strike="noStrike" kern="1200" cap="none" spc="0" normalizeH="0" noProof="0" dirty="0">
                <a:ln>
                  <a:noFill/>
                </a:ln>
                <a:effectLst/>
                <a:uLnTx/>
                <a:uFillTx/>
                <a:latin typeface="+mn-lt"/>
                <a:ea typeface="+mn-ea"/>
                <a:cs typeface="Arial" pitchFamily="34" charset="0"/>
              </a:rPr>
              <a:t>impanoplasti</a:t>
            </a:r>
          </a:p>
          <a:p>
            <a:pPr marL="1206500" lvl="2" indent="-292100" algn="just">
              <a:buClr>
                <a:schemeClr val="accent1"/>
              </a:buClr>
              <a:buSzPct val="70000"/>
              <a:buFont typeface="Wingdings" pitchFamily="2" charset="2"/>
              <a:buChar char="ü"/>
            </a:pPr>
            <a:r>
              <a:rPr lang="id-ID" dirty="0">
                <a:cs typeface="Arial" pitchFamily="34" charset="0"/>
              </a:rPr>
              <a:t>Bila terdapat abses periosteal retroaurikuler insisi dilakukan sebelum mastoidektomi</a:t>
            </a:r>
            <a:endParaRPr kumimoji="0" lang="id-ID"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endParaRPr kumimoji="0" lang="id-ID" sz="2800" b="0" i="0" u="none" strike="noStrike" kern="1200" cap="none" spc="0" normalizeH="0" noProof="0" dirty="0">
              <a:ln>
                <a:noFill/>
              </a:ln>
              <a:effectLst/>
              <a:uLnTx/>
              <a:uFillTx/>
              <a:latin typeface="+mn-lt"/>
              <a:ea typeface="+mn-ea"/>
              <a:cs typeface="Arial" pitchFamily="34" charset="0"/>
            </a:endParaRP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lang="id-ID" sz="2800" dirty="0">
              <a:cs typeface="Arial" pitchFamily="34" charset="0"/>
            </a:endParaRPr>
          </a:p>
        </p:txBody>
      </p:sp>
    </p:spTree>
    <p:extLst>
      <p:ext uri="{BB962C8B-B14F-4D97-AF65-F5344CB8AC3E}">
        <p14:creationId xmlns:p14="http://schemas.microsoft.com/office/powerpoint/2010/main" val="151652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4C0E233-0E76-42AA-86D8-DCCAEB64ADD1}"/>
              </a:ext>
            </a:extLst>
          </p:cNvPr>
          <p:cNvSpPr txBox="1">
            <a:spLocks/>
          </p:cNvSpPr>
          <p:nvPr/>
        </p:nvSpPr>
        <p:spPr>
          <a:xfrm>
            <a:off x="459554" y="1656080"/>
            <a:ext cx="8072494" cy="2500330"/>
          </a:xfrm>
          <a:prstGeom prst="rect">
            <a:avLst/>
          </a:prstGeom>
        </p:spPr>
        <p:txBody>
          <a:bodyPr>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400" b="0" i="0" u="none" strike="noStrike" kern="1200" cap="none" spc="0" normalizeH="0" baseline="0" noProof="0" dirty="0">
                <a:ln>
                  <a:noFill/>
                </a:ln>
                <a:effectLst/>
                <a:uLnTx/>
                <a:uFillTx/>
                <a:latin typeface="+mn-lt"/>
                <a:ea typeface="+mn-ea"/>
                <a:cs typeface="Arial" pitchFamily="34" charset="0"/>
              </a:rPr>
              <a:t>Komplikasi</a:t>
            </a:r>
            <a:r>
              <a:rPr kumimoji="0" lang="id-ID" sz="2400" b="0" i="0" u="none" strike="noStrike" kern="1200" cap="none" spc="0" normalizeH="0" noProof="0" dirty="0">
                <a:ln>
                  <a:noFill/>
                </a:ln>
                <a:effectLst/>
                <a:uLnTx/>
                <a:uFillTx/>
                <a:latin typeface="+mn-lt"/>
                <a:ea typeface="+mn-ea"/>
                <a:cs typeface="Arial" pitchFamily="34" charset="0"/>
              </a:rPr>
              <a:t> OMSK :</a:t>
            </a: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kumimoji="0" lang="id-ID"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Komplikasi intratemporal</a:t>
            </a:r>
          </a:p>
          <a:p>
            <a:pPr marL="1206500" lvl="2" indent="-292100" algn="just">
              <a:buClr>
                <a:schemeClr val="accent1"/>
              </a:buClr>
              <a:buSzPct val="70000"/>
              <a:buFont typeface="Wingdings" pitchFamily="2" charset="2"/>
              <a:buChar char="Ø"/>
            </a:pPr>
            <a:r>
              <a:rPr kumimoji="0" lang="id-ID" b="0" i="0" u="none" strike="noStrike" kern="1200" cap="none" spc="0" normalizeH="0" noProof="0" dirty="0">
                <a:ln>
                  <a:noFill/>
                </a:ln>
                <a:effectLst/>
                <a:uLnTx/>
                <a:uFillTx/>
                <a:latin typeface="+mn-lt"/>
                <a:ea typeface="+mn-ea"/>
                <a:cs typeface="Arial" pitchFamily="34" charset="0"/>
              </a:rPr>
              <a:t>Komplikasi liang telinga tengah :</a:t>
            </a:r>
          </a:p>
          <a:p>
            <a:pPr marL="1206500" lvl="2" indent="-292100" algn="just">
              <a:buClr>
                <a:schemeClr val="accent1"/>
              </a:buClr>
              <a:buSzPct val="70000"/>
            </a:pPr>
            <a:r>
              <a:rPr kumimoji="0" lang="id-ID" b="0" i="0" u="none" strike="noStrike" kern="1200" cap="none" spc="0" normalizeH="0" noProof="0" dirty="0">
                <a:ln>
                  <a:noFill/>
                </a:ln>
                <a:effectLst/>
                <a:uLnTx/>
                <a:uFillTx/>
                <a:latin typeface="+mn-lt"/>
                <a:ea typeface="+mn-ea"/>
                <a:cs typeface="Arial" pitchFamily="34" charset="0"/>
              </a:rPr>
              <a:t>	- paresis n.VII</a:t>
            </a:r>
          </a:p>
          <a:p>
            <a:pPr marL="1206500" lvl="2" indent="-292100" algn="just">
              <a:buClr>
                <a:schemeClr val="accent1"/>
              </a:buClr>
              <a:buSzPct val="70000"/>
            </a:pPr>
            <a:r>
              <a:rPr lang="id-ID" dirty="0">
                <a:cs typeface="Arial" pitchFamily="34" charset="0"/>
              </a:rPr>
              <a:t>	- erosi tulang pendengaran</a:t>
            </a:r>
          </a:p>
          <a:p>
            <a:pPr marL="1206500" lvl="2" indent="-292100" algn="just">
              <a:buClr>
                <a:schemeClr val="accent1"/>
              </a:buClr>
              <a:buSzPct val="70000"/>
            </a:pPr>
            <a:r>
              <a:rPr kumimoji="0" lang="id-ID" b="0" i="0" u="none" strike="noStrike" kern="1200" cap="none" spc="0" normalizeH="0" noProof="0" dirty="0">
                <a:ln>
                  <a:noFill/>
                </a:ln>
                <a:effectLst/>
                <a:uLnTx/>
                <a:uFillTx/>
                <a:latin typeface="+mn-lt"/>
                <a:ea typeface="+mn-ea"/>
                <a:cs typeface="Arial" pitchFamily="34" charset="0"/>
              </a:rPr>
              <a:t>	- perforasi membran timpani persisten</a:t>
            </a:r>
          </a:p>
          <a:p>
            <a:pPr marL="1206500" lvl="2" indent="-292100" algn="just">
              <a:buClr>
                <a:schemeClr val="accent1"/>
              </a:buClr>
              <a:buSzPct val="70000"/>
            </a:pPr>
            <a:r>
              <a:rPr lang="id-ID" dirty="0">
                <a:cs typeface="Arial" pitchFamily="34" charset="0"/>
              </a:rPr>
              <a:t>	- mastoiditis</a:t>
            </a:r>
          </a:p>
          <a:p>
            <a:pPr marL="1206500" lvl="2" indent="-292100" algn="just">
              <a:buClr>
                <a:schemeClr val="accent1"/>
              </a:buClr>
              <a:buSzPct val="70000"/>
              <a:buFont typeface="Wingdings" pitchFamily="2" charset="2"/>
              <a:buChar char="Ø"/>
            </a:pPr>
            <a:r>
              <a:rPr kumimoji="0" lang="id-ID" b="0" i="0" u="none" strike="noStrike" kern="1200" cap="none" spc="0" normalizeH="0" noProof="0" dirty="0">
                <a:ln>
                  <a:noFill/>
                </a:ln>
                <a:effectLst/>
                <a:uLnTx/>
                <a:uFillTx/>
                <a:latin typeface="+mn-lt"/>
                <a:ea typeface="+mn-ea"/>
                <a:cs typeface="Arial" pitchFamily="34" charset="0"/>
              </a:rPr>
              <a:t>Komplikasi ke telinga dalam :</a:t>
            </a:r>
          </a:p>
          <a:p>
            <a:pPr marL="1206500" lvl="2" indent="-292100" algn="just">
              <a:buClr>
                <a:schemeClr val="accent1"/>
              </a:buClr>
              <a:buSzPct val="70000"/>
            </a:pPr>
            <a:r>
              <a:rPr lang="id-ID" dirty="0">
                <a:cs typeface="Arial" pitchFamily="34" charset="0"/>
              </a:rPr>
              <a:t>	- labirintis</a:t>
            </a:r>
          </a:p>
          <a:p>
            <a:pPr marL="1206500" lvl="2" indent="-292100" algn="just">
              <a:buClr>
                <a:schemeClr val="accent1"/>
              </a:buClr>
              <a:buSzPct val="70000"/>
            </a:pPr>
            <a:r>
              <a:rPr lang="id-ID" dirty="0">
                <a:cs typeface="Arial" pitchFamily="34" charset="0"/>
              </a:rPr>
              <a:t>	- tuli saraf/sensorineural</a:t>
            </a:r>
          </a:p>
          <a:p>
            <a:pPr marL="292100" marR="0" lvl="0" indent="-292100" algn="just" defTabSz="914400" rtl="0" eaLnBrk="1" fontAlgn="auto" latinLnBrk="0" hangingPunct="1">
              <a:lnSpc>
                <a:spcPct val="100000"/>
              </a:lnSpc>
              <a:spcBef>
                <a:spcPts val="0"/>
              </a:spcBef>
              <a:spcAft>
                <a:spcPts val="0"/>
              </a:spcAft>
              <a:buClr>
                <a:schemeClr val="accent1"/>
              </a:buClr>
              <a:buSzPct val="70000"/>
              <a:tabLst/>
              <a:defRPr/>
            </a:pPr>
            <a:endParaRPr lang="id-ID" dirty="0">
              <a:cs typeface="Arial" pitchFamily="34" charset="0"/>
            </a:endParaRPr>
          </a:p>
        </p:txBody>
      </p:sp>
      <p:sp>
        <p:nvSpPr>
          <p:cNvPr id="3" name="Rectangle 2">
            <a:extLst>
              <a:ext uri="{FF2B5EF4-FFF2-40B4-BE49-F238E27FC236}">
                <a16:creationId xmlns:a16="http://schemas.microsoft.com/office/drawing/2014/main" id="{7BEC9582-9288-4FF7-AB4E-E756FDEF8757}"/>
              </a:ext>
            </a:extLst>
          </p:cNvPr>
          <p:cNvSpPr/>
          <p:nvPr/>
        </p:nvSpPr>
        <p:spPr>
          <a:xfrm>
            <a:off x="4648200" y="1676400"/>
            <a:ext cx="4572000" cy="3139321"/>
          </a:xfrm>
          <a:prstGeom prst="rect">
            <a:avLst/>
          </a:prstGeom>
        </p:spPr>
        <p:txBody>
          <a:bodyPr>
            <a:spAutoFit/>
          </a:bodyPr>
          <a:lstStyle/>
          <a:p>
            <a:pPr marL="749300" lvl="1" indent="-292100" algn="just">
              <a:buClr>
                <a:schemeClr val="accent1"/>
              </a:buClr>
              <a:buSzPct val="70000"/>
              <a:buFont typeface="Wingdings" pitchFamily="2" charset="2"/>
              <a:buChar char="Ø"/>
            </a:pPr>
            <a:r>
              <a:rPr lang="id-ID" dirty="0">
                <a:cs typeface="Arial" pitchFamily="34" charset="0"/>
              </a:rPr>
              <a:t>Komplikasi ekstratemporal</a:t>
            </a:r>
          </a:p>
          <a:p>
            <a:pPr marL="1206500" lvl="2" indent="-292100" algn="just">
              <a:buClr>
                <a:schemeClr val="accent1"/>
              </a:buClr>
              <a:buSzPct val="70000"/>
              <a:buFont typeface="Wingdings" pitchFamily="2" charset="2"/>
              <a:buChar char="Ø"/>
            </a:pPr>
            <a:r>
              <a:rPr lang="id-ID" dirty="0">
                <a:cs typeface="Arial" pitchFamily="34" charset="0"/>
              </a:rPr>
              <a:t>Komplikasi intrakranial :</a:t>
            </a:r>
          </a:p>
          <a:p>
            <a:pPr marL="1206500" lvl="2" indent="-292100" algn="just">
              <a:buClr>
                <a:schemeClr val="accent1"/>
              </a:buClr>
              <a:buSzPct val="70000"/>
            </a:pPr>
            <a:r>
              <a:rPr lang="id-ID" dirty="0">
                <a:cs typeface="Arial" pitchFamily="34" charset="0"/>
              </a:rPr>
              <a:t>	- abses ektradura</a:t>
            </a:r>
          </a:p>
          <a:p>
            <a:pPr marL="1206500" lvl="2" indent="-292100" algn="just">
              <a:buClr>
                <a:schemeClr val="accent1"/>
              </a:buClr>
              <a:buSzPct val="70000"/>
            </a:pPr>
            <a:r>
              <a:rPr lang="id-ID" dirty="0">
                <a:cs typeface="Arial" pitchFamily="34" charset="0"/>
              </a:rPr>
              <a:t>	- abses subdura</a:t>
            </a:r>
          </a:p>
          <a:p>
            <a:pPr marL="1206500" lvl="2" indent="-292100" algn="just">
              <a:buClr>
                <a:schemeClr val="accent1"/>
              </a:buClr>
              <a:buSzPct val="70000"/>
            </a:pPr>
            <a:r>
              <a:rPr lang="id-ID" dirty="0">
                <a:cs typeface="Arial" pitchFamily="34" charset="0"/>
              </a:rPr>
              <a:t>	- abses otak</a:t>
            </a:r>
          </a:p>
          <a:p>
            <a:pPr marL="1206500" lvl="2" indent="-292100" algn="just">
              <a:buClr>
                <a:schemeClr val="accent1"/>
              </a:buClr>
              <a:buSzPct val="70000"/>
            </a:pPr>
            <a:r>
              <a:rPr lang="id-ID" dirty="0">
                <a:cs typeface="Arial" pitchFamily="34" charset="0"/>
              </a:rPr>
              <a:t>	- meningitis</a:t>
            </a:r>
          </a:p>
          <a:p>
            <a:pPr marL="1206500" lvl="2" indent="-292100" algn="just">
              <a:buClr>
                <a:schemeClr val="accent1"/>
              </a:buClr>
              <a:buSzPct val="70000"/>
            </a:pPr>
            <a:r>
              <a:rPr lang="id-ID" dirty="0">
                <a:cs typeface="Arial" pitchFamily="34" charset="0"/>
              </a:rPr>
              <a:t>	- hidrosefalus otikus</a:t>
            </a:r>
          </a:p>
          <a:p>
            <a:pPr marL="1206500" lvl="2" indent="-292100" algn="just">
              <a:buClr>
                <a:schemeClr val="accent1"/>
              </a:buClr>
              <a:buSzPct val="70000"/>
              <a:buFont typeface="Wingdings" pitchFamily="2" charset="2"/>
              <a:buChar char="Ø"/>
            </a:pPr>
            <a:r>
              <a:rPr lang="id-ID" dirty="0">
                <a:cs typeface="Arial" pitchFamily="34" charset="0"/>
              </a:rPr>
              <a:t>Komplikasi ektrakranial :</a:t>
            </a:r>
          </a:p>
          <a:p>
            <a:pPr marL="1206500" lvl="2" indent="-292100" algn="just">
              <a:buClr>
                <a:schemeClr val="accent1"/>
              </a:buClr>
              <a:buSzPct val="70000"/>
            </a:pPr>
            <a:r>
              <a:rPr lang="id-ID" dirty="0">
                <a:cs typeface="Arial" pitchFamily="34" charset="0"/>
              </a:rPr>
              <a:t>	- abses retroaurikular</a:t>
            </a:r>
          </a:p>
          <a:p>
            <a:pPr marL="1206500" lvl="2" indent="-292100" algn="just">
              <a:buClr>
                <a:schemeClr val="accent1"/>
              </a:buClr>
              <a:buSzPct val="70000"/>
            </a:pPr>
            <a:r>
              <a:rPr lang="id-ID" dirty="0">
                <a:cs typeface="Arial" pitchFamily="34" charset="0"/>
              </a:rPr>
              <a:t>	- abses bezold’s</a:t>
            </a:r>
          </a:p>
          <a:p>
            <a:pPr marL="1206500" lvl="2" indent="-292100" algn="just">
              <a:buClr>
                <a:schemeClr val="accent1"/>
              </a:buClr>
              <a:buSzPct val="70000"/>
            </a:pPr>
            <a:r>
              <a:rPr lang="id-ID" dirty="0">
                <a:cs typeface="Arial" pitchFamily="34" charset="0"/>
              </a:rPr>
              <a:t>	- abses zigomatikus</a:t>
            </a:r>
          </a:p>
        </p:txBody>
      </p:sp>
    </p:spTree>
    <p:extLst>
      <p:ext uri="{BB962C8B-B14F-4D97-AF65-F5344CB8AC3E}">
        <p14:creationId xmlns:p14="http://schemas.microsoft.com/office/powerpoint/2010/main" val="103330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CCE627-E7F4-4FD0-9088-0B2F4C706CD3}"/>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d-ID" sz="2000" kern="0" dirty="0">
                <a:solidFill>
                  <a:sysClr val="windowText" lastClr="000000"/>
                </a:solidFill>
              </a:rPr>
              <a:t>Adalah efusi telinga tengah (MEE=</a:t>
            </a:r>
            <a:r>
              <a:rPr lang="id-ID" sz="2000" i="1" kern="0" dirty="0">
                <a:solidFill>
                  <a:sysClr val="windowText" lastClr="000000"/>
                </a:solidFill>
              </a:rPr>
              <a:t>Middle Ear Effusion</a:t>
            </a:r>
            <a:r>
              <a:rPr lang="id-ID" sz="2000" kern="0" dirty="0">
                <a:solidFill>
                  <a:sysClr val="windowText" lastClr="000000"/>
                </a:solidFill>
              </a:rPr>
              <a:t>) tanpa tanda dan gejala inflamasi akut seperti yang didapatkan pada OMA. Mungkin sulit untuk menentukan kejadian OME yang sebenarnya, mengingat OME secara definisi adalah asimptomatik. Karena itu diperlukan observasi beberapa kali dengan interval waktu (antar observasi) yang pendek untuk dapat secara akurat menilai onset dan berapa lama waktu untuk terjadinya resolusi pada tiap episode OME baru. </a:t>
            </a:r>
            <a:endParaRPr lang="en-US" sz="2000" kern="0" dirty="0">
              <a:solidFill>
                <a:sysClr val="windowText" lastClr="000000"/>
              </a:solidFill>
            </a:endParaRPr>
          </a:p>
        </p:txBody>
      </p:sp>
      <p:sp>
        <p:nvSpPr>
          <p:cNvPr id="3" name="Title 1">
            <a:extLst>
              <a:ext uri="{FF2B5EF4-FFF2-40B4-BE49-F238E27FC236}">
                <a16:creationId xmlns:a16="http://schemas.microsoft.com/office/drawing/2014/main" id="{E779325E-02E0-4BA9-B702-16FF5F36B6FF}"/>
              </a:ext>
            </a:extLst>
          </p:cNvPr>
          <p:cNvSpPr txBox="1">
            <a:spLocks/>
          </p:cNvSpPr>
          <p:nvPr/>
        </p:nvSpPr>
        <p:spPr>
          <a:xfrm>
            <a:off x="421481" y="685800"/>
            <a:ext cx="8229600" cy="1143000"/>
          </a:xfrm>
          <a:prstGeom prst="rect">
            <a:avLst/>
          </a:prstGeom>
        </p:spPr>
        <p:txBody>
          <a:bodyPr>
            <a:normAutofit fontScale="97500"/>
          </a:bodyPr>
          <a:lstStyle>
            <a:lvl1pPr>
              <a:defRPr>
                <a:latin typeface="+mj-lt"/>
                <a:ea typeface="+mj-ea"/>
                <a:cs typeface="+mj-cs"/>
              </a:defRPr>
            </a:lvl1pPr>
          </a:lstStyle>
          <a:p>
            <a:pPr algn="ctr"/>
            <a:r>
              <a:rPr lang="id-ID" sz="2800" b="1" kern="0" dirty="0">
                <a:solidFill>
                  <a:sysClr val="windowText" lastClr="000000"/>
                </a:solidFill>
              </a:rPr>
              <a:t>OTITIS MEDIA </a:t>
            </a:r>
            <a:r>
              <a:rPr lang="en-US" sz="2800" b="1" kern="0" dirty="0">
                <a:solidFill>
                  <a:sysClr val="windowText" lastClr="000000"/>
                </a:solidFill>
              </a:rPr>
              <a:t>EFUSI</a:t>
            </a:r>
            <a:endParaRPr lang="id-ID" sz="2800" b="1" kern="0" dirty="0">
              <a:solidFill>
                <a:sysClr val="windowText" lastClr="000000"/>
              </a:solidFill>
            </a:endParaRPr>
          </a:p>
        </p:txBody>
      </p:sp>
    </p:spTree>
    <p:extLst>
      <p:ext uri="{BB962C8B-B14F-4D97-AF65-F5344CB8AC3E}">
        <p14:creationId xmlns:p14="http://schemas.microsoft.com/office/powerpoint/2010/main" val="16576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97BEF0E-35FC-4116-A494-D9211E0C32A4}"/>
              </a:ext>
            </a:extLst>
          </p:cNvPr>
          <p:cNvSpPr txBox="1">
            <a:spLocks/>
          </p:cNvSpPr>
          <p:nvPr/>
        </p:nvSpPr>
        <p:spPr>
          <a:xfrm>
            <a:off x="869673" y="1219200"/>
            <a:ext cx="7404653" cy="4038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kern="0" dirty="0">
                <a:solidFill>
                  <a:sysClr val="windowText" lastClr="000000"/>
                </a:solidFill>
              </a:rPr>
              <a:t>Pada keadaan normal, tuba </a:t>
            </a:r>
            <a:r>
              <a:rPr lang="id-ID" kern="0" dirty="0">
                <a:solidFill>
                  <a:sysClr val="windowText" lastClr="000000"/>
                </a:solidFill>
              </a:rPr>
              <a:t>e</a:t>
            </a:r>
            <a:r>
              <a:rPr lang="it-IT" kern="0" dirty="0">
                <a:solidFill>
                  <a:sysClr val="windowText" lastClr="000000"/>
                </a:solidFill>
              </a:rPr>
              <a:t>ustakius pada kondisi tertutup, dan membuka secara singkat terutama akibat kontraksi otot tensor velli palatini. </a:t>
            </a:r>
          </a:p>
          <a:p>
            <a:r>
              <a:rPr lang="it-IT" kern="0" dirty="0">
                <a:solidFill>
                  <a:sysClr val="windowText" lastClr="000000"/>
                </a:solidFill>
              </a:rPr>
              <a:t>Tuba </a:t>
            </a:r>
            <a:r>
              <a:rPr lang="id-ID" kern="0" dirty="0">
                <a:solidFill>
                  <a:sysClr val="windowText" lastClr="000000"/>
                </a:solidFill>
              </a:rPr>
              <a:t>e</a:t>
            </a:r>
            <a:r>
              <a:rPr lang="it-IT" kern="0" dirty="0">
                <a:solidFill>
                  <a:sysClr val="windowText" lastClr="000000"/>
                </a:solidFill>
              </a:rPr>
              <a:t>ustakius memiliki fungsi: (1). Pengatur tekanan telinga tengah, (2). Perlindungan dari sekret dan suara dari nasofaring, (3). Drainase sekresi mukosa telinga tengah ke nasofaring. </a:t>
            </a:r>
          </a:p>
          <a:p>
            <a:r>
              <a:rPr lang="it-IT" kern="0" dirty="0">
                <a:solidFill>
                  <a:sysClr val="windowText" lastClr="000000"/>
                </a:solidFill>
              </a:rPr>
              <a:t>Pada patulous tuba, saluran tersebut terbuka secara permanen. Hal tersebut menyebabkan aliran udara abnormal dari nasofaring ke dalam telinga tengah pada saat pernapasan dan menelan.</a:t>
            </a:r>
          </a:p>
          <a:p>
            <a:endParaRPr lang="en-US" kern="0" dirty="0">
              <a:solidFill>
                <a:sysClr val="windowText" lastClr="000000"/>
              </a:solidFill>
            </a:endParaRPr>
          </a:p>
          <a:p>
            <a:pPr marL="34290"/>
            <a:r>
              <a:rPr lang="it-IT" b="1" kern="0" dirty="0">
                <a:solidFill>
                  <a:sysClr val="windowText" lastClr="000000"/>
                </a:solidFill>
              </a:rPr>
              <a:t>Patofisiologi:</a:t>
            </a:r>
            <a:endParaRPr lang="en-US" kern="0" dirty="0">
              <a:solidFill>
                <a:sysClr val="windowText" lastClr="000000"/>
              </a:solidFill>
            </a:endParaRPr>
          </a:p>
          <a:p>
            <a:r>
              <a:rPr lang="it-IT" kern="0" dirty="0">
                <a:solidFill>
                  <a:sysClr val="windowText" lastClr="000000"/>
                </a:solidFill>
              </a:rPr>
              <a:t>Atrofi jaringan lunak perituba akibat penurunan berat badan.</a:t>
            </a:r>
            <a:endParaRPr lang="en-US" kern="0" dirty="0">
              <a:solidFill>
                <a:sysClr val="windowText" lastClr="000000"/>
              </a:solidFill>
            </a:endParaRPr>
          </a:p>
          <a:p>
            <a:r>
              <a:rPr lang="it-IT" kern="0" dirty="0">
                <a:solidFill>
                  <a:sysClr val="windowText" lastClr="000000"/>
                </a:solidFill>
              </a:rPr>
              <a:t>Atrofi dan timbulnya skar pada otot-otot nasofaring akibat kerusakan pembuluh darah serebral, poliomielitis, multipel sklerosis, radioterapi dan trauma pada nervus trigeminus.</a:t>
            </a:r>
            <a:endParaRPr lang="en-US" kern="0" dirty="0">
              <a:solidFill>
                <a:sysClr val="windowText" lastClr="000000"/>
              </a:solidFill>
            </a:endParaRPr>
          </a:p>
          <a:p>
            <a:r>
              <a:rPr lang="it-IT" kern="0" dirty="0">
                <a:solidFill>
                  <a:sysClr val="windowText" lastClr="000000"/>
                </a:solidFill>
              </a:rPr>
              <a:t>Kerusakan pada otot tensor velli palatini.</a:t>
            </a:r>
            <a:endParaRPr lang="en-US" kern="0" dirty="0">
              <a:solidFill>
                <a:sysClr val="windowText" lastClr="000000"/>
              </a:solidFill>
            </a:endParaRPr>
          </a:p>
          <a:p>
            <a:r>
              <a:rPr lang="it-IT" kern="0" dirty="0">
                <a:solidFill>
                  <a:sysClr val="windowText" lastClr="000000"/>
                </a:solidFill>
              </a:rPr>
              <a:t>Kehamilan dan pengobatan dengan estrogen.</a:t>
            </a:r>
            <a:endParaRPr lang="en-US" kern="0" dirty="0">
              <a:solidFill>
                <a:sysClr val="windowText" lastClr="000000"/>
              </a:solidFill>
            </a:endParaRPr>
          </a:p>
          <a:p>
            <a:endParaRPr lang="en-US" kern="0" dirty="0">
              <a:solidFill>
                <a:sysClr val="windowText" lastClr="000000"/>
              </a:solidFill>
            </a:endParaRPr>
          </a:p>
        </p:txBody>
      </p:sp>
      <p:sp>
        <p:nvSpPr>
          <p:cNvPr id="3" name="Title 1">
            <a:extLst>
              <a:ext uri="{FF2B5EF4-FFF2-40B4-BE49-F238E27FC236}">
                <a16:creationId xmlns:a16="http://schemas.microsoft.com/office/drawing/2014/main" id="{3CD102A2-3FEF-424F-8B5C-7A4E0E89CD1D}"/>
              </a:ext>
            </a:extLst>
          </p:cNvPr>
          <p:cNvSpPr txBox="1">
            <a:spLocks/>
          </p:cNvSpPr>
          <p:nvPr/>
        </p:nvSpPr>
        <p:spPr>
          <a:xfrm>
            <a:off x="867686" y="274320"/>
            <a:ext cx="7406640" cy="1356360"/>
          </a:xfrm>
          <a:prstGeom prst="rect">
            <a:avLst/>
          </a:prstGeom>
        </p:spPr>
        <p:txBody>
          <a:bodyPr/>
          <a:lstStyle>
            <a:lvl1pPr>
              <a:defRPr>
                <a:latin typeface="+mj-lt"/>
                <a:ea typeface="+mj-ea"/>
                <a:cs typeface="+mj-cs"/>
              </a:defRPr>
            </a:lvl1pPr>
          </a:lstStyle>
          <a:p>
            <a:r>
              <a:rPr lang="en-US" sz="3600" kern="0" dirty="0">
                <a:solidFill>
                  <a:sysClr val="windowText" lastClr="000000"/>
                </a:solidFill>
              </a:rPr>
              <a:t>PATOLOUS TUBA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1CF536-723D-4D13-9E3D-21E6089AEF82}"/>
              </a:ext>
            </a:extLst>
          </p:cNvPr>
          <p:cNvSpPr txBox="1">
            <a:spLocks/>
          </p:cNvSpPr>
          <p:nvPr/>
        </p:nvSpPr>
        <p:spPr>
          <a:xfrm>
            <a:off x="869673" y="1143000"/>
            <a:ext cx="7404653" cy="4038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id-ID" kern="0" dirty="0">
                <a:solidFill>
                  <a:sysClr val="windowText" lastClr="000000"/>
                </a:solidFill>
              </a:rPr>
              <a:t>Faktor risiko yang berkaitan dengan host di antaranya, usia, ras, prematuritas, alergi, immunokompeten (defek pada status imun), celah palatum dan abnormalitas kraniofasial, predisposisi genetik.  Risiko terjadinya MEE persisten (OME) setelah suatu episode OMA berbanding terbalik dengan usia.  Anak yang mengalami episode MEE untuk pertama kalinya sebelum usia 2 bulan, memiliki risiko yang lebih tinggi terhadap terjadinya OME (menetapnya cairan di telinga tengah) pada tahun pertama kehidupan dibandingkan dengan anak yang mengalami episode tersebut pada usia yang lebih tua.</a:t>
            </a:r>
            <a:endParaRPr lang="en-US" kern="0" dirty="0">
              <a:solidFill>
                <a:sysClr val="windowText" lastClr="000000"/>
              </a:solidFill>
            </a:endParaRPr>
          </a:p>
          <a:p>
            <a:pPr marL="285750" indent="-285750">
              <a:buFont typeface="Arial" panose="020B0604020202020204" pitchFamily="34" charset="0"/>
              <a:buChar char="•"/>
            </a:pPr>
            <a:r>
              <a:rPr lang="id-ID" kern="0" dirty="0">
                <a:solidFill>
                  <a:sysClr val="windowText" lastClr="000000"/>
                </a:solidFill>
              </a:rPr>
              <a:t>Faktor risiko yang berkaitan dengan lingkungan di antaranya infeksi saluran napas atas, musim, tempat penitipan anak, jumlah saudara kandung, paparan asap rokok, ASI, status sosioekonomik, kebiasaan menggunakan dot pada bayi dan obesitas.  </a:t>
            </a:r>
            <a:endParaRPr lang="en-US" kern="0" dirty="0">
              <a:solidFill>
                <a:sysClr val="windowText" lastClr="000000"/>
              </a:solidFill>
            </a:endParaRPr>
          </a:p>
          <a:p>
            <a:pPr marL="285750" indent="-285750">
              <a:buFont typeface="Arial" panose="020B0604020202020204" pitchFamily="34" charset="0"/>
              <a:buChar char="•"/>
            </a:pPr>
            <a:r>
              <a:rPr lang="id-ID" kern="0" dirty="0">
                <a:solidFill>
                  <a:sysClr val="windowText" lastClr="000000"/>
                </a:solidFill>
              </a:rPr>
              <a:t>Faktor risiko ini berperan penting terhadap terjadinya penyakit telinga tengah demikian juga terhadap terjadinya rekurensi ataupun persistensi penyakit</a:t>
            </a:r>
            <a:endParaRPr lang="en-US" kern="0" dirty="0">
              <a:solidFill>
                <a:sysClr val="windowText" lastClr="000000"/>
              </a:solidFill>
            </a:endParaRPr>
          </a:p>
        </p:txBody>
      </p:sp>
    </p:spTree>
    <p:extLst>
      <p:ext uri="{BB962C8B-B14F-4D97-AF65-F5344CB8AC3E}">
        <p14:creationId xmlns:p14="http://schemas.microsoft.com/office/powerpoint/2010/main" val="41650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6EA4CC-7003-4C03-B8CB-FDB74E38176B}"/>
              </a:ext>
            </a:extLst>
          </p:cNvPr>
          <p:cNvSpPr txBox="1">
            <a:spLocks/>
          </p:cNvSpPr>
          <p:nvPr/>
        </p:nvSpPr>
        <p:spPr>
          <a:xfrm>
            <a:off x="609600" y="1143000"/>
            <a:ext cx="8352928" cy="4968552"/>
          </a:xfrm>
          <a:prstGeom prst="rect">
            <a:avLst/>
          </a:prstGeom>
        </p:spPr>
        <p:txBody>
          <a:bodyPr>
            <a:normAutofit fontScale="850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id-ID" i="1" kern="0">
                <a:solidFill>
                  <a:sysClr val="windowText" lastClr="000000"/>
                </a:solidFill>
              </a:rPr>
              <a:t>watchful waiting </a:t>
            </a:r>
            <a:r>
              <a:rPr lang="id-ID" kern="0">
                <a:solidFill>
                  <a:sysClr val="windowText" lastClr="000000"/>
                </a:solidFill>
              </a:rPr>
              <a:t>sebaiknya dipertimbangkan untuk anak yang tidak memiliki risiko gangguan bicara dan bahasa atau gangguan belajar seperti yang direkomendasikan oleh guideline OME.  Pemeriksaan pendengaran sebaiknya dilakukan bila MEE menetap selama 3 bulan atau lebih atau kapanpun ketika dicurigai adanya keterlambatan bicara, kesulitan belajar atau gangguan pendengaran yang signifikan.  Bila rata-rata ambang dengar kurang dari 20 dB, </a:t>
            </a:r>
            <a:r>
              <a:rPr lang="id-ID" i="1" kern="0">
                <a:solidFill>
                  <a:sysClr val="windowText" lastClr="000000"/>
                </a:solidFill>
              </a:rPr>
              <a:t>watchful waiting </a:t>
            </a:r>
            <a:r>
              <a:rPr lang="id-ID" kern="0">
                <a:solidFill>
                  <a:sysClr val="windowText" lastClr="000000"/>
                </a:solidFill>
              </a:rPr>
              <a:t>disarankan, tetapi bila didapatkan &gt; 40 dB pada telinga yang lebih baik, disarankan untuk dilakukan tindakan pembedahan.  Untuk anak-anak dengan ambang dengar 21-39 dB pada telinga yang lebih baik, manajemen yang dilakukan didasarkan pada durasi efusi dan derajat keparahan gejala.  Pada anak-anak yang tidak berisiko, direkomendasikan untuk dilakukan pemeriksaan dengan interval waktu 3-6 bulan sampai cairan efusi menghilang.  Bila gangguan pendengaran menetap dan diidentifikasi terdapat keterlambatan bicara atau bahasa atau bila dicurigai terdapat abnormalitas struktural pada membran timpani, tindakan pembedahan dapat dipertimbangkan.</a:t>
            </a:r>
            <a:endParaRPr lang="en-US" kern="0">
              <a:solidFill>
                <a:sysClr val="windowText" lastClr="000000"/>
              </a:solidFill>
            </a:endParaRPr>
          </a:p>
          <a:p>
            <a:pPr marL="285750" indent="-285750">
              <a:buFont typeface="Arial" panose="020B0604020202020204" pitchFamily="34" charset="0"/>
              <a:buChar char="•"/>
            </a:pPr>
            <a:r>
              <a:rPr lang="id-ID" kern="0">
                <a:solidFill>
                  <a:sysClr val="windowText" lastClr="000000"/>
                </a:solidFill>
              </a:rPr>
              <a:t>Keputusan dilakukannya terapi operatif pada OME bergantung terutama pada status pendengaran, gejala klinis terkait, risiko terhadap perkembangan anak dan antisipasi terhadap terjadinya resolusi spontan dari efusi dalam jangka waktu tertentu.  Indikasi operatif adalah anak dengan (a) OME yang sudah berlangsung selama 4 bulan atau lebih dengan gangguan pendengaran yang menetap atau dengan tanda/gejala lainnya, (b) OME rekuren atau persisten pada anak yang berisiko tanpa melihat status pendengarannya, dan (c) OME disertai kerusakan struktural pada membran timpani atau telinga tengah.  </a:t>
            </a:r>
            <a:endParaRPr lang="en-US" kern="0">
              <a:solidFill>
                <a:sysClr val="windowText" lastClr="000000"/>
              </a:solidFill>
            </a:endParaRPr>
          </a:p>
          <a:p>
            <a:pPr marL="285750" indent="-285750">
              <a:buFont typeface="Arial" panose="020B0604020202020204" pitchFamily="34" charset="0"/>
              <a:buChar char="•"/>
            </a:pPr>
            <a:r>
              <a:rPr lang="id-ID" kern="0">
                <a:solidFill>
                  <a:sysClr val="windowText" lastClr="000000"/>
                </a:solidFill>
              </a:rPr>
              <a:t>Pemasangan </a:t>
            </a:r>
            <a:r>
              <a:rPr lang="id-ID" i="1" kern="0">
                <a:solidFill>
                  <a:sysClr val="windowText" lastClr="000000"/>
                </a:solidFill>
              </a:rPr>
              <a:t>tympanostomy tube </a:t>
            </a:r>
            <a:r>
              <a:rPr lang="id-ID" kern="0">
                <a:solidFill>
                  <a:sysClr val="windowText" lastClr="000000"/>
                </a:solidFill>
              </a:rPr>
              <a:t>merupakan prosedur pilihan pertama.  Adenoidektomi tidak diperlukan kecuali didapatkan indikasi tertentu (hidung tersumbat, adenoiditis kronik).  Jika diperlukan tindakan operatif kembali (</a:t>
            </a:r>
            <a:r>
              <a:rPr lang="id-ID" i="1" kern="0">
                <a:solidFill>
                  <a:sysClr val="windowText" lastClr="000000"/>
                </a:solidFill>
              </a:rPr>
              <a:t>repeat surgery</a:t>
            </a:r>
            <a:r>
              <a:rPr lang="id-ID" kern="0">
                <a:solidFill>
                  <a:sysClr val="windowText" lastClr="000000"/>
                </a:solidFill>
              </a:rPr>
              <a:t>) sebaiknya meliputi adenoidektomi dan miringotomi dengan ataupun tanpa pemasangan </a:t>
            </a:r>
            <a:r>
              <a:rPr lang="id-ID" i="1" kern="0">
                <a:solidFill>
                  <a:sysClr val="windowText" lastClr="000000"/>
                </a:solidFill>
              </a:rPr>
              <a:t>tympanostomy tube.  </a:t>
            </a:r>
            <a:r>
              <a:rPr lang="id-ID" kern="0">
                <a:solidFill>
                  <a:sysClr val="windowText" lastClr="000000"/>
                </a:solidFill>
              </a:rPr>
              <a:t>Tonsilektomi saja ataupun miringotomi saja sebaiknya tidak digunakan untuk menatalaksana OME</a:t>
            </a:r>
            <a:endParaRPr lang="en-US" kern="0" dirty="0">
              <a:solidFill>
                <a:sysClr val="windowText" lastClr="000000"/>
              </a:solidFill>
            </a:endParaRPr>
          </a:p>
        </p:txBody>
      </p:sp>
      <p:sp>
        <p:nvSpPr>
          <p:cNvPr id="3" name="Title 1">
            <a:extLst>
              <a:ext uri="{FF2B5EF4-FFF2-40B4-BE49-F238E27FC236}">
                <a16:creationId xmlns:a16="http://schemas.microsoft.com/office/drawing/2014/main" id="{A697B819-FA04-465A-BA63-AB165EF6FAFD}"/>
              </a:ext>
            </a:extLst>
          </p:cNvPr>
          <p:cNvSpPr txBox="1">
            <a:spLocks/>
          </p:cNvSpPr>
          <p:nvPr/>
        </p:nvSpPr>
        <p:spPr>
          <a:xfrm>
            <a:off x="457200" y="304800"/>
            <a:ext cx="8229600" cy="1143000"/>
          </a:xfrm>
          <a:prstGeom prst="rect">
            <a:avLst/>
          </a:prstGeom>
        </p:spPr>
        <p:txBody>
          <a:bodyPr>
            <a:normAutofit fontScale="97500"/>
          </a:bodyPr>
          <a:lstStyle>
            <a:lvl1pPr>
              <a:defRPr>
                <a:latin typeface="+mj-lt"/>
                <a:ea typeface="+mj-ea"/>
                <a:cs typeface="+mj-cs"/>
              </a:defRPr>
            </a:lvl1pPr>
          </a:lstStyle>
          <a:p>
            <a:pPr algn="ctr"/>
            <a:r>
              <a:rPr lang="en-US" sz="2800" b="1" kern="0" dirty="0">
                <a:solidFill>
                  <a:sysClr val="windowText" lastClr="000000"/>
                </a:solidFill>
              </a:rPr>
              <a:t>TERAPI OME</a:t>
            </a:r>
            <a:endParaRPr lang="id-ID" sz="2800" b="1" kern="0" dirty="0">
              <a:solidFill>
                <a:sysClr val="windowText" lastClr="000000"/>
              </a:solidFill>
            </a:endParaRPr>
          </a:p>
        </p:txBody>
      </p:sp>
    </p:spTree>
    <p:extLst>
      <p:ext uri="{BB962C8B-B14F-4D97-AF65-F5344CB8AC3E}">
        <p14:creationId xmlns:p14="http://schemas.microsoft.com/office/powerpoint/2010/main" val="343799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F693876-D80E-4A09-8852-A88949E3B4FC}"/>
              </a:ext>
            </a:extLst>
          </p:cNvPr>
          <p:cNvSpPr txBox="1">
            <a:spLocks/>
          </p:cNvSpPr>
          <p:nvPr/>
        </p:nvSpPr>
        <p:spPr>
          <a:xfrm>
            <a:off x="428596" y="1500174"/>
            <a:ext cx="8429684" cy="4643470"/>
          </a:xfrm>
          <a:prstGeom prst="rect">
            <a:avLst/>
          </a:prstGeom>
        </p:spPr>
        <p:txBody>
          <a:bodyPr numCol="1">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effectLst/>
                <a:uLnTx/>
                <a:uFillTx/>
                <a:latin typeface="+mn-lt"/>
                <a:ea typeface="+mn-ea"/>
                <a:cs typeface="Arial" pitchFamily="34" charset="0"/>
              </a:rPr>
              <a:t>Otitis media adhesiva :</a:t>
            </a:r>
            <a:endParaRPr kumimoji="0" lang="id-ID" sz="2800"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Otitis media adhesiva adalah keadaan dimana terbentuknya jaringan fibrotik yg menimbulkan perlekatan.</a:t>
            </a:r>
          </a:p>
          <a:p>
            <a:pPr marL="749300" lvl="1" indent="-292100" algn="just">
              <a:buClr>
                <a:schemeClr val="accent1"/>
              </a:buClr>
              <a:buSzPct val="70000"/>
              <a:buFont typeface="Wingdings" pitchFamily="2" charset="2"/>
              <a:buChar char="Ø"/>
            </a:pPr>
            <a:r>
              <a:rPr lang="id-ID" dirty="0">
                <a:cs typeface="Arial" pitchFamily="34" charset="0"/>
              </a:rPr>
              <a:t>Gejala dan tanda :</a:t>
            </a:r>
          </a:p>
          <a:p>
            <a:pPr marL="1206500" lvl="2" indent="-292100" algn="just">
              <a:buClr>
                <a:schemeClr val="accent1"/>
              </a:buClr>
              <a:buSzPct val="70000"/>
              <a:buFont typeface="Wingdings" pitchFamily="2" charset="2"/>
              <a:buChar char="Ø"/>
            </a:pPr>
            <a:r>
              <a:rPr lang="id-ID" dirty="0">
                <a:cs typeface="Arial" pitchFamily="34" charset="0"/>
              </a:rPr>
              <a:t>Pendengaran berkurang</a:t>
            </a:r>
          </a:p>
          <a:p>
            <a:pPr marL="1206500" lvl="2" indent="-292100" algn="just">
              <a:buClr>
                <a:schemeClr val="accent1"/>
              </a:buClr>
              <a:buSzPct val="70000"/>
              <a:buFont typeface="Wingdings" pitchFamily="2" charset="2"/>
              <a:buChar char="Ø"/>
            </a:pPr>
            <a:r>
              <a:rPr lang="id-ID" dirty="0">
                <a:cs typeface="Arial" pitchFamily="34" charset="0"/>
              </a:rPr>
              <a:t>Gambaran sikatrik pada membran timpani</a:t>
            </a:r>
          </a:p>
          <a:p>
            <a:pPr marL="749300" lvl="1" indent="-292100" algn="just">
              <a:buClr>
                <a:schemeClr val="accent1"/>
              </a:buClr>
              <a:buSzPct val="70000"/>
              <a:buFont typeface="Wingdings" pitchFamily="2" charset="2"/>
              <a:buChar char="Ø"/>
            </a:pPr>
            <a:r>
              <a:rPr lang="id-ID" dirty="0">
                <a:cs typeface="Arial" pitchFamily="34" charset="0"/>
              </a:rPr>
              <a:t>Gali riwayat infeksi telinga</a:t>
            </a:r>
          </a:p>
          <a:p>
            <a:pPr marL="749300" lvl="1" indent="-292100" algn="just">
              <a:buClr>
                <a:schemeClr val="accent1"/>
              </a:buClr>
              <a:buSzPct val="70000"/>
            </a:pPr>
            <a:endParaRPr lang="id-ID" dirty="0">
              <a:cs typeface="Arial" pitchFamily="34" charset="0"/>
            </a:endParaRPr>
          </a:p>
        </p:txBody>
      </p:sp>
      <p:grpSp>
        <p:nvGrpSpPr>
          <p:cNvPr id="3" name="Group 2">
            <a:extLst>
              <a:ext uri="{FF2B5EF4-FFF2-40B4-BE49-F238E27FC236}">
                <a16:creationId xmlns:a16="http://schemas.microsoft.com/office/drawing/2014/main" id="{68502F56-4BEE-4C2A-95A0-B30B9DBCFC40}"/>
              </a:ext>
            </a:extLst>
          </p:cNvPr>
          <p:cNvGrpSpPr/>
          <p:nvPr/>
        </p:nvGrpSpPr>
        <p:grpSpPr>
          <a:xfrm>
            <a:off x="1035819" y="3891893"/>
            <a:ext cx="7072362" cy="2966107"/>
            <a:chOff x="571472" y="3000372"/>
            <a:chExt cx="7929618" cy="3394735"/>
          </a:xfrm>
        </p:grpSpPr>
        <p:pic>
          <p:nvPicPr>
            <p:cNvPr id="4" name="Picture 2" descr="Related image">
              <a:extLst>
                <a:ext uri="{FF2B5EF4-FFF2-40B4-BE49-F238E27FC236}">
                  <a16:creationId xmlns:a16="http://schemas.microsoft.com/office/drawing/2014/main" id="{DE423E1D-12C0-4579-97B7-1B71409EEA31}"/>
                </a:ext>
              </a:extLst>
            </p:cNvPr>
            <p:cNvPicPr>
              <a:picLocks noChangeAspect="1" noChangeArrowheads="1"/>
            </p:cNvPicPr>
            <p:nvPr/>
          </p:nvPicPr>
          <p:blipFill>
            <a:blip r:embed="rId2"/>
            <a:srcRect/>
            <a:stretch>
              <a:fillRect/>
            </a:stretch>
          </p:blipFill>
          <p:spPr bwMode="auto">
            <a:xfrm>
              <a:off x="2857488" y="3000372"/>
              <a:ext cx="3429024" cy="3394735"/>
            </a:xfrm>
            <a:prstGeom prst="rect">
              <a:avLst/>
            </a:prstGeom>
            <a:noFill/>
          </p:spPr>
        </p:pic>
        <p:cxnSp>
          <p:nvCxnSpPr>
            <p:cNvPr id="5" name="Straight Arrow Connector 4">
              <a:extLst>
                <a:ext uri="{FF2B5EF4-FFF2-40B4-BE49-F238E27FC236}">
                  <a16:creationId xmlns:a16="http://schemas.microsoft.com/office/drawing/2014/main" id="{52925ACD-AE3F-4D2B-85AD-86336F454F87}"/>
                </a:ext>
              </a:extLst>
            </p:cNvPr>
            <p:cNvCxnSpPr/>
            <p:nvPr/>
          </p:nvCxnSpPr>
          <p:spPr>
            <a:xfrm rot="10800000" flipV="1">
              <a:off x="2071670" y="4357694"/>
              <a:ext cx="1714512" cy="71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5395D8F-840F-4424-ABC9-7146C95F8879}"/>
                </a:ext>
              </a:extLst>
            </p:cNvPr>
            <p:cNvCxnSpPr/>
            <p:nvPr/>
          </p:nvCxnSpPr>
          <p:spPr>
            <a:xfrm>
              <a:off x="5214942" y="4714884"/>
              <a:ext cx="1714512" cy="2143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779718A-75BC-487E-AD64-D900D405EC58}"/>
                </a:ext>
              </a:extLst>
            </p:cNvPr>
            <p:cNvSpPr/>
            <p:nvPr/>
          </p:nvSpPr>
          <p:spPr>
            <a:xfrm>
              <a:off x="571472" y="4071942"/>
              <a:ext cx="1714512"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Timpanosklerosis plaque</a:t>
              </a:r>
            </a:p>
          </p:txBody>
        </p:sp>
        <p:sp>
          <p:nvSpPr>
            <p:cNvPr id="8" name="Rectangle 7">
              <a:extLst>
                <a:ext uri="{FF2B5EF4-FFF2-40B4-BE49-F238E27FC236}">
                  <a16:creationId xmlns:a16="http://schemas.microsoft.com/office/drawing/2014/main" id="{1637CB8A-F455-4B9C-A0F6-DDACBBFAD645}"/>
                </a:ext>
              </a:extLst>
            </p:cNvPr>
            <p:cNvSpPr/>
            <p:nvPr/>
          </p:nvSpPr>
          <p:spPr>
            <a:xfrm>
              <a:off x="6786578" y="4714884"/>
              <a:ext cx="1714512"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a:t>Membran timpani retraksi</a:t>
              </a:r>
            </a:p>
          </p:txBody>
        </p:sp>
      </p:grpSp>
      <p:sp>
        <p:nvSpPr>
          <p:cNvPr id="9" name="Title 1">
            <a:extLst>
              <a:ext uri="{FF2B5EF4-FFF2-40B4-BE49-F238E27FC236}">
                <a16:creationId xmlns:a16="http://schemas.microsoft.com/office/drawing/2014/main" id="{898F60AC-671F-4638-B207-A1BE4482057D}"/>
              </a:ext>
            </a:extLst>
          </p:cNvPr>
          <p:cNvSpPr txBox="1">
            <a:spLocks/>
          </p:cNvSpPr>
          <p:nvPr/>
        </p:nvSpPr>
        <p:spPr>
          <a:xfrm>
            <a:off x="485804" y="285728"/>
            <a:ext cx="8229600" cy="1143000"/>
          </a:xfrm>
          <a:prstGeom prst="rect">
            <a:avLst/>
          </a:prstGeom>
        </p:spPr>
        <p:txBody>
          <a:bodyPr>
            <a:normAutofit/>
          </a:bodyPr>
          <a:lstStyle>
            <a:lvl1pPr>
              <a:defRPr>
                <a:latin typeface="+mj-lt"/>
                <a:ea typeface="+mj-ea"/>
                <a:cs typeface="+mj-cs"/>
              </a:defRPr>
            </a:lvl1pPr>
          </a:lstStyle>
          <a:p>
            <a:pPr algn="ctr"/>
            <a:r>
              <a:rPr lang="id-ID" sz="3600" kern="0" dirty="0">
                <a:solidFill>
                  <a:sysClr val="windowText" lastClr="000000"/>
                </a:solidFill>
              </a:rPr>
              <a:t>OTITIS MEDIA ADHESIVA</a:t>
            </a:r>
          </a:p>
        </p:txBody>
      </p:sp>
    </p:spTree>
    <p:extLst>
      <p:ext uri="{BB962C8B-B14F-4D97-AF65-F5344CB8AC3E}">
        <p14:creationId xmlns:p14="http://schemas.microsoft.com/office/powerpoint/2010/main" val="225739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8F0943-B5A7-4973-9CA4-D47169A00681}"/>
              </a:ext>
            </a:extLst>
          </p:cNvPr>
          <p:cNvSpPr txBox="1">
            <a:spLocks/>
          </p:cNvSpPr>
          <p:nvPr/>
        </p:nvSpPr>
        <p:spPr>
          <a:xfrm>
            <a:off x="869673" y="1828800"/>
            <a:ext cx="7404653" cy="4038600"/>
          </a:xfrm>
          <a:prstGeom prst="rect">
            <a:avLst/>
          </a:prstGeom>
        </p:spPr>
        <p:txBody>
          <a:bodyPr numCol="2">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d-ID" kern="0">
                <a:solidFill>
                  <a:sysClr val="windowText" lastClr="000000"/>
                </a:solidFill>
              </a:rPr>
              <a:t> </a:t>
            </a:r>
            <a:r>
              <a:rPr lang="id-ID" sz="2400" kern="0">
                <a:solidFill>
                  <a:sysClr val="windowText" lastClr="000000"/>
                </a:solidFill>
              </a:rPr>
              <a:t>Mastoiditis : </a:t>
            </a:r>
            <a:r>
              <a:rPr lang="id-ID" sz="1900" kern="0">
                <a:solidFill>
                  <a:sysClr val="windowText" lastClr="000000"/>
                </a:solidFill>
              </a:rPr>
              <a:t>infeksi pada sel udara mastoid. Biasanya tejadi karna komplikasi dari OMSK.</a:t>
            </a:r>
          </a:p>
          <a:p>
            <a:r>
              <a:rPr lang="id-ID" sz="1900" kern="0">
                <a:solidFill>
                  <a:sysClr val="windowText" lastClr="000000"/>
                </a:solidFill>
              </a:rPr>
              <a:t> </a:t>
            </a:r>
            <a:r>
              <a:rPr lang="id-ID" sz="2400" kern="0">
                <a:solidFill>
                  <a:sysClr val="windowText" lastClr="000000"/>
                </a:solidFill>
              </a:rPr>
              <a:t>Patofisiologi : </a:t>
            </a:r>
            <a:r>
              <a:rPr lang="id-ID" kern="0">
                <a:solidFill>
                  <a:sysClr val="windowText" lastClr="000000"/>
                </a:solidFill>
              </a:rPr>
              <a:t>obstruksi</a:t>
            </a:r>
            <a:r>
              <a:rPr lang="id-ID" sz="2400" kern="0">
                <a:solidFill>
                  <a:sysClr val="windowText" lastClr="000000"/>
                </a:solidFill>
              </a:rPr>
              <a:t> </a:t>
            </a:r>
            <a:r>
              <a:rPr lang="id-ID" kern="0">
                <a:solidFill>
                  <a:sysClr val="windowText" lastClr="000000"/>
                </a:solidFill>
              </a:rPr>
              <a:t>aditus ad antrum akibat inflamasi </a:t>
            </a:r>
            <a:r>
              <a:rPr lang="id-ID" kern="0">
                <a:solidFill>
                  <a:sysClr val="windowText" lastClr="000000"/>
                </a:solidFill>
                <a:latin typeface="Calibri"/>
                <a:cs typeface="Calibri"/>
              </a:rPr>
              <a:t>→ </a:t>
            </a:r>
            <a:r>
              <a:rPr lang="id-ID" kern="0">
                <a:solidFill>
                  <a:sysClr val="windowText" lastClr="000000"/>
                </a:solidFill>
              </a:rPr>
              <a:t>aliran pus dari rongga mastoid ke telinga terhambat </a:t>
            </a:r>
            <a:r>
              <a:rPr lang="id-ID" kern="0">
                <a:solidFill>
                  <a:sysClr val="windowText" lastClr="000000"/>
                </a:solidFill>
                <a:latin typeface="Calibri"/>
                <a:cs typeface="Calibri"/>
              </a:rPr>
              <a:t>→  </a:t>
            </a:r>
            <a:r>
              <a:rPr lang="id-ID" kern="0">
                <a:solidFill>
                  <a:sysClr val="windowText" lastClr="000000"/>
                </a:solidFill>
              </a:rPr>
              <a:t>pus terkumpul dalam rongga mastoid </a:t>
            </a:r>
            <a:r>
              <a:rPr lang="id-ID" kern="0">
                <a:solidFill>
                  <a:sysClr val="windowText" lastClr="000000"/>
                </a:solidFill>
                <a:latin typeface="Calibri"/>
                <a:cs typeface="Calibri"/>
              </a:rPr>
              <a:t>→ </a:t>
            </a:r>
            <a:r>
              <a:rPr lang="id-ID" kern="0">
                <a:solidFill>
                  <a:sysClr val="windowText" lastClr="000000"/>
                </a:solidFill>
              </a:rPr>
              <a:t>infeksi</a:t>
            </a:r>
          </a:p>
          <a:p>
            <a:pPr algn="just">
              <a:defRPr/>
            </a:pPr>
            <a:r>
              <a:rPr lang="id-ID" sz="2400" kern="0">
                <a:solidFill>
                  <a:sysClr val="windowText" lastClr="000000"/>
                </a:solidFill>
                <a:cs typeface="Arial" pitchFamily="34" charset="0"/>
              </a:rPr>
              <a:t>Gejala :</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Demam dan malaise</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Eritem dan edema jaringan lunak mastoid</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Nyeri dibelakang telinga</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Limfadenopati lokal</a:t>
            </a:r>
          </a:p>
          <a:p>
            <a:pPr algn="just">
              <a:defRPr/>
            </a:pPr>
            <a:r>
              <a:rPr lang="id-ID" sz="2400" kern="0">
                <a:solidFill>
                  <a:sysClr val="windowText" lastClr="000000"/>
                </a:solidFill>
                <a:cs typeface="Arial" pitchFamily="34" charset="0"/>
              </a:rPr>
              <a:t>Terapi :</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Antibiotik</a:t>
            </a:r>
          </a:p>
          <a:p>
            <a:pPr marL="749300" lvl="1" indent="-292100" algn="just">
              <a:buClr>
                <a:schemeClr val="accent1"/>
              </a:buClr>
              <a:buSzPct val="70000"/>
              <a:buFont typeface="Wingdings 2"/>
              <a:buChar char=""/>
              <a:defRPr/>
            </a:pPr>
            <a:r>
              <a:rPr lang="id-ID" kern="0">
                <a:solidFill>
                  <a:sysClr val="windowText" lastClr="000000"/>
                </a:solidFill>
                <a:cs typeface="Arial" pitchFamily="34" charset="0"/>
              </a:rPr>
              <a:t>Mastoidektomi</a:t>
            </a:r>
          </a:p>
          <a:p>
            <a:pPr marL="401320" algn="just">
              <a:defRPr/>
            </a:pPr>
            <a:r>
              <a:rPr lang="id-ID" sz="2400" kern="0">
                <a:solidFill>
                  <a:sysClr val="windowText" lastClr="000000"/>
                </a:solidFill>
                <a:cs typeface="Arial" pitchFamily="34" charset="0"/>
              </a:rPr>
              <a:t>Komplikasi :</a:t>
            </a:r>
          </a:p>
          <a:p>
            <a:pPr marL="932180" lvl="2" indent="-292100" algn="just">
              <a:buClr>
                <a:schemeClr val="accent1"/>
              </a:buClr>
              <a:buSzPct val="70000"/>
              <a:buFont typeface="Wingdings 2"/>
              <a:buChar char=""/>
              <a:defRPr/>
            </a:pPr>
            <a:r>
              <a:rPr lang="id-ID" kern="0">
                <a:solidFill>
                  <a:sysClr val="windowText" lastClr="000000"/>
                </a:solidFill>
                <a:cs typeface="Arial" pitchFamily="34" charset="0"/>
              </a:rPr>
              <a:t>Abses bezold</a:t>
            </a:r>
          </a:p>
          <a:p>
            <a:pPr marL="932180" lvl="2" indent="-292100" algn="just">
              <a:buClr>
                <a:schemeClr val="accent1"/>
              </a:buClr>
              <a:buSzPct val="70000"/>
              <a:buFont typeface="Wingdings 2"/>
              <a:buChar char=""/>
              <a:defRPr/>
            </a:pPr>
            <a:r>
              <a:rPr lang="id-ID" kern="0">
                <a:solidFill>
                  <a:sysClr val="windowText" lastClr="000000"/>
                </a:solidFill>
                <a:cs typeface="Arial" pitchFamily="34" charset="0"/>
              </a:rPr>
              <a:t>Abses subperiosteal</a:t>
            </a:r>
          </a:p>
          <a:p>
            <a:pPr marL="932180" lvl="2" indent="-292100" algn="just">
              <a:buClr>
                <a:schemeClr val="accent1"/>
              </a:buClr>
              <a:buSzPct val="70000"/>
              <a:buFont typeface="Wingdings 2"/>
              <a:buChar char=""/>
              <a:defRPr/>
            </a:pPr>
            <a:r>
              <a:rPr lang="id-ID" sz="2100" kern="0">
                <a:solidFill>
                  <a:sysClr val="windowText" lastClr="000000"/>
                </a:solidFill>
                <a:cs typeface="Arial" pitchFamily="34" charset="0"/>
              </a:rPr>
              <a:t>Osteomielitis tulang tengkorak</a:t>
            </a:r>
            <a:endParaRPr lang="id-ID" sz="2100" kern="0" dirty="0">
              <a:solidFill>
                <a:sysClr val="windowText" lastClr="000000"/>
              </a:solidFill>
              <a:cs typeface="Arial" pitchFamily="34" charset="0"/>
            </a:endParaRPr>
          </a:p>
        </p:txBody>
      </p:sp>
      <p:sp>
        <p:nvSpPr>
          <p:cNvPr id="3" name="Title 1">
            <a:extLst>
              <a:ext uri="{FF2B5EF4-FFF2-40B4-BE49-F238E27FC236}">
                <a16:creationId xmlns:a16="http://schemas.microsoft.com/office/drawing/2014/main" id="{C9708773-4F9C-4189-AF35-18A4E971DE52}"/>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pPr algn="ctr"/>
            <a:r>
              <a:rPr lang="id-ID" sz="3200" kern="0" dirty="0">
                <a:solidFill>
                  <a:sysClr val="windowText" lastClr="000000"/>
                </a:solidFill>
              </a:rPr>
              <a:t>MASTOIDITIS</a:t>
            </a:r>
          </a:p>
        </p:txBody>
      </p:sp>
    </p:spTree>
    <p:extLst>
      <p:ext uri="{BB962C8B-B14F-4D97-AF65-F5344CB8AC3E}">
        <p14:creationId xmlns:p14="http://schemas.microsoft.com/office/powerpoint/2010/main" val="1079356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35B3F9-8308-4329-878D-C255E60E8CA6}"/>
              </a:ext>
            </a:extLst>
          </p:cNvPr>
          <p:cNvPicPr>
            <a:picLocks noChangeAspect="1" noChangeArrowheads="1"/>
          </p:cNvPicPr>
          <p:nvPr/>
        </p:nvPicPr>
        <p:blipFill>
          <a:blip r:embed="rId2">
            <a:grayscl/>
          </a:blip>
          <a:srcRect l="23609" t="20508" r="26976" b="22851"/>
          <a:stretch>
            <a:fillRect/>
          </a:stretch>
        </p:blipFill>
        <p:spPr bwMode="auto">
          <a:xfrm>
            <a:off x="-1" y="0"/>
            <a:ext cx="9144001" cy="5562600"/>
          </a:xfrm>
          <a:prstGeom prst="rect">
            <a:avLst/>
          </a:prstGeom>
          <a:noFill/>
          <a:ln w="9525">
            <a:noFill/>
            <a:miter lim="800000"/>
            <a:headEnd/>
            <a:tailEnd/>
          </a:ln>
          <a:effectLst/>
        </p:spPr>
      </p:pic>
    </p:spTree>
    <p:extLst>
      <p:ext uri="{BB962C8B-B14F-4D97-AF65-F5344CB8AC3E}">
        <p14:creationId xmlns:p14="http://schemas.microsoft.com/office/powerpoint/2010/main" val="281782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C601A44-CAFE-4FAF-A279-D526FD41C032}"/>
              </a:ext>
            </a:extLst>
          </p:cNvPr>
          <p:cNvSpPr txBox="1">
            <a:spLocks/>
          </p:cNvSpPr>
          <p:nvPr/>
        </p:nvSpPr>
        <p:spPr>
          <a:xfrm>
            <a:off x="500034" y="1500198"/>
            <a:ext cx="8358246" cy="6643710"/>
          </a:xfrm>
          <a:prstGeom prst="rect">
            <a:avLst/>
          </a:prstGeom>
        </p:spPr>
        <p:txBody>
          <a:bodyPr numCol="1">
            <a:noAutofit/>
          </a:bodyPr>
          <a:lstStyle/>
          <a:p>
            <a:pPr marL="292100" marR="0" lvl="0" indent="-292100" algn="just"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id-ID" sz="2800" b="0" i="0" u="none" strike="noStrike" kern="1200" cap="none" spc="0" normalizeH="0" baseline="0" noProof="0" dirty="0">
                <a:ln>
                  <a:noFill/>
                </a:ln>
                <a:effectLst/>
                <a:uLnTx/>
                <a:uFillTx/>
                <a:latin typeface="+mn-lt"/>
                <a:ea typeface="+mn-ea"/>
                <a:cs typeface="Arial" pitchFamily="34" charset="0"/>
              </a:rPr>
              <a:t>Atelektasis telinga tengah :</a:t>
            </a:r>
            <a:endParaRPr kumimoji="0" lang="id-ID" sz="2800" b="0" i="0" u="none" strike="noStrike" kern="1200" cap="none" spc="0" normalizeH="0" noProof="0" dirty="0">
              <a:ln>
                <a:noFill/>
              </a:ln>
              <a:effectLst/>
              <a:uLnTx/>
              <a:uFillTx/>
              <a:latin typeface="+mn-lt"/>
              <a:ea typeface="+mn-ea"/>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Ateletaksis telinga tengah adalah retraksi sebagian atau seluruh membran timpani akibat gangguan fungsi tuba kronik.</a:t>
            </a:r>
          </a:p>
          <a:p>
            <a:pPr marL="749300" lvl="1" indent="-292100" algn="just">
              <a:buClr>
                <a:schemeClr val="accent1"/>
              </a:buClr>
              <a:buSzPct val="70000"/>
              <a:buFont typeface="Wingdings" pitchFamily="2" charset="2"/>
              <a:buChar char="Ø"/>
            </a:pPr>
            <a:r>
              <a:rPr lang="id-ID" dirty="0">
                <a:cs typeface="Arial" pitchFamily="34" charset="0"/>
              </a:rPr>
              <a:t>Gejala dan tanda :</a:t>
            </a:r>
          </a:p>
          <a:p>
            <a:pPr marL="1206500" lvl="2" indent="-292100" algn="just">
              <a:buClr>
                <a:schemeClr val="accent1"/>
              </a:buClr>
              <a:buSzPct val="70000"/>
              <a:buFont typeface="Wingdings" pitchFamily="2" charset="2"/>
              <a:buChar char="Ø"/>
            </a:pPr>
            <a:r>
              <a:rPr lang="id-ID" dirty="0">
                <a:cs typeface="Arial" pitchFamily="34" charset="0"/>
              </a:rPr>
              <a:t>Pendengaran berkurang ringan</a:t>
            </a:r>
          </a:p>
          <a:p>
            <a:pPr marL="1206500" lvl="2" indent="-292100" algn="just">
              <a:buClr>
                <a:schemeClr val="accent1"/>
              </a:buClr>
              <a:buSzPct val="70000"/>
              <a:buFont typeface="Wingdings" pitchFamily="2" charset="2"/>
              <a:buChar char="Ø"/>
            </a:pPr>
            <a:r>
              <a:rPr lang="id-ID" dirty="0">
                <a:cs typeface="Arial" pitchFamily="34" charset="0"/>
              </a:rPr>
              <a:t>Membran timpani tampak retraksi atau atrofi bila retraksi sudah berlangsung lama</a:t>
            </a:r>
          </a:p>
          <a:p>
            <a:pPr marL="749300" lvl="1" indent="-292100" algn="just">
              <a:buClr>
                <a:schemeClr val="accent1"/>
              </a:buClr>
              <a:buSzPct val="70000"/>
            </a:pPr>
            <a:endParaRPr lang="id-ID" dirty="0">
              <a:cs typeface="Arial" pitchFamily="34" charset="0"/>
            </a:endParaRPr>
          </a:p>
        </p:txBody>
      </p:sp>
      <p:sp>
        <p:nvSpPr>
          <p:cNvPr id="3" name="Title 1">
            <a:extLst>
              <a:ext uri="{FF2B5EF4-FFF2-40B4-BE49-F238E27FC236}">
                <a16:creationId xmlns:a16="http://schemas.microsoft.com/office/drawing/2014/main" id="{AB086416-6A7F-4022-A375-C4A63B0649D6}"/>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pPr algn="ctr"/>
            <a:r>
              <a:rPr lang="id-ID" sz="3600" dirty="0">
                <a:cs typeface="Arial" pitchFamily="34" charset="0"/>
              </a:rPr>
              <a:t>Atelektasis Telinga Tengah</a:t>
            </a:r>
            <a:endParaRPr lang="id-ID" sz="3600" kern="0" dirty="0">
              <a:solidFill>
                <a:sysClr val="windowText" lastClr="000000"/>
              </a:solidFill>
            </a:endParaRPr>
          </a:p>
        </p:txBody>
      </p:sp>
    </p:spTree>
    <p:extLst>
      <p:ext uri="{BB962C8B-B14F-4D97-AF65-F5344CB8AC3E}">
        <p14:creationId xmlns:p14="http://schemas.microsoft.com/office/powerpoint/2010/main" val="274839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1B9DDD3-AD46-4374-9C73-FAA333747FF3}"/>
              </a:ext>
            </a:extLst>
          </p:cNvPr>
          <p:cNvSpPr txBox="1">
            <a:spLocks/>
          </p:cNvSpPr>
          <p:nvPr/>
        </p:nvSpPr>
        <p:spPr>
          <a:xfrm>
            <a:off x="500034" y="1500198"/>
            <a:ext cx="8358246" cy="6643710"/>
          </a:xfrm>
          <a:prstGeom prst="rect">
            <a:avLst/>
          </a:prstGeom>
        </p:spPr>
        <p:txBody>
          <a:bodyPr numCol="1">
            <a:noAutofit/>
          </a:bodyPr>
          <a:lstStyle/>
          <a:p>
            <a:pPr marL="749300" lvl="1" indent="-292100" algn="just">
              <a:buClr>
                <a:schemeClr val="accent1"/>
              </a:buClr>
              <a:buSzPct val="70000"/>
              <a:buFont typeface="Wingdings" pitchFamily="2" charset="2"/>
              <a:buChar char="Ø"/>
            </a:pPr>
            <a:r>
              <a:rPr lang="id-ID" dirty="0">
                <a:cs typeface="Arial" pitchFamily="34" charset="0"/>
              </a:rPr>
              <a:t>Definisi :</a:t>
            </a:r>
          </a:p>
          <a:p>
            <a:pPr marL="749300" lvl="1" indent="-292100" algn="just">
              <a:buClr>
                <a:schemeClr val="accent1"/>
              </a:buClr>
              <a:buSzPct val="70000"/>
            </a:pPr>
            <a:r>
              <a:rPr lang="id-ID" dirty="0">
                <a:cs typeface="Arial" pitchFamily="34" charset="0"/>
              </a:rPr>
              <a:t>	Otosklerosis adalah merupakan penyakit pada kapsul tulang labirin yg mengalami spongiosis di daerah kaki stapes. Sehingga stapes menjadi kaku dan tidak dapat menghantarkan gel.suara ke labirin.</a:t>
            </a:r>
          </a:p>
          <a:p>
            <a:pPr marL="749300" lvl="1" indent="-292100" algn="just">
              <a:buClr>
                <a:schemeClr val="accent1"/>
              </a:buClr>
              <a:buSzPct val="70000"/>
              <a:buFont typeface="Wingdings" pitchFamily="2" charset="2"/>
              <a:buChar char="Ø"/>
            </a:pPr>
            <a:r>
              <a:rPr lang="id-ID" dirty="0">
                <a:cs typeface="Arial" pitchFamily="34" charset="0"/>
              </a:rPr>
              <a:t>Gejala dan tanda :</a:t>
            </a:r>
          </a:p>
          <a:p>
            <a:pPr marL="1206500" lvl="2" indent="-292100" algn="just">
              <a:buClr>
                <a:schemeClr val="accent1"/>
              </a:buClr>
              <a:buSzPct val="70000"/>
              <a:buFont typeface="Wingdings" pitchFamily="2" charset="2"/>
              <a:buChar char="Ø"/>
            </a:pPr>
            <a:r>
              <a:rPr lang="id-ID" dirty="0">
                <a:cs typeface="Arial" pitchFamily="34" charset="0"/>
              </a:rPr>
              <a:t>Pendengaran berkurang</a:t>
            </a:r>
            <a:r>
              <a:rPr lang="en-US" dirty="0">
                <a:cs typeface="Arial" pitchFamily="34" charset="0"/>
              </a:rPr>
              <a:t> : </a:t>
            </a:r>
            <a:r>
              <a:rPr lang="en-US" dirty="0" err="1">
                <a:cs typeface="Arial" pitchFamily="34" charset="0"/>
              </a:rPr>
              <a:t>konduktif</a:t>
            </a:r>
            <a:endParaRPr lang="id-ID" dirty="0">
              <a:cs typeface="Arial" pitchFamily="34" charset="0"/>
            </a:endParaRPr>
          </a:p>
          <a:p>
            <a:pPr marL="1206500" lvl="2" indent="-292100" algn="just">
              <a:buClr>
                <a:schemeClr val="accent1"/>
              </a:buClr>
              <a:buSzPct val="70000"/>
              <a:buFont typeface="Wingdings" pitchFamily="2" charset="2"/>
              <a:buChar char="Ø"/>
            </a:pPr>
            <a:r>
              <a:rPr lang="id-ID" dirty="0">
                <a:cs typeface="Arial" pitchFamily="34" charset="0"/>
              </a:rPr>
              <a:t>Tinitus</a:t>
            </a:r>
          </a:p>
          <a:p>
            <a:pPr marL="1206500" lvl="2" indent="-292100" algn="just">
              <a:buClr>
                <a:schemeClr val="accent1"/>
              </a:buClr>
              <a:buSzPct val="70000"/>
              <a:buFont typeface="Wingdings" pitchFamily="2" charset="2"/>
              <a:buChar char="Ø"/>
            </a:pPr>
            <a:r>
              <a:rPr lang="id-ID" dirty="0">
                <a:cs typeface="Arial" pitchFamily="34" charset="0"/>
              </a:rPr>
              <a:t>Vertigo</a:t>
            </a:r>
          </a:p>
          <a:p>
            <a:pPr marL="1206500" lvl="2" indent="-292100" algn="just">
              <a:buClr>
                <a:schemeClr val="accent1"/>
              </a:buClr>
              <a:buSzPct val="70000"/>
              <a:buFont typeface="Wingdings" pitchFamily="2" charset="2"/>
              <a:buChar char="Ø"/>
            </a:pPr>
            <a:r>
              <a:rPr lang="id-ID" dirty="0">
                <a:cs typeface="Arial" pitchFamily="34" charset="0"/>
              </a:rPr>
              <a:t>Membran timpani utuh dan normal</a:t>
            </a:r>
          </a:p>
          <a:p>
            <a:pPr marL="1206500" lvl="2" indent="-292100" algn="just">
              <a:buClr>
                <a:schemeClr val="accent1"/>
              </a:buClr>
              <a:buSzPct val="70000"/>
              <a:buFont typeface="Wingdings" pitchFamily="2" charset="2"/>
              <a:buChar char="Ø"/>
            </a:pPr>
            <a:r>
              <a:rPr lang="id-ID" dirty="0">
                <a:cs typeface="Arial" pitchFamily="34" charset="0"/>
              </a:rPr>
              <a:t>Tidak ada riwayat penyakit telinga atau trauma</a:t>
            </a:r>
            <a:endParaRPr lang="en-US" dirty="0">
              <a:cs typeface="Arial" pitchFamily="34" charset="0"/>
            </a:endParaRPr>
          </a:p>
          <a:p>
            <a:pPr marL="1206500" lvl="2" indent="-292100" algn="just">
              <a:buClr>
                <a:schemeClr val="accent1"/>
              </a:buClr>
              <a:buSzPct val="70000"/>
              <a:buFont typeface="Wingdings" pitchFamily="2" charset="2"/>
              <a:buChar char="Ø"/>
            </a:pPr>
            <a:r>
              <a:rPr lang="en-US" dirty="0" err="1">
                <a:cs typeface="Arial" pitchFamily="34" charset="0"/>
              </a:rPr>
              <a:t>Paracusis</a:t>
            </a:r>
            <a:r>
              <a:rPr lang="en-US" dirty="0">
                <a:cs typeface="Arial" pitchFamily="34" charset="0"/>
              </a:rPr>
              <a:t> </a:t>
            </a:r>
            <a:r>
              <a:rPr lang="en-US" dirty="0" err="1">
                <a:cs typeface="Arial" pitchFamily="34" charset="0"/>
              </a:rPr>
              <a:t>willisi</a:t>
            </a:r>
            <a:r>
              <a:rPr lang="en-US" dirty="0">
                <a:cs typeface="Arial" pitchFamily="34" charset="0"/>
              </a:rPr>
              <a:t>: </a:t>
            </a:r>
            <a:r>
              <a:rPr lang="en-US" dirty="0" err="1">
                <a:cs typeface="Arial" pitchFamily="34" charset="0"/>
              </a:rPr>
              <a:t>mendengar</a:t>
            </a:r>
            <a:r>
              <a:rPr lang="en-US" dirty="0">
                <a:cs typeface="Arial" pitchFamily="34" charset="0"/>
              </a:rPr>
              <a:t> </a:t>
            </a:r>
            <a:r>
              <a:rPr lang="en-US" dirty="0" err="1">
                <a:cs typeface="Arial" pitchFamily="34" charset="0"/>
              </a:rPr>
              <a:t>lebih</a:t>
            </a:r>
            <a:r>
              <a:rPr lang="en-US" dirty="0">
                <a:cs typeface="Arial" pitchFamily="34" charset="0"/>
              </a:rPr>
              <a:t> </a:t>
            </a:r>
            <a:r>
              <a:rPr lang="en-US" dirty="0" err="1">
                <a:cs typeface="Arial" pitchFamily="34" charset="0"/>
              </a:rPr>
              <a:t>baik</a:t>
            </a:r>
            <a:r>
              <a:rPr lang="en-US" dirty="0">
                <a:cs typeface="Arial" pitchFamily="34" charset="0"/>
              </a:rPr>
              <a:t> </a:t>
            </a:r>
            <a:r>
              <a:rPr lang="en-US" dirty="0" err="1">
                <a:cs typeface="Arial" pitchFamily="34" charset="0"/>
              </a:rPr>
              <a:t>pada</a:t>
            </a:r>
            <a:r>
              <a:rPr lang="en-US" dirty="0">
                <a:cs typeface="Arial" pitchFamily="34" charset="0"/>
              </a:rPr>
              <a:t> </a:t>
            </a:r>
            <a:r>
              <a:rPr lang="en-US" dirty="0" err="1">
                <a:cs typeface="Arial" pitchFamily="34" charset="0"/>
              </a:rPr>
              <a:t>saat</a:t>
            </a:r>
            <a:r>
              <a:rPr lang="en-US" dirty="0">
                <a:cs typeface="Arial" pitchFamily="34" charset="0"/>
              </a:rPr>
              <a:t> </a:t>
            </a:r>
            <a:r>
              <a:rPr lang="en-US" dirty="0" err="1">
                <a:cs typeface="Arial" pitchFamily="34" charset="0"/>
              </a:rPr>
              <a:t>ramai</a:t>
            </a:r>
            <a:endParaRPr lang="id-ID" dirty="0">
              <a:cs typeface="Arial" pitchFamily="34" charset="0"/>
            </a:endParaRPr>
          </a:p>
          <a:p>
            <a:pPr marL="749300" lvl="1" indent="-292100" algn="just">
              <a:buClr>
                <a:schemeClr val="accent1"/>
              </a:buClr>
              <a:buSzPct val="70000"/>
              <a:buFont typeface="Wingdings" pitchFamily="2" charset="2"/>
              <a:buChar char="Ø"/>
            </a:pPr>
            <a:r>
              <a:rPr lang="id-ID" dirty="0">
                <a:cs typeface="Arial" pitchFamily="34" charset="0"/>
              </a:rPr>
              <a:t>Pemeriksaan penunjang :</a:t>
            </a:r>
          </a:p>
          <a:p>
            <a:pPr marL="1206500" lvl="2" indent="-292100" algn="just">
              <a:buClr>
                <a:schemeClr val="accent1"/>
              </a:buClr>
              <a:buSzPct val="70000"/>
              <a:buFont typeface="Wingdings" pitchFamily="2" charset="2"/>
              <a:buChar char="Ø"/>
            </a:pPr>
            <a:r>
              <a:rPr lang="id-ID" dirty="0">
                <a:cs typeface="Arial" pitchFamily="34" charset="0"/>
              </a:rPr>
              <a:t>Audiometri nada murni</a:t>
            </a:r>
          </a:p>
          <a:p>
            <a:pPr marL="1206500" lvl="2" indent="-292100" algn="just">
              <a:buClr>
                <a:schemeClr val="accent1"/>
              </a:buClr>
              <a:buSzPct val="70000"/>
              <a:buFont typeface="Wingdings" pitchFamily="2" charset="2"/>
              <a:buChar char="Ø"/>
            </a:pPr>
            <a:r>
              <a:rPr lang="id-ID" dirty="0">
                <a:cs typeface="Arial" pitchFamily="34" charset="0"/>
              </a:rPr>
              <a:t>Pemeriksaan impedance</a:t>
            </a:r>
          </a:p>
          <a:p>
            <a:pPr marL="749300" lvl="1" indent="-292100" algn="just">
              <a:buClr>
                <a:schemeClr val="accent1"/>
              </a:buClr>
              <a:buSzPct val="70000"/>
              <a:buFont typeface="Wingdings" pitchFamily="2" charset="2"/>
              <a:buChar char="Ø"/>
            </a:pPr>
            <a:r>
              <a:rPr lang="id-ID" dirty="0">
                <a:cs typeface="Arial" pitchFamily="34" charset="0"/>
              </a:rPr>
              <a:t>Pengobatan :</a:t>
            </a:r>
          </a:p>
          <a:p>
            <a:pPr marL="1206500" lvl="2" indent="-292100" algn="just">
              <a:buClr>
                <a:schemeClr val="accent1"/>
              </a:buClr>
              <a:buSzPct val="70000"/>
              <a:buFont typeface="Wingdings" pitchFamily="2" charset="2"/>
              <a:buChar char="Ø"/>
            </a:pPr>
            <a:r>
              <a:rPr lang="id-ID" dirty="0">
                <a:cs typeface="Arial" pitchFamily="34" charset="0"/>
              </a:rPr>
              <a:t>Operasi stapektomi atau stapedotomi</a:t>
            </a:r>
          </a:p>
          <a:p>
            <a:pPr marL="749300" lvl="1" indent="-292100" algn="just">
              <a:buClr>
                <a:schemeClr val="accent1"/>
              </a:buClr>
              <a:buSzPct val="70000"/>
            </a:pPr>
            <a:endParaRPr lang="id-ID" dirty="0">
              <a:cs typeface="Arial" pitchFamily="34" charset="0"/>
            </a:endParaRPr>
          </a:p>
        </p:txBody>
      </p:sp>
      <p:sp>
        <p:nvSpPr>
          <p:cNvPr id="3" name="Title 1">
            <a:extLst>
              <a:ext uri="{FF2B5EF4-FFF2-40B4-BE49-F238E27FC236}">
                <a16:creationId xmlns:a16="http://schemas.microsoft.com/office/drawing/2014/main" id="{AC575CB2-8B94-4E14-B585-C3F6B8ED0D7B}"/>
              </a:ext>
            </a:extLst>
          </p:cNvPr>
          <p:cNvSpPr txBox="1">
            <a:spLocks/>
          </p:cNvSpPr>
          <p:nvPr/>
        </p:nvSpPr>
        <p:spPr>
          <a:xfrm>
            <a:off x="485804" y="285728"/>
            <a:ext cx="8229600" cy="1143000"/>
          </a:xfrm>
          <a:prstGeom prst="rect">
            <a:avLst/>
          </a:prstGeom>
        </p:spPr>
        <p:txBody>
          <a:bodyPr>
            <a:normAutofit/>
          </a:bodyPr>
          <a:lstStyle>
            <a:lvl1pPr>
              <a:defRPr>
                <a:latin typeface="+mj-lt"/>
                <a:ea typeface="+mj-ea"/>
                <a:cs typeface="+mj-cs"/>
              </a:defRPr>
            </a:lvl1pPr>
          </a:lstStyle>
          <a:p>
            <a:pPr algn="ctr"/>
            <a:r>
              <a:rPr lang="id-ID" sz="3200" kern="0" dirty="0">
                <a:solidFill>
                  <a:sysClr val="windowText" lastClr="000000"/>
                </a:solidFill>
              </a:rPr>
              <a:t>OTOSKLEROSIS</a:t>
            </a:r>
          </a:p>
        </p:txBody>
      </p:sp>
    </p:spTree>
    <p:extLst>
      <p:ext uri="{BB962C8B-B14F-4D97-AF65-F5344CB8AC3E}">
        <p14:creationId xmlns:p14="http://schemas.microsoft.com/office/powerpoint/2010/main" val="367371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E668-3909-4465-81EC-34C3E640AA8E}"/>
              </a:ext>
            </a:extLst>
          </p:cNvPr>
          <p:cNvSpPr txBox="1">
            <a:spLocks/>
          </p:cNvSpPr>
          <p:nvPr/>
        </p:nvSpPr>
        <p:spPr>
          <a:xfrm>
            <a:off x="457200" y="2857500"/>
            <a:ext cx="8229600" cy="1143000"/>
          </a:xfrm>
          <a:prstGeom prst="rect">
            <a:avLst/>
          </a:prstGeom>
        </p:spPr>
        <p:txBody>
          <a:bodyPr>
            <a:normAutofit/>
          </a:bodyPr>
          <a:lstStyle>
            <a:lvl1pPr>
              <a:defRPr>
                <a:latin typeface="+mj-lt"/>
                <a:ea typeface="+mj-ea"/>
                <a:cs typeface="+mj-cs"/>
              </a:defRPr>
            </a:lvl1pPr>
          </a:lstStyle>
          <a:p>
            <a:pPr algn="ctr"/>
            <a:r>
              <a:rPr lang="en-US" sz="3600" b="1" kern="0" dirty="0">
                <a:solidFill>
                  <a:sysClr val="windowText" lastClr="000000"/>
                </a:solidFill>
              </a:rPr>
              <a:t>TERIMA KASIH</a:t>
            </a:r>
            <a:endParaRPr lang="id-ID" sz="3600" b="1" kern="0" dirty="0">
              <a:solidFill>
                <a:sysClr val="windowText" lastClr="000000"/>
              </a:solidFill>
            </a:endParaRPr>
          </a:p>
        </p:txBody>
      </p:sp>
    </p:spTree>
    <p:extLst>
      <p:ext uri="{BB962C8B-B14F-4D97-AF65-F5344CB8AC3E}">
        <p14:creationId xmlns:p14="http://schemas.microsoft.com/office/powerpoint/2010/main" val="17522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90F3E54-B492-42C7-A164-7E81B4D6233B}"/>
              </a:ext>
            </a:extLst>
          </p:cNvPr>
          <p:cNvSpPr txBox="1">
            <a:spLocks/>
          </p:cNvSpPr>
          <p:nvPr/>
        </p:nvSpPr>
        <p:spPr>
          <a:xfrm>
            <a:off x="869673" y="18288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
            <a:r>
              <a:rPr lang="it-IT" b="1" kern="0">
                <a:solidFill>
                  <a:sysClr val="windowText" lastClr="000000"/>
                </a:solidFill>
              </a:rPr>
              <a:t>Diagnosis:</a:t>
            </a:r>
            <a:endParaRPr lang="en-US" kern="0">
              <a:solidFill>
                <a:sysClr val="windowText" lastClr="000000"/>
              </a:solidFill>
            </a:endParaRPr>
          </a:p>
          <a:p>
            <a:r>
              <a:rPr lang="nb-NO" kern="0">
                <a:solidFill>
                  <a:sysClr val="windowText" lastClr="000000"/>
                </a:solidFill>
              </a:rPr>
              <a:t>Gejala klinis autofoni, rasa penuh yang fluktuatif, rasa tertutup.</a:t>
            </a:r>
            <a:endParaRPr lang="en-US" kern="0">
              <a:solidFill>
                <a:sysClr val="windowText" lastClr="000000"/>
              </a:solidFill>
            </a:endParaRPr>
          </a:p>
          <a:p>
            <a:r>
              <a:rPr lang="nb-NO" kern="0">
                <a:solidFill>
                  <a:sysClr val="windowText" lastClr="000000"/>
                </a:solidFill>
              </a:rPr>
              <a:t>Tanda klinis: adanya atrofi membran timpani, adanya gerakan membran timpani yang sesuai dengan pernapasan, hasil timpanogram yang fluktuatif sesuai dengan pernapasan dan hasil audiogram menunjukkan adanya ketulian konduktif.</a:t>
            </a:r>
            <a:endParaRPr lang="en-US" kern="0">
              <a:solidFill>
                <a:sysClr val="windowText" lastClr="000000"/>
              </a:solidFill>
            </a:endParaRPr>
          </a:p>
          <a:p>
            <a:pPr marL="34290"/>
            <a:r>
              <a:rPr lang="it-IT" b="1" kern="0">
                <a:solidFill>
                  <a:sysClr val="windowText" lastClr="000000"/>
                </a:solidFill>
              </a:rPr>
              <a:t>Penatalaksanaan</a:t>
            </a:r>
            <a:endParaRPr lang="en-US" kern="0">
              <a:solidFill>
                <a:sysClr val="windowText" lastClr="000000"/>
              </a:solidFill>
            </a:endParaRPr>
          </a:p>
          <a:p>
            <a:r>
              <a:rPr lang="it-IT" kern="0">
                <a:solidFill>
                  <a:sysClr val="windowText" lastClr="000000"/>
                </a:solidFill>
              </a:rPr>
              <a:t>Medikamentosa:</a:t>
            </a:r>
            <a:endParaRPr lang="en-US" kern="0">
              <a:solidFill>
                <a:sysClr val="windowText" lastClr="000000"/>
              </a:solidFill>
            </a:endParaRPr>
          </a:p>
          <a:p>
            <a:pPr lvl="1"/>
            <a:r>
              <a:rPr lang="it-IT" kern="0">
                <a:solidFill>
                  <a:sysClr val="windowText" lastClr="000000"/>
                </a:solidFill>
              </a:rPr>
              <a:t>Menghentikan atau mengurangi dosis terapi estrogen.</a:t>
            </a:r>
            <a:endParaRPr lang="en-US" sz="1600" kern="0">
              <a:solidFill>
                <a:sysClr val="windowText" lastClr="000000"/>
              </a:solidFill>
            </a:endParaRPr>
          </a:p>
          <a:p>
            <a:pPr lvl="1"/>
            <a:r>
              <a:rPr lang="it-IT" kern="0">
                <a:solidFill>
                  <a:sysClr val="windowText" lastClr="000000"/>
                </a:solidFill>
              </a:rPr>
              <a:t>Pemberian larutan Kalium Iodida tersaturasi.</a:t>
            </a:r>
            <a:endParaRPr lang="en-US" kern="0">
              <a:solidFill>
                <a:sysClr val="windowText" lastClr="000000"/>
              </a:solidFill>
            </a:endParaRPr>
          </a:p>
          <a:p>
            <a:r>
              <a:rPr lang="id-ID" kern="0">
                <a:solidFill>
                  <a:sysClr val="windowText" lastClr="000000"/>
                </a:solidFill>
              </a:rPr>
              <a:t>Operatif</a:t>
            </a:r>
            <a:endParaRPr lang="en-US" kern="0">
              <a:solidFill>
                <a:sysClr val="windowText" lastClr="000000"/>
              </a:solidFill>
            </a:endParaRPr>
          </a:p>
          <a:p>
            <a:pPr marL="34290"/>
            <a:r>
              <a:rPr lang="en-US" kern="0">
                <a:solidFill>
                  <a:sysClr val="windowText" lastClr="000000"/>
                </a:solidFill>
              </a:rPr>
              <a:t> </a:t>
            </a:r>
            <a:r>
              <a:rPr lang="en-US" kern="0">
                <a:solidFill>
                  <a:sysClr val="windowText" lastClr="000000"/>
                </a:solidFill>
                <a:sym typeface="Wingdings" panose="05000000000000000000" pitchFamily="2" charset="2"/>
              </a:rPr>
              <a:t> </a:t>
            </a:r>
            <a:r>
              <a:rPr lang="id-ID" kern="0">
                <a:solidFill>
                  <a:sysClr val="windowText" lastClr="000000"/>
                </a:solidFill>
              </a:rPr>
              <a:t>Pemasangan pipa ventilasi, yaitu prosedur pemasagan pipa pada membran timpani sebagai ventilasi telinga tengah</a:t>
            </a:r>
            <a:endParaRPr lang="en-US" kern="0" dirty="0">
              <a:solidFill>
                <a:sysClr val="windowText" lastClr="000000"/>
              </a:solidFill>
            </a:endParaRPr>
          </a:p>
        </p:txBody>
      </p:sp>
      <p:sp>
        <p:nvSpPr>
          <p:cNvPr id="3" name="Title 1">
            <a:extLst>
              <a:ext uri="{FF2B5EF4-FFF2-40B4-BE49-F238E27FC236}">
                <a16:creationId xmlns:a16="http://schemas.microsoft.com/office/drawing/2014/main" id="{293389D3-70F9-4325-ADDA-6AA84A308EE6}"/>
              </a:ext>
            </a:extLst>
          </p:cNvPr>
          <p:cNvSpPr txBox="1">
            <a:spLocks/>
          </p:cNvSpPr>
          <p:nvPr/>
        </p:nvSpPr>
        <p:spPr>
          <a:xfrm>
            <a:off x="762000" y="762000"/>
            <a:ext cx="7406640" cy="1356360"/>
          </a:xfrm>
          <a:prstGeom prst="rect">
            <a:avLst/>
          </a:prstGeom>
        </p:spPr>
        <p:txBody>
          <a:bodyPr/>
          <a:lstStyle>
            <a:lvl1pPr>
              <a:defRPr>
                <a:latin typeface="+mj-lt"/>
                <a:ea typeface="+mj-ea"/>
                <a:cs typeface="+mj-cs"/>
              </a:defRPr>
            </a:lvl1pPr>
          </a:lstStyle>
          <a:p>
            <a:r>
              <a:rPr lang="en-US" sz="3600" kern="0" dirty="0">
                <a:solidFill>
                  <a:sysClr val="windowText" lastClr="000000"/>
                </a:solidFill>
              </a:rPr>
              <a:t>PATOLOUS TUBA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661B10-33FC-4FB6-BF04-5AB5148240AE}"/>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d-ID" u="sng" kern="0">
                <a:solidFill>
                  <a:sysClr val="windowText" lastClr="000000"/>
                </a:solidFill>
                <a:cs typeface="Arial" pitchFamily="34" charset="0"/>
              </a:rPr>
              <a:t>Etiologi :</a:t>
            </a:r>
            <a:r>
              <a:rPr lang="id-ID" kern="0">
                <a:solidFill>
                  <a:sysClr val="windowText" lastClr="000000"/>
                </a:solidFill>
                <a:cs typeface="Arial" pitchFamily="34" charset="0"/>
              </a:rPr>
              <a:t> Dapat terjadi oleh berbagai kondisi seperti peradangan di nasofaring, adenoid atau tumor nasofaring. Tampon posterior hidung atau oleh sikatrik akibat trauma operasi (adenoidektomi)</a:t>
            </a:r>
          </a:p>
          <a:p>
            <a:r>
              <a:rPr lang="id-ID" u="sng" kern="0">
                <a:solidFill>
                  <a:sysClr val="windowText" lastClr="000000"/>
                </a:solidFill>
                <a:cs typeface="Arial" pitchFamily="34" charset="0"/>
              </a:rPr>
              <a:t>Gejala klinik : </a:t>
            </a:r>
          </a:p>
          <a:p>
            <a:pPr lvl="1"/>
            <a:r>
              <a:rPr lang="id-ID" kern="0">
                <a:solidFill>
                  <a:sysClr val="windowText" lastClr="000000"/>
                </a:solidFill>
                <a:cs typeface="Arial" pitchFamily="34" charset="0"/>
              </a:rPr>
              <a:t>Obstruksi karna tumor akan terbentuk cairan pada telinga tengah (otitits media serosa). Pasien dengan Dx otitis media serosa kronik unilateral → pikirkan adanya karsinoma nasofaring</a:t>
            </a:r>
            <a:endParaRPr lang="id-ID" kern="0" dirty="0">
              <a:solidFill>
                <a:sysClr val="windowText" lastClr="000000"/>
              </a:solidFill>
              <a:cs typeface="Arial" pitchFamily="34" charset="0"/>
            </a:endParaRPr>
          </a:p>
        </p:txBody>
      </p:sp>
      <p:sp>
        <p:nvSpPr>
          <p:cNvPr id="3" name="Title 1">
            <a:extLst>
              <a:ext uri="{FF2B5EF4-FFF2-40B4-BE49-F238E27FC236}">
                <a16:creationId xmlns:a16="http://schemas.microsoft.com/office/drawing/2014/main" id="{680F778D-21C2-43F4-8345-3E3E404547A6}"/>
              </a:ext>
            </a:extLst>
          </p:cNvPr>
          <p:cNvSpPr txBox="1">
            <a:spLocks/>
          </p:cNvSpPr>
          <p:nvPr/>
        </p:nvSpPr>
        <p:spPr>
          <a:xfrm>
            <a:off x="762000" y="762000"/>
            <a:ext cx="7406640" cy="1356360"/>
          </a:xfrm>
          <a:prstGeom prst="rect">
            <a:avLst/>
          </a:prstGeom>
        </p:spPr>
        <p:txBody>
          <a:bodyPr/>
          <a:lstStyle>
            <a:lvl1pPr>
              <a:defRPr>
                <a:latin typeface="+mj-lt"/>
                <a:ea typeface="+mj-ea"/>
                <a:cs typeface="+mj-cs"/>
              </a:defRPr>
            </a:lvl1pPr>
          </a:lstStyle>
          <a:p>
            <a:r>
              <a:rPr lang="en-US" sz="3600" dirty="0"/>
              <a:t>OBSTRUKSI TUBA EUSTAKIUS</a:t>
            </a:r>
            <a:endParaRPr lang="en-US" sz="3600" kern="0" dirty="0">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545BB8-E084-4A99-8F89-A11ED487D87C}"/>
              </a:ext>
            </a:extLst>
          </p:cNvPr>
          <p:cNvSpPr txBox="1">
            <a:spLocks/>
          </p:cNvSpPr>
          <p:nvPr/>
        </p:nvSpPr>
        <p:spPr>
          <a:xfrm>
            <a:off x="457200" y="1066800"/>
            <a:ext cx="8229600" cy="5098318"/>
          </a:xfrm>
          <a:prstGeom prst="rect">
            <a:avLst/>
          </a:prstGeom>
        </p:spPr>
        <p:txBody>
          <a:bodyPr numCol="2"/>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d-ID" sz="2200" u="sng" kern="0" dirty="0">
                <a:solidFill>
                  <a:sysClr val="windowText" lastClr="000000"/>
                </a:solidFill>
              </a:rPr>
              <a:t>Definisi :</a:t>
            </a:r>
            <a:r>
              <a:rPr lang="id-ID" sz="2200" kern="0" dirty="0">
                <a:solidFill>
                  <a:sysClr val="windowText" lastClr="000000"/>
                </a:solidFill>
              </a:rPr>
              <a:t> </a:t>
            </a:r>
            <a:r>
              <a:rPr lang="id-ID" kern="0" dirty="0">
                <a:solidFill>
                  <a:sysClr val="windowText" lastClr="000000"/>
                </a:solidFill>
              </a:rPr>
              <a:t>Keadaan terjadinya perubahan tekanan yg tiba-tiba diluar telinga tengah yg menyebabkan tuba gagal untuk membuka. Pada keadaan ini terjadi tekanan negatif sehingga cairan keluar dari pembuluh darah disertai ruptur pembuluh darah (kadang’’) sehingga cairan di telinga tengah dan rongga mastoid bercampur darah.</a:t>
            </a:r>
          </a:p>
          <a:p>
            <a:pPr algn="just"/>
            <a:r>
              <a:rPr lang="id-ID" sz="2200" u="sng" kern="0" dirty="0">
                <a:solidFill>
                  <a:sysClr val="windowText" lastClr="000000"/>
                </a:solidFill>
              </a:rPr>
              <a:t>Gejala :</a:t>
            </a:r>
            <a:r>
              <a:rPr lang="id-ID" sz="2200" kern="0" dirty="0">
                <a:solidFill>
                  <a:sysClr val="windowText" lastClr="000000"/>
                </a:solidFill>
              </a:rPr>
              <a:t> </a:t>
            </a:r>
            <a:r>
              <a:rPr lang="id-ID" kern="0" dirty="0">
                <a:solidFill>
                  <a:sysClr val="windowText" lastClr="000000"/>
                </a:solidFill>
              </a:rPr>
              <a:t>Kurang pendengaran, nyeri dalam telinga, autofoni, perasaan ada air di telinga dan terkadang tinitus dan vertigo.</a:t>
            </a:r>
          </a:p>
          <a:p>
            <a:pPr algn="just"/>
            <a:r>
              <a:rPr lang="id-ID" sz="2200" u="sng" kern="0" dirty="0">
                <a:solidFill>
                  <a:sysClr val="windowText" lastClr="000000"/>
                </a:solidFill>
              </a:rPr>
              <a:t>Terapi : </a:t>
            </a:r>
          </a:p>
          <a:p>
            <a:pPr lvl="1" algn="just"/>
            <a:r>
              <a:rPr lang="id-ID" sz="1600" u="sng" kern="0" dirty="0">
                <a:solidFill>
                  <a:sysClr val="windowText" lastClr="000000"/>
                </a:solidFill>
              </a:rPr>
              <a:t>Konservatif :</a:t>
            </a:r>
            <a:r>
              <a:rPr lang="id-ID" sz="1600" kern="0" dirty="0">
                <a:solidFill>
                  <a:sysClr val="windowText" lastClr="000000"/>
                </a:solidFill>
              </a:rPr>
              <a:t> Dekongestan lokal atau dengan perasat valsalva selama tidak ada ISPA.</a:t>
            </a:r>
          </a:p>
          <a:p>
            <a:pPr lvl="1" algn="just"/>
            <a:r>
              <a:rPr lang="id-ID" sz="1600" u="sng" kern="0" dirty="0">
                <a:solidFill>
                  <a:sysClr val="windowText" lastClr="000000"/>
                </a:solidFill>
              </a:rPr>
              <a:t>Operarif :</a:t>
            </a:r>
            <a:r>
              <a:rPr lang="id-ID" sz="1600" kern="0" dirty="0">
                <a:solidFill>
                  <a:sysClr val="windowText" lastClr="000000"/>
                </a:solidFill>
              </a:rPr>
              <a:t> Dilakukan bila cairan bertahan menetap beberapa minggu dapat dilakukan miringotomi dan pipa ventilasi.</a:t>
            </a:r>
          </a:p>
          <a:p>
            <a:pPr algn="just"/>
            <a:r>
              <a:rPr lang="en-US" sz="2200" kern="0" dirty="0">
                <a:solidFill>
                  <a:sysClr val="windowText" lastClr="000000"/>
                </a:solidFill>
              </a:rPr>
              <a:t>       </a:t>
            </a:r>
            <a:r>
              <a:rPr lang="id-ID" sz="2200" u="sng" kern="0" dirty="0">
                <a:solidFill>
                  <a:sysClr val="windowText" lastClr="000000"/>
                </a:solidFill>
              </a:rPr>
              <a:t>Pencegahan :</a:t>
            </a:r>
          </a:p>
          <a:p>
            <a:pPr lvl="1" algn="just"/>
            <a:r>
              <a:rPr lang="id-ID" sz="1600" kern="0" dirty="0">
                <a:solidFill>
                  <a:sysClr val="windowText" lastClr="000000"/>
                </a:solidFill>
              </a:rPr>
              <a:t>Selalu mengunyah permen karet  atau melakukan perasat valsalva terutama saat pesawat ingin landing.</a:t>
            </a:r>
          </a:p>
          <a:p>
            <a:pPr lvl="1" algn="just"/>
            <a:endParaRPr lang="id-ID" sz="1600" kern="0" dirty="0">
              <a:solidFill>
                <a:sysClr val="windowText" lastClr="000000"/>
              </a:solidFill>
            </a:endParaRPr>
          </a:p>
        </p:txBody>
      </p:sp>
      <p:sp>
        <p:nvSpPr>
          <p:cNvPr id="3" name="Rectangle 2">
            <a:extLst>
              <a:ext uri="{FF2B5EF4-FFF2-40B4-BE49-F238E27FC236}">
                <a16:creationId xmlns:a16="http://schemas.microsoft.com/office/drawing/2014/main" id="{6A4B7729-4D03-4002-9428-F2A7F1C99C7C}"/>
              </a:ext>
            </a:extLst>
          </p:cNvPr>
          <p:cNvSpPr/>
          <p:nvPr/>
        </p:nvSpPr>
        <p:spPr>
          <a:xfrm>
            <a:off x="3258916" y="400494"/>
            <a:ext cx="2626168" cy="584775"/>
          </a:xfrm>
          <a:prstGeom prst="rect">
            <a:avLst/>
          </a:prstGeom>
        </p:spPr>
        <p:txBody>
          <a:bodyPr wrap="none">
            <a:spAutoFit/>
          </a:bodyPr>
          <a:lstStyle/>
          <a:p>
            <a:r>
              <a:rPr lang="id-ID" sz="3200" dirty="0"/>
              <a:t>BAROTRAUMA</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atofisiologi OMSK">
            <a:extLst>
              <a:ext uri="{FF2B5EF4-FFF2-40B4-BE49-F238E27FC236}">
                <a16:creationId xmlns:a16="http://schemas.microsoft.com/office/drawing/2014/main" id="{0D8362D3-CE39-4AE5-BE56-9AC1B4E4282E}"/>
              </a:ext>
            </a:extLst>
          </p:cNvPr>
          <p:cNvPicPr>
            <a:picLocks noChangeAspect="1" noChangeArrowheads="1"/>
          </p:cNvPicPr>
          <p:nvPr/>
        </p:nvPicPr>
        <p:blipFill>
          <a:blip r:embed="rId2"/>
          <a:srcRect/>
          <a:stretch>
            <a:fillRect/>
          </a:stretch>
        </p:blipFill>
        <p:spPr bwMode="auto">
          <a:xfrm>
            <a:off x="1143000" y="1295400"/>
            <a:ext cx="7267730" cy="4917605"/>
          </a:xfrm>
          <a:prstGeom prst="rect">
            <a:avLst/>
          </a:prstGeom>
          <a:noFill/>
        </p:spPr>
      </p:pic>
      <p:sp>
        <p:nvSpPr>
          <p:cNvPr id="3" name="Rectangle 2">
            <a:extLst>
              <a:ext uri="{FF2B5EF4-FFF2-40B4-BE49-F238E27FC236}">
                <a16:creationId xmlns:a16="http://schemas.microsoft.com/office/drawing/2014/main" id="{4DEB4A3E-3496-4157-B0FD-B48F53284800}"/>
              </a:ext>
            </a:extLst>
          </p:cNvPr>
          <p:cNvSpPr/>
          <p:nvPr/>
        </p:nvSpPr>
        <p:spPr>
          <a:xfrm>
            <a:off x="609600" y="609600"/>
            <a:ext cx="2483565" cy="584775"/>
          </a:xfrm>
          <a:prstGeom prst="rect">
            <a:avLst/>
          </a:prstGeom>
        </p:spPr>
        <p:txBody>
          <a:bodyPr wrap="none">
            <a:spAutoFit/>
          </a:bodyPr>
          <a:lstStyle/>
          <a:p>
            <a:r>
              <a:rPr lang="en-US" sz="3200" dirty="0"/>
              <a:t>OTITIS MEDIA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152815D-39D9-4782-880A-91A9CF9FB432}"/>
              </a:ext>
            </a:extLst>
          </p:cNvPr>
          <p:cNvSpPr txBox="1">
            <a:spLocks/>
          </p:cNvSpPr>
          <p:nvPr/>
        </p:nvSpPr>
        <p:spPr>
          <a:xfrm>
            <a:off x="285720" y="1428736"/>
            <a:ext cx="4857784" cy="528641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d-ID" sz="2100" kern="0">
                <a:solidFill>
                  <a:sysClr val="windowText" lastClr="000000"/>
                </a:solidFill>
              </a:rPr>
              <a:t>Otitis media akut (OMA) terjadi karena faktor pertahanan tubuh terganggu. Penyebab utama OMA adalah sumbatan tuba eustachius selain itu ISPA dapat menyebabkan OMA terutama pada anak.</a:t>
            </a:r>
          </a:p>
          <a:p>
            <a:pPr algn="just"/>
            <a:r>
              <a:rPr lang="id-ID" sz="2100" kern="0">
                <a:solidFill>
                  <a:sysClr val="windowText" lastClr="000000"/>
                </a:solidFill>
              </a:rPr>
              <a:t>	fungsi tuba eustachius terganggu </a:t>
            </a:r>
            <a:r>
              <a:rPr lang="id-ID" sz="2100" kern="0">
                <a:solidFill>
                  <a:sysClr val="windowText" lastClr="000000"/>
                </a:solidFill>
                <a:cs typeface="Arial" pitchFamily="34" charset="0"/>
              </a:rPr>
              <a:t>→ invasi kuman ke dalam telinga tengah →  peradangan.</a:t>
            </a:r>
          </a:p>
          <a:p>
            <a:pPr algn="just"/>
            <a:r>
              <a:rPr lang="id-ID" sz="2100" kern="0">
                <a:solidFill>
                  <a:sysClr val="windowText" lastClr="000000"/>
                </a:solidFill>
                <a:cs typeface="Arial" pitchFamily="34" charset="0"/>
              </a:rPr>
              <a:t> Kuman utama penyebab OMA : bakteri piogenik (streptokokus hemolitikus, stafilokokus aureus, pneumokokus).Hemofillus influenza sering pada anak &lt; 5 tahun</a:t>
            </a:r>
          </a:p>
          <a:p>
            <a:pPr algn="just"/>
            <a:endParaRPr lang="id-ID" sz="2100" kern="0" dirty="0">
              <a:solidFill>
                <a:sysClr val="windowText" lastClr="000000"/>
              </a:solidFill>
              <a:cs typeface="Arial" pitchFamily="34" charset="0"/>
            </a:endParaRPr>
          </a:p>
        </p:txBody>
      </p:sp>
      <p:pic>
        <p:nvPicPr>
          <p:cNvPr id="3" name="Picture 2" descr="Image result for gambar tuba eustachius anak dan dewasa">
            <a:extLst>
              <a:ext uri="{FF2B5EF4-FFF2-40B4-BE49-F238E27FC236}">
                <a16:creationId xmlns:a16="http://schemas.microsoft.com/office/drawing/2014/main" id="{1578B983-A9A9-4F54-BADA-A562B901ADD3}"/>
              </a:ext>
            </a:extLst>
          </p:cNvPr>
          <p:cNvPicPr>
            <a:picLocks noChangeAspect="1" noChangeArrowheads="1"/>
          </p:cNvPicPr>
          <p:nvPr/>
        </p:nvPicPr>
        <p:blipFill>
          <a:blip r:embed="rId2"/>
          <a:srcRect/>
          <a:stretch>
            <a:fillRect/>
          </a:stretch>
        </p:blipFill>
        <p:spPr bwMode="auto">
          <a:xfrm>
            <a:off x="5278949" y="1643050"/>
            <a:ext cx="3579331" cy="1928826"/>
          </a:xfrm>
          <a:prstGeom prst="rect">
            <a:avLst/>
          </a:prstGeom>
          <a:noFill/>
        </p:spPr>
      </p:pic>
      <p:sp>
        <p:nvSpPr>
          <p:cNvPr id="4" name="Rectangle 3">
            <a:extLst>
              <a:ext uri="{FF2B5EF4-FFF2-40B4-BE49-F238E27FC236}">
                <a16:creationId xmlns:a16="http://schemas.microsoft.com/office/drawing/2014/main" id="{8FF05207-D658-417F-B790-D7E8AD2E0DCA}"/>
              </a:ext>
            </a:extLst>
          </p:cNvPr>
          <p:cNvSpPr/>
          <p:nvPr/>
        </p:nvSpPr>
        <p:spPr>
          <a:xfrm>
            <a:off x="609600" y="609600"/>
            <a:ext cx="3484415" cy="584775"/>
          </a:xfrm>
          <a:prstGeom prst="rect">
            <a:avLst/>
          </a:prstGeom>
        </p:spPr>
        <p:txBody>
          <a:bodyPr wrap="none">
            <a:spAutoFit/>
          </a:bodyPr>
          <a:lstStyle/>
          <a:p>
            <a:r>
              <a:rPr lang="en-US" sz="3200" dirty="0"/>
              <a:t>OTITIS MEDIA AKUT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30CC3FA-BEAA-4C50-8606-F09B90F692EE}"/>
              </a:ext>
            </a:extLst>
          </p:cNvPr>
          <p:cNvSpPr txBox="1">
            <a:spLocks/>
          </p:cNvSpPr>
          <p:nvPr/>
        </p:nvSpPr>
        <p:spPr>
          <a:xfrm>
            <a:off x="869673" y="18288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err="1">
                <a:solidFill>
                  <a:sysClr val="windowText" lastClr="000000"/>
                </a:solidFill>
              </a:rPr>
              <a:t>Radang</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tengah</a:t>
            </a:r>
            <a:r>
              <a:rPr lang="en-US" kern="0" dirty="0">
                <a:solidFill>
                  <a:sysClr val="windowText" lastClr="000000"/>
                </a:solidFill>
              </a:rPr>
              <a:t> </a:t>
            </a:r>
            <a:r>
              <a:rPr lang="en-US" kern="0" dirty="0" err="1">
                <a:solidFill>
                  <a:sysClr val="windowText" lastClr="000000"/>
                </a:solidFill>
              </a:rPr>
              <a:t>atau</a:t>
            </a:r>
            <a:r>
              <a:rPr lang="en-US" kern="0" dirty="0">
                <a:solidFill>
                  <a:sysClr val="windowText" lastClr="000000"/>
                </a:solidFill>
              </a:rPr>
              <a:t> yang </a:t>
            </a:r>
            <a:r>
              <a:rPr lang="en-US" kern="0" dirty="0" err="1">
                <a:solidFill>
                  <a:sysClr val="windowText" lastClr="000000"/>
                </a:solidFill>
              </a:rPr>
              <a:t>sering</a:t>
            </a:r>
            <a:r>
              <a:rPr lang="en-US" kern="0" dirty="0">
                <a:solidFill>
                  <a:sysClr val="windowText" lastClr="000000"/>
                </a:solidFill>
              </a:rPr>
              <a:t> </a:t>
            </a:r>
            <a:r>
              <a:rPr lang="en-US" kern="0" dirty="0" err="1">
                <a:solidFill>
                  <a:sysClr val="windowText" lastClr="000000"/>
                </a:solidFill>
              </a:rPr>
              <a:t>disebut</a:t>
            </a:r>
            <a:r>
              <a:rPr lang="en-US" kern="0" dirty="0">
                <a:solidFill>
                  <a:sysClr val="windowText" lastClr="000000"/>
                </a:solidFill>
              </a:rPr>
              <a:t> </a:t>
            </a:r>
            <a:r>
              <a:rPr lang="en-US" kern="0" dirty="0" err="1">
                <a:solidFill>
                  <a:sysClr val="windowText" lastClr="000000"/>
                </a:solidFill>
              </a:rPr>
              <a:t>sebagai</a:t>
            </a:r>
            <a:r>
              <a:rPr lang="en-US" kern="0" dirty="0">
                <a:solidFill>
                  <a:sysClr val="windowText" lastClr="000000"/>
                </a:solidFill>
              </a:rPr>
              <a:t> otitis media </a:t>
            </a:r>
            <a:r>
              <a:rPr lang="en-US" kern="0" dirty="0" err="1">
                <a:solidFill>
                  <a:sysClr val="windowText" lastClr="000000"/>
                </a:solidFill>
              </a:rPr>
              <a:t>adalah</a:t>
            </a:r>
            <a:r>
              <a:rPr lang="en-US" kern="0" dirty="0">
                <a:solidFill>
                  <a:sysClr val="windowText" lastClr="000000"/>
                </a:solidFill>
              </a:rPr>
              <a:t> </a:t>
            </a:r>
            <a:r>
              <a:rPr lang="en-US" kern="0" dirty="0" err="1">
                <a:solidFill>
                  <a:sysClr val="windowText" lastClr="000000"/>
                </a:solidFill>
              </a:rPr>
              <a:t>inflamasi</a:t>
            </a:r>
            <a:r>
              <a:rPr lang="en-US" kern="0" dirty="0">
                <a:solidFill>
                  <a:sysClr val="windowText" lastClr="000000"/>
                </a:solidFill>
              </a:rPr>
              <a:t>/ </a:t>
            </a:r>
            <a:r>
              <a:rPr lang="en-US" kern="0" dirty="0" err="1">
                <a:solidFill>
                  <a:sysClr val="windowText" lastClr="000000"/>
                </a:solidFill>
              </a:rPr>
              <a:t>peradangan</a:t>
            </a:r>
            <a:r>
              <a:rPr lang="en-US" kern="0" dirty="0">
                <a:solidFill>
                  <a:sysClr val="windowText" lastClr="000000"/>
                </a:solidFill>
              </a:rPr>
              <a:t> </a:t>
            </a:r>
            <a:r>
              <a:rPr lang="en-US" kern="0" dirty="0" err="1">
                <a:solidFill>
                  <a:sysClr val="windowText" lastClr="000000"/>
                </a:solidFill>
              </a:rPr>
              <a:t>sebagian</a:t>
            </a:r>
            <a:r>
              <a:rPr lang="en-US" kern="0" dirty="0">
                <a:solidFill>
                  <a:sysClr val="windowText" lastClr="000000"/>
                </a:solidFill>
              </a:rPr>
              <a:t> </a:t>
            </a:r>
            <a:r>
              <a:rPr lang="en-US" kern="0" dirty="0" err="1">
                <a:solidFill>
                  <a:sysClr val="windowText" lastClr="000000"/>
                </a:solidFill>
              </a:rPr>
              <a:t>atau</a:t>
            </a:r>
            <a:r>
              <a:rPr lang="en-US" kern="0" dirty="0">
                <a:solidFill>
                  <a:sysClr val="windowText" lastClr="000000"/>
                </a:solidFill>
              </a:rPr>
              <a:t> </a:t>
            </a:r>
            <a:r>
              <a:rPr lang="en-US" kern="0" dirty="0" err="1">
                <a:solidFill>
                  <a:sysClr val="windowText" lastClr="000000"/>
                </a:solidFill>
              </a:rPr>
              <a:t>seluruh</a:t>
            </a:r>
            <a:r>
              <a:rPr lang="en-US" kern="0" dirty="0">
                <a:solidFill>
                  <a:sysClr val="windowText" lastClr="000000"/>
                </a:solidFill>
              </a:rPr>
              <a:t> </a:t>
            </a:r>
            <a:r>
              <a:rPr lang="en-US" kern="0" dirty="0" err="1">
                <a:solidFill>
                  <a:sysClr val="windowText" lastClr="000000"/>
                </a:solidFill>
              </a:rPr>
              <a:t>mukosa</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tengah</a:t>
            </a:r>
            <a:r>
              <a:rPr lang="en-US" kern="0" dirty="0">
                <a:solidFill>
                  <a:sysClr val="windowText" lastClr="000000"/>
                </a:solidFill>
              </a:rPr>
              <a:t>. </a:t>
            </a:r>
          </a:p>
          <a:p>
            <a:pPr marL="285750" indent="-285750">
              <a:buFont typeface="Arial" panose="020B0604020202020204" pitchFamily="34" charset="0"/>
              <a:buChar char="•"/>
            </a:pPr>
            <a:r>
              <a:rPr lang="id-ID" kern="0" dirty="0">
                <a:solidFill>
                  <a:sysClr val="windowText" lastClr="000000"/>
                </a:solidFill>
              </a:rPr>
              <a:t>Otitis media akut ditandai dengan onset yang cepat dari tanda dan gejala peradangan di telinga tengah yang disertai dengan efusi di telinga tengah. Tanda inflamasi meliputi </a:t>
            </a:r>
            <a:r>
              <a:rPr lang="id-ID" i="1" kern="0" dirty="0">
                <a:solidFill>
                  <a:sysClr val="windowText" lastClr="000000"/>
                </a:solidFill>
              </a:rPr>
              <a:t>bulging </a:t>
            </a:r>
            <a:r>
              <a:rPr lang="id-ID" kern="0" dirty="0">
                <a:solidFill>
                  <a:sysClr val="windowText" lastClr="000000"/>
                </a:solidFill>
              </a:rPr>
              <a:t>membran timpani, eritema dan perforasi akut MT dengan otorrhea. Gejala meliputi otalgia, iritabilitas dan demam.</a:t>
            </a:r>
            <a:endParaRPr lang="en-US" kern="0" dirty="0">
              <a:solidFill>
                <a:sysClr val="windowText" lastClr="000000"/>
              </a:solidFill>
            </a:endParaRPr>
          </a:p>
          <a:p>
            <a:pPr marL="285750" indent="-285750">
              <a:buFont typeface="Arial" panose="020B0604020202020204" pitchFamily="34" charset="0"/>
              <a:buChar char="•"/>
            </a:pPr>
            <a:r>
              <a:rPr lang="id-ID" kern="0" dirty="0">
                <a:solidFill>
                  <a:sysClr val="windowText" lastClr="000000"/>
                </a:solidFill>
              </a:rPr>
              <a:t>Insidensi tertinggi OMA terjadi pada usia 6-11 bulan. </a:t>
            </a:r>
            <a:endParaRPr lang="en-US" kern="0" dirty="0">
              <a:solidFill>
                <a:sysClr val="windowText" lastClr="000000"/>
              </a:solidFill>
            </a:endParaRPr>
          </a:p>
          <a:p>
            <a:pPr marL="285750" indent="-285750">
              <a:buFont typeface="Arial" panose="020B0604020202020204" pitchFamily="34" charset="0"/>
              <a:buChar char="•"/>
            </a:pPr>
            <a:r>
              <a:rPr lang="en-US" kern="0" dirty="0" err="1">
                <a:solidFill>
                  <a:sysClr val="windowText" lastClr="000000"/>
                </a:solidFill>
              </a:rPr>
              <a:t>Tanda</a:t>
            </a:r>
            <a:r>
              <a:rPr lang="en-US" kern="0" dirty="0">
                <a:solidFill>
                  <a:sysClr val="windowText" lastClr="000000"/>
                </a:solidFill>
              </a:rPr>
              <a:t> dan </a:t>
            </a:r>
            <a:r>
              <a:rPr lang="en-US" kern="0" dirty="0" err="1">
                <a:solidFill>
                  <a:sysClr val="windowText" lastClr="000000"/>
                </a:solidFill>
              </a:rPr>
              <a:t>gejala</a:t>
            </a:r>
            <a:r>
              <a:rPr lang="en-US" kern="0" dirty="0">
                <a:solidFill>
                  <a:sysClr val="windowText" lastClr="000000"/>
                </a:solidFill>
              </a:rPr>
              <a:t> </a:t>
            </a:r>
            <a:r>
              <a:rPr lang="en-US" kern="0" dirty="0" err="1">
                <a:solidFill>
                  <a:sysClr val="windowText" lastClr="000000"/>
                </a:solidFill>
              </a:rPr>
              <a:t>klinik</a:t>
            </a:r>
            <a:r>
              <a:rPr lang="en-US" kern="0" dirty="0">
                <a:solidFill>
                  <a:sysClr val="windowText" lastClr="000000"/>
                </a:solidFill>
              </a:rPr>
              <a:t> </a:t>
            </a:r>
            <a:r>
              <a:rPr lang="en-US" kern="0" dirty="0" err="1">
                <a:solidFill>
                  <a:sysClr val="windowText" lastClr="000000"/>
                </a:solidFill>
              </a:rPr>
              <a:t>tergantung</a:t>
            </a:r>
            <a:r>
              <a:rPr lang="en-US" kern="0" dirty="0">
                <a:solidFill>
                  <a:sysClr val="windowText" lastClr="000000"/>
                </a:solidFill>
              </a:rPr>
              <a:t> </a:t>
            </a:r>
            <a:r>
              <a:rPr lang="en-US" kern="0" dirty="0" err="1">
                <a:solidFill>
                  <a:sysClr val="windowText" lastClr="000000"/>
                </a:solidFill>
              </a:rPr>
              <a:t>dari</a:t>
            </a:r>
            <a:r>
              <a:rPr lang="en-US" kern="0" dirty="0">
                <a:solidFill>
                  <a:sysClr val="windowText" lastClr="000000"/>
                </a:solidFill>
              </a:rPr>
              <a:t> stadium OMA. </a:t>
            </a:r>
            <a:r>
              <a:rPr lang="en-US" kern="0" dirty="0" err="1">
                <a:solidFill>
                  <a:sysClr val="windowText" lastClr="000000"/>
                </a:solidFill>
              </a:rPr>
              <a:t>Apabila</a:t>
            </a:r>
            <a:r>
              <a:rPr lang="en-US" kern="0" dirty="0">
                <a:solidFill>
                  <a:sysClr val="windowText" lastClr="000000"/>
                </a:solidFill>
              </a:rPr>
              <a:t> </a:t>
            </a:r>
            <a:r>
              <a:rPr lang="en-US" kern="0" dirty="0" err="1">
                <a:solidFill>
                  <a:sysClr val="windowText" lastClr="000000"/>
                </a:solidFill>
              </a:rPr>
              <a:t>tidak</a:t>
            </a:r>
            <a:r>
              <a:rPr lang="en-US" kern="0" dirty="0">
                <a:solidFill>
                  <a:sysClr val="windowText" lastClr="000000"/>
                </a:solidFill>
              </a:rPr>
              <a:t> </a:t>
            </a:r>
            <a:r>
              <a:rPr lang="en-US" kern="0" dirty="0" err="1">
                <a:solidFill>
                  <a:sysClr val="windowText" lastClr="000000"/>
                </a:solidFill>
              </a:rPr>
              <a:t>mengalami</a:t>
            </a:r>
            <a:r>
              <a:rPr lang="en-US" kern="0" dirty="0">
                <a:solidFill>
                  <a:sysClr val="windowText" lastClr="000000"/>
                </a:solidFill>
              </a:rPr>
              <a:t> </a:t>
            </a:r>
            <a:r>
              <a:rPr lang="en-US" kern="0" dirty="0" err="1">
                <a:solidFill>
                  <a:sysClr val="windowText" lastClr="000000"/>
                </a:solidFill>
              </a:rPr>
              <a:t>penyembuhan</a:t>
            </a:r>
            <a:r>
              <a:rPr lang="en-US" kern="0" dirty="0">
                <a:solidFill>
                  <a:sysClr val="windowText" lastClr="000000"/>
                </a:solidFill>
              </a:rPr>
              <a:t> yang </a:t>
            </a:r>
            <a:r>
              <a:rPr lang="en-US" kern="0" dirty="0" err="1">
                <a:solidFill>
                  <a:sysClr val="windowText" lastClr="000000"/>
                </a:solidFill>
              </a:rPr>
              <a:t>sempurna</a:t>
            </a:r>
            <a:r>
              <a:rPr lang="en-US" kern="0" dirty="0">
                <a:solidFill>
                  <a:sysClr val="windowText" lastClr="000000"/>
                </a:solidFill>
              </a:rPr>
              <a:t> </a:t>
            </a:r>
            <a:r>
              <a:rPr lang="en-US" kern="0" dirty="0" err="1">
                <a:solidFill>
                  <a:sysClr val="windowText" lastClr="000000"/>
                </a:solidFill>
              </a:rPr>
              <a:t>penyakit</a:t>
            </a:r>
            <a:r>
              <a:rPr lang="en-US" kern="0" dirty="0">
                <a:solidFill>
                  <a:sysClr val="windowText" lastClr="000000"/>
                </a:solidFill>
              </a:rPr>
              <a:t> </a:t>
            </a:r>
            <a:r>
              <a:rPr lang="en-US" kern="0" dirty="0" err="1">
                <a:solidFill>
                  <a:sysClr val="windowText" lastClr="000000"/>
                </a:solidFill>
              </a:rPr>
              <a:t>ini</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berlanjut</a:t>
            </a:r>
            <a:r>
              <a:rPr lang="en-US" kern="0" dirty="0">
                <a:solidFill>
                  <a:sysClr val="windowText" lastClr="000000"/>
                </a:solidFill>
              </a:rPr>
              <a:t> </a:t>
            </a:r>
            <a:r>
              <a:rPr lang="en-US" kern="0" dirty="0" err="1">
                <a:solidFill>
                  <a:sysClr val="windowText" lastClr="000000"/>
                </a:solidFill>
              </a:rPr>
              <a:t>enjadi</a:t>
            </a:r>
            <a:r>
              <a:rPr lang="en-US" kern="0" dirty="0">
                <a:solidFill>
                  <a:sysClr val="windowText" lastClr="000000"/>
                </a:solidFill>
              </a:rPr>
              <a:t> otitis media </a:t>
            </a:r>
            <a:r>
              <a:rPr lang="en-US" kern="0" dirty="0" err="1">
                <a:solidFill>
                  <a:sysClr val="windowText" lastClr="000000"/>
                </a:solidFill>
              </a:rPr>
              <a:t>efusi</a:t>
            </a:r>
            <a:r>
              <a:rPr lang="en-US" kern="0" dirty="0">
                <a:solidFill>
                  <a:sysClr val="windowText" lastClr="000000"/>
                </a:solidFill>
              </a:rPr>
              <a:t> (OME) </a:t>
            </a:r>
            <a:r>
              <a:rPr lang="en-US" kern="0" dirty="0" err="1">
                <a:solidFill>
                  <a:sysClr val="windowText" lastClr="000000"/>
                </a:solidFill>
              </a:rPr>
              <a:t>atau</a:t>
            </a:r>
            <a:r>
              <a:rPr lang="en-US" kern="0" dirty="0">
                <a:solidFill>
                  <a:sysClr val="windowText" lastClr="000000"/>
                </a:solidFill>
              </a:rPr>
              <a:t> otitis media </a:t>
            </a:r>
            <a:r>
              <a:rPr lang="en-US" kern="0" dirty="0" err="1">
                <a:solidFill>
                  <a:sysClr val="windowText" lastClr="000000"/>
                </a:solidFill>
              </a:rPr>
              <a:t>supuratif</a:t>
            </a:r>
            <a:r>
              <a:rPr lang="en-US" kern="0" dirty="0">
                <a:solidFill>
                  <a:sysClr val="windowText" lastClr="000000"/>
                </a:solidFill>
              </a:rPr>
              <a:t> </a:t>
            </a:r>
            <a:r>
              <a:rPr lang="en-US" kern="0" dirty="0" err="1">
                <a:solidFill>
                  <a:sysClr val="windowText" lastClr="000000"/>
                </a:solidFill>
              </a:rPr>
              <a:t>kronik</a:t>
            </a:r>
            <a:r>
              <a:rPr lang="en-US" kern="0" dirty="0">
                <a:solidFill>
                  <a:sysClr val="windowText" lastClr="000000"/>
                </a:solidFill>
              </a:rPr>
              <a:t> (OMSK). OMSK </a:t>
            </a:r>
            <a:r>
              <a:rPr lang="en-US" kern="0" dirty="0" err="1">
                <a:solidFill>
                  <a:sysClr val="windowText" lastClr="000000"/>
                </a:solidFill>
              </a:rPr>
              <a:t>terdiri</a:t>
            </a:r>
            <a:r>
              <a:rPr lang="en-US" kern="0" dirty="0">
                <a:solidFill>
                  <a:sysClr val="windowText" lastClr="000000"/>
                </a:solidFill>
              </a:rPr>
              <a:t> </a:t>
            </a:r>
            <a:r>
              <a:rPr lang="en-US" kern="0" dirty="0" err="1">
                <a:solidFill>
                  <a:sysClr val="windowText" lastClr="000000"/>
                </a:solidFill>
              </a:rPr>
              <a:t>atas</a:t>
            </a:r>
            <a:r>
              <a:rPr lang="en-US" kern="0" dirty="0">
                <a:solidFill>
                  <a:sysClr val="windowText" lastClr="000000"/>
                </a:solidFill>
              </a:rPr>
              <a:t> 2 </a:t>
            </a:r>
            <a:r>
              <a:rPr lang="en-US" kern="0" dirty="0" err="1">
                <a:solidFill>
                  <a:sysClr val="windowText" lastClr="000000"/>
                </a:solidFill>
              </a:rPr>
              <a:t>tipe</a:t>
            </a:r>
            <a:r>
              <a:rPr lang="en-US" kern="0" dirty="0">
                <a:solidFill>
                  <a:sysClr val="windowText" lastClr="000000"/>
                </a:solidFill>
              </a:rPr>
              <a:t>, </a:t>
            </a:r>
            <a:r>
              <a:rPr lang="en-US" kern="0" dirty="0" err="1">
                <a:solidFill>
                  <a:sysClr val="windowText" lastClr="000000"/>
                </a:solidFill>
              </a:rPr>
              <a:t>yaitu</a:t>
            </a:r>
            <a:r>
              <a:rPr lang="en-US" kern="0" dirty="0">
                <a:solidFill>
                  <a:sysClr val="windowText" lastClr="000000"/>
                </a:solidFill>
              </a:rPr>
              <a:t> OMSK </a:t>
            </a:r>
            <a:r>
              <a:rPr lang="en-US" kern="0" dirty="0" err="1">
                <a:solidFill>
                  <a:sysClr val="windowText" lastClr="000000"/>
                </a:solidFill>
              </a:rPr>
              <a:t>tanpa</a:t>
            </a:r>
            <a:r>
              <a:rPr lang="en-US" kern="0" dirty="0">
                <a:solidFill>
                  <a:sysClr val="windowText" lastClr="000000"/>
                </a:solidFill>
              </a:rPr>
              <a:t> </a:t>
            </a:r>
            <a:r>
              <a:rPr lang="en-US" kern="0" dirty="0" err="1">
                <a:solidFill>
                  <a:sysClr val="windowText" lastClr="000000"/>
                </a:solidFill>
              </a:rPr>
              <a:t>kolesteatoma</a:t>
            </a:r>
            <a:r>
              <a:rPr lang="en-US" kern="0" dirty="0">
                <a:solidFill>
                  <a:sysClr val="windowText" lastClr="000000"/>
                </a:solidFill>
              </a:rPr>
              <a:t> dan OMK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kolesteatoma</a:t>
            </a:r>
            <a:r>
              <a:rPr lang="en-US" kern="0" dirty="0">
                <a:solidFill>
                  <a:sysClr val="windowText" lastClr="000000"/>
                </a:solidFill>
              </a:rPr>
              <a:t>. </a:t>
            </a:r>
          </a:p>
        </p:txBody>
      </p:sp>
      <p:sp>
        <p:nvSpPr>
          <p:cNvPr id="3" name="Rectangle 2">
            <a:extLst>
              <a:ext uri="{FF2B5EF4-FFF2-40B4-BE49-F238E27FC236}">
                <a16:creationId xmlns:a16="http://schemas.microsoft.com/office/drawing/2014/main" id="{5B2FC66C-F432-45EA-B602-77322D9DD2A1}"/>
              </a:ext>
            </a:extLst>
          </p:cNvPr>
          <p:cNvSpPr/>
          <p:nvPr/>
        </p:nvSpPr>
        <p:spPr>
          <a:xfrm>
            <a:off x="609600" y="609600"/>
            <a:ext cx="3484415" cy="584775"/>
          </a:xfrm>
          <a:prstGeom prst="rect">
            <a:avLst/>
          </a:prstGeom>
        </p:spPr>
        <p:txBody>
          <a:bodyPr wrap="none">
            <a:spAutoFit/>
          </a:bodyPr>
          <a:lstStyle/>
          <a:p>
            <a:r>
              <a:rPr lang="en-US" sz="3200" dirty="0"/>
              <a:t>OTITIS MEDIA AKUT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AF16BF-8106-4271-8A35-CB8F6F4A480F}"/>
              </a:ext>
            </a:extLst>
          </p:cNvPr>
          <p:cNvSpPr txBox="1">
            <a:spLocks/>
          </p:cNvSpPr>
          <p:nvPr/>
        </p:nvSpPr>
        <p:spPr>
          <a:xfrm>
            <a:off x="869673" y="16002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
            <a:r>
              <a:rPr lang="it-IT" b="1" kern="0" dirty="0">
                <a:solidFill>
                  <a:sysClr val="windowText" lastClr="000000"/>
                </a:solidFill>
              </a:rPr>
              <a:t>Faktor Presdiposisi</a:t>
            </a:r>
            <a:endParaRPr lang="en-US" kern="0" dirty="0">
              <a:solidFill>
                <a:sysClr val="windowText" lastClr="000000"/>
              </a:solidFill>
            </a:endParaRPr>
          </a:p>
          <a:p>
            <a:r>
              <a:rPr lang="fi-FI" kern="0" dirty="0">
                <a:solidFill>
                  <a:sysClr val="windowText" lastClr="000000"/>
                </a:solidFill>
              </a:rPr>
              <a:t>Pertahanan tubuh terganggu</a:t>
            </a:r>
            <a:endParaRPr lang="en-US" kern="0" dirty="0">
              <a:solidFill>
                <a:sysClr val="windowText" lastClr="000000"/>
              </a:solidFill>
            </a:endParaRPr>
          </a:p>
          <a:p>
            <a:r>
              <a:rPr lang="fi-FI" kern="0" dirty="0">
                <a:solidFill>
                  <a:sysClr val="windowText" lastClr="000000"/>
                </a:solidFill>
              </a:rPr>
              <a:t>Sumbatan tuba Eustachius</a:t>
            </a:r>
            <a:endParaRPr lang="en-US" kern="0" dirty="0">
              <a:solidFill>
                <a:sysClr val="windowText" lastClr="000000"/>
              </a:solidFill>
            </a:endParaRPr>
          </a:p>
          <a:p>
            <a:r>
              <a:rPr lang="fi-FI" kern="0" dirty="0">
                <a:solidFill>
                  <a:sysClr val="windowText" lastClr="000000"/>
                </a:solidFill>
              </a:rPr>
              <a:t>Infeksi saluran napas atas</a:t>
            </a:r>
            <a:endParaRPr lang="en-US" kern="0" dirty="0">
              <a:solidFill>
                <a:sysClr val="windowText" lastClr="000000"/>
              </a:solidFill>
            </a:endParaRPr>
          </a:p>
          <a:p>
            <a:r>
              <a:rPr lang="fi-FI" kern="0" dirty="0">
                <a:solidFill>
                  <a:sysClr val="windowText" lastClr="000000"/>
                </a:solidFill>
              </a:rPr>
              <a:t>Bentuk anatomi tuba</a:t>
            </a:r>
            <a:endParaRPr lang="en-US" kern="0" dirty="0">
              <a:solidFill>
                <a:sysClr val="windowText" lastClr="000000"/>
              </a:solidFill>
            </a:endParaRPr>
          </a:p>
          <a:p>
            <a:r>
              <a:rPr lang="fi-FI" kern="0" dirty="0">
                <a:solidFill>
                  <a:sysClr val="windowText" lastClr="000000"/>
                </a:solidFill>
              </a:rPr>
              <a:t>Alergi</a:t>
            </a:r>
          </a:p>
          <a:p>
            <a:pPr marL="34290"/>
            <a:r>
              <a:rPr lang="fi-FI" b="1" kern="0" dirty="0">
                <a:solidFill>
                  <a:sysClr val="windowText" lastClr="000000"/>
                </a:solidFill>
              </a:rPr>
              <a:t>Gejala Klinis</a:t>
            </a:r>
            <a:endParaRPr lang="en-US" kern="0" dirty="0">
              <a:solidFill>
                <a:sysClr val="windowText" lastClr="000000"/>
              </a:solidFill>
            </a:endParaRPr>
          </a:p>
          <a:p>
            <a:r>
              <a:rPr lang="en-US" kern="0" dirty="0">
                <a:solidFill>
                  <a:sysClr val="windowText" lastClr="000000"/>
                </a:solidFill>
              </a:rPr>
              <a:t>Rasa </a:t>
            </a:r>
            <a:r>
              <a:rPr lang="en-US" kern="0" dirty="0" err="1">
                <a:solidFill>
                  <a:sysClr val="windowText" lastClr="000000"/>
                </a:solidFill>
              </a:rPr>
              <a:t>nyeri</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(otalgia)</a:t>
            </a:r>
          </a:p>
          <a:p>
            <a:r>
              <a:rPr lang="id-ID" kern="0" dirty="0">
                <a:solidFill>
                  <a:sysClr val="windowText" lastClr="000000"/>
                </a:solidFill>
              </a:rPr>
              <a:t>Iritabilitas</a:t>
            </a:r>
            <a:endParaRPr lang="en-US" kern="0" dirty="0">
              <a:solidFill>
                <a:sysClr val="windowText" lastClr="000000"/>
              </a:solidFill>
            </a:endParaRPr>
          </a:p>
          <a:p>
            <a:r>
              <a:rPr lang="id-ID" kern="0" dirty="0">
                <a:solidFill>
                  <a:sysClr val="windowText" lastClr="000000"/>
                </a:solidFill>
              </a:rPr>
              <a:t>Demam</a:t>
            </a:r>
            <a:endParaRPr lang="en-US" kern="0" dirty="0">
              <a:solidFill>
                <a:sysClr val="windowText" lastClr="000000"/>
              </a:solidFill>
            </a:endParaRPr>
          </a:p>
          <a:p>
            <a:r>
              <a:rPr lang="id-ID" kern="0" dirty="0">
                <a:solidFill>
                  <a:sysClr val="windowText" lastClr="000000"/>
                </a:solidFill>
              </a:rPr>
              <a:t>Gangguan pendengaran</a:t>
            </a:r>
            <a:r>
              <a:rPr lang="en-US" kern="0" dirty="0">
                <a:solidFill>
                  <a:sysClr val="windowText" lastClr="000000"/>
                </a:solidFill>
              </a:rPr>
              <a:t> : </a:t>
            </a:r>
            <a:r>
              <a:rPr lang="en-US" kern="0" dirty="0" err="1">
                <a:solidFill>
                  <a:sysClr val="windowText" lastClr="000000"/>
                </a:solidFill>
              </a:rPr>
              <a:t>konduktif</a:t>
            </a:r>
            <a:endParaRPr lang="en-US" kern="0" dirty="0">
              <a:solidFill>
                <a:sysClr val="windowText" lastClr="000000"/>
              </a:solidFill>
            </a:endParaRPr>
          </a:p>
          <a:p>
            <a:r>
              <a:rPr lang="id-ID" kern="0" dirty="0">
                <a:solidFill>
                  <a:sysClr val="windowText" lastClr="000000"/>
                </a:solidFill>
              </a:rPr>
              <a:t>Telinga berdengung</a:t>
            </a:r>
            <a:endParaRPr lang="en-US" kern="0" dirty="0">
              <a:solidFill>
                <a:sysClr val="windowText" lastClr="000000"/>
              </a:solidFill>
            </a:endParaRPr>
          </a:p>
          <a:p>
            <a:pPr marL="34290"/>
            <a:endParaRPr lang="en-US" kern="0" dirty="0">
              <a:solidFill>
                <a:sysClr val="windowText" lastClr="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TotalTime>
  <Words>2102</Words>
  <Application>Microsoft Office PowerPoint</Application>
  <PresentationFormat>On-screen Show (4:3)</PresentationFormat>
  <Paragraphs>218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Comic Sans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Studi Ilmu Keperawatan (PSIK)  Fakultas Kedokteran dan Ilmu Kesehatan  Universitas Muhammadiyah Yogyakarta</dc:title>
  <dc:creator>psik_01</dc:creator>
  <cp:lastModifiedBy>ajeng iya</cp:lastModifiedBy>
  <cp:revision>4</cp:revision>
  <dcterms:created xsi:type="dcterms:W3CDTF">2021-06-14T05:10:06Z</dcterms:created>
  <dcterms:modified xsi:type="dcterms:W3CDTF">2021-06-14T14:10:01Z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2018-02-05T00:00:00Z</vt:filetime>
  </property>
  <property fmtid="{D5CDD505-2E9C-101B-9397-08002B2CF9AE}" pid="3" name="Creator">
    <vt:lpwstr>Microsoft® PowerPoint® 2016</vt:lpwstr>
  </property>
  <property fmtid="{D5CDD505-2E9C-101B-9397-08002B2CF9AE}" pid="4" name="LastSaved">
    <vt:filetime>2021-06-14T00:00:00Z</vt:filetime>
  </property>
</Properties>
</file>