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64" r:id="rId5"/>
    <p:sldId id="259" r:id="rId6"/>
    <p:sldId id="265" r:id="rId7"/>
    <p:sldId id="266" r:id="rId8"/>
    <p:sldId id="267" r:id="rId9"/>
    <p:sldId id="275" r:id="rId10"/>
    <p:sldId id="268" r:id="rId11"/>
    <p:sldId id="269" r:id="rId12"/>
    <p:sldId id="270" r:id="rId13"/>
    <p:sldId id="274" r:id="rId14"/>
    <p:sldId id="271"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50" autoAdjust="0"/>
    <p:restoredTop sz="94619" autoAdjust="0"/>
  </p:normalViewPr>
  <p:slideViewPr>
    <p:cSldViewPr snapToGrid="0">
      <p:cViewPr varScale="1">
        <p:scale>
          <a:sx n="124" d="100"/>
          <a:sy n="124" d="100"/>
        </p:scale>
        <p:origin x="3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11/30/21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11/30/21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11/30/21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11/30/21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11/30/21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11/30/21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11/30/21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11/30/21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11/30/21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11/30/21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en-US" sz="6800" dirty="0"/>
              <a:t>asthma </a:t>
            </a:r>
            <a:r>
              <a:rPr lang="en-US" sz="6800" dirty="0" err="1"/>
              <a:t>bronchiale</a:t>
            </a:r>
            <a:r>
              <a:rPr lang="en-US" sz="6800" dirty="0"/>
              <a:t> drugs </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a:normAutofit/>
          </a:bodyPr>
          <a:lstStyle/>
          <a:p>
            <a:pPr>
              <a:spcAft>
                <a:spcPts val="600"/>
              </a:spcAft>
            </a:pPr>
            <a:r>
              <a:rPr lang="en-US" sz="1800" dirty="0"/>
              <a:t>Wiwik Kusumawati</a:t>
            </a:r>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CAADF-C8B5-4B6F-BEBA-F0612A11CB4B}"/>
              </a:ext>
            </a:extLst>
          </p:cNvPr>
          <p:cNvSpPr>
            <a:spLocks noGrp="1"/>
          </p:cNvSpPr>
          <p:nvPr>
            <p:ph type="title"/>
          </p:nvPr>
        </p:nvSpPr>
        <p:spPr/>
        <p:txBody>
          <a:bodyPr/>
          <a:lstStyle/>
          <a:p>
            <a:r>
              <a:rPr lang="en-ID" b="1" dirty="0"/>
              <a:t>ANTIHISTAMINES</a:t>
            </a:r>
          </a:p>
        </p:txBody>
      </p:sp>
      <p:sp>
        <p:nvSpPr>
          <p:cNvPr id="3" name="Content Placeholder 2">
            <a:extLst>
              <a:ext uri="{FF2B5EF4-FFF2-40B4-BE49-F238E27FC236}">
                <a16:creationId xmlns:a16="http://schemas.microsoft.com/office/drawing/2014/main" id="{9F5A71F5-BD25-4562-B6CE-6AFB5379FF92}"/>
              </a:ext>
            </a:extLst>
          </p:cNvPr>
          <p:cNvSpPr>
            <a:spLocks noGrp="1"/>
          </p:cNvSpPr>
          <p:nvPr>
            <p:ph idx="1"/>
          </p:nvPr>
        </p:nvSpPr>
        <p:spPr>
          <a:xfrm>
            <a:off x="1066800" y="1820091"/>
            <a:ext cx="10058400" cy="4624252"/>
          </a:xfrm>
        </p:spPr>
        <p:txBody>
          <a:bodyPr>
            <a:normAutofit/>
          </a:bodyPr>
          <a:lstStyle/>
          <a:p>
            <a:pPr algn="l"/>
            <a:r>
              <a:rPr lang="en-ID" sz="2400" b="0" i="0" u="none" strike="noStrike" baseline="0" dirty="0">
                <a:solidFill>
                  <a:srgbClr val="000000"/>
                </a:solidFill>
                <a:latin typeface="Times-Roman"/>
              </a:rPr>
              <a:t>Antagonists that block H1-histamine receptors are used in the treatment of allergic conditions such as hay fever, urticaria, drug sensitivity rashes, pruritus, and insect bites and stings. They are not effective in asthma. Older antihistamine drugs (e.g. </a:t>
            </a:r>
            <a:r>
              <a:rPr lang="en-ID" sz="2400" b="1" i="0" u="none" strike="noStrike" baseline="0" dirty="0">
                <a:solidFill>
                  <a:srgbClr val="000000"/>
                </a:solidFill>
                <a:latin typeface="Times-Bold"/>
              </a:rPr>
              <a:t>chlorphenamine</a:t>
            </a:r>
            <a:r>
              <a:rPr lang="en-ID" sz="2400" b="0" i="0" u="none" strike="noStrike" baseline="0" dirty="0">
                <a:solidFill>
                  <a:srgbClr val="000000"/>
                </a:solidFill>
                <a:latin typeface="Times-Roman"/>
              </a:rPr>
              <a:t>, </a:t>
            </a:r>
            <a:r>
              <a:rPr lang="en-ID" sz="2400" b="1" i="0" u="none" strike="noStrike" baseline="0" dirty="0">
                <a:solidFill>
                  <a:srgbClr val="000000"/>
                </a:solidFill>
                <a:latin typeface="Times-Bold"/>
              </a:rPr>
              <a:t>alimemazine</a:t>
            </a:r>
            <a:r>
              <a:rPr lang="en-ID" sz="2400" b="0" i="0" u="none" strike="noStrike" baseline="0" dirty="0">
                <a:solidFill>
                  <a:srgbClr val="000000"/>
                </a:solidFill>
                <a:latin typeface="Times-Roman"/>
              </a:rPr>
              <a:t>, </a:t>
            </a:r>
            <a:r>
              <a:rPr lang="en-ID" sz="2400" b="1" i="0" u="none" strike="noStrike" baseline="0" dirty="0">
                <a:solidFill>
                  <a:srgbClr val="000000"/>
                </a:solidFill>
                <a:latin typeface="Times-Bold"/>
              </a:rPr>
              <a:t>promethazine</a:t>
            </a:r>
            <a:r>
              <a:rPr lang="en-ID" sz="2400" b="0" i="0" u="none" strike="noStrike" baseline="0" dirty="0">
                <a:solidFill>
                  <a:srgbClr val="000000"/>
                </a:solidFill>
                <a:latin typeface="Times-Roman"/>
              </a:rPr>
              <a:t>) </a:t>
            </a:r>
            <a:r>
              <a:rPr lang="en-ID" sz="2400" b="0" i="0" u="none" strike="noStrike" baseline="0" dirty="0" err="1">
                <a:solidFill>
                  <a:srgbClr val="000000"/>
                </a:solidFill>
                <a:latin typeface="Times-Roman"/>
              </a:rPr>
              <a:t>hav</a:t>
            </a:r>
            <a:r>
              <a:rPr lang="en-ID" sz="2400" b="0" i="0" u="none" strike="noStrike" baseline="0" dirty="0">
                <a:solidFill>
                  <a:srgbClr val="000000"/>
                </a:solidFill>
                <a:latin typeface="Times-Roman"/>
              </a:rPr>
              <a:t> antimuscarinic actions and pass </a:t>
            </a:r>
            <a:r>
              <a:rPr lang="en-ID" sz="2400" b="0" i="0" u="none" strike="noStrike" baseline="0" dirty="0" err="1">
                <a:solidFill>
                  <a:srgbClr val="000000"/>
                </a:solidFill>
                <a:latin typeface="Times-Roman"/>
              </a:rPr>
              <a:t>theblood</a:t>
            </a:r>
            <a:r>
              <a:rPr lang="en-ID" sz="2400" b="0" i="0" u="none" strike="noStrike" baseline="0" dirty="0">
                <a:solidFill>
                  <a:srgbClr val="000000"/>
                </a:solidFill>
                <a:latin typeface="Times-Roman"/>
              </a:rPr>
              <a:t>–brain barrier, commonly causing drowsiness and psychomotor impairment. </a:t>
            </a:r>
          </a:p>
          <a:p>
            <a:pPr algn="l"/>
            <a:r>
              <a:rPr lang="en-ID" sz="2400" b="0" i="0" u="none" strike="noStrike" baseline="0" dirty="0">
                <a:solidFill>
                  <a:srgbClr val="000000"/>
                </a:solidFill>
                <a:latin typeface="Times-Roman"/>
              </a:rPr>
              <a:t>Newer agents (e.g. </a:t>
            </a:r>
            <a:r>
              <a:rPr lang="en-ID" sz="2400" b="1" i="0" u="none" strike="noStrike" baseline="0" dirty="0">
                <a:solidFill>
                  <a:srgbClr val="000000"/>
                </a:solidFill>
                <a:latin typeface="Times-Bold"/>
              </a:rPr>
              <a:t>loratadine</a:t>
            </a:r>
            <a:r>
              <a:rPr lang="en-ID" sz="2400" b="0" i="0" u="none" strike="noStrike" baseline="0" dirty="0">
                <a:solidFill>
                  <a:srgbClr val="000000"/>
                </a:solidFill>
                <a:latin typeface="Times-Roman"/>
              </a:rPr>
              <a:t>, </a:t>
            </a:r>
            <a:r>
              <a:rPr lang="en-ID" sz="2400" b="1" i="0" u="none" strike="noStrike" baseline="0" dirty="0">
                <a:solidFill>
                  <a:srgbClr val="000000"/>
                </a:solidFill>
                <a:latin typeface="Times-Bold"/>
              </a:rPr>
              <a:t>cetirizine</a:t>
            </a:r>
            <a:r>
              <a:rPr lang="en-ID" sz="2400" b="0" i="0" u="none" strike="noStrike" baseline="0" dirty="0">
                <a:solidFill>
                  <a:srgbClr val="000000"/>
                </a:solidFill>
                <a:latin typeface="Times-Roman"/>
              </a:rPr>
              <a:t>, </a:t>
            </a:r>
            <a:r>
              <a:rPr lang="en-ID" sz="2400" b="1" i="0" u="none" strike="noStrike" baseline="0" dirty="0">
                <a:solidFill>
                  <a:srgbClr val="000000"/>
                </a:solidFill>
                <a:latin typeface="Times-Bold"/>
              </a:rPr>
              <a:t>fexofenadine</a:t>
            </a:r>
            <a:r>
              <a:rPr lang="en-ID" sz="2400" b="0" i="0" u="none" strike="noStrike" baseline="0" dirty="0">
                <a:solidFill>
                  <a:srgbClr val="000000"/>
                </a:solidFill>
                <a:latin typeface="Times-Roman"/>
              </a:rPr>
              <a:t>) do not have atropine-like actions and, because they do not cross the blood–brain barrier to any extent, they cause much less drowsiness</a:t>
            </a:r>
            <a:endParaRPr lang="en-ID" sz="2400" dirty="0"/>
          </a:p>
        </p:txBody>
      </p:sp>
    </p:spTree>
    <p:extLst>
      <p:ext uri="{BB962C8B-B14F-4D97-AF65-F5344CB8AC3E}">
        <p14:creationId xmlns:p14="http://schemas.microsoft.com/office/powerpoint/2010/main" val="3059440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CD79D2-C768-4E35-926E-5EA3EEAA95CA}"/>
              </a:ext>
            </a:extLst>
          </p:cNvPr>
          <p:cNvSpPr>
            <a:spLocks noGrp="1"/>
          </p:cNvSpPr>
          <p:nvPr>
            <p:ph idx="1"/>
          </p:nvPr>
        </p:nvSpPr>
        <p:spPr>
          <a:xfrm>
            <a:off x="966651" y="801189"/>
            <a:ext cx="10371909" cy="5547360"/>
          </a:xfrm>
        </p:spPr>
        <p:txBody>
          <a:bodyPr>
            <a:noAutofit/>
          </a:bodyPr>
          <a:lstStyle/>
          <a:p>
            <a:pPr algn="l"/>
            <a:r>
              <a:rPr lang="en-ID" sz="2400" b="1" i="0" u="none" strike="noStrike" baseline="0" dirty="0">
                <a:latin typeface="HelveticaNeue-Black"/>
              </a:rPr>
              <a:t>Cromoglicate</a:t>
            </a:r>
          </a:p>
          <a:p>
            <a:pPr algn="l"/>
            <a:r>
              <a:rPr lang="en-ID" sz="1800" b="0" i="0" u="none" strike="noStrike" baseline="0" dirty="0">
                <a:solidFill>
                  <a:srgbClr val="000000"/>
                </a:solidFill>
                <a:latin typeface="Times-Roman"/>
              </a:rPr>
              <a:t>Cromoglicate is a prophylactic drug and is of no value in acute attacks. It has anti-inflammatory actions in some patients but it is not possible to predict which patients will benefit and it is usually less effective than prophylaxis with corticosteroid inhalation. Cromoglicate must be given regularly and it may be several weeks before beneficial effects are apparent. The mechanism of action of cromoglicate is unclear. </a:t>
            </a:r>
            <a:r>
              <a:rPr lang="en-ID" sz="1800" b="0" i="0" u="none" strike="noStrike" baseline="0" dirty="0" err="1">
                <a:solidFill>
                  <a:srgbClr val="000000"/>
                </a:solidFill>
                <a:latin typeface="Times-Roman"/>
              </a:rPr>
              <a:t>Itmay</a:t>
            </a:r>
            <a:r>
              <a:rPr lang="en-ID" sz="1800" b="0" i="0" u="none" strike="noStrike" baseline="0" dirty="0">
                <a:solidFill>
                  <a:srgbClr val="000000"/>
                </a:solidFill>
                <a:latin typeface="Times-Roman"/>
              </a:rPr>
              <a:t> act by decreasing the sensitivity of bronchial sensory </a:t>
            </a:r>
            <a:r>
              <a:rPr lang="en-ID" sz="1800" b="0" i="0" u="none" strike="noStrike" baseline="0" dirty="0" err="1">
                <a:solidFill>
                  <a:srgbClr val="000000"/>
                </a:solidFill>
                <a:latin typeface="Times-Roman"/>
              </a:rPr>
              <a:t>nerves,abolishing</a:t>
            </a:r>
            <a:r>
              <a:rPr lang="en-ID" sz="1800" b="0" i="0" u="none" strike="noStrike" baseline="0" dirty="0">
                <a:solidFill>
                  <a:srgbClr val="000000"/>
                </a:solidFill>
                <a:latin typeface="Times-Roman"/>
              </a:rPr>
              <a:t> local reflexes that stimulate inflammation.</a:t>
            </a:r>
          </a:p>
          <a:p>
            <a:pPr algn="l"/>
            <a:r>
              <a:rPr lang="en-ID" sz="2400" b="1" i="0" u="none" strike="noStrike" baseline="0" dirty="0">
                <a:latin typeface="HelveticaNeue-Black"/>
              </a:rPr>
              <a:t>Corticosteroids</a:t>
            </a:r>
          </a:p>
          <a:p>
            <a:pPr algn="l"/>
            <a:r>
              <a:rPr lang="en-ID" sz="1800" b="0" i="0" u="none" strike="noStrike" baseline="0" dirty="0">
                <a:solidFill>
                  <a:srgbClr val="000000"/>
                </a:solidFill>
                <a:latin typeface="Times-Roman"/>
              </a:rPr>
              <a:t>Steroids effectively increase the airway calibre in asthma by reducing bronchial inflammatory reactions (e.g. oedema and mucus hypersecretion)and by modifying allergic reactions. Oral administration of steroids is associated with many serious adverse effects (Chapter 33), but, except for high doses, these can be avoided in asthma by aerosol administration of the drugs (e.g. </a:t>
            </a:r>
            <a:r>
              <a:rPr lang="en-ID" sz="1800" b="1" i="0" u="none" strike="noStrike" baseline="0" dirty="0" err="1">
                <a:solidFill>
                  <a:srgbClr val="000000"/>
                </a:solidFill>
                <a:latin typeface="Times-Bold"/>
              </a:rPr>
              <a:t>beclometasone</a:t>
            </a:r>
            <a:r>
              <a:rPr lang="en-ID" sz="1800" b="0" i="0" u="none" strike="noStrike" baseline="0" dirty="0">
                <a:solidFill>
                  <a:srgbClr val="000000"/>
                </a:solidFill>
                <a:latin typeface="Times-Roman"/>
              </a:rPr>
              <a:t>). Inhaled steroids are usually effective in 3–7 days, but oral steroids may be necessary in some patients where all other therapy fails. Steroid nasal sprays (</a:t>
            </a:r>
            <a:r>
              <a:rPr lang="en-ID" sz="1800" b="0" i="0" u="none" strike="noStrike" baseline="0" dirty="0" err="1">
                <a:solidFill>
                  <a:srgbClr val="000000"/>
                </a:solidFill>
                <a:latin typeface="Times-Roman"/>
              </a:rPr>
              <a:t>e.g.</a:t>
            </a:r>
            <a:r>
              <a:rPr lang="en-ID" sz="1800" b="1" i="0" u="none" strike="noStrike" baseline="0" dirty="0" err="1">
                <a:solidFill>
                  <a:srgbClr val="000000"/>
                </a:solidFill>
                <a:latin typeface="Times-Bold"/>
              </a:rPr>
              <a:t>beclometasone</a:t>
            </a:r>
            <a:r>
              <a:rPr lang="en-ID" sz="1800" b="0" i="0" u="none" strike="noStrike" baseline="0" dirty="0">
                <a:solidFill>
                  <a:srgbClr val="000000"/>
                </a:solidFill>
                <a:latin typeface="Times-Roman"/>
              </a:rPr>
              <a:t>, </a:t>
            </a:r>
            <a:r>
              <a:rPr lang="en-ID" sz="1800" b="1" i="0" u="none" strike="noStrike" baseline="0" dirty="0">
                <a:solidFill>
                  <a:srgbClr val="000000"/>
                </a:solidFill>
                <a:latin typeface="Times-Bold"/>
              </a:rPr>
              <a:t>budesonide</a:t>
            </a:r>
            <a:r>
              <a:rPr lang="en-ID" sz="1800" b="0" i="0" u="none" strike="noStrike" baseline="0" dirty="0">
                <a:solidFill>
                  <a:srgbClr val="000000"/>
                </a:solidFill>
                <a:latin typeface="Times-Roman"/>
              </a:rPr>
              <a:t>) are very effective in hay fever and are especially useful in patients with nasal congestion that is not </a:t>
            </a:r>
            <a:r>
              <a:rPr lang="en-ID" sz="1800" b="0" i="0" u="none" strike="noStrike" baseline="0" dirty="0" err="1">
                <a:solidFill>
                  <a:srgbClr val="000000"/>
                </a:solidFill>
                <a:latin typeface="Times-Roman"/>
              </a:rPr>
              <a:t>affectedby</a:t>
            </a:r>
            <a:r>
              <a:rPr lang="en-ID" sz="1800" b="0" i="0" u="none" strike="noStrike" baseline="0" dirty="0">
                <a:solidFill>
                  <a:srgbClr val="000000"/>
                </a:solidFill>
                <a:latin typeface="Times-Roman"/>
              </a:rPr>
              <a:t> antihistamines.</a:t>
            </a:r>
          </a:p>
        </p:txBody>
      </p:sp>
    </p:spTree>
    <p:extLst>
      <p:ext uri="{BB962C8B-B14F-4D97-AF65-F5344CB8AC3E}">
        <p14:creationId xmlns:p14="http://schemas.microsoft.com/office/powerpoint/2010/main" val="1891762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CD79D2-C768-4E35-926E-5EA3EEAA95CA}"/>
              </a:ext>
            </a:extLst>
          </p:cNvPr>
          <p:cNvSpPr>
            <a:spLocks noGrp="1"/>
          </p:cNvSpPr>
          <p:nvPr>
            <p:ph idx="1"/>
          </p:nvPr>
        </p:nvSpPr>
        <p:spPr>
          <a:xfrm>
            <a:off x="1175657" y="931817"/>
            <a:ext cx="9831977" cy="5416732"/>
          </a:xfrm>
        </p:spPr>
        <p:txBody>
          <a:bodyPr>
            <a:noAutofit/>
          </a:bodyPr>
          <a:lstStyle/>
          <a:p>
            <a:pPr algn="l"/>
            <a:r>
              <a:rPr lang="en-ID" sz="2400" b="1" i="0" u="none" strike="noStrike" baseline="0" dirty="0">
                <a:latin typeface="HelveticaNeue-Black"/>
              </a:rPr>
              <a:t>Acute severe asthma</a:t>
            </a:r>
          </a:p>
          <a:p>
            <a:pPr algn="l"/>
            <a:r>
              <a:rPr lang="en-ID" sz="2000" b="1" i="0" u="none" strike="noStrike" baseline="0" dirty="0">
                <a:solidFill>
                  <a:srgbClr val="000000"/>
                </a:solidFill>
                <a:latin typeface="Times-Bold"/>
              </a:rPr>
              <a:t>Oxygen </a:t>
            </a:r>
            <a:r>
              <a:rPr lang="en-ID" sz="2000" b="0" i="0" u="none" strike="noStrike" baseline="0" dirty="0">
                <a:solidFill>
                  <a:srgbClr val="000000"/>
                </a:solidFill>
                <a:latin typeface="Times-Roman"/>
              </a:rPr>
              <a:t>(40–60%) is given together with nebulized or intravenous </a:t>
            </a:r>
            <a:r>
              <a:rPr lang="en-ID" sz="2000" b="0" i="0" u="none" strike="noStrike" baseline="0" dirty="0">
                <a:solidFill>
                  <a:srgbClr val="000000"/>
                </a:solidFill>
                <a:latin typeface="SymbolNew-Medium"/>
              </a:rPr>
              <a:t>β</a:t>
            </a:r>
            <a:r>
              <a:rPr lang="en-ID" sz="2000" b="0" i="0" u="none" strike="noStrike" baseline="0" dirty="0">
                <a:solidFill>
                  <a:srgbClr val="000000"/>
                </a:solidFill>
                <a:latin typeface="Times-Roman"/>
              </a:rPr>
              <a:t>2-agonists (e.g. </a:t>
            </a:r>
            <a:r>
              <a:rPr lang="en-ID" sz="2000" b="1" i="0" u="none" strike="noStrike" baseline="0" dirty="0">
                <a:solidFill>
                  <a:srgbClr val="000000"/>
                </a:solidFill>
                <a:latin typeface="Times-Bold"/>
              </a:rPr>
              <a:t>salbutamol</a:t>
            </a:r>
            <a:r>
              <a:rPr lang="en-ID" sz="2000" b="0" i="0" u="none" strike="noStrike" baseline="0" dirty="0">
                <a:solidFill>
                  <a:srgbClr val="000000"/>
                </a:solidFill>
                <a:latin typeface="Times-Roman"/>
              </a:rPr>
              <a:t>). Then intravenous </a:t>
            </a:r>
            <a:r>
              <a:rPr lang="en-ID" sz="2000" b="1" i="0" u="none" strike="noStrike" baseline="0" dirty="0">
                <a:solidFill>
                  <a:srgbClr val="000000"/>
                </a:solidFill>
                <a:latin typeface="Times-Bold"/>
              </a:rPr>
              <a:t>hydrocortisone </a:t>
            </a:r>
            <a:r>
              <a:rPr lang="en-ID" sz="2000" b="0" i="0" u="none" strike="noStrike" baseline="0" dirty="0">
                <a:solidFill>
                  <a:srgbClr val="000000"/>
                </a:solidFill>
                <a:latin typeface="Times-Roman"/>
              </a:rPr>
              <a:t>or oral </a:t>
            </a:r>
            <a:r>
              <a:rPr lang="en-ID" sz="2000" b="1" i="0" u="none" strike="noStrike" baseline="0" dirty="0">
                <a:solidFill>
                  <a:srgbClr val="000000"/>
                </a:solidFill>
                <a:latin typeface="Times-Bold"/>
              </a:rPr>
              <a:t>prednisolone </a:t>
            </a:r>
            <a:r>
              <a:rPr lang="en-ID" sz="2000" b="0" i="0" u="none" strike="noStrike" baseline="0" dirty="0">
                <a:solidFill>
                  <a:srgbClr val="000000"/>
                </a:solidFill>
                <a:latin typeface="Times-Roman"/>
              </a:rPr>
              <a:t>is given. Nebulized </a:t>
            </a:r>
            <a:r>
              <a:rPr lang="en-ID" sz="2000" b="1" i="0" u="none" strike="noStrike" baseline="0" dirty="0">
                <a:solidFill>
                  <a:srgbClr val="000000"/>
                </a:solidFill>
                <a:latin typeface="Times-Bold"/>
              </a:rPr>
              <a:t>ipratropium </a:t>
            </a:r>
            <a:r>
              <a:rPr lang="en-ID" sz="2000" b="0" i="0" u="none" strike="noStrike" baseline="0" dirty="0">
                <a:solidFill>
                  <a:srgbClr val="000000"/>
                </a:solidFill>
                <a:latin typeface="Times-Roman"/>
              </a:rPr>
              <a:t>may also be used if required. If these drugs do not produce a response, an intravenous infusion of aminophylline may help, but there is little evidence that it does. Artificial ventilation may be required.</a:t>
            </a:r>
            <a:endParaRPr lang="en-ID" sz="2000" dirty="0"/>
          </a:p>
        </p:txBody>
      </p:sp>
    </p:spTree>
    <p:extLst>
      <p:ext uri="{BB962C8B-B14F-4D97-AF65-F5344CB8AC3E}">
        <p14:creationId xmlns:p14="http://schemas.microsoft.com/office/powerpoint/2010/main" val="924975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24000" y="141494"/>
            <a:ext cx="9144000" cy="671650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8B10F-9912-4062-9F8D-D051D33634F4}"/>
              </a:ext>
            </a:extLst>
          </p:cNvPr>
          <p:cNvSpPr>
            <a:spLocks noGrp="1"/>
          </p:cNvSpPr>
          <p:nvPr>
            <p:ph type="title"/>
          </p:nvPr>
        </p:nvSpPr>
        <p:spPr/>
        <p:txBody>
          <a:bodyPr/>
          <a:lstStyle/>
          <a:p>
            <a:r>
              <a:rPr lang="en-ID" b="1" dirty="0"/>
              <a:t>INTRODUCTION</a:t>
            </a:r>
          </a:p>
        </p:txBody>
      </p:sp>
      <p:sp>
        <p:nvSpPr>
          <p:cNvPr id="3" name="Content Placeholder 2">
            <a:extLst>
              <a:ext uri="{FF2B5EF4-FFF2-40B4-BE49-F238E27FC236}">
                <a16:creationId xmlns:a16="http://schemas.microsoft.com/office/drawing/2014/main" id="{F1732100-FA4E-41D2-BD0F-0709DAF775B0}"/>
              </a:ext>
            </a:extLst>
          </p:cNvPr>
          <p:cNvSpPr>
            <a:spLocks noGrp="1"/>
          </p:cNvSpPr>
          <p:nvPr>
            <p:ph idx="1"/>
          </p:nvPr>
        </p:nvSpPr>
        <p:spPr>
          <a:xfrm>
            <a:off x="1066800" y="1828799"/>
            <a:ext cx="10058400" cy="4624251"/>
          </a:xfrm>
        </p:spPr>
        <p:txBody>
          <a:bodyPr>
            <a:normAutofit/>
          </a:bodyPr>
          <a:lstStyle/>
          <a:p>
            <a:pPr algn="just"/>
            <a:r>
              <a:rPr lang="en-ID" sz="2400" b="0" i="0" u="none" strike="noStrike" baseline="0" dirty="0">
                <a:latin typeface="Times-Roman"/>
              </a:rPr>
              <a:t>Asthma, hay fever and anaphylaxis (green shaded boxes) are caused by the same basic processes: </a:t>
            </a:r>
            <a:r>
              <a:rPr lang="en-ID" sz="2400" b="0" i="1" u="none" strike="noStrike" baseline="0" dirty="0" err="1">
                <a:latin typeface="Times-Italic"/>
              </a:rPr>
              <a:t>IgE</a:t>
            </a:r>
            <a:r>
              <a:rPr lang="en-ID" sz="2400" b="0" i="1" u="none" strike="noStrike" baseline="0" dirty="0">
                <a:latin typeface="Times-Italic"/>
              </a:rPr>
              <a:t> </a:t>
            </a:r>
            <a:r>
              <a:rPr lang="en-ID" sz="2400" b="0" i="0" u="none" strike="noStrike" baseline="0" dirty="0">
                <a:latin typeface="Times-Roman"/>
              </a:rPr>
              <a:t>antibody attaches to mast cells (</a:t>
            </a:r>
            <a:r>
              <a:rPr lang="en-ID" sz="2400" b="0" i="0" u="none" strike="noStrike" baseline="0" dirty="0" err="1">
                <a:latin typeface="Times-Roman"/>
              </a:rPr>
              <a:t>topleft</a:t>
            </a:r>
            <a:r>
              <a:rPr lang="en-ID" sz="2400" b="0" i="0" u="none" strike="noStrike" baseline="0" dirty="0">
                <a:latin typeface="Times-Roman"/>
              </a:rPr>
              <a:t>) and, on renewed exposure to the same antigen ( ), </a:t>
            </a:r>
            <a:r>
              <a:rPr lang="en-ID" sz="2400" b="0" i="0" u="none" strike="noStrike" baseline="0" dirty="0" err="1">
                <a:latin typeface="Times-Roman"/>
              </a:rPr>
              <a:t>degranulationof</a:t>
            </a:r>
            <a:r>
              <a:rPr lang="en-ID" sz="2400" b="0" i="0" u="none" strike="noStrike" baseline="0" dirty="0">
                <a:latin typeface="Times-Roman"/>
              </a:rPr>
              <a:t> the mast cells occurs with the production and release of </a:t>
            </a:r>
            <a:r>
              <a:rPr lang="en-ID" sz="2400" b="1" i="0" u="none" strike="noStrike" baseline="0" dirty="0">
                <a:latin typeface="Times-Bold"/>
              </a:rPr>
              <a:t>mediators </a:t>
            </a:r>
            <a:r>
              <a:rPr lang="en-ID" sz="2400" b="0" i="0" u="none" strike="noStrike" baseline="0" dirty="0">
                <a:latin typeface="Times-Roman"/>
              </a:rPr>
              <a:t>(middle left). </a:t>
            </a:r>
          </a:p>
          <a:p>
            <a:pPr algn="just"/>
            <a:r>
              <a:rPr lang="en-ID" sz="2400" b="0" i="0" u="none" strike="noStrike" baseline="0" dirty="0">
                <a:latin typeface="Times-Roman"/>
              </a:rPr>
              <a:t>If the release of mediators is localized, hay fever (top right) or asthma (bottom right) result, but a massive general release causes anaphylaxis, which is a rare but life-threatening reaction to beestings and penicillin or other drugs. </a:t>
            </a:r>
          </a:p>
          <a:p>
            <a:pPr algn="just"/>
            <a:r>
              <a:rPr lang="en-ID" sz="2400" b="0" i="0" u="none" strike="noStrike" baseline="0" dirty="0">
                <a:latin typeface="Times-Roman"/>
              </a:rPr>
              <a:t>Antigens that can trigger these reactions are called </a:t>
            </a:r>
            <a:r>
              <a:rPr lang="en-ID" sz="2400" b="1" i="0" u="none" strike="noStrike" baseline="0" dirty="0">
                <a:latin typeface="Times-Bold"/>
              </a:rPr>
              <a:t>allergens </a:t>
            </a:r>
            <a:r>
              <a:rPr lang="en-ID" sz="2400" b="0" i="0" u="none" strike="noStrike" baseline="0" dirty="0">
                <a:latin typeface="Times-Roman"/>
              </a:rPr>
              <a:t>(top left)</a:t>
            </a:r>
            <a:endParaRPr lang="en-ID" sz="2400" dirty="0"/>
          </a:p>
        </p:txBody>
      </p:sp>
    </p:spTree>
    <p:extLst>
      <p:ext uri="{BB962C8B-B14F-4D97-AF65-F5344CB8AC3E}">
        <p14:creationId xmlns:p14="http://schemas.microsoft.com/office/powerpoint/2010/main" val="1247976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5D15-18A9-4AE1-B869-080057778631}"/>
              </a:ext>
            </a:extLst>
          </p:cNvPr>
          <p:cNvSpPr>
            <a:spLocks noGrp="1"/>
          </p:cNvSpPr>
          <p:nvPr>
            <p:ph type="title"/>
          </p:nvPr>
        </p:nvSpPr>
        <p:spPr/>
        <p:txBody>
          <a:bodyPr/>
          <a:lstStyle/>
          <a:p>
            <a:r>
              <a:rPr lang="en-ID" sz="4000" b="1" i="0" u="none" strike="noStrike" cap="all" dirty="0">
                <a:latin typeface="Times-Bold"/>
              </a:rPr>
              <a:t>Bronchial asthma</a:t>
            </a:r>
            <a:endParaRPr lang="en-ID" cap="all" dirty="0"/>
          </a:p>
        </p:txBody>
      </p:sp>
      <p:sp>
        <p:nvSpPr>
          <p:cNvPr id="3" name="Content Placeholder 2">
            <a:extLst>
              <a:ext uri="{FF2B5EF4-FFF2-40B4-BE49-F238E27FC236}">
                <a16:creationId xmlns:a16="http://schemas.microsoft.com/office/drawing/2014/main" id="{2BB6A803-387A-4F2A-ACD6-58E1BDD1AFAC}"/>
              </a:ext>
            </a:extLst>
          </p:cNvPr>
          <p:cNvSpPr>
            <a:spLocks noGrp="1"/>
          </p:cNvSpPr>
          <p:nvPr>
            <p:ph idx="1"/>
          </p:nvPr>
        </p:nvSpPr>
        <p:spPr>
          <a:xfrm>
            <a:off x="1066799" y="1933303"/>
            <a:ext cx="10524309" cy="4632959"/>
          </a:xfrm>
        </p:spPr>
        <p:txBody>
          <a:bodyPr>
            <a:noAutofit/>
          </a:bodyPr>
          <a:lstStyle/>
          <a:p>
            <a:pPr algn="l"/>
            <a:r>
              <a:rPr lang="en-ID" sz="2400" b="0" i="0" u="none" strike="noStrike" baseline="0" dirty="0">
                <a:latin typeface="Times-Roman"/>
              </a:rPr>
              <a:t>is an inflammatory disease in which the calibre of the airways is chronically narrowed by oedema and is unstable.</a:t>
            </a:r>
          </a:p>
          <a:p>
            <a:pPr algn="l"/>
            <a:r>
              <a:rPr lang="en-ID" sz="2400" b="0" i="0" u="none" strike="noStrike" baseline="0" dirty="0">
                <a:latin typeface="Times-Roman"/>
              </a:rPr>
              <a:t>During an attack the patient suffers from wheezing and difficulty in breathing as a result of bronchospasm, mucosal oedema and mucus formation (bottom right). </a:t>
            </a:r>
          </a:p>
          <a:p>
            <a:pPr algn="l"/>
            <a:r>
              <a:rPr lang="en-ID" sz="2400" b="0" i="0" u="none" strike="noStrike" baseline="0" dirty="0">
                <a:latin typeface="Times-Roman"/>
              </a:rPr>
              <a:t>Eventually the chronic inflammation causes irreversible changes to the airways (bottom right). </a:t>
            </a:r>
          </a:p>
          <a:p>
            <a:pPr algn="l"/>
            <a:r>
              <a:rPr lang="en-ID" sz="2400" b="0" i="0" u="none" strike="noStrike" baseline="0" dirty="0">
                <a:latin typeface="Times-Roman"/>
              </a:rPr>
              <a:t>When the acute attack has an allergic basis, the term </a:t>
            </a:r>
            <a:r>
              <a:rPr lang="en-ID" sz="2400" b="0" i="1" u="none" strike="noStrike" baseline="0" dirty="0">
                <a:latin typeface="Times-Italic"/>
              </a:rPr>
              <a:t>extrinsic asthma </a:t>
            </a:r>
            <a:r>
              <a:rPr lang="en-ID" sz="2400" b="0" i="0" u="none" strike="noStrike" baseline="0" dirty="0">
                <a:latin typeface="Times-Roman"/>
              </a:rPr>
              <a:t>is often used.</a:t>
            </a:r>
          </a:p>
          <a:p>
            <a:pPr algn="l"/>
            <a:r>
              <a:rPr lang="en-ID" sz="2400" b="0" i="0" u="none" strike="noStrike" baseline="0" dirty="0">
                <a:latin typeface="Times-Roman"/>
              </a:rPr>
              <a:t>When there is no obvious allergic basis for the disease, it is called </a:t>
            </a:r>
            <a:r>
              <a:rPr lang="en-ID" sz="2400" b="0" i="1" u="none" strike="noStrike" baseline="0" dirty="0">
                <a:latin typeface="Times-Italic"/>
              </a:rPr>
              <a:t>intrinsic asthma</a:t>
            </a:r>
            <a:endParaRPr lang="en-ID" sz="2400" dirty="0"/>
          </a:p>
        </p:txBody>
      </p:sp>
    </p:spTree>
    <p:extLst>
      <p:ext uri="{BB962C8B-B14F-4D97-AF65-F5344CB8AC3E}">
        <p14:creationId xmlns:p14="http://schemas.microsoft.com/office/powerpoint/2010/main" val="3453431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3DA9E-BA8B-4440-BFCF-4C2F64586F6F}"/>
              </a:ext>
            </a:extLst>
          </p:cNvPr>
          <p:cNvSpPr>
            <a:spLocks noGrp="1"/>
          </p:cNvSpPr>
          <p:nvPr>
            <p:ph type="title"/>
          </p:nvPr>
        </p:nvSpPr>
        <p:spPr>
          <a:xfrm>
            <a:off x="1066800" y="538091"/>
            <a:ext cx="10058400" cy="1072995"/>
          </a:xfrm>
        </p:spPr>
        <p:txBody>
          <a:bodyPr/>
          <a:lstStyle/>
          <a:p>
            <a:r>
              <a:rPr lang="en-ID" b="1" cap="all" dirty="0"/>
              <a:t>Classification of asthma</a:t>
            </a:r>
          </a:p>
        </p:txBody>
      </p:sp>
      <p:sp>
        <p:nvSpPr>
          <p:cNvPr id="3" name="Content Placeholder 2">
            <a:extLst>
              <a:ext uri="{FF2B5EF4-FFF2-40B4-BE49-F238E27FC236}">
                <a16:creationId xmlns:a16="http://schemas.microsoft.com/office/drawing/2014/main" id="{B1AA82BE-E432-4F6D-8CF9-A3AAB3F7CD98}"/>
              </a:ext>
            </a:extLst>
          </p:cNvPr>
          <p:cNvSpPr>
            <a:spLocks noGrp="1"/>
          </p:cNvSpPr>
          <p:nvPr>
            <p:ph idx="1"/>
          </p:nvPr>
        </p:nvSpPr>
        <p:spPr>
          <a:xfrm>
            <a:off x="1066800" y="1611086"/>
            <a:ext cx="10058400" cy="4972593"/>
          </a:xfrm>
        </p:spPr>
        <p:txBody>
          <a:bodyPr>
            <a:normAutofit/>
          </a:bodyPr>
          <a:lstStyle/>
          <a:p>
            <a:pPr algn="l"/>
            <a:r>
              <a:rPr lang="en-ID" sz="2000" b="0" i="0" u="none" strike="noStrike" baseline="0" dirty="0">
                <a:latin typeface="Times-Roman"/>
              </a:rPr>
              <a:t>In </a:t>
            </a:r>
            <a:r>
              <a:rPr lang="en-ID" sz="2000" b="1" i="0" u="none" strike="noStrike" baseline="0" dirty="0">
                <a:latin typeface="Times-Bold"/>
              </a:rPr>
              <a:t>mild to moderate asthma</a:t>
            </a:r>
            <a:r>
              <a:rPr lang="en-ID" sz="2000" b="0" i="0" u="none" strike="noStrike" baseline="0" dirty="0">
                <a:latin typeface="Times-Roman"/>
              </a:rPr>
              <a:t>, the first-line drugs are short-acting </a:t>
            </a:r>
            <a:r>
              <a:rPr lang="en-ID" sz="2000" b="0" i="0" u="none" strike="noStrike" baseline="0" dirty="0">
                <a:latin typeface="SymbolNew-Medium"/>
              </a:rPr>
              <a:t>β</a:t>
            </a:r>
            <a:r>
              <a:rPr lang="en-ID" sz="2000" b="0" i="0" u="none" strike="noStrike" baseline="0" dirty="0">
                <a:latin typeface="Times-Roman"/>
              </a:rPr>
              <a:t>2-adrenoceptor agonists (</a:t>
            </a:r>
            <a:r>
              <a:rPr lang="en-ID" sz="2000" b="1" i="0" u="none" strike="noStrike" baseline="0" dirty="0">
                <a:latin typeface="SymbolNew-Bold"/>
              </a:rPr>
              <a:t>β</a:t>
            </a:r>
            <a:r>
              <a:rPr lang="en-ID" sz="2000" b="1" i="0" u="none" strike="noStrike" baseline="0" dirty="0">
                <a:latin typeface="Times-Bold"/>
              </a:rPr>
              <a:t>2-stimulants</a:t>
            </a:r>
            <a:r>
              <a:rPr lang="en-ID" sz="2000" b="0" i="0" u="none" strike="noStrike" baseline="0" dirty="0">
                <a:latin typeface="Times-Roman"/>
              </a:rPr>
              <a:t>, middle right) inhaled from pressurized containers when required. If </a:t>
            </a:r>
            <a:r>
              <a:rPr lang="en-ID" sz="2000" b="0" i="0" u="none" strike="noStrike" baseline="0" dirty="0">
                <a:latin typeface="SymbolNew-Medium"/>
              </a:rPr>
              <a:t>β</a:t>
            </a:r>
            <a:r>
              <a:rPr lang="en-ID" sz="2000" b="0" i="0" u="none" strike="noStrike" baseline="0" dirty="0">
                <a:latin typeface="Times-Roman"/>
              </a:rPr>
              <a:t>-agonists are required more than once a day, then regular administration of </a:t>
            </a:r>
            <a:r>
              <a:rPr lang="en-ID" sz="2000" b="1" i="0" u="none" strike="noStrike" baseline="0" dirty="0">
                <a:latin typeface="Times-Bold"/>
              </a:rPr>
              <a:t>inhaled steroid </a:t>
            </a:r>
            <a:r>
              <a:rPr lang="en-ID" sz="2000" b="0" i="0" u="none" strike="noStrike" baseline="0" dirty="0">
                <a:latin typeface="Times-Roman"/>
              </a:rPr>
              <a:t>is added (bottom right). </a:t>
            </a:r>
          </a:p>
          <a:p>
            <a:pPr algn="l"/>
            <a:r>
              <a:rPr lang="en-ID" sz="2000" b="0" i="0" u="none" strike="noStrike" baseline="0" dirty="0">
                <a:latin typeface="Times-Roman"/>
              </a:rPr>
              <a:t>In more severe asthma, short-acting </a:t>
            </a:r>
            <a:r>
              <a:rPr lang="en-ID" sz="2000" b="0" i="0" u="none" strike="noStrike" baseline="0" dirty="0">
                <a:latin typeface="SymbolNew-Medium"/>
              </a:rPr>
              <a:t>β</a:t>
            </a:r>
            <a:r>
              <a:rPr lang="en-ID" sz="2000" b="0" i="0" u="none" strike="noStrike" baseline="0" dirty="0">
                <a:latin typeface="Times-Roman"/>
              </a:rPr>
              <a:t>-agonists and inhaled steroids are retained with the addition of a regular inhaled long-acting </a:t>
            </a:r>
            <a:r>
              <a:rPr lang="en-ID" sz="2000" b="0" i="0" u="none" strike="noStrike" baseline="0" dirty="0">
                <a:latin typeface="SymbolNew-Medium"/>
              </a:rPr>
              <a:t>β−</a:t>
            </a:r>
            <a:r>
              <a:rPr lang="en-ID" sz="2000" b="0" i="0" u="none" strike="noStrike" baseline="0" dirty="0">
                <a:latin typeface="Times-Roman"/>
              </a:rPr>
              <a:t>stimulant (e.g. </a:t>
            </a:r>
            <a:r>
              <a:rPr lang="en-ID" sz="2000" b="1" i="0" u="none" strike="noStrike" baseline="0" dirty="0">
                <a:latin typeface="Times-Bold"/>
              </a:rPr>
              <a:t>salmeterol</a:t>
            </a:r>
            <a:r>
              <a:rPr lang="en-ID" sz="2000" b="0" i="0" u="none" strike="noStrike" baseline="0" dirty="0">
                <a:latin typeface="Times-Roman"/>
              </a:rPr>
              <a:t>). If necessary, a high-dose inhaled steroid is tried with salmeterol, together with oral sustained release </a:t>
            </a:r>
            <a:r>
              <a:rPr lang="en-ID" sz="2000" b="1" i="0" u="none" strike="noStrike" baseline="0" dirty="0">
                <a:latin typeface="Times-Bold"/>
              </a:rPr>
              <a:t>theophylline</a:t>
            </a:r>
            <a:r>
              <a:rPr lang="en-ID" sz="2000" b="0" i="0" u="none" strike="noStrike" baseline="0" dirty="0">
                <a:latin typeface="Times-Roman"/>
              </a:rPr>
              <a:t>, or a modified release oral </a:t>
            </a:r>
            <a:r>
              <a:rPr lang="en-ID" sz="2000" b="1" i="0" u="none" strike="noStrike" baseline="0" dirty="0">
                <a:latin typeface="SymbolNew-Bold"/>
              </a:rPr>
              <a:t>β</a:t>
            </a:r>
            <a:r>
              <a:rPr lang="en-ID" sz="2000" b="1" i="0" u="none" strike="noStrike" baseline="0" dirty="0">
                <a:latin typeface="Times-Bold"/>
              </a:rPr>
              <a:t>2</a:t>
            </a:r>
            <a:r>
              <a:rPr lang="en-ID" sz="2000" b="0" i="0" u="none" strike="noStrike" baseline="0" dirty="0">
                <a:latin typeface="Times-Roman"/>
              </a:rPr>
              <a:t>-agonist, or a leukotriene</a:t>
            </a:r>
            <a:r>
              <a:rPr lang="en-ID" sz="2000" dirty="0">
                <a:latin typeface="Times-Roman"/>
              </a:rPr>
              <a:t> </a:t>
            </a:r>
            <a:r>
              <a:rPr lang="en-ID" sz="2000" b="0" i="0" u="none" strike="noStrike" baseline="0" dirty="0">
                <a:latin typeface="Times-Roman"/>
              </a:rPr>
              <a:t>receptor antagonist (e.g. </a:t>
            </a:r>
            <a:r>
              <a:rPr lang="en-ID" sz="2000" b="1" i="0" u="none" strike="noStrike" baseline="0" dirty="0">
                <a:latin typeface="Times-Bold"/>
              </a:rPr>
              <a:t>montelukast</a:t>
            </a:r>
            <a:r>
              <a:rPr lang="en-ID" sz="2000" b="0" i="0" u="none" strike="noStrike" baseline="0" dirty="0">
                <a:latin typeface="Times-Roman"/>
              </a:rPr>
              <a:t>, which reduces the bronchoconstrictor and inflammatory effects of </a:t>
            </a:r>
            <a:r>
              <a:rPr lang="en-ID" sz="2000" b="0" i="0" u="none" strike="noStrike" baseline="0" dirty="0" err="1">
                <a:latin typeface="Times-Roman"/>
              </a:rPr>
              <a:t>leucotriene</a:t>
            </a:r>
            <a:r>
              <a:rPr lang="en-ID" sz="2000" b="0" i="0" u="none" strike="noStrike" baseline="0" dirty="0">
                <a:latin typeface="Times-Roman"/>
              </a:rPr>
              <a:t> D4 [LTD4]).</a:t>
            </a:r>
          </a:p>
          <a:p>
            <a:pPr algn="l"/>
            <a:r>
              <a:rPr lang="en-ID" sz="2000" b="0" i="0" u="none" strike="noStrike" baseline="0" dirty="0">
                <a:latin typeface="Times-Roman"/>
              </a:rPr>
              <a:t>Some patients are controlled only by oral steroids (usually </a:t>
            </a:r>
            <a:r>
              <a:rPr lang="en-ID" sz="2000" b="1" i="0" u="none" strike="noStrike" baseline="0" dirty="0">
                <a:latin typeface="Times-Bold"/>
              </a:rPr>
              <a:t>prednisolone</a:t>
            </a:r>
            <a:r>
              <a:rPr lang="en-ID" sz="2000" b="0" i="0" u="none" strike="noStrike" baseline="0" dirty="0">
                <a:latin typeface="Times-Roman"/>
              </a:rPr>
              <a:t>, Chapter 33).</a:t>
            </a:r>
          </a:p>
          <a:p>
            <a:pPr algn="l"/>
            <a:r>
              <a:rPr lang="en-ID" sz="2000" b="1" i="0" u="none" strike="noStrike" baseline="0" dirty="0">
                <a:latin typeface="Times-Bold"/>
              </a:rPr>
              <a:t>Acute severe attacks of asthma </a:t>
            </a:r>
            <a:r>
              <a:rPr lang="en-ID" sz="2000" b="0" i="0" u="none" strike="noStrike" baseline="0" dirty="0">
                <a:latin typeface="Times-Roman"/>
              </a:rPr>
              <a:t>(status asthmaticus) that are not controlled by the patient’s usual drugs are potentially fatal and </a:t>
            </a:r>
            <a:r>
              <a:rPr lang="en-ID" sz="2000" b="0" i="0" u="none" strike="noStrike" baseline="0" dirty="0" err="1">
                <a:latin typeface="Times-Roman"/>
              </a:rPr>
              <a:t>mustbe</a:t>
            </a:r>
            <a:r>
              <a:rPr lang="en-ID" sz="2000" b="0" i="0" u="none" strike="noStrike" baseline="0" dirty="0">
                <a:latin typeface="Times-Roman"/>
              </a:rPr>
              <a:t> dealt with as an emergency, requiring hospital admission</a:t>
            </a:r>
            <a:endParaRPr lang="en-ID" sz="2000" dirty="0"/>
          </a:p>
        </p:txBody>
      </p:sp>
    </p:spTree>
    <p:extLst>
      <p:ext uri="{BB962C8B-B14F-4D97-AF65-F5344CB8AC3E}">
        <p14:creationId xmlns:p14="http://schemas.microsoft.com/office/powerpoint/2010/main" val="2263426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A5B6B-06E1-413D-B8C1-8B2127CDBC3B}"/>
              </a:ext>
            </a:extLst>
          </p:cNvPr>
          <p:cNvSpPr>
            <a:spLocks noGrp="1"/>
          </p:cNvSpPr>
          <p:nvPr>
            <p:ph type="title"/>
          </p:nvPr>
        </p:nvSpPr>
        <p:spPr>
          <a:xfrm>
            <a:off x="1066800" y="642594"/>
            <a:ext cx="10058400" cy="654983"/>
          </a:xfrm>
        </p:spPr>
        <p:txBody>
          <a:bodyPr/>
          <a:lstStyle/>
          <a:p>
            <a:endParaRPr lang="en-ID" dirty="0"/>
          </a:p>
        </p:txBody>
      </p:sp>
      <p:sp>
        <p:nvSpPr>
          <p:cNvPr id="3" name="Content Placeholder 2">
            <a:extLst>
              <a:ext uri="{FF2B5EF4-FFF2-40B4-BE49-F238E27FC236}">
                <a16:creationId xmlns:a16="http://schemas.microsoft.com/office/drawing/2014/main" id="{CD87E174-6857-4B46-9A08-8A74EDD0A97E}"/>
              </a:ext>
            </a:extLst>
          </p:cNvPr>
          <p:cNvSpPr>
            <a:spLocks noGrp="1"/>
          </p:cNvSpPr>
          <p:nvPr>
            <p:ph idx="1"/>
          </p:nvPr>
        </p:nvSpPr>
        <p:spPr>
          <a:xfrm>
            <a:off x="1066800" y="1567543"/>
            <a:ext cx="10058400" cy="4920343"/>
          </a:xfrm>
        </p:spPr>
        <p:txBody>
          <a:bodyPr>
            <a:normAutofit/>
          </a:bodyPr>
          <a:lstStyle/>
          <a:p>
            <a:pPr algn="l"/>
            <a:r>
              <a:rPr lang="en-ID" sz="2000" b="1" i="0" u="none" strike="noStrike" baseline="0" dirty="0">
                <a:latin typeface="Times-Bold"/>
              </a:rPr>
              <a:t>Hay fever </a:t>
            </a:r>
            <a:r>
              <a:rPr lang="en-ID" sz="2000" b="0" i="0" u="none" strike="noStrike" baseline="0" dirty="0">
                <a:latin typeface="Times-Roman"/>
              </a:rPr>
              <a:t>is most commonly caused by allergy to grass pollen. </a:t>
            </a:r>
            <a:r>
              <a:rPr lang="en-ID" sz="2000" b="1" i="0" u="none" strike="noStrike" baseline="0" dirty="0">
                <a:latin typeface="Times-Bold"/>
              </a:rPr>
              <a:t>Antihistamines </a:t>
            </a:r>
            <a:r>
              <a:rPr lang="en-ID" sz="2000" b="0" i="0" u="none" strike="noStrike" baseline="0" dirty="0">
                <a:latin typeface="Times-Roman"/>
              </a:rPr>
              <a:t>control some symptoms and nasal corticosteroids are very effective. </a:t>
            </a:r>
            <a:r>
              <a:rPr lang="en-ID" sz="2000" b="1" i="0" u="none" strike="noStrike" baseline="0" dirty="0">
                <a:latin typeface="Times-Bold"/>
              </a:rPr>
              <a:t>Cromoglicate </a:t>
            </a:r>
            <a:r>
              <a:rPr lang="en-ID" sz="2000" b="0" i="0" u="none" strike="noStrike" baseline="0" dirty="0">
                <a:latin typeface="Times-Roman"/>
              </a:rPr>
              <a:t>eyedrops may be a valuable adjunct in allergic conjunctivitis.</a:t>
            </a:r>
            <a:endParaRPr lang="en-ID" sz="2000" b="1" i="0" u="none" strike="noStrike" baseline="0" dirty="0">
              <a:latin typeface="Times-Bold"/>
            </a:endParaRPr>
          </a:p>
          <a:p>
            <a:pPr algn="l"/>
            <a:r>
              <a:rPr lang="en-ID" sz="2000" b="1" i="0" u="none" strike="noStrike" baseline="0" dirty="0" err="1">
                <a:latin typeface="Times-Bold"/>
              </a:rPr>
              <a:t>IgE</a:t>
            </a:r>
            <a:r>
              <a:rPr lang="en-ID" sz="2000" b="1" i="0" u="none" strike="noStrike" baseline="0" dirty="0">
                <a:latin typeface="Times-Bold"/>
              </a:rPr>
              <a:t> </a:t>
            </a:r>
            <a:r>
              <a:rPr lang="en-ID" sz="2000" b="0" i="0" u="none" strike="noStrike" baseline="0" dirty="0">
                <a:latin typeface="Times-Roman"/>
              </a:rPr>
              <a:t>is the major class of reaginic antibody. In allergic patients, specific antibody levels may be increased to 100 times greater than normal. Binding of the Fc portion of the antibody to receptors on mast cells, followed by cross-linking of adjacent molecules by antigen, triggers degranulation by a mechanism involving Ca2</a:t>
            </a:r>
            <a:r>
              <a:rPr lang="en-ID" sz="2000" b="0" i="0" u="none" strike="noStrike" baseline="0" dirty="0">
                <a:latin typeface="SymbolNew-Medium"/>
              </a:rPr>
              <a:t>+ </a:t>
            </a:r>
            <a:r>
              <a:rPr lang="en-ID" sz="2000" b="0" i="0" u="none" strike="noStrike" baseline="0" dirty="0">
                <a:latin typeface="Times-Roman"/>
              </a:rPr>
              <a:t>influx.</a:t>
            </a:r>
          </a:p>
          <a:p>
            <a:pPr algn="l"/>
            <a:r>
              <a:rPr lang="en-ID" sz="2000" b="1" i="0" u="none" strike="noStrike" baseline="0" dirty="0">
                <a:latin typeface="Times-Bold"/>
              </a:rPr>
              <a:t>Mast cells </a:t>
            </a:r>
            <a:r>
              <a:rPr lang="en-ID" sz="2000" b="0" i="0" u="none" strike="noStrike" baseline="0" dirty="0">
                <a:latin typeface="Times-Roman"/>
              </a:rPr>
              <a:t>contain the body stores of histamine and occur in almost all tissues. Within the mast cells, histamine is bound with heparin in cytoplasmic granules. Histamine release normally involves an influx of Ca2</a:t>
            </a:r>
            <a:r>
              <a:rPr lang="en-ID" sz="2000" b="0" i="0" u="none" strike="noStrike" baseline="0" dirty="0">
                <a:latin typeface="SymbolNew-Medium"/>
              </a:rPr>
              <a:t>+ </a:t>
            </a:r>
            <a:r>
              <a:rPr lang="en-ID" sz="2000" b="0" i="0" u="none" strike="noStrike" baseline="0" dirty="0">
                <a:latin typeface="Times-Roman"/>
              </a:rPr>
              <a:t>ions and, because the permeability of the cell membrane to Ca2</a:t>
            </a:r>
            <a:r>
              <a:rPr lang="en-ID" sz="2000" b="0" i="0" u="none" strike="noStrike" baseline="0" dirty="0">
                <a:latin typeface="SymbolNew-Medium"/>
              </a:rPr>
              <a:t>+ </a:t>
            </a:r>
            <a:r>
              <a:rPr lang="en-ID" sz="2000" b="0" i="0" u="none" strike="noStrike" baseline="0" dirty="0">
                <a:latin typeface="Times-Roman"/>
              </a:rPr>
              <a:t>ions is reduced when intracellular cyclic adenosine monophosphate (cAMP) levels are raised, drugs that stimulate cAMP synthesis (</a:t>
            </a:r>
            <a:r>
              <a:rPr lang="en-ID" sz="2000" b="0" i="0" u="none" strike="noStrike" baseline="0" dirty="0">
                <a:latin typeface="SymbolNew-Medium"/>
              </a:rPr>
              <a:t>β</a:t>
            </a:r>
            <a:r>
              <a:rPr lang="en-ID" sz="2000" b="0" i="0" u="none" strike="noStrike" baseline="0" dirty="0">
                <a:latin typeface="Times-Roman"/>
              </a:rPr>
              <a:t>2-adrenoceptor agonists) may reduce histamine release.</a:t>
            </a:r>
            <a:endParaRPr lang="en-ID" sz="2000" dirty="0"/>
          </a:p>
        </p:txBody>
      </p:sp>
    </p:spTree>
    <p:extLst>
      <p:ext uri="{BB962C8B-B14F-4D97-AF65-F5344CB8AC3E}">
        <p14:creationId xmlns:p14="http://schemas.microsoft.com/office/powerpoint/2010/main" val="787734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88F7-DD5E-4F76-AA26-CC6B1BCDCA2C}"/>
              </a:ext>
            </a:extLst>
          </p:cNvPr>
          <p:cNvSpPr>
            <a:spLocks noGrp="1"/>
          </p:cNvSpPr>
          <p:nvPr>
            <p:ph type="title"/>
          </p:nvPr>
        </p:nvSpPr>
        <p:spPr>
          <a:xfrm>
            <a:off x="1066800" y="642594"/>
            <a:ext cx="10058400" cy="1020743"/>
          </a:xfrm>
        </p:spPr>
        <p:txBody>
          <a:bodyPr/>
          <a:lstStyle/>
          <a:p>
            <a:r>
              <a:rPr lang="en-ID" b="1" dirty="0"/>
              <a:t>MEDIATORS</a:t>
            </a:r>
          </a:p>
        </p:txBody>
      </p:sp>
      <p:sp>
        <p:nvSpPr>
          <p:cNvPr id="3" name="Content Placeholder 2">
            <a:extLst>
              <a:ext uri="{FF2B5EF4-FFF2-40B4-BE49-F238E27FC236}">
                <a16:creationId xmlns:a16="http://schemas.microsoft.com/office/drawing/2014/main" id="{01CD6A62-075E-4444-8BDE-9E11F167F556}"/>
              </a:ext>
            </a:extLst>
          </p:cNvPr>
          <p:cNvSpPr>
            <a:spLocks noGrp="1"/>
          </p:cNvSpPr>
          <p:nvPr>
            <p:ph idx="1"/>
          </p:nvPr>
        </p:nvSpPr>
        <p:spPr>
          <a:xfrm>
            <a:off x="1066800" y="1663337"/>
            <a:ext cx="10058400" cy="4763589"/>
          </a:xfrm>
        </p:spPr>
        <p:txBody>
          <a:bodyPr>
            <a:normAutofit/>
          </a:bodyPr>
          <a:lstStyle/>
          <a:p>
            <a:pPr algn="l"/>
            <a:r>
              <a:rPr lang="en-ID" sz="2000" b="0" i="0" u="none" strike="noStrike" baseline="0" dirty="0">
                <a:solidFill>
                  <a:srgbClr val="000000"/>
                </a:solidFill>
                <a:latin typeface="Times-Roman"/>
              </a:rPr>
              <a:t>The initial phase of an asthma attack is brought about mainly by spasm of the bronchial smooth muscle caused by the release of </a:t>
            </a:r>
            <a:r>
              <a:rPr lang="en-ID" sz="2000" b="1" i="0" u="none" strike="noStrike" baseline="0" dirty="0" err="1">
                <a:solidFill>
                  <a:srgbClr val="000000"/>
                </a:solidFill>
                <a:latin typeface="Times-Bold"/>
              </a:rPr>
              <a:t>spasmogens</a:t>
            </a:r>
            <a:r>
              <a:rPr lang="en-ID" sz="2000" b="1" i="0" u="none" strike="noStrike" baseline="0" dirty="0">
                <a:solidFill>
                  <a:srgbClr val="000000"/>
                </a:solidFill>
                <a:latin typeface="Times-Bold"/>
              </a:rPr>
              <a:t> </a:t>
            </a:r>
            <a:r>
              <a:rPr lang="en-ID" sz="2000" b="0" i="0" u="none" strike="noStrike" baseline="0" dirty="0">
                <a:solidFill>
                  <a:srgbClr val="000000"/>
                </a:solidFill>
                <a:latin typeface="Times-Roman"/>
              </a:rPr>
              <a:t>(middle left) from mast cells. In many asthmatics, a second delayed phase results from the release of </a:t>
            </a:r>
            <a:r>
              <a:rPr lang="en-ID" sz="2000" b="0" i="0" u="none" strike="noStrike" baseline="0" dirty="0" err="1">
                <a:solidFill>
                  <a:srgbClr val="000000"/>
                </a:solidFill>
                <a:latin typeface="Times-Roman"/>
              </a:rPr>
              <a:t>chemotaxins</a:t>
            </a:r>
            <a:r>
              <a:rPr lang="en-ID" sz="2000" b="0" i="0" u="none" strike="noStrike" baseline="0" dirty="0">
                <a:solidFill>
                  <a:srgbClr val="000000"/>
                </a:solidFill>
                <a:latin typeface="Times-Roman"/>
              </a:rPr>
              <a:t> (centre left, shaded) that attract inflammatory cells, especially eosinophils. </a:t>
            </a:r>
          </a:p>
          <a:p>
            <a:pPr algn="l"/>
            <a:r>
              <a:rPr lang="en-ID" sz="2000" b="0" i="0" u="none" strike="noStrike" baseline="0" dirty="0">
                <a:solidFill>
                  <a:srgbClr val="000000"/>
                </a:solidFill>
                <a:latin typeface="Times-Roman"/>
              </a:rPr>
              <a:t>These inflammatory processes cause </a:t>
            </a:r>
            <a:r>
              <a:rPr lang="en-ID" sz="2000" b="0" i="1" u="none" strike="noStrike" baseline="0" dirty="0">
                <a:solidFill>
                  <a:srgbClr val="000000"/>
                </a:solidFill>
                <a:latin typeface="Times-Italic"/>
              </a:rPr>
              <a:t>vasodilatation</a:t>
            </a:r>
            <a:r>
              <a:rPr lang="en-ID" sz="2000" b="0" i="0" u="none" strike="noStrike" baseline="0" dirty="0">
                <a:solidFill>
                  <a:srgbClr val="000000"/>
                </a:solidFill>
                <a:latin typeface="Times-Roman"/>
              </a:rPr>
              <a:t>, </a:t>
            </a:r>
            <a:r>
              <a:rPr lang="en-ID" sz="2000" b="0" i="1" u="none" strike="noStrike" baseline="0" dirty="0">
                <a:solidFill>
                  <a:srgbClr val="000000"/>
                </a:solidFill>
                <a:latin typeface="Times-Italic"/>
              </a:rPr>
              <a:t>oedema</a:t>
            </a:r>
            <a:r>
              <a:rPr lang="en-ID" sz="2000" b="0" i="0" u="none" strike="noStrike" baseline="0" dirty="0">
                <a:solidFill>
                  <a:srgbClr val="000000"/>
                </a:solidFill>
                <a:latin typeface="Times-Roman"/>
              </a:rPr>
              <a:t>, </a:t>
            </a:r>
            <a:r>
              <a:rPr lang="en-ID" sz="2000" b="0" i="1" u="none" strike="noStrike" baseline="0" dirty="0">
                <a:solidFill>
                  <a:srgbClr val="000000"/>
                </a:solidFill>
                <a:latin typeface="Times-Italic"/>
              </a:rPr>
              <a:t>mucus secretion </a:t>
            </a:r>
            <a:r>
              <a:rPr lang="en-ID" sz="2000" b="0" i="0" u="none" strike="noStrike" baseline="0" dirty="0">
                <a:solidFill>
                  <a:srgbClr val="000000"/>
                </a:solidFill>
                <a:latin typeface="Times-Roman"/>
              </a:rPr>
              <a:t>and </a:t>
            </a:r>
            <a:r>
              <a:rPr lang="en-ID" sz="2000" b="0" i="1" u="none" strike="noStrike" baseline="0" dirty="0">
                <a:solidFill>
                  <a:srgbClr val="000000"/>
                </a:solidFill>
                <a:latin typeface="Times-Italic"/>
              </a:rPr>
              <a:t>bronchospasm </a:t>
            </a:r>
            <a:r>
              <a:rPr lang="en-ID" sz="2000" b="0" i="0" u="none" strike="noStrike" baseline="0" dirty="0">
                <a:solidFill>
                  <a:srgbClr val="000000"/>
                </a:solidFill>
                <a:latin typeface="Times-Roman"/>
              </a:rPr>
              <a:t>and are at first reversible. However, permanent damage to the bronchial epithelium and smooth muscle hypertrophy eventually lead to irreversible airway obstruction. </a:t>
            </a:r>
          </a:p>
          <a:p>
            <a:pPr algn="l"/>
            <a:r>
              <a:rPr lang="en-ID" sz="2000" b="0" i="0" u="none" strike="noStrike" baseline="0" dirty="0">
                <a:solidFill>
                  <a:srgbClr val="000000"/>
                </a:solidFill>
                <a:latin typeface="Times-Roman"/>
              </a:rPr>
              <a:t>This damage seems to be caused mainly by substances released from the eosinophil granules (especially eosinophil major basic protein and granule peroxidase).</a:t>
            </a:r>
            <a:endParaRPr lang="en-ID" sz="2000" dirty="0"/>
          </a:p>
        </p:txBody>
      </p:sp>
    </p:spTree>
    <p:extLst>
      <p:ext uri="{BB962C8B-B14F-4D97-AF65-F5344CB8AC3E}">
        <p14:creationId xmlns:p14="http://schemas.microsoft.com/office/powerpoint/2010/main" val="126389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8F7C-89A1-4562-BB3F-644B29BF5940}"/>
              </a:ext>
            </a:extLst>
          </p:cNvPr>
          <p:cNvSpPr>
            <a:spLocks noGrp="1"/>
          </p:cNvSpPr>
          <p:nvPr>
            <p:ph type="title"/>
          </p:nvPr>
        </p:nvSpPr>
        <p:spPr>
          <a:xfrm>
            <a:off x="1066800" y="564217"/>
            <a:ext cx="10058400" cy="985909"/>
          </a:xfrm>
        </p:spPr>
        <p:txBody>
          <a:bodyPr/>
          <a:lstStyle/>
          <a:p>
            <a:r>
              <a:rPr lang="en-ID" b="1" dirty="0"/>
              <a:t>BRONCHODILATORS</a:t>
            </a:r>
          </a:p>
        </p:txBody>
      </p:sp>
      <p:sp>
        <p:nvSpPr>
          <p:cNvPr id="3" name="Content Placeholder 2">
            <a:extLst>
              <a:ext uri="{FF2B5EF4-FFF2-40B4-BE49-F238E27FC236}">
                <a16:creationId xmlns:a16="http://schemas.microsoft.com/office/drawing/2014/main" id="{B5344A0F-D9C3-43B9-9792-63E06FF4CFC2}"/>
              </a:ext>
            </a:extLst>
          </p:cNvPr>
          <p:cNvSpPr>
            <a:spLocks noGrp="1"/>
          </p:cNvSpPr>
          <p:nvPr>
            <p:ph idx="1"/>
          </p:nvPr>
        </p:nvSpPr>
        <p:spPr>
          <a:xfrm>
            <a:off x="1066800" y="1550126"/>
            <a:ext cx="10058400" cy="4902925"/>
          </a:xfrm>
        </p:spPr>
        <p:txBody>
          <a:bodyPr>
            <a:normAutofit lnSpcReduction="10000"/>
          </a:bodyPr>
          <a:lstStyle/>
          <a:p>
            <a:pPr algn="l"/>
            <a:r>
              <a:rPr lang="el-GR" sz="1800" b="1" i="0" u="none" strike="noStrike" baseline="0" dirty="0">
                <a:solidFill>
                  <a:srgbClr val="000000"/>
                </a:solidFill>
                <a:latin typeface="SymbolNew-Bold"/>
              </a:rPr>
              <a:t>β</a:t>
            </a:r>
            <a:r>
              <a:rPr lang="el-GR" sz="1800" b="1" i="0" u="none" strike="noStrike" baseline="0" dirty="0">
                <a:solidFill>
                  <a:srgbClr val="000000"/>
                </a:solidFill>
                <a:latin typeface="HelveticaNeue-Bold"/>
              </a:rPr>
              <a:t>-</a:t>
            </a:r>
            <a:r>
              <a:rPr lang="en-ID" sz="1800" b="1" i="0" u="none" strike="noStrike" baseline="0" dirty="0">
                <a:solidFill>
                  <a:srgbClr val="000000"/>
                </a:solidFill>
                <a:latin typeface="HelveticaNeue-Bold"/>
              </a:rPr>
              <a:t>Adrenoceptor stimulants</a:t>
            </a:r>
          </a:p>
          <a:p>
            <a:pPr algn="l"/>
            <a:r>
              <a:rPr lang="en-ID" sz="1800" b="0" i="0" u="none" strike="noStrike" baseline="0" dirty="0">
                <a:solidFill>
                  <a:srgbClr val="000000"/>
                </a:solidFill>
                <a:latin typeface="Times-Roman"/>
              </a:rPr>
              <a:t>The airway smooth muscle has few adrenergic nerve fibres but many </a:t>
            </a:r>
            <a:r>
              <a:rPr lang="en-ID" sz="1800" b="0" i="0" u="none" strike="noStrike" baseline="0" dirty="0">
                <a:solidFill>
                  <a:srgbClr val="000000"/>
                </a:solidFill>
                <a:latin typeface="SymbolNew-Medium"/>
              </a:rPr>
              <a:t>β</a:t>
            </a:r>
            <a:r>
              <a:rPr lang="en-ID" sz="1800" b="0" i="0" u="none" strike="noStrike" baseline="0" dirty="0">
                <a:solidFill>
                  <a:srgbClr val="000000"/>
                </a:solidFill>
                <a:latin typeface="Times-Roman"/>
              </a:rPr>
              <a:t>2-receptors, stimulation of which causes bronchodilatation. Activation of </a:t>
            </a:r>
            <a:r>
              <a:rPr lang="en-ID" sz="1800" b="0" i="0" u="none" strike="noStrike" baseline="0" dirty="0">
                <a:solidFill>
                  <a:srgbClr val="000000"/>
                </a:solidFill>
                <a:latin typeface="SymbolNew-Medium"/>
              </a:rPr>
              <a:t>β</a:t>
            </a:r>
            <a:r>
              <a:rPr lang="en-ID" sz="1800" b="0" i="0" u="none" strike="noStrike" baseline="0" dirty="0">
                <a:solidFill>
                  <a:srgbClr val="000000"/>
                </a:solidFill>
                <a:latin typeface="Times-Roman"/>
              </a:rPr>
              <a:t>2-adrenoceptors relaxes smooth muscle by increasing intracellular cAMP, which activates a protein kinase (see Nitrates, Chapter 16).</a:t>
            </a:r>
          </a:p>
          <a:p>
            <a:pPr algn="l"/>
            <a:r>
              <a:rPr lang="en-ID" sz="1800" b="0" i="0" u="none" strike="noStrike" baseline="0" dirty="0">
                <a:solidFill>
                  <a:srgbClr val="000000"/>
                </a:solidFill>
                <a:latin typeface="Times-Roman"/>
              </a:rPr>
              <a:t>This inhibits muscle contraction by phosphorylating and inhibiting myosin-light-chain kinase. </a:t>
            </a:r>
            <a:r>
              <a:rPr lang="en-ID" sz="1800" b="0" i="0" u="none" strike="noStrike" baseline="0" dirty="0">
                <a:solidFill>
                  <a:srgbClr val="000000"/>
                </a:solidFill>
                <a:latin typeface="SymbolNew-Medium"/>
              </a:rPr>
              <a:t>β</a:t>
            </a:r>
            <a:r>
              <a:rPr lang="en-ID" sz="1800" b="0" i="0" u="none" strike="noStrike" baseline="0" dirty="0">
                <a:solidFill>
                  <a:srgbClr val="000000"/>
                </a:solidFill>
                <a:latin typeface="Times-Roman"/>
              </a:rPr>
              <a:t>2-Agonists such as </a:t>
            </a:r>
            <a:r>
              <a:rPr lang="en-ID" sz="1800" b="1" i="0" u="none" strike="noStrike" baseline="0" dirty="0">
                <a:solidFill>
                  <a:srgbClr val="000000"/>
                </a:solidFill>
                <a:latin typeface="Times-Bold"/>
              </a:rPr>
              <a:t>salbutamol </a:t>
            </a:r>
            <a:r>
              <a:rPr lang="en-ID" sz="1800" b="0" i="0" u="none" strike="noStrike" baseline="0" dirty="0">
                <a:solidFill>
                  <a:srgbClr val="000000"/>
                </a:solidFill>
                <a:latin typeface="Times-Roman"/>
              </a:rPr>
              <a:t>are usually given by inhalation. They are not specific, but </a:t>
            </a:r>
            <a:r>
              <a:rPr lang="en-ID" sz="1800" b="0" i="0" u="none" strike="noStrike" baseline="0" dirty="0">
                <a:solidFill>
                  <a:srgbClr val="000000"/>
                </a:solidFill>
                <a:latin typeface="SymbolNew-Medium"/>
              </a:rPr>
              <a:t>β</a:t>
            </a:r>
            <a:r>
              <a:rPr lang="en-ID" sz="1800" b="0" i="0" u="none" strike="noStrike" baseline="0" dirty="0">
                <a:solidFill>
                  <a:srgbClr val="000000"/>
                </a:solidFill>
                <a:latin typeface="Times-Roman"/>
              </a:rPr>
              <a:t>1-effects (cardiac stimulation) are not usually seen at doses that cause bronchodilatation. Adverse effects include fine tremor, nervous tension and tachycardia, but these are not usually troublesome when the drug is given by inhalation.</a:t>
            </a:r>
          </a:p>
          <a:p>
            <a:pPr algn="l"/>
            <a:r>
              <a:rPr lang="en-ID" sz="1800" b="0" i="0" u="none" strike="noStrike" baseline="0" dirty="0">
                <a:solidFill>
                  <a:srgbClr val="000000"/>
                </a:solidFill>
                <a:latin typeface="Times-Roman"/>
              </a:rPr>
              <a:t>Oral administration is usually restricted to children and other patients who cannot use an aerosol preparation. </a:t>
            </a:r>
            <a:r>
              <a:rPr lang="en-ID" sz="1800" b="1" i="0" u="none" strike="noStrike" baseline="0" dirty="0">
                <a:solidFill>
                  <a:srgbClr val="000000"/>
                </a:solidFill>
                <a:latin typeface="Times-Bold"/>
              </a:rPr>
              <a:t>Salmeterol </a:t>
            </a:r>
            <a:r>
              <a:rPr lang="en-ID" sz="1800" b="0" i="0" u="none" strike="noStrike" baseline="0" dirty="0">
                <a:solidFill>
                  <a:srgbClr val="000000"/>
                </a:solidFill>
                <a:latin typeface="Times-Roman"/>
              </a:rPr>
              <a:t>is much longer lasting than salbutamol. In contrast to short-acting </a:t>
            </a:r>
            <a:r>
              <a:rPr lang="en-ID" sz="1800" b="0" i="0" u="none" strike="noStrike" baseline="0" dirty="0">
                <a:solidFill>
                  <a:srgbClr val="000000"/>
                </a:solidFill>
                <a:latin typeface="SymbolNew-Medium"/>
              </a:rPr>
              <a:t>β</a:t>
            </a:r>
            <a:r>
              <a:rPr lang="en-ID" sz="1800" b="0" i="0" u="none" strike="noStrike" baseline="0" dirty="0">
                <a:solidFill>
                  <a:srgbClr val="000000"/>
                </a:solidFill>
                <a:latin typeface="Times-Roman"/>
              </a:rPr>
              <a:t>2-agonists, regular treatment with </a:t>
            </a:r>
            <a:r>
              <a:rPr lang="en-ID" sz="1800" b="0" i="0" u="none" strike="noStrike" baseline="0" dirty="0" err="1">
                <a:solidFill>
                  <a:srgbClr val="000000"/>
                </a:solidFill>
                <a:latin typeface="Times-Roman"/>
              </a:rPr>
              <a:t>in</a:t>
            </a:r>
            <a:r>
              <a:rPr lang="en-ID" sz="1800" b="0" i="0" u="none" strike="noStrike" baseline="0" dirty="0" err="1">
                <a:latin typeface="Times-Roman"/>
              </a:rPr>
              <a:t>inhaled</a:t>
            </a:r>
            <a:r>
              <a:rPr lang="en-ID" sz="1800" b="0" i="0" u="none" strike="noStrike" baseline="0" dirty="0">
                <a:latin typeface="Times-Roman"/>
              </a:rPr>
              <a:t> salmeterol has beneficial effects in asthmatics.</a:t>
            </a:r>
          </a:p>
          <a:p>
            <a:pPr algn="l"/>
            <a:r>
              <a:rPr lang="en-ID" sz="1800" b="1" i="0" u="none" strike="noStrike" baseline="0" dirty="0">
                <a:latin typeface="Times-Bold"/>
              </a:rPr>
              <a:t>Ipratropium </a:t>
            </a:r>
            <a:r>
              <a:rPr lang="en-ID" sz="1800" b="0" i="0" u="none" strike="noStrike" baseline="0" dirty="0">
                <a:latin typeface="Times-Roman"/>
              </a:rPr>
              <a:t>is a muscarinic antagonist and a moderately effective bronchodilator, presumably because it reduces reflex vagal bronchoconstriction that results from histamine stimulation of sensory (irritant) receptors in the airways. Ipratropium given by inhalation rarely causes atropine-like side-effects.</a:t>
            </a:r>
          </a:p>
        </p:txBody>
      </p:sp>
    </p:spTree>
    <p:extLst>
      <p:ext uri="{BB962C8B-B14F-4D97-AF65-F5344CB8AC3E}">
        <p14:creationId xmlns:p14="http://schemas.microsoft.com/office/powerpoint/2010/main" val="3999454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801D7-5645-4056-B931-A8613424D6B7}"/>
              </a:ext>
            </a:extLst>
          </p:cNvPr>
          <p:cNvSpPr>
            <a:spLocks noGrp="1"/>
          </p:cNvSpPr>
          <p:nvPr>
            <p:ph type="title"/>
          </p:nvPr>
        </p:nvSpPr>
        <p:spPr>
          <a:xfrm>
            <a:off x="1066800" y="529383"/>
            <a:ext cx="10058400" cy="1081703"/>
          </a:xfrm>
        </p:spPr>
        <p:txBody>
          <a:bodyPr/>
          <a:lstStyle/>
          <a:p>
            <a:r>
              <a:rPr lang="en-ID" b="1" dirty="0"/>
              <a:t>BRONCHODILATORS</a:t>
            </a:r>
          </a:p>
        </p:txBody>
      </p:sp>
      <p:sp>
        <p:nvSpPr>
          <p:cNvPr id="3" name="Content Placeholder 2">
            <a:extLst>
              <a:ext uri="{FF2B5EF4-FFF2-40B4-BE49-F238E27FC236}">
                <a16:creationId xmlns:a16="http://schemas.microsoft.com/office/drawing/2014/main" id="{5B8BB6C0-AA7C-438D-86DC-7B8DD50DBB9D}"/>
              </a:ext>
            </a:extLst>
          </p:cNvPr>
          <p:cNvSpPr>
            <a:spLocks noGrp="1"/>
          </p:cNvSpPr>
          <p:nvPr>
            <p:ph idx="1"/>
          </p:nvPr>
        </p:nvSpPr>
        <p:spPr>
          <a:xfrm>
            <a:off x="1066800" y="1611087"/>
            <a:ext cx="10058400" cy="4824548"/>
          </a:xfrm>
        </p:spPr>
        <p:txBody>
          <a:bodyPr>
            <a:normAutofit/>
          </a:bodyPr>
          <a:lstStyle/>
          <a:p>
            <a:pPr algn="l"/>
            <a:r>
              <a:rPr lang="en-ID" sz="1800" b="1" i="0" u="none" strike="noStrike" baseline="0" dirty="0" err="1">
                <a:latin typeface="HelveticaNeue-Bold"/>
              </a:rPr>
              <a:t>Xanthines</a:t>
            </a:r>
            <a:endParaRPr lang="en-ID" sz="1800" b="1" i="0" u="none" strike="noStrike" baseline="0" dirty="0">
              <a:latin typeface="HelveticaNeue-Bold"/>
            </a:endParaRPr>
          </a:p>
          <a:p>
            <a:pPr algn="l"/>
            <a:r>
              <a:rPr lang="en-ID" sz="1800" b="1" i="0" u="none" strike="noStrike" baseline="0" dirty="0">
                <a:latin typeface="Times-Bold"/>
              </a:rPr>
              <a:t>Theophylline </a:t>
            </a:r>
            <a:r>
              <a:rPr lang="en-ID" sz="1800" b="0" i="0" u="none" strike="noStrike" baseline="0" dirty="0">
                <a:latin typeface="Times-Roman"/>
              </a:rPr>
              <a:t>may benefit children who cannot use inhalants, and adults with predominantly nocturnal symptoms. Theophylline often causes adverse effects, even oral sustained-release theophylline preparations that are effective for up to 12 h. Even when plasma concentrations are in the therapeutic range (10–20 mg L</a:t>
            </a:r>
            <a:r>
              <a:rPr lang="en-ID" sz="1800" b="0" i="0" u="none" strike="noStrike" baseline="0" dirty="0">
                <a:latin typeface="SymbolNew-Medium"/>
              </a:rPr>
              <a:t>−</a:t>
            </a:r>
            <a:r>
              <a:rPr lang="en-ID" sz="1800" b="0" i="0" u="none" strike="noStrike" baseline="0" dirty="0">
                <a:latin typeface="Times-Roman"/>
              </a:rPr>
              <a:t>1), nausea, headache, insomnia and abdominal discomfort are common.</a:t>
            </a:r>
          </a:p>
          <a:p>
            <a:pPr algn="l"/>
            <a:r>
              <a:rPr lang="en-ID" sz="1800" b="0" i="0" u="none" strike="noStrike" baseline="0" dirty="0">
                <a:latin typeface="Times-Roman"/>
              </a:rPr>
              <a:t>Above 25 mg L</a:t>
            </a:r>
            <a:r>
              <a:rPr lang="en-ID" sz="1800" b="0" i="0" u="none" strike="noStrike" baseline="0" dirty="0">
                <a:latin typeface="SymbolNew-Medium"/>
              </a:rPr>
              <a:t>−</a:t>
            </a:r>
            <a:r>
              <a:rPr lang="en-ID" sz="1800" b="0" i="0" u="none" strike="noStrike" baseline="0" dirty="0">
                <a:latin typeface="Times-Roman"/>
              </a:rPr>
              <a:t>1, toxic effects include serious arrhythmias and convulsions that may be fatal. It is not known how theophylline causes bronchodilatation in asthmatics. </a:t>
            </a:r>
          </a:p>
          <a:p>
            <a:pPr algn="l"/>
            <a:r>
              <a:rPr lang="en-ID" sz="1800" b="0" i="0" u="none" strike="noStrike" baseline="0" dirty="0">
                <a:latin typeface="Times-Roman"/>
              </a:rPr>
              <a:t>Theophylline inhibits phosphodiesterase and increases cellular cAMP levels. The concentration of theophylline that inhibits most </a:t>
            </a:r>
            <a:r>
              <a:rPr lang="en-ID" sz="1800" b="0" i="0" u="none" strike="noStrike" baseline="0" dirty="0" err="1">
                <a:latin typeface="Times-Roman"/>
              </a:rPr>
              <a:t>phosphodiesterases</a:t>
            </a:r>
            <a:r>
              <a:rPr lang="en-ID" sz="1800" b="0" i="0" u="none" strike="noStrike" baseline="0" dirty="0">
                <a:latin typeface="Times-Roman"/>
              </a:rPr>
              <a:t> is higher than the therapeutic range, but there is some evidence that a subtype of the enzyme (perhaps type 4 isoform) in airway smooth muscle is more sensitive to the drug.</a:t>
            </a:r>
          </a:p>
          <a:p>
            <a:pPr algn="l"/>
            <a:r>
              <a:rPr lang="en-ID" sz="1800" b="0" i="0" u="none" strike="noStrike" baseline="0" dirty="0">
                <a:latin typeface="Times-Roman"/>
              </a:rPr>
              <a:t>Bronchodilators are also used in the treatment of chronic </a:t>
            </a:r>
            <a:r>
              <a:rPr lang="en-ID" sz="1800" b="0" i="0" u="none" strike="noStrike" baseline="0" dirty="0" err="1">
                <a:latin typeface="Times-Roman"/>
              </a:rPr>
              <a:t>obstructivepulmonary</a:t>
            </a:r>
            <a:r>
              <a:rPr lang="en-ID" sz="1800" b="0" i="0" u="none" strike="noStrike" baseline="0" dirty="0">
                <a:latin typeface="Times-Roman"/>
              </a:rPr>
              <a:t> disease (COPD).</a:t>
            </a:r>
            <a:endParaRPr lang="en-ID" dirty="0"/>
          </a:p>
        </p:txBody>
      </p:sp>
    </p:spTree>
    <p:extLst>
      <p:ext uri="{BB962C8B-B14F-4D97-AF65-F5344CB8AC3E}">
        <p14:creationId xmlns:p14="http://schemas.microsoft.com/office/powerpoint/2010/main" val="41283271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2.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{DAB27D46-92CC-4E8D-A154-F1746D162B58}tf11531919_win32</Template>
  <TotalTime>40</TotalTime>
  <Words>1447</Words>
  <Application>Microsoft Macintosh PowerPoint</Application>
  <PresentationFormat>Widescreen</PresentationFormat>
  <Paragraphs>46</Paragraphs>
  <Slides>12</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Avenir Next LT Pro</vt:lpstr>
      <vt:lpstr>Avenir Next LT Pro Light</vt:lpstr>
      <vt:lpstr>Calibri</vt:lpstr>
      <vt:lpstr>Garamond</vt:lpstr>
      <vt:lpstr>HelveticaNeue-Black</vt:lpstr>
      <vt:lpstr>HelveticaNeue-Bold</vt:lpstr>
      <vt:lpstr>SymbolNew-Bold</vt:lpstr>
      <vt:lpstr>SymbolNew-Medium</vt:lpstr>
      <vt:lpstr>Times-Bold</vt:lpstr>
      <vt:lpstr>Times-Italic</vt:lpstr>
      <vt:lpstr>Times-Roman</vt:lpstr>
      <vt:lpstr>SavonVTI</vt:lpstr>
      <vt:lpstr>asthma bronchiale drugs </vt:lpstr>
      <vt:lpstr>PowerPoint Presentation</vt:lpstr>
      <vt:lpstr>INTRODUCTION</vt:lpstr>
      <vt:lpstr>Bronchial asthma</vt:lpstr>
      <vt:lpstr>Classification of asthma</vt:lpstr>
      <vt:lpstr>PowerPoint Presentation</vt:lpstr>
      <vt:lpstr>MEDIATORS</vt:lpstr>
      <vt:lpstr>BRONCHODILATORS</vt:lpstr>
      <vt:lpstr>BRONCHODILATORS</vt:lpstr>
      <vt:lpstr>ANTIHISTAMINES</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dr Wiwik Kusumawati</dc:creator>
  <cp:lastModifiedBy>dr Wiwik Kusumawati</cp:lastModifiedBy>
  <cp:revision>6</cp:revision>
  <dcterms:created xsi:type="dcterms:W3CDTF">2020-12-08T06:59:22Z</dcterms:created>
  <dcterms:modified xsi:type="dcterms:W3CDTF">2021-11-30T05:18:34Z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