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6" r:id="rId2"/>
    <p:sldId id="256" r:id="rId3"/>
    <p:sldId id="275" r:id="rId4"/>
    <p:sldId id="276" r:id="rId5"/>
    <p:sldId id="277" r:id="rId6"/>
    <p:sldId id="279" r:id="rId7"/>
    <p:sldId id="270" r:id="rId8"/>
    <p:sldId id="258" r:id="rId9"/>
    <p:sldId id="271" r:id="rId10"/>
    <p:sldId id="287" r:id="rId11"/>
    <p:sldId id="259" r:id="rId12"/>
    <p:sldId id="272" r:id="rId13"/>
    <p:sldId id="267" r:id="rId14"/>
    <p:sldId id="274" r:id="rId15"/>
    <p:sldId id="280" r:id="rId16"/>
    <p:sldId id="288" r:id="rId17"/>
    <p:sldId id="289" r:id="rId18"/>
    <p:sldId id="290" r:id="rId19"/>
    <p:sldId id="266" r:id="rId20"/>
    <p:sldId id="273" r:id="rId21"/>
    <p:sldId id="285" r:id="rId22"/>
    <p:sldId id="291" r:id="rId23"/>
    <p:sldId id="269" r:id="rId24"/>
    <p:sldId id="278" r:id="rId25"/>
    <p:sldId id="263" r:id="rId26"/>
    <p:sldId id="265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F45A3-20C8-4944-80BE-8E3D1B24FDE8}" type="datetimeFigureOut">
              <a:rPr lang="id-ID" smtClean="0"/>
              <a:t>25/05/2021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EE186-861F-4B72-BB00-2A989056434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207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E186-861F-4B72-BB00-2A9890564340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491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67D4-BE7B-4C37-A678-82A37B56316F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A30-F60F-4A50-A713-0969B4431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67D4-BE7B-4C37-A678-82A37B56316F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A30-F60F-4A50-A713-0969B4431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67D4-BE7B-4C37-A678-82A37B56316F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A30-F60F-4A50-A713-0969B4431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67D4-BE7B-4C37-A678-82A37B56316F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A30-F60F-4A50-A713-0969B4431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67D4-BE7B-4C37-A678-82A37B56316F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A30-F60F-4A50-A713-0969B4431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67D4-BE7B-4C37-A678-82A37B56316F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A30-F60F-4A50-A713-0969B4431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67D4-BE7B-4C37-A678-82A37B56316F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A30-F60F-4A50-A713-0969B4431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67D4-BE7B-4C37-A678-82A37B56316F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A30-F60F-4A50-A713-0969B4431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67D4-BE7B-4C37-A678-82A37B56316F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A30-F60F-4A50-A713-0969B4431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67D4-BE7B-4C37-A678-82A37B56316F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A30-F60F-4A50-A713-0969B4431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67D4-BE7B-4C37-A678-82A37B56316F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A30-F60F-4A50-A713-0969B4431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767D4-BE7B-4C37-A678-82A37B56316F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1A30-F60F-4A50-A713-0969B4431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7.pn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34.png" Type="http://schemas.openxmlformats.org/officeDocument/2006/relationships/image"/><Relationship Id="rId4" Target="../media/image33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id-ID" b="1" dirty="0"/>
              <a:t>PRAKTIKUM BLOK 14 SENSORI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0"/>
            <a:ext cx="8229600" cy="2133600"/>
          </a:xfrm>
        </p:spPr>
        <p:txBody>
          <a:bodyPr/>
          <a:lstStyle/>
          <a:p>
            <a:r>
              <a:rPr lang="id-ID" b="1" dirty="0"/>
              <a:t>Terdiri atas 2 Pertemuan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/>
              <a:t>Parasit Penyebab Penyakit Kulit 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id-ID" dirty="0"/>
              <a:t>Serangga Penyebab Gangguan Kulit (</a:t>
            </a:r>
            <a:r>
              <a:rPr lang="id-ID" i="1" dirty="0"/>
              <a:t>Insect Bite</a:t>
            </a:r>
            <a:r>
              <a:rPr lang="id-ID" dirty="0"/>
              <a:t>)</a:t>
            </a: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6394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TELUR/ NITS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3888653"/>
            <a:ext cx="3429000" cy="2493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80" y="1295400"/>
            <a:ext cx="3899730" cy="281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7881" y="1515371"/>
            <a:ext cx="35889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d-ID" sz="2400" dirty="0"/>
              <a:t>Bentuk oval/bulat lonjong,</a:t>
            </a:r>
          </a:p>
          <a:p>
            <a:pPr marL="285750" indent="-285750">
              <a:buFontTx/>
              <a:buChar char="-"/>
            </a:pPr>
            <a:r>
              <a:rPr lang="id-ID" sz="2400" dirty="0"/>
              <a:t>Ukuran: panjang 0,8 mm </a:t>
            </a:r>
          </a:p>
          <a:p>
            <a:pPr marL="285750" indent="-285750">
              <a:buFontTx/>
              <a:buChar char="-"/>
            </a:pPr>
            <a:r>
              <a:rPr lang="id-ID" sz="2400" dirty="0"/>
              <a:t>Warna: putih - kuning kecoklatan </a:t>
            </a:r>
          </a:p>
          <a:p>
            <a:pPr marL="285750" indent="-285750">
              <a:buFontTx/>
              <a:buChar char="-"/>
            </a:pPr>
            <a:r>
              <a:rPr lang="id-ID" sz="2400" dirty="0"/>
              <a:t>Diletakkan di sepanjang rambut dan mengikuti tumbuhnya rambut </a:t>
            </a:r>
            <a:r>
              <a:rPr lang="id-ID" sz="2400" dirty="0">
                <a:sym typeface="Wingdings" panose="05000000000000000000" pitchFamily="2" charset="2"/>
              </a:rPr>
              <a:t> </a:t>
            </a:r>
            <a:r>
              <a:rPr lang="id-ID" sz="2400" dirty="0"/>
              <a:t>makin ke ujung </a:t>
            </a:r>
            <a:r>
              <a:rPr lang="id-ID" sz="2400" dirty="0">
                <a:sym typeface="Wingdings" panose="05000000000000000000" pitchFamily="2" charset="2"/>
              </a:rPr>
              <a:t> makin </a:t>
            </a:r>
            <a:r>
              <a:rPr lang="id-ID" sz="2400" dirty="0"/>
              <a:t>matang</a:t>
            </a:r>
          </a:p>
        </p:txBody>
      </p:sp>
    </p:spTree>
    <p:extLst>
      <p:ext uri="{BB962C8B-B14F-4D97-AF65-F5344CB8AC3E}">
        <p14:creationId xmlns:p14="http://schemas.microsoft.com/office/powerpoint/2010/main" val="119790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Pth</a:t>
            </a:r>
            <a:r>
              <a:rPr lang="id-ID" b="1" i="1" dirty="0"/>
              <a:t>i</a:t>
            </a:r>
            <a:r>
              <a:rPr lang="en-US" b="1" i="1" dirty="0" err="1"/>
              <a:t>rus</a:t>
            </a:r>
            <a:r>
              <a:rPr lang="en-US" b="1" i="1" dirty="0"/>
              <a:t> pubis </a:t>
            </a:r>
            <a:r>
              <a:rPr lang="en-US" b="1" dirty="0"/>
              <a:t>(crab louse)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18" y="2286918"/>
            <a:ext cx="3800104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2150603"/>
            <a:ext cx="4114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Pthirus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, dorsal.</a:t>
            </a:r>
            <a:endParaRPr lang="id-ID" sz="2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rgbClr val="222222"/>
                </a:solidFill>
                <a:latin typeface="Arial" panose="020B0604020202020204" pitchFamily="34" charset="0"/>
              </a:rPr>
              <a:t>Kepala: anterior tumpul, ada mata dan antena.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id-ID" sz="2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rgbClr val="222222"/>
                </a:solidFill>
                <a:latin typeface="Arial" panose="020B0604020202020204" pitchFamily="34" charset="0"/>
              </a:rPr>
              <a:t>Kaki ke1: kurus, kaki ke 2-3: gemuk/ kuat, berujung cakar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id-ID" sz="2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Tora</a:t>
            </a:r>
            <a:r>
              <a:rPr lang="id-ID" sz="2000" dirty="0">
                <a:solidFill>
                  <a:srgbClr val="222222"/>
                </a:solidFill>
                <a:latin typeface="Arial" panose="020B0604020202020204" pitchFamily="34" charset="0"/>
              </a:rPr>
              <a:t>ks lebar, abdomen pendek dan menyempit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id-ID" sz="2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Abdomen </a:t>
            </a:r>
            <a:r>
              <a:rPr lang="id-ID" sz="2000" dirty="0">
                <a:solidFill>
                  <a:srgbClr val="222222"/>
                </a:solidFill>
                <a:latin typeface="Arial" panose="020B0604020202020204" pitchFamily="34" charset="0"/>
              </a:rPr>
              <a:t>mengandung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 lateral tuber</a:t>
            </a:r>
            <a:r>
              <a:rPr lang="id-ID" sz="2000" dirty="0">
                <a:solidFill>
                  <a:srgbClr val="222222"/>
                </a:solidFill>
                <a:latin typeface="Arial" panose="020B0604020202020204" pitchFamily="34" charset="0"/>
              </a:rPr>
              <a:t>kel dan spirakel dorsal</a:t>
            </a:r>
          </a:p>
          <a:p>
            <a:pPr marL="914400" lvl="1" indent="-457200">
              <a:buFont typeface="+mj-lt"/>
              <a:buAutoNum type="alphaLcParenR"/>
            </a:pPr>
            <a:r>
              <a:rPr lang="id-ID" sz="2000" dirty="0">
                <a:solidFill>
                  <a:srgbClr val="222222"/>
                </a:solidFill>
                <a:latin typeface="Arial" panose="020B0604020202020204" pitchFamily="34" charset="0"/>
              </a:rPr>
              <a:t>Segmen 1: 3 ps spirakel</a:t>
            </a:r>
          </a:p>
          <a:p>
            <a:pPr marL="914400" lvl="1" indent="-457200">
              <a:buFont typeface="+mj-lt"/>
              <a:buAutoNum type="alphaLcParenR"/>
            </a:pPr>
            <a:r>
              <a:rPr lang="id-ID" sz="2000" dirty="0">
                <a:solidFill>
                  <a:srgbClr val="222222"/>
                </a:solidFill>
                <a:latin typeface="Arial" panose="020B0604020202020204" pitchFamily="34" charset="0"/>
              </a:rPr>
              <a:t>2-4: 1 ps spirakel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id-ID" sz="2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000" dirty="0">
                <a:solidFill>
                  <a:srgbClr val="222222"/>
                </a:solidFill>
                <a:latin typeface="Arial" panose="020B0604020202020204" pitchFamily="34" charset="0"/>
              </a:rPr>
              <a:t>Kaki ke 2-3 memiliki cakar besar yang tertutupi taji (tibial spur)</a:t>
            </a:r>
            <a:endParaRPr lang="id-ID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Pthyrus</a:t>
            </a:r>
            <a:r>
              <a:rPr lang="en-US" b="1" i="1" dirty="0"/>
              <a:t> pubis</a:t>
            </a:r>
            <a:r>
              <a:rPr lang="id-ID" b="1" i="1" dirty="0"/>
              <a:t>: </a:t>
            </a:r>
            <a:r>
              <a:rPr lang="id-ID" b="1" dirty="0"/>
              <a:t>Jenis Kelamin</a:t>
            </a:r>
            <a:endParaRPr lang="en-US" b="1" dirty="0"/>
          </a:p>
        </p:txBody>
      </p:sp>
      <p:pic>
        <p:nvPicPr>
          <p:cNvPr id="4" name="Picture 4" descr="Phthirus pub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77998"/>
            <a:ext cx="4233809" cy="30138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81932" y="512127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BETINA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02586" y="4838375"/>
            <a:ext cx="263511" cy="1066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71496" y="489169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Gonopods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599" y="2870124"/>
            <a:ext cx="2977633" cy="22217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05600" y="5125480"/>
            <a:ext cx="912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JANTAN</a:t>
            </a:r>
          </a:p>
          <a:p>
            <a:endParaRPr lang="id-ID" dirty="0"/>
          </a:p>
          <a:p>
            <a:endParaRPr lang="id-ID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162039" y="4495800"/>
            <a:ext cx="381761" cy="3425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89388" y="4722564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Aedeagus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229600" cy="3306762"/>
          </a:xfrm>
        </p:spPr>
        <p:txBody>
          <a:bodyPr>
            <a:normAutofit/>
          </a:bodyPr>
          <a:lstStyle/>
          <a:p>
            <a:r>
              <a:rPr lang="en-US" b="1" dirty="0"/>
              <a:t>CACING PENYEBAB </a:t>
            </a:r>
            <a:br>
              <a:rPr lang="en-US" dirty="0"/>
            </a:br>
            <a:r>
              <a:rPr lang="en-US" b="1" i="1" dirty="0"/>
              <a:t>CUTANEOUS LARVA MIGRANT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PENULARAN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68579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3425" y="5806103"/>
            <a:ext cx="579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dirty="0"/>
              <a:t>Kepala (atas) dan Bursa Kopulatriks (bawah):</a:t>
            </a:r>
          </a:p>
          <a:p>
            <a:pPr algn="ctr"/>
            <a:r>
              <a:rPr lang="id-ID" dirty="0"/>
              <a:t> </a:t>
            </a:r>
            <a:r>
              <a:rPr lang="id-ID" i="1" dirty="0"/>
              <a:t>A. Ancylostoma caninum, B. A. ceylanicum, C. A. braziliense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93016" y="4495800"/>
            <a:ext cx="264384" cy="2667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371600" y="3848099"/>
            <a:ext cx="378246" cy="1528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09124" y="4722778"/>
            <a:ext cx="748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/>
              <a:t>Lateral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1974" y="3631083"/>
            <a:ext cx="827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/>
              <a:t>Ventral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19143"/>
            <a:ext cx="7742591" cy="4986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5049" y="312448"/>
            <a:ext cx="4276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/>
              <a:t>NON HUMAN HOOK WORM</a:t>
            </a:r>
          </a:p>
        </p:txBody>
      </p:sp>
      <p:sp>
        <p:nvSpPr>
          <p:cNvPr id="6" name="Explosion 1 5"/>
          <p:cNvSpPr/>
          <p:nvPr/>
        </p:nvSpPr>
        <p:spPr>
          <a:xfrm>
            <a:off x="4509139" y="5577503"/>
            <a:ext cx="152400" cy="228600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5099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id-ID" i="1" dirty="0"/>
              <a:t>Ancylostoma caninum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261"/>
          <a:stretch/>
        </p:blipFill>
        <p:spPr>
          <a:xfrm>
            <a:off x="1195897" y="1296777"/>
            <a:ext cx="4038600" cy="4667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8715" y="5964474"/>
            <a:ext cx="170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Ujung posterior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969" y="5595142"/>
            <a:ext cx="77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jantan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5197" y="5520319"/>
            <a:ext cx="78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betina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1139" y="3575704"/>
            <a:ext cx="306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Rongga mulut: 3 ps gigi ventral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998168" y="1327666"/>
            <a:ext cx="6858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87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/>
              <a:t>Ancylostoma ceylanicum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0938"/>
          <a:stretch/>
        </p:blipFill>
        <p:spPr>
          <a:xfrm>
            <a:off x="519766" y="1647022"/>
            <a:ext cx="2682472" cy="3078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9308" y="4885903"/>
            <a:ext cx="57999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Rongga mulut: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2 ps gigi ventral, besar dan kecil.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Gigi bagian luar &gt; besar drpd bagian dalam</a:t>
            </a:r>
          </a:p>
          <a:p>
            <a:r>
              <a:rPr lang="id-ID" sz="2400" dirty="0"/>
              <a:t>Bursa copulatrix: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Rusuk medio-posterolateral paralel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99214" y="2024037"/>
            <a:ext cx="187547" cy="5584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6227" y="1638169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Gigi besar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555" y="1581864"/>
            <a:ext cx="4767174" cy="3142606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4114800" y="1828800"/>
            <a:ext cx="228600" cy="3107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8004" y="1553730"/>
            <a:ext cx="101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Gigi kecil</a:t>
            </a:r>
          </a:p>
        </p:txBody>
      </p:sp>
    </p:spTree>
    <p:extLst>
      <p:ext uri="{BB962C8B-B14F-4D97-AF65-F5344CB8AC3E}">
        <p14:creationId xmlns:p14="http://schemas.microsoft.com/office/powerpoint/2010/main" val="1393376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/>
              <a:t>Ancylostoma braziliense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17638"/>
            <a:ext cx="2919527" cy="2919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066" y="1404582"/>
            <a:ext cx="2823133" cy="2989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8333" y="4424470"/>
            <a:ext cx="59473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Rongga mulut: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/>
              <a:t>2 ps gigi ventral, besar dan kecil mirip dengan </a:t>
            </a:r>
            <a:r>
              <a:rPr lang="id-ID" sz="2000" i="1" dirty="0"/>
              <a:t>A. ceylanicum, </a:t>
            </a:r>
            <a:r>
              <a:rPr lang="id-ID" sz="2000" dirty="0"/>
              <a:t>tetapi gigi kecilnya lebih kecil</a:t>
            </a:r>
          </a:p>
          <a:p>
            <a:r>
              <a:rPr lang="id-ID" sz="2000" dirty="0"/>
              <a:t>Bursa copulatrix: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/>
              <a:t>Rusuk lateral saling terpisah </a:t>
            </a:r>
          </a:p>
        </p:txBody>
      </p:sp>
    </p:spTree>
    <p:extLst>
      <p:ext uri="{BB962C8B-B14F-4D97-AF65-F5344CB8AC3E}">
        <p14:creationId xmlns:p14="http://schemas.microsoft.com/office/powerpoint/2010/main" val="175035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LALAT PENYEBAB MYIASIS</a:t>
            </a:r>
            <a:br>
              <a:rPr lang="id-ID" b="1" dirty="0"/>
            </a:br>
            <a:r>
              <a:rPr lang="id-ID" b="1" i="1" dirty="0"/>
              <a:t>Non Blood Sucking Flies</a:t>
            </a:r>
            <a:br>
              <a:rPr lang="id-ID" b="1" dirty="0"/>
            </a:br>
            <a:br>
              <a:rPr lang="id-ID" b="1" dirty="0"/>
            </a:br>
            <a:r>
              <a:rPr lang="id-ID" b="1" dirty="0"/>
              <a:t>Muscidae</a:t>
            </a:r>
            <a:br>
              <a:rPr lang="id-ID" b="1" dirty="0"/>
            </a:br>
            <a:r>
              <a:rPr lang="id-ID" b="1" dirty="0"/>
              <a:t>Calliphoridae</a:t>
            </a:r>
            <a:br>
              <a:rPr lang="id-ID" b="1" dirty="0"/>
            </a:br>
            <a:r>
              <a:rPr lang="id-ID" b="1" dirty="0"/>
              <a:t>Sarcophagidae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PRAKTIKUM BLOK 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162800" cy="1752600"/>
          </a:xfrm>
        </p:spPr>
        <p:txBody>
          <a:bodyPr>
            <a:normAutofit/>
          </a:bodyPr>
          <a:lstStyle/>
          <a:p>
            <a:r>
              <a:rPr lang="en-US" sz="3600" b="1" dirty="0"/>
              <a:t>PERTEMUAN 1</a:t>
            </a:r>
          </a:p>
          <a:p>
            <a:r>
              <a:rPr lang="en-US" sz="3600" b="1" dirty="0"/>
              <a:t>PARASIT PENYEBAB PENYAKIT KULIT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685800"/>
            <a:ext cx="5471345" cy="4724400"/>
          </a:xfrm>
          <a:noFill/>
          <a:ln/>
        </p:spPr>
      </p:pic>
      <p:cxnSp>
        <p:nvCxnSpPr>
          <p:cNvPr id="5" name="Straight Arrow Connector 4"/>
          <p:cNvCxnSpPr/>
          <p:nvPr/>
        </p:nvCxnSpPr>
        <p:spPr>
          <a:xfrm>
            <a:off x="4716870" y="5745296"/>
            <a:ext cx="1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75885" y="609600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Myiasis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8902" y="536665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L1- L2- L3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MORFOLOGI LARVA LALAT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13" y="2286000"/>
            <a:ext cx="8081487" cy="304341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81800" y="2667000"/>
            <a:ext cx="533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2598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30" y="817084"/>
            <a:ext cx="6048375" cy="59631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19200" y="3150977"/>
            <a:ext cx="1295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5791200" y="1207532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6705600" y="817084"/>
            <a:ext cx="222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/>
              <a:t>SPIRAKEL POSTERIOR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1400" y="2590800"/>
            <a:ext cx="28956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PS= Posterior spiracle</a:t>
            </a:r>
          </a:p>
          <a:p>
            <a:pPr algn="ctr"/>
            <a:r>
              <a:rPr lang="id-ID" dirty="0">
                <a:solidFill>
                  <a:schemeClr val="tx1"/>
                </a:solidFill>
              </a:rPr>
              <a:t>RS = Spines bands</a:t>
            </a:r>
          </a:p>
          <a:p>
            <a:pPr algn="ctr"/>
            <a:r>
              <a:rPr lang="id-ID" dirty="0">
                <a:solidFill>
                  <a:schemeClr val="tx1"/>
                </a:solidFill>
              </a:rPr>
              <a:t>AT = Anal tubercel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399" y="4724400"/>
            <a:ext cx="2855205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dirty="0">
                <a:solidFill>
                  <a:schemeClr val="tx1"/>
                </a:solidFill>
              </a:rPr>
              <a:t>P = peritreme</a:t>
            </a:r>
          </a:p>
          <a:p>
            <a:pPr algn="just"/>
            <a:r>
              <a:rPr lang="id-ID" dirty="0">
                <a:solidFill>
                  <a:schemeClr val="tx1"/>
                </a:solidFill>
              </a:rPr>
              <a:t>SB = spiracle button</a:t>
            </a:r>
          </a:p>
          <a:p>
            <a:pPr algn="just"/>
            <a:r>
              <a:rPr lang="id-ID" dirty="0">
                <a:solidFill>
                  <a:schemeClr val="tx1"/>
                </a:solidFill>
              </a:rPr>
              <a:t>SO = spiracle orifice/ slits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477000" y="1207532"/>
            <a:ext cx="381000" cy="1640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865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Muscidae</a:t>
            </a:r>
            <a:r>
              <a:rPr lang="id-ID" b="1" i="1" dirty="0"/>
              <a:t>: </a:t>
            </a:r>
            <a:r>
              <a:rPr lang="en-US" b="1" i="1" dirty="0"/>
              <a:t>Musca </a:t>
            </a:r>
            <a:r>
              <a:rPr lang="en-US" b="1" i="1" dirty="0" err="1"/>
              <a:t>domestica</a:t>
            </a:r>
            <a:r>
              <a:rPr lang="id-ID" b="1" i="1" dirty="0"/>
              <a:t> </a:t>
            </a:r>
            <a:br>
              <a:rPr lang="id-ID" b="1" i="1" dirty="0"/>
            </a:br>
            <a:r>
              <a:rPr lang="id-ID" b="1" dirty="0"/>
              <a:t>(Lalat Rumah)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54967" y="1676400"/>
            <a:ext cx="2971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Warna</a:t>
            </a:r>
            <a:r>
              <a:rPr lang="en-US" sz="2400" b="1" dirty="0"/>
              <a:t> </a:t>
            </a:r>
            <a:r>
              <a:rPr lang="en-US" sz="2400" dirty="0"/>
              <a:t>: </a:t>
            </a:r>
            <a:r>
              <a:rPr lang="id-ID" sz="2400" dirty="0"/>
              <a:t>tubuh: abu-abu, </a:t>
            </a:r>
            <a:r>
              <a:rPr lang="en-US" sz="2400" dirty="0"/>
              <a:t>abdomen </a:t>
            </a:r>
            <a:r>
              <a:rPr lang="en-US" sz="2400" dirty="0" err="1"/>
              <a:t>kuning</a:t>
            </a:r>
            <a:r>
              <a:rPr lang="en-US" sz="2400" dirty="0"/>
              <a:t>,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merah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4 </a:t>
            </a:r>
            <a:r>
              <a:rPr lang="en-US" sz="2400" b="1" dirty="0" err="1"/>
              <a:t>garis</a:t>
            </a:r>
            <a:r>
              <a:rPr lang="en-US" sz="2400" b="1" dirty="0"/>
              <a:t> </a:t>
            </a:r>
            <a:r>
              <a:rPr lang="id-ID" sz="2400" b="1" dirty="0"/>
              <a:t>hitam </a:t>
            </a:r>
            <a:r>
              <a:rPr lang="en-US" sz="2400" b="1" dirty="0"/>
              <a:t>longitudinal </a:t>
            </a:r>
            <a:r>
              <a:rPr lang="en-US" sz="2400" dirty="0"/>
              <a:t>di </a:t>
            </a:r>
            <a:r>
              <a:rPr lang="en-US" sz="2400" dirty="0" err="1"/>
              <a:t>punggung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Venasi</a:t>
            </a:r>
            <a:r>
              <a:rPr lang="en-US" sz="2400" b="1" dirty="0"/>
              <a:t> </a:t>
            </a:r>
            <a:r>
              <a:rPr lang="en-US" sz="2400" b="1" dirty="0" err="1"/>
              <a:t>sayap</a:t>
            </a:r>
            <a:r>
              <a:rPr lang="en-US" sz="2400" dirty="0"/>
              <a:t>: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venasi</a:t>
            </a:r>
            <a:r>
              <a:rPr lang="en-US" sz="2400" dirty="0"/>
              <a:t> 3-4 </a:t>
            </a:r>
            <a:r>
              <a:rPr lang="en-US" sz="2400" dirty="0" err="1"/>
              <a:t>berdekatan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6101"/>
          <a:stretch/>
        </p:blipFill>
        <p:spPr>
          <a:xfrm>
            <a:off x="4343400" y="5026929"/>
            <a:ext cx="1453308" cy="183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2" y="1441437"/>
            <a:ext cx="4928772" cy="353529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762000" y="4267200"/>
            <a:ext cx="553661" cy="1125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57592" y="4557208"/>
            <a:ext cx="182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Spirakel posterior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167" y="4631055"/>
            <a:ext cx="2871465" cy="222523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94" y="2400997"/>
            <a:ext cx="4621786" cy="3459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Muscidae: </a:t>
            </a:r>
            <a:r>
              <a:rPr lang="id-ID" b="1" i="1" dirty="0"/>
              <a:t>Fannia sp</a:t>
            </a:r>
            <a:r>
              <a:rPr lang="id-ID" b="1" dirty="0"/>
              <a:t>. </a:t>
            </a:r>
            <a:br>
              <a:rPr lang="id-ID" b="1" dirty="0"/>
            </a:br>
            <a:r>
              <a:rPr lang="id-ID" b="1" dirty="0"/>
              <a:t>(Lesser House Fly)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480" y="1600200"/>
            <a:ext cx="3485920" cy="3124200"/>
          </a:xfrm>
        </p:spPr>
        <p:txBody>
          <a:bodyPr>
            <a:normAutofit fontScale="92500"/>
          </a:bodyPr>
          <a:lstStyle/>
          <a:p>
            <a:r>
              <a:rPr lang="id-ID" sz="2400" dirty="0" err="1"/>
              <a:t>S</a:t>
            </a:r>
            <a:r>
              <a:rPr lang="en-US" sz="2400" dirty="0" err="1"/>
              <a:t>eperti</a:t>
            </a:r>
            <a:r>
              <a:rPr lang="en-US" sz="2400" dirty="0"/>
              <a:t> Musca </a:t>
            </a:r>
            <a:r>
              <a:rPr lang="id-ID" sz="2400" dirty="0"/>
              <a:t>te</a:t>
            </a:r>
            <a:r>
              <a:rPr lang="en-US" sz="2400" dirty="0" err="1"/>
              <a:t>tapi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endParaRPr lang="en-US" sz="2400" dirty="0"/>
          </a:p>
          <a:p>
            <a:r>
              <a:rPr lang="en-US" sz="2400" b="1" dirty="0" err="1"/>
              <a:t>Warna</a:t>
            </a:r>
            <a:r>
              <a:rPr lang="en-US" sz="2400" b="1" dirty="0"/>
              <a:t> </a:t>
            </a:r>
            <a:r>
              <a:rPr lang="en-US" sz="2400" dirty="0"/>
              <a:t>: Kaki </a:t>
            </a:r>
            <a:r>
              <a:rPr lang="en-US" sz="2400" dirty="0" err="1"/>
              <a:t>hitam</a:t>
            </a:r>
            <a:r>
              <a:rPr lang="en-US" sz="2400" dirty="0"/>
              <a:t>, halter </a:t>
            </a:r>
            <a:r>
              <a:rPr lang="en-US" sz="2400" dirty="0" err="1"/>
              <a:t>kuning</a:t>
            </a:r>
            <a:endParaRPr lang="en-US" sz="2400" dirty="0"/>
          </a:p>
          <a:p>
            <a:r>
              <a:rPr lang="id-ID" sz="2400" b="1" dirty="0"/>
              <a:t>3 G</a:t>
            </a:r>
            <a:r>
              <a:rPr lang="en-US" sz="2400" b="1" dirty="0" err="1"/>
              <a:t>aris</a:t>
            </a:r>
            <a:r>
              <a:rPr lang="en-US" sz="2400" b="1" dirty="0"/>
              <a:t> </a:t>
            </a:r>
            <a:r>
              <a:rPr lang="id-ID" sz="2400" b="1" dirty="0"/>
              <a:t>hitam </a:t>
            </a:r>
            <a:r>
              <a:rPr lang="en-US" sz="2400" b="1" dirty="0"/>
              <a:t>longitudinal </a:t>
            </a:r>
            <a:r>
              <a:rPr lang="en-US" sz="2400" dirty="0"/>
              <a:t>di </a:t>
            </a:r>
            <a:r>
              <a:rPr lang="en-US" sz="2400" dirty="0" err="1"/>
              <a:t>punggung</a:t>
            </a:r>
            <a:endParaRPr lang="en-US" sz="2400" dirty="0"/>
          </a:p>
          <a:p>
            <a:r>
              <a:rPr lang="en-US" sz="2400" b="1" dirty="0" err="1"/>
              <a:t>Venasi</a:t>
            </a:r>
            <a:r>
              <a:rPr lang="en-US" sz="2400" b="1" dirty="0"/>
              <a:t> </a:t>
            </a:r>
            <a:r>
              <a:rPr lang="en-US" sz="2400" b="1" dirty="0" err="1"/>
              <a:t>sayap</a:t>
            </a:r>
            <a:r>
              <a:rPr lang="en-US" sz="2400" dirty="0"/>
              <a:t>: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venasi</a:t>
            </a:r>
            <a:r>
              <a:rPr lang="en-US" sz="2400" dirty="0"/>
              <a:t> 3-4 </a:t>
            </a:r>
            <a:r>
              <a:rPr lang="en-US" sz="2400" dirty="0" err="1"/>
              <a:t>terpisah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953000" y="3733800"/>
            <a:ext cx="514122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6221"/>
          <a:stretch/>
        </p:blipFill>
        <p:spPr>
          <a:xfrm>
            <a:off x="6553200" y="5068407"/>
            <a:ext cx="1219200" cy="154242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7681001" y="5123110"/>
            <a:ext cx="381000" cy="3832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5678" y="4753778"/>
            <a:ext cx="182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Spirakel posterior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Calliphoridae:</a:t>
            </a:r>
            <a:r>
              <a:rPr lang="id-ID" b="1" i="1" dirty="0"/>
              <a:t> </a:t>
            </a:r>
            <a:r>
              <a:rPr lang="en-US" b="1" i="1" dirty="0" err="1"/>
              <a:t>Chrysomyia</a:t>
            </a:r>
            <a:r>
              <a:rPr lang="en-US" b="1" i="1" dirty="0"/>
              <a:t> sp.</a:t>
            </a:r>
            <a:br>
              <a:rPr lang="id-ID" b="1" i="1" dirty="0"/>
            </a:br>
            <a:r>
              <a:rPr lang="id-ID" b="1" dirty="0"/>
              <a:t>(Lalat Daging)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451" y="1676400"/>
            <a:ext cx="3904129" cy="363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H="1">
            <a:off x="4832880" y="1828800"/>
            <a:ext cx="652139" cy="381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15354" y="18288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Warna</a:t>
            </a:r>
            <a:r>
              <a:rPr lang="en-US" sz="2400" b="1" dirty="0"/>
              <a:t> </a:t>
            </a:r>
            <a:r>
              <a:rPr lang="en-US" sz="2400" b="1" dirty="0" err="1"/>
              <a:t>tubuh</a:t>
            </a:r>
            <a:r>
              <a:rPr lang="en-US" sz="2400" dirty="0"/>
              <a:t> : </a:t>
            </a:r>
            <a:r>
              <a:rPr lang="en-US" sz="2400" dirty="0" err="1"/>
              <a:t>hijau</a:t>
            </a:r>
            <a:r>
              <a:rPr lang="en-US" sz="2400" dirty="0"/>
              <a:t>, </a:t>
            </a:r>
            <a:r>
              <a:rPr lang="en-US" sz="2400" dirty="0" err="1"/>
              <a:t>biru</a:t>
            </a:r>
            <a:r>
              <a:rPr lang="en-US" sz="2400" dirty="0"/>
              <a:t>, </a:t>
            </a:r>
            <a:r>
              <a:rPr lang="en-US" sz="2400" dirty="0" err="1"/>
              <a:t>ungu</a:t>
            </a:r>
            <a:r>
              <a:rPr lang="en-US" sz="2400" dirty="0"/>
              <a:t> </a:t>
            </a:r>
            <a:r>
              <a:rPr lang="en-US" sz="2400" dirty="0" err="1"/>
              <a:t>metalik</a:t>
            </a:r>
            <a:endParaRPr lang="en-US" sz="2400" dirty="0"/>
          </a:p>
          <a:p>
            <a:r>
              <a:rPr lang="en-US" sz="2400" b="1" dirty="0"/>
              <a:t>Bristle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punggung</a:t>
            </a:r>
            <a:endParaRPr lang="en-US" sz="2400" dirty="0"/>
          </a:p>
          <a:p>
            <a:r>
              <a:rPr lang="en-US" sz="2400" b="1" dirty="0" err="1"/>
              <a:t>Venasi</a:t>
            </a:r>
            <a:r>
              <a:rPr lang="en-US" sz="2400" b="1" dirty="0"/>
              <a:t> </a:t>
            </a:r>
            <a:r>
              <a:rPr lang="en-US" sz="2400" b="1" dirty="0" err="1"/>
              <a:t>sayap</a:t>
            </a:r>
            <a:r>
              <a:rPr lang="en-US" sz="2400" dirty="0"/>
              <a:t>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venasi</a:t>
            </a:r>
            <a:r>
              <a:rPr lang="en-US" sz="2400" dirty="0"/>
              <a:t> </a:t>
            </a:r>
            <a:r>
              <a:rPr lang="en-US" sz="2400" dirty="0" err="1"/>
              <a:t>sayap</a:t>
            </a:r>
            <a:r>
              <a:rPr lang="en-US" sz="2400" dirty="0"/>
              <a:t> 3-4 </a:t>
            </a:r>
            <a:r>
              <a:rPr lang="en-US" sz="2400" dirty="0" err="1"/>
              <a:t>berdekatan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41759" y="5372247"/>
            <a:ext cx="4168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Spirakel posterior</a:t>
            </a:r>
            <a:r>
              <a:rPr lang="id-ID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Slits memanjang, 3 bh (L3)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Peritreme tidak menyambung sempurna di button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5562600" y="3767792"/>
            <a:ext cx="2066925" cy="30006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72400" y="4648200"/>
            <a:ext cx="123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i="1" dirty="0"/>
              <a:t>C. bezziana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06889" y="6281790"/>
            <a:ext cx="166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i="1" dirty="0"/>
              <a:t>C. megacephala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Sarcophagidae: </a:t>
            </a:r>
            <a:r>
              <a:rPr lang="en-US" b="1" i="1" dirty="0" err="1"/>
              <a:t>Sarcophaga</a:t>
            </a:r>
            <a:r>
              <a:rPr lang="en-US" b="1" i="1" dirty="0"/>
              <a:t> sp.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4" y="1600200"/>
            <a:ext cx="39338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762000" y="4343400"/>
            <a:ext cx="609600" cy="762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1779" y="1498207"/>
            <a:ext cx="36598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/>
              <a:t>Warna</a:t>
            </a:r>
            <a:r>
              <a:rPr lang="en-US" sz="2400" b="1" dirty="0"/>
              <a:t> </a:t>
            </a:r>
            <a:r>
              <a:rPr lang="en-US" sz="2400" b="1" dirty="0" err="1"/>
              <a:t>tubuh</a:t>
            </a:r>
            <a:r>
              <a:rPr lang="en-US" sz="2400" b="1" dirty="0"/>
              <a:t> </a:t>
            </a:r>
            <a:r>
              <a:rPr lang="en-US" sz="2400" dirty="0"/>
              <a:t>: </a:t>
            </a:r>
            <a:r>
              <a:rPr lang="en-US" sz="2400" dirty="0" err="1"/>
              <a:t>abu-abu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id-ID" sz="2400" b="1" dirty="0"/>
              <a:t>Punggung: </a:t>
            </a:r>
            <a:r>
              <a:rPr lang="en-US" sz="2400" b="1" dirty="0"/>
              <a:t>3 </a:t>
            </a:r>
            <a:r>
              <a:rPr lang="en-US" sz="2400" b="1" dirty="0" err="1"/>
              <a:t>garis</a:t>
            </a:r>
            <a:r>
              <a:rPr lang="en-US" sz="2400" b="1" dirty="0"/>
              <a:t> </a:t>
            </a:r>
            <a:r>
              <a:rPr lang="id-ID" sz="2400" b="1" dirty="0"/>
              <a:t>hitam </a:t>
            </a:r>
            <a:r>
              <a:rPr lang="en-US" sz="2400" b="1" dirty="0"/>
              <a:t>longitudinal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id-ID" sz="2400" b="1" dirty="0"/>
              <a:t>Abdomen: </a:t>
            </a:r>
            <a:r>
              <a:rPr lang="en-US" sz="2400" b="1" dirty="0"/>
              <a:t>‘Checkerboard’ </a:t>
            </a:r>
            <a:endParaRPr lang="id-ID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/>
              <a:t>Venasi</a:t>
            </a:r>
            <a:r>
              <a:rPr lang="en-US" sz="2400" b="1" dirty="0"/>
              <a:t> </a:t>
            </a:r>
            <a:r>
              <a:rPr lang="en-US" sz="2400" b="1" dirty="0" err="1"/>
              <a:t>sayap</a:t>
            </a:r>
            <a:r>
              <a:rPr lang="en-US" sz="2400" b="1" dirty="0"/>
              <a:t> </a:t>
            </a:r>
            <a:r>
              <a:rPr lang="en-US" sz="2400" dirty="0"/>
              <a:t>: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venasi</a:t>
            </a:r>
            <a:r>
              <a:rPr lang="en-US" sz="2400" dirty="0"/>
              <a:t> </a:t>
            </a:r>
            <a:r>
              <a:rPr lang="en-US" sz="2400" dirty="0" err="1"/>
              <a:t>sayap</a:t>
            </a:r>
            <a:r>
              <a:rPr lang="id-ID" sz="2400" dirty="0"/>
              <a:t> ke </a:t>
            </a:r>
            <a:r>
              <a:rPr lang="en-US" sz="2400" dirty="0"/>
              <a:t>3-4 </a:t>
            </a:r>
            <a:r>
              <a:rPr lang="en-US" sz="2400" dirty="0" err="1"/>
              <a:t>berdekatan</a:t>
            </a:r>
            <a:r>
              <a:rPr lang="en-US" sz="2400" dirty="0"/>
              <a:t> </a:t>
            </a:r>
            <a:r>
              <a:rPr lang="en-US" sz="2400" dirty="0" err="1"/>
              <a:t>memanjang</a:t>
            </a:r>
            <a:endParaRPr lang="id-ID" sz="2400" dirty="0"/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Spirakel posterior: memiliki 3 slits lurus yang menyatu ke arah tombol/ button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0471" r="24597" b="16137"/>
          <a:stretch/>
        </p:blipFill>
        <p:spPr>
          <a:xfrm rot="10800000">
            <a:off x="3733799" y="5061983"/>
            <a:ext cx="1475391" cy="1491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6778" y="6530899"/>
            <a:ext cx="182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Spirakel posterior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74" y="5001693"/>
            <a:ext cx="2627604" cy="173141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371600" y="2895600"/>
            <a:ext cx="457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962400" y="2133600"/>
            <a:ext cx="1524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57200"/>
            <a:ext cx="5809812" cy="614124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752600" y="2514600"/>
            <a:ext cx="3048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810000" y="6058024"/>
            <a:ext cx="3048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162800" y="5029200"/>
            <a:ext cx="3048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80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927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parasit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preparate </a:t>
            </a:r>
            <a:r>
              <a:rPr lang="en-US" dirty="0" err="1"/>
              <a:t>parasit</a:t>
            </a:r>
            <a:r>
              <a:rPr lang="en-US" dirty="0"/>
              <a:t> yang </a:t>
            </a:r>
            <a:r>
              <a:rPr lang="en-US" dirty="0" err="1"/>
              <a:t>disediakan</a:t>
            </a:r>
            <a:r>
              <a:rPr lang="en-US" dirty="0"/>
              <a:t>.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Khusus</a:t>
            </a:r>
            <a:r>
              <a:rPr lang="en-US" b="1" dirty="0"/>
              <a:t>:</a:t>
            </a:r>
            <a:endParaRPr lang="en-US" dirty="0"/>
          </a:p>
          <a:p>
            <a:pPr lvl="0"/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i="1" dirty="0" err="1"/>
              <a:t>Sarcoptes</a:t>
            </a:r>
            <a:r>
              <a:rPr lang="en-US" i="1" dirty="0"/>
              <a:t> </a:t>
            </a:r>
            <a:r>
              <a:rPr lang="en-US" i="1" dirty="0" err="1"/>
              <a:t>scabiei</a:t>
            </a:r>
            <a:r>
              <a:rPr lang="en-US" i="1" dirty="0"/>
              <a:t>, </a:t>
            </a:r>
            <a:r>
              <a:rPr lang="en-US" i="1" dirty="0" err="1"/>
              <a:t>Pediculus</a:t>
            </a:r>
            <a:r>
              <a:rPr lang="en-US" i="1" dirty="0"/>
              <a:t> </a:t>
            </a:r>
            <a:r>
              <a:rPr lang="en-US" i="1" dirty="0" err="1"/>
              <a:t>humanus</a:t>
            </a:r>
            <a:r>
              <a:rPr lang="en-US" i="1" dirty="0"/>
              <a:t>, </a:t>
            </a:r>
            <a:r>
              <a:rPr lang="en-US" i="1" dirty="0" err="1"/>
              <a:t>Pth</a:t>
            </a:r>
            <a:r>
              <a:rPr lang="id-ID" i="1" dirty="0"/>
              <a:t>i</a:t>
            </a:r>
            <a:r>
              <a:rPr lang="en-US" i="1" dirty="0" err="1"/>
              <a:t>rus</a:t>
            </a:r>
            <a:r>
              <a:rPr lang="en-US" i="1" dirty="0"/>
              <a:t> pubis </a:t>
            </a:r>
            <a:r>
              <a:rPr lang="en-US" dirty="0"/>
              <a:t>(</a:t>
            </a:r>
            <a:r>
              <a:rPr lang="en-US" dirty="0" err="1"/>
              <a:t>ektoparasit</a:t>
            </a:r>
            <a:r>
              <a:rPr lang="en-US" dirty="0"/>
              <a:t> </a:t>
            </a:r>
            <a:r>
              <a:rPr lang="en-US" dirty="0" err="1"/>
              <a:t>obligat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cacing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CLM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i="1" dirty="0" err="1"/>
              <a:t>Ancylostoma</a:t>
            </a:r>
            <a:r>
              <a:rPr lang="en-US" i="1" dirty="0"/>
              <a:t> </a:t>
            </a:r>
            <a:r>
              <a:rPr lang="en-US" i="1" dirty="0" err="1"/>
              <a:t>caninum</a:t>
            </a:r>
            <a:r>
              <a:rPr lang="en-US" i="1" dirty="0"/>
              <a:t>, </a:t>
            </a:r>
            <a:r>
              <a:rPr lang="en-US" dirty="0"/>
              <a:t> </a:t>
            </a:r>
            <a:r>
              <a:rPr lang="en-US" i="1" dirty="0" err="1"/>
              <a:t>Ancylostoma</a:t>
            </a:r>
            <a:r>
              <a:rPr lang="en-US" i="1" dirty="0"/>
              <a:t> </a:t>
            </a:r>
            <a:r>
              <a:rPr lang="en-US" i="1" dirty="0" err="1"/>
              <a:t>braziliense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dirty="0" err="1"/>
              <a:t>Ancylostoma</a:t>
            </a:r>
            <a:r>
              <a:rPr lang="en-US" i="1" dirty="0"/>
              <a:t> </a:t>
            </a:r>
            <a:r>
              <a:rPr lang="en-US" i="1" dirty="0" err="1"/>
              <a:t>ceylanicum</a:t>
            </a:r>
            <a:r>
              <a:rPr lang="id-ID" i="1" dirty="0"/>
              <a:t> (nonhuman hookworm)</a:t>
            </a:r>
            <a:endParaRPr lang="en-US" dirty="0"/>
          </a:p>
          <a:p>
            <a:pPr lvl="0"/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lalat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myiasis</a:t>
            </a:r>
            <a:r>
              <a:rPr lang="en-US" dirty="0"/>
              <a:t>: </a:t>
            </a:r>
            <a:r>
              <a:rPr lang="en-US" i="1" dirty="0" err="1"/>
              <a:t>Chrsomyia</a:t>
            </a:r>
            <a:r>
              <a:rPr lang="en-US" i="1" dirty="0"/>
              <a:t> sp., Musca </a:t>
            </a:r>
            <a:r>
              <a:rPr lang="en-US" i="1" dirty="0" err="1"/>
              <a:t>domestica</a:t>
            </a:r>
            <a:r>
              <a:rPr lang="en-US" i="1" dirty="0"/>
              <a:t>, </a:t>
            </a:r>
            <a:r>
              <a:rPr lang="en-US" i="1" dirty="0" err="1"/>
              <a:t>Fannia</a:t>
            </a:r>
            <a:r>
              <a:rPr lang="en-US" i="1" dirty="0"/>
              <a:t> sp., </a:t>
            </a:r>
            <a:r>
              <a:rPr lang="en-US" i="1" dirty="0" err="1"/>
              <a:t>Sarcophaga</a:t>
            </a:r>
            <a:r>
              <a:rPr lang="en-US" i="1" dirty="0"/>
              <a:t> sp.</a:t>
            </a:r>
            <a:r>
              <a:rPr lang="id-ID" i="1" dirty="0"/>
              <a:t> </a:t>
            </a:r>
            <a:r>
              <a:rPr lang="id-ID" dirty="0"/>
              <a:t>dari stadium dewasa dan larva (spirakel posterior)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POHON KLASIFIKASI ARTHROPODA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27" t="9557" b="3001"/>
          <a:stretch>
            <a:fillRect/>
          </a:stretch>
        </p:blipFill>
        <p:spPr bwMode="auto">
          <a:xfrm>
            <a:off x="1219200" y="1295400"/>
            <a:ext cx="6324600" cy="517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POHON KLASIFIKASI INSEKTA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64" t="5385" r="5728"/>
          <a:stretch>
            <a:fillRect/>
          </a:stretch>
        </p:blipFill>
        <p:spPr bwMode="auto">
          <a:xfrm>
            <a:off x="1676400" y="1447800"/>
            <a:ext cx="5372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219200" y="541020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43200" y="449580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95470" y="365760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67000" y="327660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048500" y="2057400"/>
            <a:ext cx="4191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486400" y="2743200"/>
            <a:ext cx="4191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34200" y="3810000"/>
            <a:ext cx="4191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95470" y="205740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SARCOPTES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5673311" cy="3914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0511" y="1066800"/>
            <a:ext cx="286108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000" dirty="0"/>
              <a:t>Duri pd dorsal tubuh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/>
              <a:t>Kapitulum: alat mulut pendek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/>
              <a:t>Kaki ke 1-2 berujung sucker spt lonceng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/>
              <a:t>Ventral: pada awal kaki1-2 bersatu membentuk huruf Y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/>
              <a:t>Anus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dirty="0"/>
              <a:t>Kaki ke 3-4 tidak menyatu di basal, dan</a:t>
            </a:r>
          </a:p>
          <a:p>
            <a:pPr marL="914400" lvl="1" indent="-457200">
              <a:buFont typeface="+mj-lt"/>
              <a:buAutoNum type="alphaLcParenR"/>
            </a:pPr>
            <a:r>
              <a:rPr lang="id-ID" sz="2000" dirty="0"/>
              <a:t>Betina: berujung sbg rambut panjang (setae)</a:t>
            </a:r>
          </a:p>
          <a:p>
            <a:pPr marL="914400" lvl="1" indent="-457200">
              <a:buFont typeface="+mj-lt"/>
              <a:buAutoNum type="alphaLcParenR"/>
            </a:pPr>
            <a:r>
              <a:rPr lang="id-ID" sz="2000" dirty="0"/>
              <a:t>Jantan: kaki ke4 berujung sucker</a:t>
            </a:r>
          </a:p>
        </p:txBody>
      </p:sp>
      <p:sp>
        <p:nvSpPr>
          <p:cNvPr id="7" name="Left Bracket 6"/>
          <p:cNvSpPr/>
          <p:nvPr/>
        </p:nvSpPr>
        <p:spPr>
          <a:xfrm>
            <a:off x="762000" y="2743200"/>
            <a:ext cx="76200" cy="76200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0000"/>
              </a:solidFill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762000" y="3581400"/>
            <a:ext cx="76200" cy="121920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380" y="2948095"/>
            <a:ext cx="119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nototoraks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240" y="3974068"/>
            <a:ext cx="119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notogaster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04" y="5075272"/>
            <a:ext cx="1271316" cy="1752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2971800" y="6083558"/>
            <a:ext cx="533400" cy="1648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5076190"/>
            <a:ext cx="78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betina</a:t>
            </a:r>
          </a:p>
        </p:txBody>
      </p:sp>
    </p:spTree>
    <p:extLst>
      <p:ext uri="{BB962C8B-B14F-4D97-AF65-F5344CB8AC3E}">
        <p14:creationId xmlns:p14="http://schemas.microsoft.com/office/powerpoint/2010/main" val="3395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Sarcoptes</a:t>
            </a:r>
            <a:r>
              <a:rPr lang="en-US" i="1" dirty="0"/>
              <a:t> </a:t>
            </a:r>
            <a:r>
              <a:rPr lang="en-US" i="1" dirty="0" err="1"/>
              <a:t>scabiei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86740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BETINA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5867400"/>
            <a:ext cx="912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195" y="1600200"/>
            <a:ext cx="4114800" cy="4114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7315200" y="4191000"/>
            <a:ext cx="533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16" y="2159306"/>
            <a:ext cx="3282179" cy="35556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946" y="4588263"/>
            <a:ext cx="1371600" cy="1476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Pediculus</a:t>
            </a:r>
            <a:r>
              <a:rPr lang="en-US" b="1" i="1" dirty="0"/>
              <a:t> </a:t>
            </a:r>
            <a:r>
              <a:rPr lang="en-US" b="1" i="1" dirty="0" err="1"/>
              <a:t>humanus</a:t>
            </a:r>
            <a:endParaRPr lang="en-US" b="1" i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632" y="1775710"/>
            <a:ext cx="5003968" cy="4091690"/>
          </a:xfrm>
          <a:prstGeom prst="rect">
            <a:avLst/>
          </a:prstGeom>
        </p:spPr>
      </p:pic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83746" y="1731467"/>
            <a:ext cx="4495800" cy="4267200"/>
          </a:xfrm>
        </p:spPr>
        <p:txBody>
          <a:bodyPr>
            <a:normAutofit fontScale="85000" lnSpcReduction="20000"/>
          </a:bodyPr>
          <a:lstStyle/>
          <a:p>
            <a:r>
              <a:rPr lang="id-ID" dirty="0"/>
              <a:t>BETINA</a:t>
            </a:r>
          </a:p>
          <a:p>
            <a:pPr marL="457200" lvl="1" indent="0">
              <a:buNone/>
            </a:pPr>
            <a:r>
              <a:rPr lang="en-US" dirty="0"/>
              <a:t>1</a:t>
            </a:r>
            <a:r>
              <a:rPr lang="id-ID" dirty="0"/>
              <a:t>.</a:t>
            </a:r>
            <a:r>
              <a:rPr lang="en-US" dirty="0"/>
              <a:t> </a:t>
            </a:r>
            <a:r>
              <a:rPr lang="id-ID" dirty="0"/>
              <a:t>Kepala: pjg = lbr</a:t>
            </a:r>
          </a:p>
          <a:p>
            <a:pPr marL="457200" lvl="1" indent="0">
              <a:buNone/>
            </a:pPr>
            <a:r>
              <a:rPr lang="en-US" dirty="0"/>
              <a:t>2</a:t>
            </a:r>
            <a:r>
              <a:rPr lang="id-ID" dirty="0"/>
              <a:t>.</a:t>
            </a:r>
            <a:r>
              <a:rPr lang="en-US" dirty="0"/>
              <a:t> </a:t>
            </a:r>
            <a:r>
              <a:rPr lang="en-US" dirty="0" err="1"/>
              <a:t>Antena</a:t>
            </a:r>
            <a:r>
              <a:rPr lang="id-ID" dirty="0"/>
              <a:t>: </a:t>
            </a:r>
            <a:r>
              <a:rPr lang="en-US" dirty="0"/>
              <a:t>5 </a:t>
            </a:r>
            <a:r>
              <a:rPr lang="en-US" dirty="0" err="1"/>
              <a:t>segmen</a:t>
            </a:r>
            <a:r>
              <a:rPr lang="en-US" dirty="0"/>
              <a:t> </a:t>
            </a:r>
            <a:endParaRPr lang="id-ID" dirty="0"/>
          </a:p>
          <a:p>
            <a:pPr marL="457200" lvl="1" indent="0">
              <a:buNone/>
            </a:pPr>
            <a:r>
              <a:rPr lang="en-US" dirty="0"/>
              <a:t>3</a:t>
            </a:r>
            <a:r>
              <a:rPr lang="id-ID" dirty="0"/>
              <a:t>. Mata: menonjol, lateral</a:t>
            </a:r>
          </a:p>
          <a:p>
            <a:pPr marL="457200" lvl="1" indent="0">
              <a:buNone/>
            </a:pPr>
            <a:r>
              <a:rPr lang="en-US" dirty="0"/>
              <a:t>4</a:t>
            </a:r>
            <a:r>
              <a:rPr lang="id-ID" dirty="0"/>
              <a:t>.</a:t>
            </a:r>
            <a:r>
              <a:rPr lang="en-US" dirty="0"/>
              <a:t> Abdomen</a:t>
            </a:r>
            <a:r>
              <a:rPr lang="id-ID" dirty="0"/>
              <a:t>: memanjang, bagian tengah menonjol/ lebih lebar</a:t>
            </a:r>
          </a:p>
          <a:p>
            <a:pPr marL="457200" lvl="1" indent="0">
              <a:buNone/>
            </a:pPr>
            <a:r>
              <a:rPr lang="en-US" dirty="0"/>
              <a:t>5</a:t>
            </a:r>
            <a:r>
              <a:rPr lang="id-ID" dirty="0"/>
              <a:t>.</a:t>
            </a:r>
            <a:r>
              <a:rPr lang="en-US" dirty="0"/>
              <a:t> </a:t>
            </a:r>
            <a:r>
              <a:rPr lang="en-US" dirty="0" err="1"/>
              <a:t>Abdom</a:t>
            </a:r>
            <a:r>
              <a:rPr lang="id-ID" dirty="0"/>
              <a:t>en:</a:t>
            </a:r>
            <a:r>
              <a:rPr lang="en-US" dirty="0"/>
              <a:t> </a:t>
            </a:r>
            <a:r>
              <a:rPr lang="id-ID" dirty="0"/>
              <a:t>lempeng </a:t>
            </a:r>
            <a:r>
              <a:rPr lang="en-US" dirty="0" err="1"/>
              <a:t>paraterg</a:t>
            </a:r>
            <a:r>
              <a:rPr lang="id-ID" dirty="0"/>
              <a:t>um menonjol, terdapat spirakel</a:t>
            </a:r>
            <a:r>
              <a:rPr lang="en-US" dirty="0"/>
              <a:t> </a:t>
            </a:r>
            <a:endParaRPr lang="id-ID" dirty="0"/>
          </a:p>
          <a:p>
            <a:pPr marL="457200" lvl="1" indent="0">
              <a:buNone/>
            </a:pPr>
            <a:r>
              <a:rPr lang="en-US" dirty="0"/>
              <a:t>6</a:t>
            </a:r>
            <a:r>
              <a:rPr lang="id-ID" dirty="0"/>
              <a:t>. Cakar (tibial spurs) berambut (</a:t>
            </a:r>
            <a:r>
              <a:rPr lang="en-US" dirty="0"/>
              <a:t>bristles</a:t>
            </a:r>
            <a:r>
              <a:rPr lang="id-ID" dirty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Pediculus</a:t>
            </a:r>
            <a:r>
              <a:rPr lang="en-US" i="1" dirty="0"/>
              <a:t> </a:t>
            </a:r>
            <a:r>
              <a:rPr lang="en-US" i="1" dirty="0" err="1"/>
              <a:t>humanus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93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66800" y="5562600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gonopods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2209800" y="57912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10400" y="52578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aedeagus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0" idx="1"/>
          </p:cNvCxnSpPr>
          <p:nvPr/>
        </p:nvCxnSpPr>
        <p:spPr>
          <a:xfrm>
            <a:off x="6400800" y="5257800"/>
            <a:ext cx="609600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553200" y="17526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00800" y="2133600"/>
            <a:ext cx="10668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67600" y="28956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05600" y="38862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702</Words>
  <Application>Microsoft Office PowerPoint</Application>
  <PresentationFormat>On-screen Show (4:3)</PresentationFormat>
  <Paragraphs>125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PRAKTIKUM BLOK 14 SENSORI</vt:lpstr>
      <vt:lpstr>PRAKTIKUM BLOK 15</vt:lpstr>
      <vt:lpstr>PowerPoint Presentation</vt:lpstr>
      <vt:lpstr>POHON KLASIFIKASI ARTHROPODA</vt:lpstr>
      <vt:lpstr>POHON KLASIFIKASI INSEKTA</vt:lpstr>
      <vt:lpstr>SARCOPTES</vt:lpstr>
      <vt:lpstr>Sarcoptes scabiei</vt:lpstr>
      <vt:lpstr>Pediculus humanus</vt:lpstr>
      <vt:lpstr>Pediculus humanus</vt:lpstr>
      <vt:lpstr>TELUR/ NITS</vt:lpstr>
      <vt:lpstr>Pthirus pubis (crab louse)</vt:lpstr>
      <vt:lpstr>Pthyrus pubis: Jenis Kelamin</vt:lpstr>
      <vt:lpstr>CACING PENYEBAB  CUTANEOUS LARVA MIGRANT</vt:lpstr>
      <vt:lpstr>CARA PENULARAN</vt:lpstr>
      <vt:lpstr>PowerPoint Presentation</vt:lpstr>
      <vt:lpstr>Ancylostoma caninum</vt:lpstr>
      <vt:lpstr>Ancylostoma ceylanicum</vt:lpstr>
      <vt:lpstr>Ancylostoma braziliense</vt:lpstr>
      <vt:lpstr>LALAT PENYEBAB MYIASIS Non Blood Sucking Flies  Muscidae Calliphoridae Sarcophagidae</vt:lpstr>
      <vt:lpstr>PowerPoint Presentation</vt:lpstr>
      <vt:lpstr>MORFOLOGI LARVA LALAT</vt:lpstr>
      <vt:lpstr>PowerPoint Presentation</vt:lpstr>
      <vt:lpstr>Muscidae: Musca domestica  (Lalat Rumah)</vt:lpstr>
      <vt:lpstr>Muscidae: Fannia sp.  (Lesser House Fly)</vt:lpstr>
      <vt:lpstr>Calliphoridae: Chrysomyia sp. (Lalat Daging)</vt:lpstr>
      <vt:lpstr>Sarcophagidae: Sarcophaga sp.</vt:lpstr>
      <vt:lpstr>PowerPoint Presentation</vt:lpstr>
    </vt:vector>
  </TitlesOfParts>
  <Company>universitas muhammadiyah yogyakarta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PRAKTIKUM BLOK 12</dc:title>
  <dc:creator>fakultas kedokteran dan ilmu kesehatan</dc:creator>
  <cp:lastModifiedBy>Tri Wulandari K</cp:lastModifiedBy>
  <cp:revision>110</cp:revision>
  <dcterms:created xsi:type="dcterms:W3CDTF">2011-05-06T05:01:22Z</dcterms:created>
  <dcterms:modified xsi:type="dcterms:W3CDTF">2021-05-25T03:59:17Z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1285853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