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33"/>
  </p:handoutMasterIdLst>
  <p:sldIdLst>
    <p:sldId id="279" r:id="rId2"/>
    <p:sldId id="280" r:id="rId3"/>
    <p:sldId id="256" r:id="rId4"/>
    <p:sldId id="257" r:id="rId5"/>
    <p:sldId id="258" r:id="rId6"/>
    <p:sldId id="275" r:id="rId7"/>
    <p:sldId id="259" r:id="rId8"/>
    <p:sldId id="277" r:id="rId9"/>
    <p:sldId id="278" r:id="rId10"/>
    <p:sldId id="260" r:id="rId11"/>
    <p:sldId id="294" r:id="rId12"/>
    <p:sldId id="274" r:id="rId13"/>
    <p:sldId id="273" r:id="rId14"/>
    <p:sldId id="290" r:id="rId15"/>
    <p:sldId id="281" r:id="rId16"/>
    <p:sldId id="283" r:id="rId17"/>
    <p:sldId id="291" r:id="rId18"/>
    <p:sldId id="284" r:id="rId19"/>
    <p:sldId id="292" r:id="rId20"/>
    <p:sldId id="293" r:id="rId21"/>
    <p:sldId id="286" r:id="rId22"/>
    <p:sldId id="288" r:id="rId23"/>
    <p:sldId id="296" r:id="rId24"/>
    <p:sldId id="297" r:id="rId25"/>
    <p:sldId id="299" r:id="rId26"/>
    <p:sldId id="301" r:id="rId27"/>
    <p:sldId id="302" r:id="rId28"/>
    <p:sldId id="303" r:id="rId29"/>
    <p:sldId id="304" r:id="rId30"/>
    <p:sldId id="305" r:id="rId31"/>
    <p:sldId id="306" r:id="rId32"/>
  </p:sldIdLst>
  <p:sldSz cx="9144000" cy="6858000" type="screen4x3"/>
  <p:notesSz cx="7023100" cy="9309100"/>
  <p:defaultTextStyle>
    <a:defPPr>
      <a:defRPr lang="id-ID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4F026E"/>
    <a:srgbClr val="D777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60"/>
  </p:normalViewPr>
  <p:slideViewPr>
    <p:cSldViewPr>
      <p:cViewPr varScale="1">
        <p:scale>
          <a:sx n="68" d="100"/>
          <a:sy n="68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defTabSz="933450">
              <a:defRPr sz="1200" smtClean="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 smtClean="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defTabSz="933450">
              <a:defRPr sz="1200" smtClean="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 smtClean="0"/>
            </a:lvl1pPr>
          </a:lstStyle>
          <a:p>
            <a:pPr>
              <a:defRPr/>
            </a:pPr>
            <a:fld id="{CA62A972-5243-4E87-94FC-45181EC9E5B5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E9058E-764C-4463-A2D4-62D0E2B7C4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3CA29-0D74-4A38-8D6D-F42BEFC2FC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ECB63-6CA8-40C8-B97D-832849070A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8AFE1-AFC5-40F5-A426-4DFE48DF9F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3DAD6-0200-4877-9657-E3CA00FC94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418C7-3F54-469A-A846-8A0BCEC240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0887B-9B99-47E8-ABFF-C49DBDCD6B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CEEB2-2ED0-4F78-B315-38F1482C56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50AD5-9C9D-40EC-8880-E6C3A30A3B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BDEB8-35A5-4347-BA37-A3C809071E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6D30C-3C9D-4947-A4E2-3E1CA55AF7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64E41-8C09-4CF7-BF94-D9B4319CEC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3581BB5C-5719-4A7A-B853-A617E4737B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6042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42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42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42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42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43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43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43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43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43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43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43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43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43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43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44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44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44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44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44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44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44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44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44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44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45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45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45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45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45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45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nemia" TargetMode="External"/><Relationship Id="rId2" Type="http://schemas.openxmlformats.org/officeDocument/2006/relationships/hyperlink" Target="http://en.wikipedia.org/wiki/Jaundic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rds.yahoo.com/_ylt=A9G_bF7vUMZH_SkAhcKJzbkF;_ylu=X3oDMTBqY2pzbGhoBHBvcwMxMQRzZWMDc3IEdnRpZAM-/SIG=1h5i3i1cp/EXP=1204265583/**http:/images.search.yahoo.com/search/images/view?back=http://images.search.yahoo.com/search/images?_adv_prop%3Dimage%26fr%3Dyfp-t-332%26va%3Dtrichomoniasis%26sz%3Dall&amp;w=205&amp;h=204&amp;imgurl=www.amnh.org/exhibitions/epidemic/section_04/images/trichomoniasis.jpg&amp;rurl=http://www.amnh.org/exhibitions/epidemic/section_04/secfour_pg_07.html&amp;size=4.2kB&amp;name=trichomoniasis.jpg&amp;p=trichomoniasis&amp;type=JPG&amp;oid=bb0e34f66b2cb43a&amp;no=11&amp;tt=361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ds.yahoo.com/_ylt=A9G_bF7vUMZH_SkAgsKJzbkF;_ylu=X3oDMTBpcWpidGtpBHBvcwM4BHNlYwNzcgR2dGlkAw--/SIG=1emb2j44l/EXP=1204265583/**http:/images.search.yahoo.com/search/images/view?back=http://images.search.yahoo.com/search/images?_adv_prop%3Dimage%26fr%3Dyfp-t-332%26va%3Dtrichomoniasis%26sz%3Dall&amp;w=200&amp;h=150&amp;imgurl=topobgy.com/html/home-making/trichomoniasis.jpg&amp;rurl=http://topobgy.com/html/std.htm&amp;size=6.3kB&amp;name=trichomoniasis.jpg&amp;p=trichomoniasis&amp;type=JPG&amp;oid=d8185b1556d3e8a6&amp;no=8&amp;tt=36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980728"/>
            <a:ext cx="8229600" cy="5184576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3400" b="1" dirty="0"/>
              <a:t>KULIAH BLOK URINARIA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3400" b="1" dirty="0"/>
          </a:p>
          <a:p>
            <a:pPr algn="ctr" eaLnBrk="1" hangingPunct="1">
              <a:buFont typeface="Wingdings" pitchFamily="2" charset="2"/>
              <a:buNone/>
            </a:pPr>
            <a:r>
              <a:rPr lang="en-US" sz="3400" b="1" dirty="0"/>
              <a:t>MIKROORGANISME PARASIT PENYEBAB UTI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3400" b="1" dirty="0"/>
          </a:p>
          <a:p>
            <a:pPr algn="ctr" eaLnBrk="1" hangingPunct="1">
              <a:buFont typeface="Wingdings" pitchFamily="2" charset="2"/>
              <a:buNone/>
            </a:pPr>
            <a:endParaRPr lang="en-US" dirty="0"/>
          </a:p>
          <a:p>
            <a:pPr algn="ctr" eaLnBrk="1" hangingPunct="1">
              <a:buFont typeface="Wingdings" pitchFamily="2" charset="2"/>
              <a:buNone/>
            </a:pPr>
            <a:r>
              <a:rPr lang="en-US" dirty="0"/>
              <a:t>Tri Wulandari </a:t>
            </a:r>
            <a:r>
              <a:rPr lang="en-US" dirty="0" err="1"/>
              <a:t>Kesetyaningsih</a:t>
            </a:r>
            <a:endParaRPr lang="en-US" dirty="0"/>
          </a:p>
          <a:p>
            <a:pPr algn="ctr" eaLnBrk="1" hangingPunct="1">
              <a:buFont typeface="Wingdings" pitchFamily="2" charset="2"/>
              <a:buNone/>
            </a:pPr>
            <a:r>
              <a:rPr lang="en-US" dirty="0"/>
              <a:t>BAGIAN PARASITOLOGI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dirty="0"/>
              <a:t>FKIK UMY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EEBBB3-64AF-403C-B95E-07029A95C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4282146"/>
            <a:ext cx="6300192" cy="2606704"/>
          </a:xfrm>
          <a:prstGeom prst="rect">
            <a:avLst/>
          </a:prstGeom>
        </p:spPr>
      </p:pic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692944"/>
            <a:ext cx="5220072" cy="54721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d-ID" sz="2600" b="1" dirty="0">
                <a:cs typeface="Arial" charset="0"/>
              </a:rPr>
              <a:t>Diagnosis</a:t>
            </a:r>
            <a:r>
              <a:rPr lang="id-ID" sz="2600" dirty="0">
                <a:cs typeface="Arial" charset="0"/>
              </a:rPr>
              <a:t> </a:t>
            </a:r>
            <a:endParaRPr lang="en-US" sz="2600" dirty="0">
              <a:cs typeface="Arial" charset="0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en-US" sz="2600" dirty="0">
              <a:cs typeface="Arial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id-ID" sz="2200" dirty="0">
                <a:cs typeface="Arial" charset="0"/>
              </a:rPr>
              <a:t>G</a:t>
            </a:r>
            <a:r>
              <a:rPr lang="en-US" sz="2200" dirty="0" err="1">
                <a:cs typeface="Arial" charset="0"/>
              </a:rPr>
              <a:t>ejala</a:t>
            </a:r>
            <a:r>
              <a:rPr lang="en-US" sz="2200" dirty="0">
                <a:cs typeface="Arial" charset="0"/>
              </a:rPr>
              <a:t> </a:t>
            </a:r>
            <a:r>
              <a:rPr lang="id-ID" sz="2200" dirty="0">
                <a:cs typeface="Arial" charset="0"/>
              </a:rPr>
              <a:t>K</a:t>
            </a:r>
            <a:r>
              <a:rPr lang="en-US" sz="2200" dirty="0" err="1">
                <a:cs typeface="Arial" charset="0"/>
              </a:rPr>
              <a:t>linis</a:t>
            </a:r>
            <a:r>
              <a:rPr lang="id-ID" sz="2200" dirty="0">
                <a:cs typeface="Arial" charset="0"/>
              </a:rPr>
              <a:t>: DD vaginitis penyebab lain</a:t>
            </a:r>
            <a:endParaRPr lang="en-US" sz="2200" dirty="0">
              <a:cs typeface="Arial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200" dirty="0" err="1">
                <a:cs typeface="Arial" charset="0"/>
              </a:rPr>
              <a:t>Laboratorium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Penunjang</a:t>
            </a:r>
            <a:endParaRPr lang="en-US" sz="2200" dirty="0">
              <a:cs typeface="Arial" charset="0"/>
            </a:endParaRPr>
          </a:p>
          <a:p>
            <a:pPr lvl="3" eaLnBrk="1" hangingPunct="1">
              <a:lnSpc>
                <a:spcPct val="80000"/>
              </a:lnSpc>
            </a:pPr>
            <a:r>
              <a:rPr lang="en-US" sz="1800" dirty="0" err="1">
                <a:cs typeface="Arial" charset="0"/>
              </a:rPr>
              <a:t>Sampel</a:t>
            </a:r>
            <a:r>
              <a:rPr lang="en-US" sz="1800" dirty="0">
                <a:cs typeface="Arial" charset="0"/>
              </a:rPr>
              <a:t> </a:t>
            </a:r>
            <a:r>
              <a:rPr lang="en-US" sz="1800" dirty="0" err="1">
                <a:cs typeface="Arial" charset="0"/>
              </a:rPr>
              <a:t>pada</a:t>
            </a:r>
            <a:r>
              <a:rPr lang="en-US" sz="1800" dirty="0">
                <a:cs typeface="Arial" charset="0"/>
              </a:rPr>
              <a:t> </a:t>
            </a:r>
            <a:r>
              <a:rPr lang="en-US" sz="1800" dirty="0" err="1">
                <a:cs typeface="Arial" charset="0"/>
              </a:rPr>
              <a:t>wanita</a:t>
            </a:r>
            <a:r>
              <a:rPr lang="en-US" sz="1800" dirty="0">
                <a:cs typeface="Arial" charset="0"/>
              </a:rPr>
              <a:t>: vaginal discharge</a:t>
            </a:r>
            <a:r>
              <a:rPr lang="id-ID" sz="1800" dirty="0">
                <a:cs typeface="Arial" charset="0"/>
              </a:rPr>
              <a:t>/ uretra</a:t>
            </a:r>
            <a:r>
              <a:rPr lang="en-US" sz="1800" dirty="0">
                <a:cs typeface="Arial" charset="0"/>
              </a:rPr>
              <a:t>l discharge 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800" dirty="0" err="1">
                <a:cs typeface="Arial" charset="0"/>
              </a:rPr>
              <a:t>Sampel</a:t>
            </a:r>
            <a:r>
              <a:rPr lang="en-US" sz="1800" dirty="0">
                <a:cs typeface="Arial" charset="0"/>
              </a:rPr>
              <a:t> </a:t>
            </a:r>
            <a:r>
              <a:rPr lang="en-US" sz="1800" dirty="0" err="1">
                <a:cs typeface="Arial" charset="0"/>
              </a:rPr>
              <a:t>pada</a:t>
            </a:r>
            <a:r>
              <a:rPr lang="en-US" sz="1800" dirty="0">
                <a:cs typeface="Arial" charset="0"/>
              </a:rPr>
              <a:t> </a:t>
            </a:r>
            <a:r>
              <a:rPr lang="en-US" sz="1800" dirty="0" err="1">
                <a:cs typeface="Arial" charset="0"/>
              </a:rPr>
              <a:t>pria</a:t>
            </a:r>
            <a:r>
              <a:rPr lang="en-US" sz="1800" dirty="0">
                <a:cs typeface="Arial" charset="0"/>
              </a:rPr>
              <a:t>: urethral discharge, </a:t>
            </a:r>
            <a:r>
              <a:rPr lang="en-US" sz="1800" dirty="0" err="1">
                <a:cs typeface="Arial" charset="0"/>
              </a:rPr>
              <a:t>sekret</a:t>
            </a:r>
            <a:r>
              <a:rPr lang="en-US" sz="1800" dirty="0">
                <a:cs typeface="Arial" charset="0"/>
              </a:rPr>
              <a:t> </a:t>
            </a:r>
            <a:r>
              <a:rPr lang="en-US" sz="1800" dirty="0" err="1">
                <a:cs typeface="Arial" charset="0"/>
              </a:rPr>
              <a:t>prostat</a:t>
            </a:r>
            <a:r>
              <a:rPr lang="en-US" sz="1800" dirty="0">
                <a:cs typeface="Arial" charset="0"/>
              </a:rPr>
              <a:t>, </a:t>
            </a:r>
            <a:r>
              <a:rPr lang="en-US" sz="1800" dirty="0" err="1">
                <a:cs typeface="Arial" charset="0"/>
              </a:rPr>
              <a:t>urin</a:t>
            </a:r>
            <a:r>
              <a:rPr lang="en-US" sz="1800" dirty="0">
                <a:cs typeface="Arial" charset="0"/>
              </a:rPr>
              <a:t> (</a:t>
            </a:r>
            <a:r>
              <a:rPr lang="en-US" sz="1800" dirty="0" err="1">
                <a:cs typeface="Arial" charset="0"/>
              </a:rPr>
              <a:t>disentrifuse</a:t>
            </a:r>
            <a:r>
              <a:rPr lang="en-US" sz="1800" dirty="0">
                <a:cs typeface="Arial" charset="0"/>
              </a:rPr>
              <a:t>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100" dirty="0" err="1">
                <a:cs typeface="Arial" charset="0"/>
              </a:rPr>
              <a:t>Sediaan</a:t>
            </a:r>
            <a:r>
              <a:rPr lang="en-US" sz="2100" dirty="0">
                <a:cs typeface="Arial" charset="0"/>
              </a:rPr>
              <a:t> </a:t>
            </a:r>
            <a:r>
              <a:rPr lang="en-US" sz="2100" dirty="0" err="1">
                <a:cs typeface="Arial" charset="0"/>
              </a:rPr>
              <a:t>basah</a:t>
            </a:r>
            <a:r>
              <a:rPr lang="en-US" sz="2100" dirty="0">
                <a:cs typeface="Arial" charset="0"/>
              </a:rPr>
              <a:t> (20 </a:t>
            </a:r>
            <a:r>
              <a:rPr lang="en-US" sz="2100" dirty="0" err="1">
                <a:cs typeface="Arial" charset="0"/>
              </a:rPr>
              <a:t>menit</a:t>
            </a:r>
            <a:r>
              <a:rPr lang="en-US" sz="2100" dirty="0">
                <a:cs typeface="Arial" charset="0"/>
              </a:rPr>
              <a:t> </a:t>
            </a:r>
            <a:r>
              <a:rPr lang="en-US" sz="2100" dirty="0" err="1">
                <a:cs typeface="Arial" charset="0"/>
              </a:rPr>
              <a:t>awal</a:t>
            </a:r>
            <a:r>
              <a:rPr lang="en-US" sz="2100" dirty="0">
                <a:cs typeface="Arial" charset="0"/>
              </a:rPr>
              <a:t>)</a:t>
            </a:r>
            <a:r>
              <a:rPr lang="id-ID" sz="2100" dirty="0">
                <a:cs typeface="Arial" charset="0"/>
              </a:rPr>
              <a:t> </a:t>
            </a:r>
            <a:r>
              <a:rPr lang="id-ID" sz="2100" dirty="0">
                <a:cs typeface="Arial" charset="0"/>
                <a:sym typeface="Wingdings" panose="05000000000000000000" pitchFamily="2" charset="2"/>
              </a:rPr>
              <a:t> </a:t>
            </a:r>
            <a:r>
              <a:rPr lang="id-ID" sz="2100" b="1" dirty="0">
                <a:cs typeface="Arial" charset="0"/>
                <a:sym typeface="Wingdings" panose="05000000000000000000" pitchFamily="2" charset="2"/>
              </a:rPr>
              <a:t>Jerky’s Movements</a:t>
            </a:r>
            <a:r>
              <a:rPr lang="en-US" sz="2100" dirty="0">
                <a:cs typeface="Arial" charset="0"/>
              </a:rPr>
              <a:t> </a:t>
            </a:r>
            <a:endParaRPr lang="id-ID" sz="2100" dirty="0">
              <a:cs typeface="Arial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id-ID" sz="2100" dirty="0">
                <a:cs typeface="Arial" charset="0"/>
              </a:rPr>
              <a:t>P</a:t>
            </a:r>
            <a:r>
              <a:rPr lang="en-US" sz="2100" dirty="0" err="1">
                <a:cs typeface="Arial" charset="0"/>
              </a:rPr>
              <a:t>ewarnaan</a:t>
            </a:r>
            <a:r>
              <a:rPr lang="en-US" sz="2100" dirty="0">
                <a:cs typeface="Arial" charset="0"/>
              </a:rPr>
              <a:t> </a:t>
            </a:r>
            <a:r>
              <a:rPr lang="id-ID" sz="2100" dirty="0">
                <a:cs typeface="Arial" charset="0"/>
              </a:rPr>
              <a:t>Giemsa/</a:t>
            </a:r>
            <a:r>
              <a:rPr lang="en-US" sz="2100" dirty="0">
                <a:cs typeface="Arial" charset="0"/>
              </a:rPr>
              <a:t> </a:t>
            </a:r>
            <a:r>
              <a:rPr lang="id-ID" sz="2100" dirty="0">
                <a:cs typeface="Arial" charset="0"/>
              </a:rPr>
              <a:t>Papanicolaou</a:t>
            </a:r>
            <a:r>
              <a:rPr lang="en-US" sz="2100" dirty="0">
                <a:cs typeface="Arial" charset="0"/>
              </a:rPr>
              <a:t> (</a:t>
            </a:r>
            <a:r>
              <a:rPr lang="en-US" sz="2100" dirty="0" err="1">
                <a:cs typeface="Arial" charset="0"/>
              </a:rPr>
              <a:t>sens</a:t>
            </a:r>
            <a:r>
              <a:rPr lang="en-US" sz="2100" dirty="0">
                <a:cs typeface="Arial" charset="0"/>
              </a:rPr>
              <a:t>: 40-60%)</a:t>
            </a:r>
            <a:endParaRPr lang="en-US" sz="2100" b="1" dirty="0">
              <a:cs typeface="Arial" charset="0"/>
            </a:endParaRPr>
          </a:p>
        </p:txBody>
      </p:sp>
      <p:pic>
        <p:nvPicPr>
          <p:cNvPr id="12292" name="Picture 4" descr="https://s3-eu-west-1.amazonaws.com/thejournalhub/10.15570/actaapa.2015.3/Figure1.jpg"/>
          <p:cNvPicPr>
            <a:picLocks noChangeAspect="1" noChangeArrowheads="1"/>
          </p:cNvPicPr>
          <p:nvPr/>
        </p:nvPicPr>
        <p:blipFill>
          <a:blip r:embed="rId3" cstate="print"/>
          <a:srcRect l="54936" b="36825"/>
          <a:stretch>
            <a:fillRect/>
          </a:stretch>
        </p:blipFill>
        <p:spPr bwMode="auto">
          <a:xfrm>
            <a:off x="5796136" y="1556792"/>
            <a:ext cx="2411760" cy="2539323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BDABC8-3C13-4BFB-A24E-5E901A5D40FF}"/>
              </a:ext>
            </a:extLst>
          </p:cNvPr>
          <p:cNvSpPr txBox="1"/>
          <p:nvPr/>
        </p:nvSpPr>
        <p:spPr>
          <a:xfrm>
            <a:off x="5504026" y="588874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Giemsa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FFEAF3-7CC4-429C-B5E9-700999D35BD8}"/>
              </a:ext>
            </a:extLst>
          </p:cNvPr>
          <p:cNvSpPr txBox="1"/>
          <p:nvPr/>
        </p:nvSpPr>
        <p:spPr>
          <a:xfrm>
            <a:off x="7603365" y="3456534"/>
            <a:ext cx="1129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Wet slide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81FCE6-A345-4D60-A6A0-15E31797D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517219"/>
            <a:ext cx="3741084" cy="288032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8B696-F567-47C1-A840-CDACDA4A7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608" y="1087218"/>
            <a:ext cx="4834880" cy="5438229"/>
          </a:xfrm>
        </p:spPr>
        <p:txBody>
          <a:bodyPr/>
          <a:lstStyle/>
          <a:p>
            <a:pPr lvl="2" eaLnBrk="1" hangingPunct="1">
              <a:lnSpc>
                <a:spcPct val="80000"/>
              </a:lnSpc>
            </a:pPr>
            <a:r>
              <a:rPr lang="id-ID" sz="2400" dirty="0">
                <a:cs typeface="Arial" charset="0"/>
              </a:rPr>
              <a:t>Serologis</a:t>
            </a:r>
            <a:r>
              <a:rPr lang="en-US" sz="2400" dirty="0">
                <a:cs typeface="Arial" charset="0"/>
              </a:rPr>
              <a:t> (</a:t>
            </a:r>
            <a:r>
              <a:rPr lang="en-US" sz="2400" dirty="0" err="1">
                <a:cs typeface="Arial" charset="0"/>
              </a:rPr>
              <a:t>imunokromatografi</a:t>
            </a:r>
            <a:r>
              <a:rPr lang="en-US" sz="2400" dirty="0">
                <a:cs typeface="Arial" charset="0"/>
              </a:rPr>
              <a:t>)</a:t>
            </a:r>
            <a:r>
              <a:rPr lang="id-ID" sz="2400" dirty="0">
                <a:cs typeface="Arial" charset="0"/>
              </a:rPr>
              <a:t>: </a:t>
            </a:r>
            <a:endParaRPr lang="en-US" sz="2400" dirty="0">
              <a:cs typeface="Arial" charset="0"/>
            </a:endParaRPr>
          </a:p>
          <a:p>
            <a:pPr lvl="3" eaLnBrk="1" hangingPunct="1">
              <a:lnSpc>
                <a:spcPct val="80000"/>
              </a:lnSpc>
            </a:pPr>
            <a:r>
              <a:rPr lang="en-US" sz="2400" dirty="0" err="1">
                <a:cs typeface="Arial" charset="0"/>
              </a:rPr>
              <a:t>deteksi</a:t>
            </a:r>
            <a:r>
              <a:rPr lang="en-US" sz="2400" dirty="0">
                <a:cs typeface="Arial" charset="0"/>
              </a:rPr>
              <a:t> antigen (</a:t>
            </a:r>
            <a:r>
              <a:rPr lang="en-US" sz="2400" dirty="0" err="1">
                <a:cs typeface="Arial" charset="0"/>
              </a:rPr>
              <a:t>xenostrip</a:t>
            </a:r>
            <a:r>
              <a:rPr lang="en-US" sz="2400" dirty="0">
                <a:cs typeface="Arial" charset="0"/>
              </a:rPr>
              <a:t>-Tv) (</a:t>
            </a:r>
            <a:r>
              <a:rPr lang="en-US" sz="2400" dirty="0" err="1">
                <a:cs typeface="Arial" charset="0"/>
              </a:rPr>
              <a:t>sens</a:t>
            </a:r>
            <a:r>
              <a:rPr lang="en-US" sz="2400" dirty="0">
                <a:cs typeface="Arial" charset="0"/>
              </a:rPr>
              <a:t>: 80%)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2400" dirty="0" err="1">
                <a:cs typeface="Arial" charset="0"/>
              </a:rPr>
              <a:t>deteksi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antibodi</a:t>
            </a:r>
            <a:r>
              <a:rPr lang="en-US" sz="2400" dirty="0">
                <a:cs typeface="Arial" charset="0"/>
              </a:rPr>
              <a:t> (trichomonas rapid test) (</a:t>
            </a:r>
            <a:r>
              <a:rPr lang="en-US" sz="2400" dirty="0" err="1">
                <a:cs typeface="Arial" charset="0"/>
              </a:rPr>
              <a:t>sens</a:t>
            </a:r>
            <a:r>
              <a:rPr lang="en-US" sz="2400" dirty="0">
                <a:cs typeface="Arial" charset="0"/>
              </a:rPr>
              <a:t>: 66%)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400" dirty="0" err="1"/>
              <a:t>Hibridisasi</a:t>
            </a:r>
            <a:r>
              <a:rPr lang="en-US" sz="2400" dirty="0"/>
              <a:t> </a:t>
            </a:r>
            <a:r>
              <a:rPr lang="en-US" sz="2400" dirty="0" err="1"/>
              <a:t>asam</a:t>
            </a:r>
            <a:r>
              <a:rPr lang="en-US" sz="2400" dirty="0"/>
              <a:t> </a:t>
            </a:r>
            <a:r>
              <a:rPr lang="en-US" sz="2400" dirty="0" err="1"/>
              <a:t>nukleat</a:t>
            </a:r>
            <a:r>
              <a:rPr lang="en-US" sz="2400" dirty="0"/>
              <a:t> (</a:t>
            </a:r>
            <a:r>
              <a:rPr lang="en-US" sz="2400" dirty="0" err="1"/>
              <a:t>sens</a:t>
            </a:r>
            <a:r>
              <a:rPr lang="en-US" sz="2400" dirty="0"/>
              <a:t>: 90-100%)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400" dirty="0" err="1"/>
              <a:t>Kultur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diamond medium (Pouch Tv test) (3-7 </a:t>
            </a:r>
            <a:r>
              <a:rPr lang="en-US" sz="2400" dirty="0" err="1"/>
              <a:t>hari</a:t>
            </a:r>
            <a:r>
              <a:rPr lang="en-US" sz="2400" dirty="0"/>
              <a:t>) (</a:t>
            </a:r>
            <a:r>
              <a:rPr lang="en-US" sz="2400" dirty="0" err="1"/>
              <a:t>sens</a:t>
            </a:r>
            <a:r>
              <a:rPr lang="en-US" sz="2400" dirty="0"/>
              <a:t>: </a:t>
            </a:r>
            <a:r>
              <a:rPr lang="id-ID" sz="2400" dirty="0"/>
              <a:t>70-90</a:t>
            </a:r>
            <a:r>
              <a:rPr lang="en-US" sz="2400" dirty="0"/>
              <a:t>%)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400" dirty="0"/>
              <a:t>PCR (</a:t>
            </a:r>
            <a:r>
              <a:rPr lang="en-US" sz="2400" dirty="0" err="1"/>
              <a:t>sens</a:t>
            </a:r>
            <a:r>
              <a:rPr lang="en-US" sz="2400" dirty="0"/>
              <a:t>: 100%)</a:t>
            </a:r>
          </a:p>
          <a:p>
            <a:endParaRPr lang="id-ID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05A7A4-FA18-4AF4-BB0C-68D7A19527A9}"/>
              </a:ext>
            </a:extLst>
          </p:cNvPr>
          <p:cNvSpPr txBox="1"/>
          <p:nvPr/>
        </p:nvSpPr>
        <p:spPr>
          <a:xfrm>
            <a:off x="5370912" y="3212873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Serologis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DE20F0-4AE1-42B1-BD60-33966F3C3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20" y="3517557"/>
            <a:ext cx="1357996" cy="33441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7E5D72-BC2D-459B-972B-D09B614E2079}"/>
              </a:ext>
            </a:extLst>
          </p:cNvPr>
          <p:cNvSpPr txBox="1"/>
          <p:nvPr/>
        </p:nvSpPr>
        <p:spPr>
          <a:xfrm>
            <a:off x="7705560" y="6340781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Kultur </a:t>
            </a:r>
          </a:p>
        </p:txBody>
      </p:sp>
    </p:spTree>
    <p:extLst>
      <p:ext uri="{BB962C8B-B14F-4D97-AF65-F5344CB8AC3E}">
        <p14:creationId xmlns:p14="http://schemas.microsoft.com/office/powerpoint/2010/main" val="56053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908447"/>
            <a:ext cx="7775575" cy="5041106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d-ID" sz="2600" b="1" dirty="0"/>
              <a:t>Pengobatan</a:t>
            </a:r>
            <a:endParaRPr lang="en-US" sz="2600" b="1" dirty="0"/>
          </a:p>
          <a:p>
            <a:pPr lvl="1" eaLnBrk="1" hangingPunct="1">
              <a:lnSpc>
                <a:spcPct val="80000"/>
              </a:lnSpc>
            </a:pPr>
            <a:r>
              <a:rPr lang="id-ID" sz="2200" dirty="0">
                <a:solidFill>
                  <a:schemeClr val="accent2"/>
                </a:solidFill>
                <a:cs typeface="Arial" charset="0"/>
              </a:rPr>
              <a:t>metronidazol </a:t>
            </a:r>
            <a:r>
              <a:rPr lang="id-ID" sz="2200" dirty="0">
                <a:solidFill>
                  <a:schemeClr val="accent2"/>
                </a:solidFill>
              </a:rPr>
              <a:t>(flagyl)</a:t>
            </a:r>
            <a:r>
              <a:rPr lang="en-US" sz="2200" dirty="0">
                <a:solidFill>
                  <a:schemeClr val="accent2"/>
                </a:solidFill>
              </a:rPr>
              <a:t> </a:t>
            </a:r>
            <a:r>
              <a:rPr lang="en-US" sz="2200" dirty="0" err="1">
                <a:solidFill>
                  <a:schemeClr val="accent2"/>
                </a:solidFill>
              </a:rPr>
              <a:t>atau</a:t>
            </a:r>
            <a:r>
              <a:rPr lang="en-US" sz="2200" dirty="0">
                <a:solidFill>
                  <a:schemeClr val="accent2"/>
                </a:solidFill>
              </a:rPr>
              <a:t> </a:t>
            </a:r>
            <a:r>
              <a:rPr lang="en-US" sz="2200" dirty="0" err="1">
                <a:solidFill>
                  <a:schemeClr val="accent2"/>
                </a:solidFill>
              </a:rPr>
              <a:t>tinidazole</a:t>
            </a:r>
            <a:r>
              <a:rPr lang="en-US" sz="2200" dirty="0">
                <a:solidFill>
                  <a:schemeClr val="accent2"/>
                </a:solidFill>
              </a:rPr>
              <a:t> (</a:t>
            </a:r>
            <a:r>
              <a:rPr lang="en-US" sz="2200" dirty="0" err="1">
                <a:solidFill>
                  <a:schemeClr val="accent2"/>
                </a:solidFill>
              </a:rPr>
              <a:t>tindamax</a:t>
            </a:r>
            <a:r>
              <a:rPr lang="en-US" sz="2200" dirty="0">
                <a:solidFill>
                  <a:schemeClr val="accent2"/>
                </a:solidFill>
              </a:rPr>
              <a:t>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100" dirty="0">
                <a:cs typeface="Arial" charset="0"/>
              </a:rPr>
              <a:t>Cara </a:t>
            </a:r>
            <a:r>
              <a:rPr lang="en-US" sz="2100" dirty="0" err="1">
                <a:cs typeface="Arial" charset="0"/>
              </a:rPr>
              <a:t>kerja</a:t>
            </a:r>
            <a:r>
              <a:rPr lang="en-US" sz="2100" dirty="0">
                <a:cs typeface="Arial" charset="0"/>
              </a:rPr>
              <a:t> </a:t>
            </a:r>
            <a:r>
              <a:rPr lang="en-US" sz="2100" dirty="0" err="1">
                <a:cs typeface="Arial" charset="0"/>
              </a:rPr>
              <a:t>obat</a:t>
            </a:r>
            <a:r>
              <a:rPr lang="en-US" sz="2100" dirty="0">
                <a:cs typeface="Arial" charset="0"/>
              </a:rPr>
              <a:t>: </a:t>
            </a:r>
            <a:r>
              <a:rPr lang="en-US" sz="2100" dirty="0" err="1">
                <a:cs typeface="Arial" charset="0"/>
              </a:rPr>
              <a:t>inhibisi</a:t>
            </a:r>
            <a:r>
              <a:rPr lang="en-US" sz="2100" dirty="0">
                <a:cs typeface="Arial" charset="0"/>
              </a:rPr>
              <a:t> </a:t>
            </a:r>
            <a:r>
              <a:rPr lang="en-US" sz="2100" dirty="0" err="1">
                <a:cs typeface="Arial" charset="0"/>
              </a:rPr>
              <a:t>sintesis</a:t>
            </a:r>
            <a:r>
              <a:rPr lang="en-US" sz="2100" dirty="0">
                <a:cs typeface="Arial" charset="0"/>
              </a:rPr>
              <a:t> </a:t>
            </a:r>
            <a:r>
              <a:rPr lang="en-US" sz="2100" dirty="0" err="1">
                <a:cs typeface="Arial" charset="0"/>
              </a:rPr>
              <a:t>sel</a:t>
            </a:r>
            <a:r>
              <a:rPr lang="id-ID" sz="2100" dirty="0">
                <a:cs typeface="Arial" charset="0"/>
              </a:rPr>
              <a:t> </a:t>
            </a:r>
            <a:r>
              <a:rPr lang="en-US" sz="2100" dirty="0">
                <a:cs typeface="Arial" charset="0"/>
              </a:rPr>
              <a:t> (</a:t>
            </a:r>
            <a:r>
              <a:rPr lang="en-US" sz="2100" dirty="0" err="1">
                <a:cs typeface="Arial" charset="0"/>
              </a:rPr>
              <a:t>mtz</a:t>
            </a:r>
            <a:r>
              <a:rPr lang="en-US" sz="2100" dirty="0">
                <a:cs typeface="Arial" charset="0"/>
              </a:rPr>
              <a:t>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100" dirty="0" err="1">
                <a:cs typeface="Arial" charset="0"/>
              </a:rPr>
              <a:t>Dosis</a:t>
            </a:r>
            <a:r>
              <a:rPr lang="en-US" sz="2100" dirty="0">
                <a:cs typeface="Arial" charset="0"/>
              </a:rPr>
              <a:t> 2g </a:t>
            </a:r>
            <a:r>
              <a:rPr lang="en-US" sz="2100" dirty="0" err="1">
                <a:cs typeface="Arial" charset="0"/>
              </a:rPr>
              <a:t>peroral</a:t>
            </a:r>
            <a:r>
              <a:rPr lang="en-US" sz="2100" dirty="0">
                <a:cs typeface="Arial" charset="0"/>
              </a:rPr>
              <a:t> </a:t>
            </a:r>
            <a:r>
              <a:rPr lang="en-US" sz="2100" dirty="0" err="1">
                <a:cs typeface="Arial" charset="0"/>
              </a:rPr>
              <a:t>dosis</a:t>
            </a:r>
            <a:r>
              <a:rPr lang="en-US" sz="2100" dirty="0">
                <a:cs typeface="Arial" charset="0"/>
              </a:rPr>
              <a:t> </a:t>
            </a:r>
            <a:r>
              <a:rPr lang="en-US" sz="2100" dirty="0" err="1">
                <a:cs typeface="Arial" charset="0"/>
              </a:rPr>
              <a:t>tunggal</a:t>
            </a:r>
            <a:r>
              <a:rPr lang="en-US" sz="2100" dirty="0">
                <a:cs typeface="Arial" charset="0"/>
              </a:rPr>
              <a:t> </a:t>
            </a:r>
            <a:r>
              <a:rPr lang="en-US" sz="2100" dirty="0" err="1">
                <a:cs typeface="Arial" charset="0"/>
              </a:rPr>
              <a:t>atau</a:t>
            </a:r>
            <a:r>
              <a:rPr lang="en-US" sz="2100" dirty="0">
                <a:cs typeface="Arial" charset="0"/>
              </a:rPr>
              <a:t> 500mg </a:t>
            </a:r>
            <a:r>
              <a:rPr lang="en-US" sz="2100" dirty="0" err="1">
                <a:cs typeface="Arial" charset="0"/>
              </a:rPr>
              <a:t>peroral</a:t>
            </a:r>
            <a:r>
              <a:rPr lang="en-US" sz="2100" dirty="0">
                <a:cs typeface="Arial" charset="0"/>
              </a:rPr>
              <a:t> 2x </a:t>
            </a:r>
            <a:r>
              <a:rPr lang="en-US" sz="2100" dirty="0" err="1">
                <a:cs typeface="Arial" charset="0"/>
              </a:rPr>
              <a:t>sehari</a:t>
            </a:r>
            <a:r>
              <a:rPr lang="en-US" sz="2100" dirty="0">
                <a:cs typeface="Arial" charset="0"/>
              </a:rPr>
              <a:t> 7 </a:t>
            </a:r>
            <a:r>
              <a:rPr lang="en-US" sz="2100" dirty="0" err="1">
                <a:cs typeface="Arial" charset="0"/>
              </a:rPr>
              <a:t>hari</a:t>
            </a:r>
            <a:r>
              <a:rPr lang="en-US" sz="2100" dirty="0">
                <a:cs typeface="Arial" charset="0"/>
              </a:rPr>
              <a:t>.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100" dirty="0" err="1"/>
              <a:t>Mtz</a:t>
            </a:r>
            <a:r>
              <a:rPr lang="en-US" sz="2100" dirty="0"/>
              <a:t> </a:t>
            </a:r>
            <a:r>
              <a:rPr lang="en-US" sz="2100" dirty="0" err="1"/>
              <a:t>untuk</a:t>
            </a:r>
            <a:r>
              <a:rPr lang="en-US" sz="2100" dirty="0"/>
              <a:t> </a:t>
            </a:r>
            <a:r>
              <a:rPr lang="en-US" sz="2100" dirty="0" err="1"/>
              <a:t>bayi</a:t>
            </a:r>
            <a:r>
              <a:rPr lang="en-US" sz="2100" dirty="0"/>
              <a:t> &gt; 4 </a:t>
            </a:r>
            <a:r>
              <a:rPr lang="en-US" sz="2100" dirty="0" err="1"/>
              <a:t>mgg</a:t>
            </a:r>
            <a:r>
              <a:rPr lang="en-US" sz="2100" dirty="0"/>
              <a:t>/ </a:t>
            </a:r>
            <a:r>
              <a:rPr lang="en-US" sz="2100" dirty="0" err="1"/>
              <a:t>anak-anak</a:t>
            </a:r>
            <a:r>
              <a:rPr lang="en-US" sz="2100" dirty="0"/>
              <a:t>: </a:t>
            </a:r>
            <a:r>
              <a:rPr lang="en-US" sz="2100" dirty="0" err="1"/>
              <a:t>dosis</a:t>
            </a:r>
            <a:r>
              <a:rPr lang="en-US" sz="2100" dirty="0"/>
              <a:t> 10-30 mg/kg BB 2-3x </a:t>
            </a:r>
            <a:r>
              <a:rPr lang="en-US" sz="2100" dirty="0" err="1"/>
              <a:t>sehari</a:t>
            </a:r>
            <a:r>
              <a:rPr lang="en-US" sz="2100" dirty="0"/>
              <a:t> 5-8 </a:t>
            </a:r>
            <a:r>
              <a:rPr lang="en-US" sz="2100" dirty="0" err="1"/>
              <a:t>hari</a:t>
            </a:r>
            <a:endParaRPr lang="en-US" sz="2100" dirty="0">
              <a:cs typeface="Arial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sz="2100" dirty="0" err="1">
                <a:cs typeface="Arial" charset="0"/>
                <a:sym typeface="Wingdings" pitchFamily="2" charset="2"/>
              </a:rPr>
              <a:t>Pada</a:t>
            </a:r>
            <a:r>
              <a:rPr lang="en-US" sz="2100" dirty="0">
                <a:cs typeface="Arial" charset="0"/>
                <a:sym typeface="Wingdings" pitchFamily="2" charset="2"/>
              </a:rPr>
              <a:t> </a:t>
            </a:r>
            <a:r>
              <a:rPr lang="id-ID" sz="2100" dirty="0"/>
              <a:t>penderita + pasangan seksual</a:t>
            </a:r>
            <a:endParaRPr lang="en-US" sz="2100" dirty="0"/>
          </a:p>
          <a:p>
            <a:pPr lvl="2" eaLnBrk="1" hangingPunct="1">
              <a:lnSpc>
                <a:spcPct val="80000"/>
              </a:lnSpc>
            </a:pPr>
            <a:r>
              <a:rPr lang="en-US" sz="2100" dirty="0" err="1"/>
              <a:t>Tidak</a:t>
            </a:r>
            <a:r>
              <a:rPr lang="en-US" sz="2100" dirty="0"/>
              <a:t> </a:t>
            </a:r>
            <a:r>
              <a:rPr lang="en-US" sz="2100" dirty="0" err="1"/>
              <a:t>direkomendasikan</a:t>
            </a:r>
            <a:r>
              <a:rPr lang="en-US" sz="2100" dirty="0"/>
              <a:t> </a:t>
            </a:r>
            <a:r>
              <a:rPr lang="en-US" sz="2100" dirty="0" err="1"/>
              <a:t>bagi</a:t>
            </a:r>
            <a:r>
              <a:rPr lang="en-US" sz="2100" dirty="0"/>
              <a:t> </a:t>
            </a:r>
            <a:r>
              <a:rPr lang="en-US" sz="2100" dirty="0" err="1"/>
              <a:t>wanita</a:t>
            </a:r>
            <a:r>
              <a:rPr lang="en-US" sz="2100" dirty="0"/>
              <a:t> </a:t>
            </a:r>
            <a:r>
              <a:rPr lang="en-US" sz="2100" dirty="0" err="1"/>
              <a:t>hamil</a:t>
            </a:r>
            <a:r>
              <a:rPr lang="en-US" sz="2100" dirty="0"/>
              <a:t> trimester </a:t>
            </a:r>
            <a:r>
              <a:rPr lang="en-US" sz="2100" dirty="0" err="1"/>
              <a:t>pertama</a:t>
            </a:r>
            <a:endParaRPr lang="en-US" sz="2100" dirty="0"/>
          </a:p>
          <a:p>
            <a:pPr lvl="2" eaLnBrk="1" hangingPunct="1">
              <a:lnSpc>
                <a:spcPct val="80000"/>
              </a:lnSpc>
            </a:pPr>
            <a:r>
              <a:rPr lang="en-US" sz="2100" dirty="0" err="1"/>
              <a:t>Wanita</a:t>
            </a:r>
            <a:r>
              <a:rPr lang="en-US" sz="2100" dirty="0"/>
              <a:t> </a:t>
            </a:r>
            <a:r>
              <a:rPr lang="en-US" sz="2100" dirty="0" err="1"/>
              <a:t>hamil</a:t>
            </a:r>
            <a:r>
              <a:rPr lang="en-US" sz="2100" dirty="0"/>
              <a:t> trimester </a:t>
            </a:r>
            <a:r>
              <a:rPr lang="en-US" sz="2100" dirty="0" err="1"/>
              <a:t>kedua-ketiga</a:t>
            </a:r>
            <a:r>
              <a:rPr lang="en-US" sz="2100" dirty="0"/>
              <a:t> </a:t>
            </a:r>
            <a:r>
              <a:rPr lang="en-US" sz="2100" dirty="0" err="1"/>
              <a:t>dan</a:t>
            </a:r>
            <a:r>
              <a:rPr lang="en-US" sz="2100" dirty="0"/>
              <a:t> </a:t>
            </a:r>
            <a:r>
              <a:rPr lang="en-US" sz="2100" dirty="0" err="1"/>
              <a:t>wanita</a:t>
            </a:r>
            <a:r>
              <a:rPr lang="en-US" sz="2100" dirty="0"/>
              <a:t> </a:t>
            </a:r>
            <a:r>
              <a:rPr lang="en-US" sz="2100" dirty="0" err="1"/>
              <a:t>menyusui</a:t>
            </a:r>
            <a:r>
              <a:rPr lang="en-US" sz="2100" dirty="0"/>
              <a:t> </a:t>
            </a:r>
            <a:r>
              <a:rPr lang="en-US" sz="2100" dirty="0" err="1"/>
              <a:t>boleh</a:t>
            </a:r>
            <a:r>
              <a:rPr lang="en-US" sz="2100" dirty="0"/>
              <a:t> </a:t>
            </a:r>
            <a:r>
              <a:rPr lang="en-US" sz="2100" dirty="0" err="1"/>
              <a:t>diberikan</a:t>
            </a:r>
            <a:r>
              <a:rPr lang="en-US" sz="2100" dirty="0"/>
              <a:t> </a:t>
            </a:r>
            <a:r>
              <a:rPr lang="en-US" sz="2100" dirty="0" err="1"/>
              <a:t>mtz</a:t>
            </a:r>
            <a:r>
              <a:rPr lang="en-US" sz="2100" dirty="0"/>
              <a:t> oral </a:t>
            </a:r>
            <a:r>
              <a:rPr lang="en-US" sz="2100" dirty="0" err="1"/>
              <a:t>jika</a:t>
            </a:r>
            <a:r>
              <a:rPr lang="en-US" sz="2100" dirty="0"/>
              <a:t> treatment </a:t>
            </a:r>
            <a:r>
              <a:rPr lang="en-US" sz="2100" dirty="0" err="1"/>
              <a:t>paliativ</a:t>
            </a:r>
            <a:r>
              <a:rPr lang="en-US" sz="2100" dirty="0"/>
              <a:t> </a:t>
            </a:r>
            <a:r>
              <a:rPr lang="en-US" sz="2100" dirty="0" err="1"/>
              <a:t>lokal</a:t>
            </a:r>
            <a:r>
              <a:rPr lang="en-US" sz="2100" dirty="0"/>
              <a:t> </a:t>
            </a:r>
            <a:r>
              <a:rPr lang="en-US" sz="2100" dirty="0" err="1"/>
              <a:t>tidak</a:t>
            </a:r>
            <a:r>
              <a:rPr lang="en-US" sz="2100" dirty="0"/>
              <a:t> </a:t>
            </a:r>
            <a:r>
              <a:rPr lang="en-US" sz="2100" dirty="0" err="1"/>
              <a:t>berhasil</a:t>
            </a:r>
            <a:endParaRPr lang="en-US" sz="2100" dirty="0"/>
          </a:p>
          <a:p>
            <a:pPr lvl="2" eaLnBrk="1" hangingPunct="1">
              <a:lnSpc>
                <a:spcPct val="80000"/>
              </a:lnSpc>
            </a:pPr>
            <a:r>
              <a:rPr lang="en-US" sz="2100" dirty="0" err="1"/>
              <a:t>Mtz</a:t>
            </a:r>
            <a:r>
              <a:rPr lang="en-US" sz="2100" dirty="0"/>
              <a:t> gel </a:t>
            </a:r>
            <a:r>
              <a:rPr lang="en-US" sz="2100" dirty="0" err="1"/>
              <a:t>kurang</a:t>
            </a:r>
            <a:r>
              <a:rPr lang="en-US" sz="2100" dirty="0"/>
              <a:t> </a:t>
            </a:r>
            <a:r>
              <a:rPr lang="en-US" sz="2100" dirty="0" err="1"/>
              <a:t>efektif</a:t>
            </a:r>
            <a:r>
              <a:rPr lang="en-US" sz="2100" dirty="0"/>
              <a:t> </a:t>
            </a:r>
            <a:r>
              <a:rPr lang="en-US" sz="2100" dirty="0" err="1"/>
              <a:t>untuk</a:t>
            </a:r>
            <a:r>
              <a:rPr lang="en-US" sz="2100" dirty="0"/>
              <a:t> </a:t>
            </a:r>
            <a:r>
              <a:rPr lang="en-US" sz="2100" dirty="0" err="1"/>
              <a:t>terapi</a:t>
            </a:r>
            <a:r>
              <a:rPr lang="en-US" sz="2100" dirty="0"/>
              <a:t> </a:t>
            </a:r>
            <a:r>
              <a:rPr lang="en-US" sz="2100" dirty="0" err="1"/>
              <a:t>trichomoniasis</a:t>
            </a:r>
            <a:endParaRPr lang="en-US" sz="2100" dirty="0"/>
          </a:p>
          <a:p>
            <a:pPr lvl="2" eaLnBrk="1" hangingPunct="1">
              <a:lnSpc>
                <a:spcPct val="80000"/>
              </a:lnSpc>
            </a:pPr>
            <a:r>
              <a:rPr lang="en-US" sz="2100" dirty="0" err="1"/>
              <a:t>Tidak</a:t>
            </a:r>
            <a:r>
              <a:rPr lang="en-US" sz="2100" dirty="0"/>
              <a:t> </a:t>
            </a:r>
            <a:r>
              <a:rPr lang="en-US" sz="2100" dirty="0" err="1"/>
              <a:t>boleh</a:t>
            </a:r>
            <a:r>
              <a:rPr lang="en-US" sz="2100" dirty="0"/>
              <a:t> </a:t>
            </a:r>
            <a:r>
              <a:rPr lang="en-US" sz="2100" dirty="0" err="1"/>
              <a:t>bersama</a:t>
            </a:r>
            <a:r>
              <a:rPr lang="en-US" sz="2100" dirty="0"/>
              <a:t> </a:t>
            </a:r>
            <a:r>
              <a:rPr lang="en-US" sz="2100" dirty="0" err="1"/>
              <a:t>dengan</a:t>
            </a:r>
            <a:r>
              <a:rPr lang="en-US" sz="2100" dirty="0"/>
              <a:t> </a:t>
            </a:r>
            <a:r>
              <a:rPr lang="en-US" sz="2100" dirty="0" err="1"/>
              <a:t>minum</a:t>
            </a:r>
            <a:r>
              <a:rPr lang="en-US" sz="2100" dirty="0"/>
              <a:t> </a:t>
            </a:r>
            <a:r>
              <a:rPr lang="en-US" sz="2100" dirty="0" err="1"/>
              <a:t>alkohol</a:t>
            </a:r>
            <a:r>
              <a:rPr lang="en-US" sz="2100" dirty="0"/>
              <a:t> </a:t>
            </a:r>
            <a:r>
              <a:rPr lang="en-US" sz="2100" dirty="0">
                <a:sym typeface="Wingdings" pitchFamily="2" charset="2"/>
              </a:rPr>
              <a:t> </a:t>
            </a:r>
            <a:r>
              <a:rPr lang="en-US" sz="2100" dirty="0" err="1">
                <a:sym typeface="Wingdings" pitchFamily="2" charset="2"/>
              </a:rPr>
              <a:t>efek</a:t>
            </a:r>
            <a:r>
              <a:rPr lang="en-US" sz="2100" dirty="0">
                <a:sym typeface="Wingdings" pitchFamily="2" charset="2"/>
              </a:rPr>
              <a:t> </a:t>
            </a:r>
            <a:r>
              <a:rPr lang="en-US" sz="2100" dirty="0" err="1">
                <a:sym typeface="Wingdings" pitchFamily="2" charset="2"/>
              </a:rPr>
              <a:t>alkohol</a:t>
            </a:r>
            <a:r>
              <a:rPr lang="en-US" sz="2100" dirty="0">
                <a:sym typeface="Wingdings" pitchFamily="2" charset="2"/>
              </a:rPr>
              <a:t> </a:t>
            </a:r>
            <a:r>
              <a:rPr lang="en-US" sz="2100" dirty="0" err="1">
                <a:sym typeface="Wingdings" pitchFamily="2" charset="2"/>
              </a:rPr>
              <a:t>meningkat</a:t>
            </a:r>
            <a:endParaRPr lang="en-US" sz="2100" dirty="0"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60350"/>
            <a:ext cx="7848600" cy="61928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900" b="1"/>
              <a:t>Prognosis: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b="1"/>
              <a:t>30% infeksi kambuh</a:t>
            </a:r>
          </a:p>
          <a:p>
            <a:pPr eaLnBrk="1" hangingPunct="1">
              <a:lnSpc>
                <a:spcPct val="80000"/>
              </a:lnSpc>
            </a:pPr>
            <a:r>
              <a:rPr lang="id-ID" sz="1900" b="1"/>
              <a:t>Epidemiologi </a:t>
            </a:r>
            <a:r>
              <a:rPr lang="en-US" sz="1900" b="1"/>
              <a:t>dan</a:t>
            </a:r>
            <a:r>
              <a:rPr lang="id-ID" sz="1900" b="1"/>
              <a:t> Pencegahan</a:t>
            </a:r>
            <a:endParaRPr lang="en-US" sz="1900" b="1"/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Distribusi geografis</a:t>
            </a:r>
            <a:r>
              <a:rPr lang="en-US" sz="1700"/>
              <a:t>: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b="1"/>
              <a:t>seluruh dunia,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b="1"/>
              <a:t>prevalensi tinggi pada</a:t>
            </a:r>
            <a:r>
              <a:rPr lang="en-US" sz="1600"/>
              <a:t> 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800"/>
              <a:t>Orang dengan pasangan seksual &gt; 1 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800"/>
              <a:t>Orang dengan PMS yang lain</a:t>
            </a:r>
          </a:p>
          <a:p>
            <a:pPr lvl="1" eaLnBrk="1" hangingPunct="1">
              <a:lnSpc>
                <a:spcPct val="80000"/>
              </a:lnSpc>
            </a:pPr>
            <a:r>
              <a:rPr lang="id-ID" sz="2000"/>
              <a:t>Penularan</a:t>
            </a:r>
            <a:r>
              <a:rPr lang="en-US" sz="2000"/>
              <a:t> </a:t>
            </a:r>
            <a:r>
              <a:rPr lang="en-US" sz="2000">
                <a:sym typeface="Wingdings" pitchFamily="2" charset="2"/>
              </a:rPr>
              <a:t>:</a:t>
            </a:r>
            <a:r>
              <a:rPr lang="en-US" sz="1700">
                <a:sym typeface="Wingdings" pitchFamily="2" charset="2"/>
              </a:rPr>
              <a:t> </a:t>
            </a:r>
          </a:p>
          <a:p>
            <a:pPr lvl="2" eaLnBrk="1" hangingPunct="1">
              <a:lnSpc>
                <a:spcPct val="80000"/>
              </a:lnSpc>
            </a:pPr>
            <a:r>
              <a:rPr lang="id-ID" sz="1600"/>
              <a:t>t.u mell. sex-intercourse;  </a:t>
            </a:r>
            <a:endParaRPr lang="en-US" sz="1600"/>
          </a:p>
          <a:p>
            <a:pPr lvl="2" eaLnBrk="1" hangingPunct="1">
              <a:lnSpc>
                <a:spcPct val="80000"/>
              </a:lnSpc>
            </a:pPr>
            <a:r>
              <a:rPr lang="en-US" sz="1600"/>
              <a:t>Lainnya:</a:t>
            </a:r>
            <a:r>
              <a:rPr lang="id-ID" sz="1600"/>
              <a:t> mell. pak. dalam/</a:t>
            </a:r>
            <a:r>
              <a:rPr lang="en-US" sz="1600"/>
              <a:t> </a:t>
            </a:r>
            <a:r>
              <a:rPr lang="id-ID" sz="1600"/>
              <a:t>handuk </a:t>
            </a:r>
            <a:r>
              <a:rPr lang="en-US" sz="1600"/>
              <a:t>yg lembab; alat semprot vagina yg terkontaminasi.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Prevalensi: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/>
              <a:t>Lebih umum terjadi pada wanita daripada pada pria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/>
              <a:t>Berkaitan dengan usia penderita (</a:t>
            </a:r>
            <a:r>
              <a:rPr lang="en-US" sz="1600">
                <a:cs typeface="Arial" charset="0"/>
              </a:rPr>
              <a:t>↑ usia ↑) + aktif seksual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/>
              <a:t>Penularan pada bayi melalui proses kelahiran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/>
              <a:t>A</a:t>
            </a:r>
            <a:r>
              <a:rPr lang="id-ID" sz="1600"/>
              <a:t>da hub</a:t>
            </a:r>
            <a:r>
              <a:rPr lang="en-US" sz="1600"/>
              <a:t>ungan</a:t>
            </a:r>
            <a:r>
              <a:rPr lang="id-ID" sz="1600"/>
              <a:t>nya dg hygiene perorangan</a:t>
            </a:r>
            <a:endParaRPr lang="en-US" sz="1600"/>
          </a:p>
          <a:p>
            <a:pPr lvl="2" eaLnBrk="1" hangingPunct="1">
              <a:lnSpc>
                <a:spcPct val="80000"/>
              </a:lnSpc>
            </a:pPr>
            <a:r>
              <a:rPr lang="en-US" sz="1600"/>
              <a:t>Tidak berkaitan dengan status imunitas tubuh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Pencegahan:</a:t>
            </a:r>
            <a:r>
              <a:rPr lang="en-US" sz="1700"/>
              <a:t>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/>
              <a:t>Penggunaan kondom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Edukasi: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/>
              <a:t>Treatment pasien dan pasangan seksual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/>
              <a:t>Cara-cara pencegahan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D. renale eg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812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404813"/>
            <a:ext cx="7386638" cy="50006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3900" b="1" i="1"/>
              <a:t>Dioctophyma renale</a:t>
            </a:r>
            <a:r>
              <a:rPr lang="en-US" sz="3900"/>
              <a:t>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b="1"/>
              <a:t>(giant kidney worm)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b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i="1"/>
              <a:t>Dioctophyma renale</a:t>
            </a:r>
            <a:r>
              <a:rPr lang="en-US"/>
              <a:t> (</a:t>
            </a:r>
            <a:r>
              <a:rPr lang="en-US" b="1"/>
              <a:t>giant kidney worm)</a:t>
            </a:r>
          </a:p>
          <a:p>
            <a:pPr lvl="1" eaLnBrk="1" hangingPunct="1"/>
            <a:r>
              <a:rPr lang="en-US"/>
              <a:t> Cacing yang umumnya menginfeksi hewan carnifora, tetapi dapat juga menginfeksi manusia (jarang). </a:t>
            </a:r>
          </a:p>
          <a:p>
            <a:pPr lvl="1" eaLnBrk="1" hangingPunct="1"/>
            <a:r>
              <a:rPr lang="en-US"/>
              <a:t>Ukuran 60 cm - 100 cm </a:t>
            </a:r>
            <a:r>
              <a:rPr lang="en-US">
                <a:sym typeface="Wingdings" pitchFamily="2" charset="2"/>
              </a:rPr>
              <a:t> nematoda parasitik yang terbesar.</a:t>
            </a:r>
            <a:r>
              <a:rPr lang="en-US"/>
              <a:t> </a:t>
            </a:r>
          </a:p>
          <a:p>
            <a:pPr lvl="1" eaLnBrk="1" hangingPunct="1"/>
            <a:r>
              <a:rPr lang="en-US"/>
              <a:t>Kadang cacing ditemukan pada rongga abdomen.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Morfologi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628775"/>
            <a:ext cx="3948112" cy="44973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100"/>
              <a:t> </a:t>
            </a:r>
            <a:r>
              <a:rPr lang="en-US" sz="2100" b="1"/>
              <a:t>Cacing dewasa</a:t>
            </a:r>
            <a:r>
              <a:rPr lang="en-US" sz="210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Ukuran rata-rata: jantan 35 cm x 3-6 mm ; betina 103 cm x 5-12 mm (nematoda parasitik paling besar)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 Berwarna merah, gilig dan berujung tumpul agak pipih. </a:t>
            </a:r>
          </a:p>
          <a:p>
            <a:pPr eaLnBrk="1" hangingPunct="1">
              <a:lnSpc>
                <a:spcPct val="80000"/>
              </a:lnSpc>
            </a:pPr>
            <a:r>
              <a:rPr lang="en-US" sz="2100"/>
              <a:t> </a:t>
            </a:r>
            <a:r>
              <a:rPr lang="en-US" sz="2100" b="1"/>
              <a:t>Telur</a:t>
            </a:r>
            <a:r>
              <a:rPr lang="en-US" sz="210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Seperti tempayan, dinding banyak lekukan (pitted) kecuali pada kedua kutub.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Berukuran 71-84 x 46-52 mikron</a:t>
            </a:r>
          </a:p>
        </p:txBody>
      </p:sp>
      <p:pic>
        <p:nvPicPr>
          <p:cNvPr id="17412" name="Picture 4" descr="kidney wor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260350"/>
            <a:ext cx="2376488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kidney worm in sit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2492375"/>
            <a:ext cx="237648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D. renale eg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4797425"/>
            <a:ext cx="2303463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5508625" y="2133600"/>
            <a:ext cx="174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Cacing dewasa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292725" y="2708275"/>
            <a:ext cx="1974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Cacing dalam ren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5435600" y="6021388"/>
            <a:ext cx="211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Telur cacing di urin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/>
              <a:t>SIKLUS HIDUP</a:t>
            </a:r>
          </a:p>
        </p:txBody>
      </p:sp>
      <p:pic>
        <p:nvPicPr>
          <p:cNvPr id="18435" name="Picture 4" descr="image00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25563" y="1749425"/>
            <a:ext cx="6418262" cy="4095750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69988"/>
            <a:ext cx="6911975" cy="5283200"/>
          </a:xfrm>
        </p:spPr>
        <p:txBody>
          <a:bodyPr/>
          <a:lstStyle/>
          <a:p>
            <a:pPr eaLnBrk="1" hangingPunct="1"/>
            <a:r>
              <a:rPr lang="en-US" sz="2600"/>
              <a:t> </a:t>
            </a:r>
            <a:r>
              <a:rPr lang="en-US" sz="2600">
                <a:sym typeface="Wingdings" pitchFamily="2" charset="2"/>
              </a:rPr>
              <a:t>Periode inkubasi:</a:t>
            </a:r>
            <a:r>
              <a:rPr lang="en-US" sz="2600" b="1">
                <a:sym typeface="Wingdings" pitchFamily="2" charset="2"/>
              </a:rPr>
              <a:t> </a:t>
            </a:r>
          </a:p>
          <a:p>
            <a:pPr lvl="1" eaLnBrk="1" hangingPunct="1"/>
            <a:r>
              <a:rPr lang="en-US" sz="2200">
                <a:sym typeface="Wingdings" pitchFamily="2" charset="2"/>
              </a:rPr>
              <a:t>Pematangan telur: 2 minggu - 3 bulan </a:t>
            </a:r>
          </a:p>
          <a:p>
            <a:pPr lvl="1" eaLnBrk="1" hangingPunct="1"/>
            <a:r>
              <a:rPr lang="en-US" sz="2200">
                <a:sym typeface="Wingdings" pitchFamily="2" charset="2"/>
              </a:rPr>
              <a:t>Larva  cacing dewasa muda : 50 hari (di parenkim hepar )</a:t>
            </a:r>
          </a:p>
          <a:p>
            <a:pPr lvl="1" eaLnBrk="1" hangingPunct="1"/>
            <a:r>
              <a:rPr lang="en-US" sz="2200">
                <a:sym typeface="Wingdings" pitchFamily="2" charset="2"/>
              </a:rPr>
              <a:t>Migrasi ke ginjal  cacing dewasa (</a:t>
            </a:r>
            <a:r>
              <a:rPr lang="en-US" sz="2200">
                <a:cs typeface="Arial" charset="0"/>
                <a:sym typeface="Wingdings" pitchFamily="2" charset="2"/>
              </a:rPr>
              <a:t>≤</a:t>
            </a:r>
            <a:r>
              <a:rPr lang="en-US" sz="2200">
                <a:sym typeface="Wingdings" pitchFamily="2" charset="2"/>
              </a:rPr>
              <a:t> 5 th). </a:t>
            </a:r>
          </a:p>
          <a:p>
            <a:pPr eaLnBrk="1" hangingPunct="1"/>
            <a:endParaRPr lang="en-US" sz="2600">
              <a:sym typeface="Wingdings" pitchFamily="2" charset="2"/>
            </a:endParaRPr>
          </a:p>
          <a:p>
            <a:pPr eaLnBrk="1" hangingPunct="1"/>
            <a:r>
              <a:rPr lang="en-US" sz="2600"/>
              <a:t>Hospes:</a:t>
            </a:r>
          </a:p>
          <a:p>
            <a:pPr lvl="1" eaLnBrk="1" hangingPunct="1"/>
            <a:r>
              <a:rPr lang="en-US" sz="2200"/>
              <a:t>Hospes definitif: carnivora, hewan peliharaan : kuda, sapi, babi, dan </a:t>
            </a:r>
            <a:r>
              <a:rPr lang="en-US" sz="2200" b="1"/>
              <a:t>manusia</a:t>
            </a:r>
            <a:r>
              <a:rPr lang="en-US" sz="2200"/>
              <a:t>.</a:t>
            </a:r>
            <a:endParaRPr lang="en-US" sz="2200" b="1"/>
          </a:p>
          <a:p>
            <a:pPr lvl="1" eaLnBrk="1" hangingPunct="1"/>
            <a:r>
              <a:rPr lang="en-US" sz="2200"/>
              <a:t>Hospes intermediate: Annelida</a:t>
            </a:r>
          </a:p>
          <a:p>
            <a:pPr lvl="1" eaLnBrk="1" hangingPunct="1"/>
            <a:r>
              <a:rPr lang="en-US" sz="2200"/>
              <a:t>Hospes paratenik: ikan dan katak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/>
              <a:t>CONTOH KASUS PADA MANUSIA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/>
              <a:t>Mr K, a 67-year-old Javanese man, attended Saiful Anwar General Hospital Malang, Indonesia on June 2006 complaining of </a:t>
            </a:r>
            <a:r>
              <a:rPr lang="en-US" sz="2400">
                <a:solidFill>
                  <a:srgbClr val="FF0066"/>
                </a:solidFill>
              </a:rPr>
              <a:t>bloody urination</a:t>
            </a:r>
            <a:r>
              <a:rPr lang="en-US" sz="2400"/>
              <a:t> and </a:t>
            </a:r>
            <a:r>
              <a:rPr lang="en-US" sz="2400">
                <a:solidFill>
                  <a:srgbClr val="FF0066"/>
                </a:solidFill>
              </a:rPr>
              <a:t>expelling a large</a:t>
            </a:r>
            <a:r>
              <a:rPr lang="en-US" sz="2400">
                <a:solidFill>
                  <a:schemeClr val="tx2"/>
                </a:solidFill>
              </a:rPr>
              <a:t> </a:t>
            </a:r>
            <a:r>
              <a:rPr lang="en-US" sz="2400">
                <a:solidFill>
                  <a:srgbClr val="FF0066"/>
                </a:solidFill>
              </a:rPr>
              <a:t>worm</a:t>
            </a:r>
            <a:r>
              <a:rPr lang="en-US" sz="2400"/>
              <a:t> from his urethra. He also complained of feeling </a:t>
            </a:r>
            <a:r>
              <a:rPr lang="en-US" sz="2400">
                <a:solidFill>
                  <a:srgbClr val="FF0066"/>
                </a:solidFill>
              </a:rPr>
              <a:t>discomfort on the upper-left and back side of his abdomen</a:t>
            </a:r>
            <a:r>
              <a:rPr lang="en-US" sz="2400"/>
              <a:t> for 2 months before coming to the hospital. He also expelled a similarly sized live worm one week pre-admission. There was </a:t>
            </a:r>
            <a:r>
              <a:rPr lang="en-US" sz="2400">
                <a:solidFill>
                  <a:srgbClr val="FF0066"/>
                </a:solidFill>
              </a:rPr>
              <a:t>no pain when the worm was expelled</a:t>
            </a:r>
            <a:r>
              <a:rPr lang="en-US" sz="2400"/>
              <a:t> from his urethra. The patient was admitted for observation of hematuria. He was 158 cm height, 35 kg weight, with mild </a:t>
            </a:r>
            <a:r>
              <a:rPr lang="en-US" sz="2400">
                <a:solidFill>
                  <a:srgbClr val="FF0066"/>
                </a:solidFill>
              </a:rPr>
              <a:t>general weakness</a:t>
            </a:r>
            <a:r>
              <a:rPr lang="en-US" sz="2400"/>
              <a:t> and </a:t>
            </a:r>
            <a:r>
              <a:rPr lang="en-US" sz="2400">
                <a:solidFill>
                  <a:srgbClr val="FF0066"/>
                </a:solidFill>
              </a:rPr>
              <a:t>anemia</a:t>
            </a:r>
            <a:r>
              <a:rPr lang="en-US" sz="2400"/>
              <a:t>, and could feel a </a:t>
            </a:r>
            <a:r>
              <a:rPr lang="en-US" sz="2400">
                <a:solidFill>
                  <a:srgbClr val="FF0066"/>
                </a:solidFill>
              </a:rPr>
              <a:t>dull pain at the upper-left</a:t>
            </a:r>
            <a:r>
              <a:rPr lang="en-US" sz="2400"/>
              <a:t> rear area of the abdomen.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Materi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 err="1"/>
              <a:t>Parasit</a:t>
            </a:r>
            <a:r>
              <a:rPr lang="en-US" sz="2600" dirty="0"/>
              <a:t> yang </a:t>
            </a:r>
            <a:r>
              <a:rPr lang="id-ID" sz="2600" dirty="0"/>
              <a:t>berhabitat di </a:t>
            </a:r>
            <a:r>
              <a:rPr lang="en-US" sz="2600" dirty="0" err="1"/>
              <a:t>sistem</a:t>
            </a:r>
            <a:r>
              <a:rPr lang="en-US" sz="2600" dirty="0"/>
              <a:t> </a:t>
            </a:r>
            <a:r>
              <a:rPr lang="en-US" sz="2600" dirty="0" err="1"/>
              <a:t>urinaria</a:t>
            </a:r>
            <a:r>
              <a:rPr lang="id-ID" sz="2600" dirty="0"/>
              <a:t> (primer)</a:t>
            </a:r>
            <a:r>
              <a:rPr lang="en-US" sz="2600" dirty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i="1" dirty="0" err="1"/>
              <a:t>Trichomonas</a:t>
            </a:r>
            <a:r>
              <a:rPr lang="en-US" sz="2200" i="1" dirty="0"/>
              <a:t> </a:t>
            </a:r>
            <a:r>
              <a:rPr lang="en-US" sz="2200" i="1" dirty="0" err="1"/>
              <a:t>vaginalis</a:t>
            </a:r>
            <a:r>
              <a:rPr lang="en-US" sz="2200" dirty="0"/>
              <a:t> (</a:t>
            </a:r>
            <a:r>
              <a:rPr lang="en-US" sz="2200" dirty="0" err="1"/>
              <a:t>urogenital</a:t>
            </a:r>
            <a:r>
              <a:rPr lang="en-US" sz="2200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i="1" dirty="0" err="1"/>
              <a:t>Dioctophyma</a:t>
            </a:r>
            <a:r>
              <a:rPr lang="en-US" sz="2200" i="1" dirty="0"/>
              <a:t> </a:t>
            </a:r>
            <a:r>
              <a:rPr lang="en-US" sz="2200" i="1" dirty="0" err="1"/>
              <a:t>renale</a:t>
            </a:r>
            <a:r>
              <a:rPr lang="en-US" sz="2200" dirty="0"/>
              <a:t> (</a:t>
            </a:r>
            <a:r>
              <a:rPr lang="en-US" sz="2200" dirty="0" err="1"/>
              <a:t>ginjal</a:t>
            </a:r>
            <a:r>
              <a:rPr lang="en-US" sz="2200" dirty="0"/>
              <a:t>)</a:t>
            </a:r>
            <a:r>
              <a:rPr lang="id-ID" sz="2200" dirty="0"/>
              <a:t> (jarang)</a:t>
            </a:r>
            <a:endParaRPr lang="en-US" sz="2200" dirty="0"/>
          </a:p>
          <a:p>
            <a:pPr eaLnBrk="1" hangingPunct="1">
              <a:lnSpc>
                <a:spcPct val="90000"/>
              </a:lnSpc>
            </a:pPr>
            <a:r>
              <a:rPr lang="en-US" sz="2600" dirty="0" err="1"/>
              <a:t>Infeksi</a:t>
            </a:r>
            <a:r>
              <a:rPr lang="en-US" sz="2600" dirty="0"/>
              <a:t> </a:t>
            </a:r>
            <a:r>
              <a:rPr lang="en-US" sz="2600" dirty="0" err="1"/>
              <a:t>parasit</a:t>
            </a:r>
            <a:r>
              <a:rPr lang="en-US" sz="2600" dirty="0"/>
              <a:t> yang </a:t>
            </a:r>
            <a:r>
              <a:rPr lang="en-US" sz="2600" dirty="0" err="1"/>
              <a:t>menimbulkan</a:t>
            </a:r>
            <a:r>
              <a:rPr lang="en-US" sz="2600" dirty="0"/>
              <a:t> </a:t>
            </a:r>
            <a:r>
              <a:rPr lang="en-US" sz="2600" dirty="0" err="1"/>
              <a:t>gejala</a:t>
            </a:r>
            <a:r>
              <a:rPr lang="en-US" sz="2600" dirty="0"/>
              <a:t> </a:t>
            </a:r>
            <a:r>
              <a:rPr lang="en-US" sz="2600" dirty="0" err="1"/>
              <a:t>klinis</a:t>
            </a:r>
            <a:r>
              <a:rPr lang="en-US" sz="2600" dirty="0"/>
              <a:t> </a:t>
            </a:r>
            <a:r>
              <a:rPr lang="en-US" sz="2600" dirty="0" err="1"/>
              <a:t>pada</a:t>
            </a:r>
            <a:r>
              <a:rPr lang="en-US" sz="2600" dirty="0"/>
              <a:t> </a:t>
            </a:r>
            <a:r>
              <a:rPr lang="en-US" sz="2600" dirty="0" err="1"/>
              <a:t>saluran</a:t>
            </a:r>
            <a:r>
              <a:rPr lang="en-US" sz="2600" dirty="0"/>
              <a:t> urogenital</a:t>
            </a:r>
            <a:r>
              <a:rPr lang="id-ID" sz="2600" dirty="0"/>
              <a:t> (sekunder)</a:t>
            </a:r>
            <a:r>
              <a:rPr lang="en-US" sz="2600" dirty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/>
              <a:t>Amebiasis (</a:t>
            </a:r>
            <a:r>
              <a:rPr lang="id-ID" sz="2200" dirty="0"/>
              <a:t>ekstraintestinal amebiasis</a:t>
            </a:r>
            <a:r>
              <a:rPr lang="en-US" sz="2200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/>
              <a:t>Malaria (black water fever</a:t>
            </a:r>
            <a:r>
              <a:rPr lang="id-ID" sz="2200" dirty="0"/>
              <a:t>)</a:t>
            </a:r>
            <a:r>
              <a:rPr lang="en-US" sz="2200" dirty="0">
                <a:sym typeface="Wingdings" pitchFamily="2" charset="2"/>
              </a:rPr>
              <a:t> </a:t>
            </a:r>
            <a:endParaRPr lang="id-ID" sz="2200" dirty="0">
              <a:sym typeface="Wingdings" pitchFamily="2" charset="2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1900" dirty="0">
                <a:sym typeface="Wingdings" pitchFamily="2" charset="2"/>
              </a:rPr>
              <a:t>complicated (</a:t>
            </a:r>
            <a:r>
              <a:rPr lang="id-ID" sz="1900" dirty="0">
                <a:sym typeface="Wingdings" pitchFamily="2" charset="2"/>
              </a:rPr>
              <a:t>hemolisis berlebih) </a:t>
            </a:r>
            <a:r>
              <a:rPr lang="en-US" sz="1900" dirty="0">
                <a:sym typeface="Wingdings" pitchFamily="2" charset="2"/>
              </a:rPr>
              <a:t> </a:t>
            </a:r>
            <a:endParaRPr lang="id-ID" sz="1900" dirty="0">
              <a:sym typeface="Wingdings" pitchFamily="2" charset="2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1900" dirty="0">
                <a:sym typeface="Wingdings" pitchFamily="2" charset="2"/>
              </a:rPr>
              <a:t>uncomplicated malaria (</a:t>
            </a:r>
            <a:r>
              <a:rPr lang="en-US" sz="1900" dirty="0" err="1">
                <a:sym typeface="Wingdings" pitchFamily="2" charset="2"/>
              </a:rPr>
              <a:t>oleh</a:t>
            </a:r>
            <a:r>
              <a:rPr lang="en-US" sz="1900" dirty="0">
                <a:sym typeface="Wingdings" pitchFamily="2" charset="2"/>
              </a:rPr>
              <a:t> </a:t>
            </a:r>
            <a:r>
              <a:rPr lang="en-US" sz="1900" dirty="0" err="1">
                <a:sym typeface="Wingdings" pitchFamily="2" charset="2"/>
              </a:rPr>
              <a:t>obat</a:t>
            </a:r>
            <a:r>
              <a:rPr lang="en-US" sz="1900" dirty="0">
                <a:sym typeface="Wingdings" pitchFamily="2" charset="2"/>
              </a:rPr>
              <a:t> </a:t>
            </a:r>
            <a:r>
              <a:rPr lang="en-US" sz="2100" dirty="0"/>
              <a:t>quinine, mefloquine and halofantrine </a:t>
            </a:r>
            <a:r>
              <a:rPr lang="en-US" sz="2100" dirty="0" err="1"/>
              <a:t>pada</a:t>
            </a:r>
            <a:r>
              <a:rPr lang="en-US" sz="2100" dirty="0"/>
              <a:t> </a:t>
            </a:r>
            <a:r>
              <a:rPr lang="en-US" sz="2100" i="1" dirty="0"/>
              <a:t>P. </a:t>
            </a:r>
            <a:r>
              <a:rPr lang="en-US" sz="2100" i="1" dirty="0" err="1"/>
              <a:t>falciparum</a:t>
            </a:r>
            <a:r>
              <a:rPr lang="en-US" sz="2100" dirty="0"/>
              <a:t>))</a:t>
            </a:r>
            <a:endParaRPr lang="en-US" sz="1900" dirty="0"/>
          </a:p>
          <a:p>
            <a:pPr lvl="1" eaLnBrk="1" hangingPunct="1">
              <a:lnSpc>
                <a:spcPct val="90000"/>
              </a:lnSpc>
            </a:pPr>
            <a:r>
              <a:rPr lang="en-US" sz="2200" dirty="0" err="1"/>
              <a:t>Filariasis</a:t>
            </a:r>
            <a:r>
              <a:rPr lang="en-US" sz="2200" dirty="0"/>
              <a:t> (</a:t>
            </a:r>
            <a:r>
              <a:rPr lang="en-US" sz="2200" dirty="0" err="1"/>
              <a:t>chyluri</a:t>
            </a:r>
            <a:r>
              <a:rPr lang="en-US" sz="2200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err="1"/>
              <a:t>Enterobiasis</a:t>
            </a:r>
            <a:r>
              <a:rPr lang="en-US" sz="2200" dirty="0"/>
              <a:t> (</a:t>
            </a:r>
            <a:r>
              <a:rPr lang="en-US" sz="2200" dirty="0" err="1"/>
              <a:t>vaginitis</a:t>
            </a:r>
            <a:r>
              <a:rPr lang="en-US" sz="2200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err="1"/>
              <a:t>Schistosomiasis</a:t>
            </a:r>
            <a:r>
              <a:rPr lang="en-US" sz="2200" dirty="0"/>
              <a:t> (</a:t>
            </a:r>
            <a:r>
              <a:rPr lang="en-US" sz="2200" i="1" dirty="0"/>
              <a:t>S. </a:t>
            </a:r>
            <a:r>
              <a:rPr lang="en-US" sz="2200" i="1" dirty="0" err="1"/>
              <a:t>haematobium</a:t>
            </a:r>
            <a:r>
              <a:rPr lang="en-US" sz="2200" dirty="0"/>
              <a:t>)</a:t>
            </a:r>
          </a:p>
          <a:p>
            <a:pPr lvl="1" eaLnBrk="1" hangingPunct="1">
              <a:lnSpc>
                <a:spcPct val="90000"/>
              </a:lnSpc>
            </a:pP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150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1484313"/>
            <a:ext cx="6985000" cy="2303462"/>
          </a:xfrm>
          <a:noFill/>
        </p:spPr>
      </p:pic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3933825"/>
            <a:ext cx="69850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765175"/>
            <a:ext cx="8353425" cy="56165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900" b="1"/>
              <a:t>Infeksi pada manusia</a:t>
            </a:r>
            <a:r>
              <a:rPr lang="en-US" sz="1900"/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/>
              <a:t>Manusia terinfeksi karena makan  mollusca, crustacea, ikan atau katak yang terinfeksi </a:t>
            </a:r>
            <a:r>
              <a:rPr lang="en-US" sz="1700" i="1"/>
              <a:t>Dioctophyma renale</a:t>
            </a:r>
            <a:r>
              <a:rPr lang="en-US" sz="1700"/>
              <a:t> </a:t>
            </a:r>
          </a:p>
          <a:p>
            <a:pPr lvl="1" eaLnBrk="1" hangingPunct="1">
              <a:lnSpc>
                <a:spcPct val="80000"/>
              </a:lnSpc>
            </a:pPr>
            <a:endParaRPr lang="en-US" sz="1700"/>
          </a:p>
          <a:p>
            <a:pPr eaLnBrk="1" hangingPunct="1">
              <a:lnSpc>
                <a:spcPct val="80000"/>
              </a:lnSpc>
            </a:pPr>
            <a:r>
              <a:rPr lang="en-US" sz="1900" b="1"/>
              <a:t>Gambaran klinis</a:t>
            </a:r>
            <a:endParaRPr lang="en-US" sz="1900"/>
          </a:p>
          <a:p>
            <a:pPr lvl="1" eaLnBrk="1" hangingPunct="1">
              <a:lnSpc>
                <a:spcPct val="80000"/>
              </a:lnSpc>
            </a:pPr>
            <a:r>
              <a:rPr lang="en-US" sz="1700"/>
              <a:t>Kerusakan parenkim ginjal, distensi kapsula, kalsifikasi 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/>
              <a:t>Adhesi, peritonitis karena cacing di dalam rongga perut.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/>
              <a:t>Compensatory hypertrophy pada ginjal yang tidak terinfeksi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/>
              <a:t>Seringkali tanpa gejala klinis karena adanya kompensasi tsb, tetapi mungkin muncul: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/>
              <a:t>Nyeri abdominal dan lumbal, paresis pada pinggang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/>
              <a:t>Kehilangan berat badan mendadak karena anorexia, vomiting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/>
              <a:t>Hematuria, polydipsia, uremia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/>
              <a:t>Nyeri dan iritasi akibat cacing dewasa migrasi ke ureter</a:t>
            </a:r>
          </a:p>
          <a:p>
            <a:pPr lvl="1" eaLnBrk="1" hangingPunct="1">
              <a:lnSpc>
                <a:spcPct val="80000"/>
              </a:lnSpc>
            </a:pPr>
            <a:endParaRPr lang="en-US" sz="1700"/>
          </a:p>
          <a:p>
            <a:pPr eaLnBrk="1" hangingPunct="1">
              <a:lnSpc>
                <a:spcPct val="80000"/>
              </a:lnSpc>
            </a:pPr>
            <a:r>
              <a:rPr lang="en-US" sz="1900" b="1"/>
              <a:t>Diagnosis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/>
              <a:t>Telur di urine (jika cacing dewasa di ginjal)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/>
              <a:t>Kadang cacing dewasa ditemukan ketika  laparotomi atau histerectomi (saat cacing di peritoneum) atau ketika nekropsi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/>
              <a:t>Radiografi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692150"/>
            <a:ext cx="6480175" cy="54038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100" b="1"/>
              <a:t>Tindakan dan treatment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Operasi untuk mengeluarkan cacing.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Ivermectin (?)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anthelmintik </a:t>
            </a:r>
            <a:r>
              <a:rPr lang="en-US" sz="2000">
                <a:sym typeface="Wingdings" pitchFamily="2" charset="2"/>
              </a:rPr>
              <a:t> belum ada evaluasi</a:t>
            </a:r>
            <a:r>
              <a:rPr lang="en-US" sz="2000"/>
              <a:t>. </a:t>
            </a:r>
          </a:p>
          <a:p>
            <a:pPr lvl="1" eaLnBrk="1" hangingPunct="1">
              <a:lnSpc>
                <a:spcPct val="90000"/>
              </a:lnSpc>
            </a:pPr>
            <a:endParaRPr lang="en-US" sz="2000"/>
          </a:p>
          <a:p>
            <a:pPr eaLnBrk="1" hangingPunct="1">
              <a:lnSpc>
                <a:spcPct val="90000"/>
              </a:lnSpc>
            </a:pPr>
            <a:r>
              <a:rPr lang="en-US" sz="2100" b="1"/>
              <a:t>Epidemiologi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Kasus </a:t>
            </a:r>
            <a:r>
              <a:rPr lang="en-US" sz="2000" i="1"/>
              <a:t>D. renale</a:t>
            </a:r>
            <a:r>
              <a:rPr lang="en-US" sz="2000"/>
              <a:t> jarang pada manusia. Laporan kasus yang ada dari daerah tropis.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Di Amerika Utara terutama di Michigan, Minnesota dan Wisconsin.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Di Indonesia pernah dilaporkan di Malang. </a:t>
            </a:r>
          </a:p>
          <a:p>
            <a:pPr lvl="1" eaLnBrk="1" hangingPunct="1">
              <a:lnSpc>
                <a:spcPct val="90000"/>
              </a:lnSpc>
            </a:pPr>
            <a:endParaRPr lang="en-US" sz="2000"/>
          </a:p>
          <a:p>
            <a:pPr eaLnBrk="1" hangingPunct="1">
              <a:lnSpc>
                <a:spcPct val="90000"/>
              </a:lnSpc>
            </a:pPr>
            <a:r>
              <a:rPr lang="en-US" sz="2100" b="1"/>
              <a:t>Pencegahan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Karena kasus sangat jarang, belum ada langkah/ tindakan di masyarakat.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Memasak ikan sebelum dikonsumsi.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A969794B-E272-4A00-B05F-5BD5F4540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0"/>
            <a:ext cx="7543800" cy="1295400"/>
          </a:xfrm>
        </p:spPr>
        <p:txBody>
          <a:bodyPr/>
          <a:lstStyle/>
          <a:p>
            <a:pPr eaLnBrk="1" hangingPunct="1"/>
            <a:r>
              <a:rPr lang="en-US" altLang="id-ID"/>
              <a:t>Black water fever</a:t>
            </a: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0A2506AB-5AE3-466C-9FBC-AA61C0E56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484313"/>
            <a:ext cx="5534025" cy="4411662"/>
          </a:xfrm>
        </p:spPr>
        <p:txBody>
          <a:bodyPr/>
          <a:lstStyle/>
          <a:p>
            <a:pPr eaLnBrk="1" hangingPunct="1"/>
            <a:r>
              <a:rPr lang="en-US" altLang="id-ID" sz="2400"/>
              <a:t>Adanya hemoglobin di urin </a:t>
            </a:r>
          </a:p>
          <a:p>
            <a:pPr lvl="1" eaLnBrk="1" hangingPunct="1"/>
            <a:r>
              <a:rPr lang="en-US" altLang="id-ID" sz="2400"/>
              <a:t>&gt;&gt;&gt;RBC hemolisis </a:t>
            </a:r>
            <a:r>
              <a:rPr lang="en-US" altLang="id-ID" sz="2400">
                <a:sym typeface="Wingdings" panose="05000000000000000000" pitchFamily="2" charset="2"/>
              </a:rPr>
              <a:t> hemoglobin di sirkulasi  ren  urin</a:t>
            </a:r>
          </a:p>
          <a:p>
            <a:pPr lvl="2" eaLnBrk="1" hangingPunct="1"/>
            <a:r>
              <a:rPr lang="en-US" altLang="id-ID" sz="2400"/>
              <a:t>Falciparum </a:t>
            </a:r>
          </a:p>
          <a:p>
            <a:pPr lvl="1" eaLnBrk="1" hangingPunct="1"/>
            <a:r>
              <a:rPr lang="en-US" altLang="id-ID" sz="2400"/>
              <a:t>Autoimun: antibodi thd RBC terinfeksi </a:t>
            </a:r>
            <a:r>
              <a:rPr lang="en-US" altLang="id-ID" sz="2400">
                <a:sym typeface="Wingdings" panose="05000000000000000000" pitchFamily="2" charset="2"/>
              </a:rPr>
              <a:t> &gt;&gt; destruksi RBC</a:t>
            </a:r>
            <a:endParaRPr lang="en-US" altLang="id-ID" sz="2400"/>
          </a:p>
          <a:p>
            <a:pPr lvl="1" eaLnBrk="1" hangingPunct="1"/>
            <a:r>
              <a:rPr lang="en-US" altLang="id-ID" sz="2400"/>
              <a:t>Interaksi parasit malaria + quinine </a:t>
            </a:r>
          </a:p>
          <a:p>
            <a:pPr eaLnBrk="1" hangingPunct="1"/>
            <a:r>
              <a:rPr lang="en-US" altLang="id-ID" sz="2400">
                <a:sym typeface="Wingdings" panose="05000000000000000000" pitchFamily="2" charset="2"/>
              </a:rPr>
              <a:t>Simptom:</a:t>
            </a:r>
          </a:p>
          <a:p>
            <a:pPr lvl="1" eaLnBrk="1" hangingPunct="1"/>
            <a:r>
              <a:rPr lang="en-US" altLang="id-ID" sz="2400"/>
              <a:t>Gejala malaria: demam, menggigil, </a:t>
            </a:r>
            <a:r>
              <a:rPr lang="en-US" altLang="id-ID" sz="2400">
                <a:hlinkClick r:id="rId2" tooltip="Jaundice"/>
              </a:rPr>
              <a:t>jaundice</a:t>
            </a:r>
            <a:r>
              <a:rPr lang="en-US" altLang="id-ID" sz="2400"/>
              <a:t>, muntah, </a:t>
            </a:r>
            <a:r>
              <a:rPr lang="en-US" altLang="id-ID" sz="2400">
                <a:hlinkClick r:id="rId3" tooltip="Anemia"/>
              </a:rPr>
              <a:t>anemia</a:t>
            </a:r>
            <a:r>
              <a:rPr lang="en-US" altLang="id-ID" sz="2400"/>
              <a:t>, dan urine berwarna hitam/ merah tua. </a:t>
            </a:r>
          </a:p>
        </p:txBody>
      </p:sp>
      <p:pic>
        <p:nvPicPr>
          <p:cNvPr id="34820" name="Picture 5" descr="Image result for black water fever malaria images">
            <a:extLst>
              <a:ext uri="{FF2B5EF4-FFF2-40B4-BE49-F238E27FC236}">
                <a16:creationId xmlns:a16="http://schemas.microsoft.com/office/drawing/2014/main" id="{A18CC6CA-1CA4-46A6-B68A-260426316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2143125"/>
            <a:ext cx="3286125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0701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>
            <a:extLst>
              <a:ext uri="{FF2B5EF4-FFF2-40B4-BE49-F238E27FC236}">
                <a16:creationId xmlns:a16="http://schemas.microsoft.com/office/drawing/2014/main" id="{2418133E-C542-4A7E-B992-83CDA54E1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149725"/>
            <a:ext cx="3743325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itle 1">
            <a:extLst>
              <a:ext uri="{FF2B5EF4-FFF2-40B4-BE49-F238E27FC236}">
                <a16:creationId xmlns:a16="http://schemas.microsoft.com/office/drawing/2014/main" id="{FDA0A340-8A22-4F0D-9686-300FC8235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 i="1"/>
              <a:t>Schistosomiasis urinaria</a:t>
            </a:r>
          </a:p>
        </p:txBody>
      </p:sp>
      <p:sp>
        <p:nvSpPr>
          <p:cNvPr id="35844" name="Content Placeholder 2">
            <a:extLst>
              <a:ext uri="{FF2B5EF4-FFF2-40B4-BE49-F238E27FC236}">
                <a16:creationId xmlns:a16="http://schemas.microsoft.com/office/drawing/2014/main" id="{ED5000CF-E2CD-469C-A94E-801906D6E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9263"/>
            <a:ext cx="4186238" cy="4411662"/>
          </a:xfrm>
        </p:spPr>
        <p:txBody>
          <a:bodyPr/>
          <a:lstStyle/>
          <a:p>
            <a:pPr eaLnBrk="1" hangingPunct="1"/>
            <a:r>
              <a:rPr lang="en-US" altLang="id-ID" sz="2400"/>
              <a:t>Etiologi: </a:t>
            </a:r>
            <a:r>
              <a:rPr lang="en-US" altLang="id-ID" sz="2400" i="1"/>
              <a:t>Schistosoma haematobium </a:t>
            </a:r>
          </a:p>
          <a:p>
            <a:pPr eaLnBrk="1" hangingPunct="1"/>
            <a:r>
              <a:rPr lang="en-US" altLang="id-ID" sz="2400"/>
              <a:t>Habitat: di sistem porta hepatik, vena mesenterika</a:t>
            </a:r>
          </a:p>
          <a:p>
            <a:pPr eaLnBrk="1" hangingPunct="1"/>
            <a:r>
              <a:rPr lang="en-US" altLang="id-ID" sz="2400"/>
              <a:t>Telur di urin, berbentuk:</a:t>
            </a:r>
          </a:p>
        </p:txBody>
      </p:sp>
      <p:pic>
        <p:nvPicPr>
          <p:cNvPr id="35845" name="Picture 6" descr="D:\爸妈的文件\老妈的文件\schis8.jpg">
            <a:extLst>
              <a:ext uri="{FF2B5EF4-FFF2-40B4-BE49-F238E27FC236}">
                <a16:creationId xmlns:a16="http://schemas.microsoft.com/office/drawing/2014/main" id="{14FB4C97-C3C4-4C6F-A2B7-5F466484F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700213"/>
            <a:ext cx="277495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8506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Content Placeholder 5">
            <a:extLst>
              <a:ext uri="{FF2B5EF4-FFF2-40B4-BE49-F238E27FC236}">
                <a16:creationId xmlns:a16="http://schemas.microsoft.com/office/drawing/2014/main" id="{DEEFD8F2-C1CF-4565-8F35-8B6B52004F4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476250"/>
            <a:ext cx="5832475" cy="5654675"/>
          </a:xfrm>
        </p:spPr>
      </p:pic>
      <p:sp>
        <p:nvSpPr>
          <p:cNvPr id="37891" name="TextBox 6">
            <a:extLst>
              <a:ext uri="{FF2B5EF4-FFF2-40B4-BE49-F238E27FC236}">
                <a16:creationId xmlns:a16="http://schemas.microsoft.com/office/drawing/2014/main" id="{5E733BBB-2B2F-4C3D-8E6E-7F0170F73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4138" y="620713"/>
            <a:ext cx="55133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3200" b="1"/>
              <a:t>SIKLUS HIDUP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3200" b="1" i="1"/>
              <a:t>Schistosoma haematobium</a:t>
            </a:r>
          </a:p>
        </p:txBody>
      </p:sp>
    </p:spTree>
    <p:extLst>
      <p:ext uri="{BB962C8B-B14F-4D97-AF65-F5344CB8AC3E}">
        <p14:creationId xmlns:p14="http://schemas.microsoft.com/office/powerpoint/2010/main" val="37853083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AABDE8F7-7B09-4CBA-B850-1E0C84575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256213"/>
          </a:xfrm>
        </p:spPr>
        <p:txBody>
          <a:bodyPr/>
          <a:lstStyle/>
          <a:p>
            <a:pPr eaLnBrk="1" hangingPunct="1"/>
            <a:r>
              <a:rPr lang="en-US" altLang="id-ID" b="1" dirty="0" err="1"/>
              <a:t>Patologi</a:t>
            </a:r>
            <a:endParaRPr lang="en-US" altLang="id-ID" b="1" dirty="0"/>
          </a:p>
          <a:p>
            <a:pPr lvl="1" eaLnBrk="1" hangingPunct="1"/>
            <a:r>
              <a:rPr lang="en-US" altLang="id-ID" dirty="0" err="1"/>
              <a:t>Telur</a:t>
            </a:r>
            <a:r>
              <a:rPr lang="en-US" altLang="id-ID" dirty="0"/>
              <a:t> di mucosa vesica </a:t>
            </a:r>
            <a:r>
              <a:rPr lang="en-US" altLang="id-ID" dirty="0" err="1"/>
              <a:t>urinaria</a:t>
            </a:r>
            <a:r>
              <a:rPr lang="en-US" altLang="id-ID" dirty="0"/>
              <a:t> </a:t>
            </a:r>
            <a:r>
              <a:rPr lang="en-US" altLang="id-ID" dirty="0">
                <a:sym typeface="Wingdings" panose="05000000000000000000" pitchFamily="2" charset="2"/>
              </a:rPr>
              <a:t> </a:t>
            </a:r>
            <a:r>
              <a:rPr lang="en-US" altLang="id-ID" dirty="0" err="1">
                <a:sym typeface="Wingdings" panose="05000000000000000000" pitchFamily="2" charset="2"/>
              </a:rPr>
              <a:t>peradangan</a:t>
            </a:r>
            <a:endParaRPr lang="en-US" altLang="id-ID" dirty="0">
              <a:sym typeface="Wingdings" panose="05000000000000000000" pitchFamily="2" charset="2"/>
            </a:endParaRPr>
          </a:p>
          <a:p>
            <a:pPr lvl="2" eaLnBrk="1" hangingPunct="1"/>
            <a:r>
              <a:rPr lang="en-US" altLang="id-ID" dirty="0" err="1"/>
              <a:t>Diletakkan</a:t>
            </a:r>
            <a:r>
              <a:rPr lang="en-US" altLang="id-ID" dirty="0"/>
              <a:t> oleh </a:t>
            </a:r>
            <a:r>
              <a:rPr lang="en-US" altLang="id-ID" dirty="0" err="1"/>
              <a:t>cacing</a:t>
            </a:r>
            <a:r>
              <a:rPr lang="en-US" altLang="id-ID" dirty="0"/>
              <a:t> </a:t>
            </a:r>
            <a:r>
              <a:rPr lang="en-US" altLang="id-ID" dirty="0" err="1"/>
              <a:t>dewasa</a:t>
            </a:r>
            <a:r>
              <a:rPr lang="en-US" altLang="id-ID" dirty="0"/>
              <a:t> </a:t>
            </a:r>
            <a:r>
              <a:rPr lang="en-US" altLang="id-ID" dirty="0" err="1"/>
              <a:t>betina</a:t>
            </a:r>
            <a:endParaRPr lang="en-US" altLang="id-ID" dirty="0"/>
          </a:p>
          <a:p>
            <a:pPr lvl="2" eaLnBrk="1" hangingPunct="1"/>
            <a:r>
              <a:rPr lang="en-US" altLang="id-ID" dirty="0" err="1"/>
              <a:t>Telur</a:t>
            </a:r>
            <a:r>
              <a:rPr lang="en-US" altLang="id-ID" dirty="0"/>
              <a:t> </a:t>
            </a:r>
            <a:r>
              <a:rPr lang="en-US" altLang="id-ID" dirty="0" err="1"/>
              <a:t>mengikuti</a:t>
            </a:r>
            <a:r>
              <a:rPr lang="en-US" altLang="id-ID" dirty="0"/>
              <a:t> </a:t>
            </a:r>
            <a:r>
              <a:rPr lang="en-US" altLang="id-ID" dirty="0" err="1"/>
              <a:t>aliran</a:t>
            </a:r>
            <a:r>
              <a:rPr lang="en-US" altLang="id-ID" dirty="0"/>
              <a:t> </a:t>
            </a:r>
            <a:r>
              <a:rPr lang="en-US" altLang="id-ID" dirty="0" err="1"/>
              <a:t>darah</a:t>
            </a:r>
            <a:r>
              <a:rPr lang="en-US" altLang="id-ID" dirty="0"/>
              <a:t> </a:t>
            </a:r>
            <a:r>
              <a:rPr lang="en-US" altLang="id-ID" dirty="0" err="1"/>
              <a:t>ke</a:t>
            </a:r>
            <a:r>
              <a:rPr lang="en-US" altLang="id-ID" dirty="0"/>
              <a:t> </a:t>
            </a:r>
            <a:r>
              <a:rPr lang="en-US" altLang="id-ID" dirty="0" err="1"/>
              <a:t>mukosa</a:t>
            </a:r>
            <a:r>
              <a:rPr lang="en-US" altLang="id-ID" dirty="0"/>
              <a:t> </a:t>
            </a:r>
            <a:r>
              <a:rPr lang="en-US" altLang="id-ID" dirty="0" err="1"/>
              <a:t>ves</a:t>
            </a:r>
            <a:r>
              <a:rPr lang="en-US" altLang="id-ID" dirty="0"/>
              <a:t> </a:t>
            </a:r>
            <a:r>
              <a:rPr lang="en-US" altLang="id-ID" dirty="0" err="1"/>
              <a:t>urinaria</a:t>
            </a:r>
            <a:endParaRPr lang="en-US" altLang="id-ID" dirty="0"/>
          </a:p>
          <a:p>
            <a:pPr eaLnBrk="1" hangingPunct="1"/>
            <a:r>
              <a:rPr lang="en-US" altLang="id-ID" b="1" dirty="0" err="1"/>
              <a:t>Simptom</a:t>
            </a:r>
            <a:endParaRPr lang="en-US" altLang="id-ID" b="1" dirty="0"/>
          </a:p>
          <a:p>
            <a:pPr lvl="1" eaLnBrk="1" hangingPunct="1"/>
            <a:r>
              <a:rPr lang="en-US" altLang="id-ID" dirty="0" err="1"/>
              <a:t>Tidak</a:t>
            </a:r>
            <a:r>
              <a:rPr lang="en-US" altLang="id-ID" dirty="0"/>
              <a:t> </a:t>
            </a:r>
            <a:r>
              <a:rPr lang="en-US" altLang="id-ID" dirty="0" err="1"/>
              <a:t>ada</a:t>
            </a:r>
            <a:r>
              <a:rPr lang="en-US" altLang="id-ID" dirty="0"/>
              <a:t> </a:t>
            </a:r>
            <a:r>
              <a:rPr lang="en-US" altLang="id-ID" dirty="0" err="1"/>
              <a:t>gejala</a:t>
            </a:r>
            <a:r>
              <a:rPr lang="en-US" altLang="id-ID" dirty="0"/>
              <a:t> </a:t>
            </a:r>
            <a:r>
              <a:rPr lang="en-US" altLang="id-ID" dirty="0" err="1"/>
              <a:t>awal</a:t>
            </a:r>
            <a:endParaRPr lang="en-US" altLang="id-ID" dirty="0"/>
          </a:p>
          <a:p>
            <a:pPr lvl="1" eaLnBrk="1" hangingPunct="1"/>
            <a:r>
              <a:rPr lang="en-US" altLang="id-ID" dirty="0"/>
              <a:t>Hematuria (DD: ISK </a:t>
            </a:r>
            <a:r>
              <a:rPr lang="en-US" altLang="id-ID" dirty="0" err="1"/>
              <a:t>lainnya</a:t>
            </a:r>
            <a:r>
              <a:rPr lang="en-US" altLang="id-ID" dirty="0"/>
              <a:t>)</a:t>
            </a:r>
          </a:p>
          <a:p>
            <a:pPr eaLnBrk="1" hangingPunct="1"/>
            <a:r>
              <a:rPr lang="en-US" altLang="id-ID" b="1" dirty="0"/>
              <a:t>Diagnosis</a:t>
            </a:r>
          </a:p>
          <a:p>
            <a:pPr lvl="1" eaLnBrk="1" hangingPunct="1"/>
            <a:r>
              <a:rPr lang="en-US" altLang="id-ID" dirty="0" err="1"/>
              <a:t>Spesimen</a:t>
            </a:r>
            <a:r>
              <a:rPr lang="en-US" altLang="id-ID" dirty="0"/>
              <a:t> </a:t>
            </a:r>
            <a:r>
              <a:rPr lang="en-US" altLang="id-ID" dirty="0" err="1"/>
              <a:t>urin</a:t>
            </a:r>
            <a:r>
              <a:rPr lang="en-US" altLang="id-ID" dirty="0"/>
              <a:t>/ </a:t>
            </a:r>
            <a:r>
              <a:rPr lang="en-US" altLang="id-ID" dirty="0" err="1"/>
              <a:t>biopsi</a:t>
            </a:r>
            <a:endParaRPr lang="en-US" altLang="id-ID" dirty="0"/>
          </a:p>
          <a:p>
            <a:pPr lvl="1" eaLnBrk="1" hangingPunct="1"/>
            <a:r>
              <a:rPr lang="en-US" altLang="id-ID" dirty="0" err="1"/>
              <a:t>Metode</a:t>
            </a:r>
            <a:r>
              <a:rPr lang="en-US" altLang="id-ID" dirty="0"/>
              <a:t>: </a:t>
            </a:r>
            <a:r>
              <a:rPr lang="en-US" altLang="id-ID" dirty="0" err="1"/>
              <a:t>filtrasi</a:t>
            </a:r>
            <a:r>
              <a:rPr lang="en-US" altLang="id-ID" dirty="0"/>
              <a:t> </a:t>
            </a:r>
            <a:r>
              <a:rPr lang="en-US" altLang="id-ID" dirty="0" err="1"/>
              <a:t>nucleophore</a:t>
            </a:r>
            <a:endParaRPr lang="en-US" altLang="id-ID" dirty="0"/>
          </a:p>
          <a:p>
            <a:pPr lvl="1" eaLnBrk="1" hangingPunct="1"/>
            <a:r>
              <a:rPr lang="en-US" altLang="id-ID" dirty="0" err="1"/>
              <a:t>Positif</a:t>
            </a:r>
            <a:r>
              <a:rPr lang="en-US" altLang="id-ID" dirty="0"/>
              <a:t>: </a:t>
            </a:r>
            <a:r>
              <a:rPr lang="en-US" altLang="id-ID" dirty="0" err="1"/>
              <a:t>telur</a:t>
            </a:r>
            <a:r>
              <a:rPr lang="en-US" altLang="id-ID" dirty="0"/>
              <a:t> </a:t>
            </a:r>
            <a:r>
              <a:rPr lang="en-US" altLang="id-ID" dirty="0" err="1"/>
              <a:t>cacing</a:t>
            </a:r>
            <a:endParaRPr lang="en-US" altLang="id-ID" dirty="0"/>
          </a:p>
        </p:txBody>
      </p:sp>
    </p:spTree>
    <p:extLst>
      <p:ext uri="{BB962C8B-B14F-4D97-AF65-F5344CB8AC3E}">
        <p14:creationId xmlns:p14="http://schemas.microsoft.com/office/powerpoint/2010/main" val="21006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A9041DD7-4922-41D2-B12D-F3FB835D8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/>
              <a:t>Filarial Chyluria</a:t>
            </a: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EB28380B-AEC9-446C-9A42-17556B41F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id-ID"/>
              <a:t>Adanya cairan limfe di urin</a:t>
            </a:r>
          </a:p>
          <a:p>
            <a:pPr eaLnBrk="1" hangingPunct="1"/>
            <a:r>
              <a:rPr lang="en-US" altLang="id-ID" b="1"/>
              <a:t>Penyebab</a:t>
            </a:r>
          </a:p>
          <a:p>
            <a:pPr lvl="1" eaLnBrk="1" hangingPunct="1"/>
            <a:r>
              <a:rPr lang="en-US" altLang="id-ID"/>
              <a:t>Rupturnya pembuluh limfe di saluran urin akibat sumbatan oleh cacing filaria (</a:t>
            </a:r>
            <a:r>
              <a:rPr lang="en-US" altLang="id-ID" i="1"/>
              <a:t>Wuchereria bancrofti</a:t>
            </a:r>
            <a:r>
              <a:rPr lang="en-US" altLang="id-ID"/>
              <a:t>)</a:t>
            </a:r>
          </a:p>
          <a:p>
            <a:pPr lvl="1" eaLnBrk="1" hangingPunct="1"/>
            <a:r>
              <a:rPr lang="en-US" altLang="id-ID"/>
              <a:t>Penyebab lain: </a:t>
            </a:r>
            <a:r>
              <a:rPr lang="pt-BR" altLang="id-ID"/>
              <a:t>tumor, abses, trauma, tuberculosis, congenital, dll.</a:t>
            </a:r>
          </a:p>
          <a:p>
            <a:pPr eaLnBrk="1" hangingPunct="1"/>
            <a:r>
              <a:rPr lang="pt-BR" altLang="id-ID" b="1"/>
              <a:t>Diagnosis</a:t>
            </a:r>
          </a:p>
          <a:p>
            <a:pPr lvl="1" eaLnBrk="1" hangingPunct="1"/>
            <a:r>
              <a:rPr lang="en-US" altLang="id-ID"/>
              <a:t>Limfografi (imaging procedure) </a:t>
            </a:r>
          </a:p>
        </p:txBody>
      </p:sp>
    </p:spTree>
    <p:extLst>
      <p:ext uri="{BB962C8B-B14F-4D97-AF65-F5344CB8AC3E}">
        <p14:creationId xmlns:p14="http://schemas.microsoft.com/office/powerpoint/2010/main" val="12052372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F1D64802-BB9C-4E50-954A-42061C83A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id-ID"/>
          </a:p>
        </p:txBody>
      </p:sp>
      <p:pic>
        <p:nvPicPr>
          <p:cNvPr id="41987" name="Picture 2">
            <a:extLst>
              <a:ext uri="{FF2B5EF4-FFF2-40B4-BE49-F238E27FC236}">
                <a16:creationId xmlns:a16="http://schemas.microsoft.com/office/drawing/2014/main" id="{7E753F94-10B1-415C-89EF-4F9E1FBADF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0" y="1071563"/>
            <a:ext cx="6256338" cy="4114800"/>
          </a:xfrm>
          <a:noFill/>
        </p:spPr>
      </p:pic>
      <p:sp>
        <p:nvSpPr>
          <p:cNvPr id="41988" name="TextBox 4">
            <a:extLst>
              <a:ext uri="{FF2B5EF4-FFF2-40B4-BE49-F238E27FC236}">
                <a16:creationId xmlns:a16="http://schemas.microsoft.com/office/drawing/2014/main" id="{716B52A1-E635-4E6D-AE09-5B10F9FD6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5000625"/>
            <a:ext cx="1765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1800"/>
              <a:t>Normal Urin</a:t>
            </a:r>
          </a:p>
        </p:txBody>
      </p:sp>
      <p:sp>
        <p:nvSpPr>
          <p:cNvPr id="41989" name="TextBox 5">
            <a:extLst>
              <a:ext uri="{FF2B5EF4-FFF2-40B4-BE49-F238E27FC236}">
                <a16:creationId xmlns:a16="http://schemas.microsoft.com/office/drawing/2014/main" id="{55FB866C-0EDA-4966-91D8-5243319BC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4857750"/>
            <a:ext cx="20637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1800"/>
              <a:t>Chilury  before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1800"/>
              <a:t> centrifugated</a:t>
            </a:r>
          </a:p>
        </p:txBody>
      </p:sp>
      <p:sp>
        <p:nvSpPr>
          <p:cNvPr id="41990" name="TextBox 6">
            <a:extLst>
              <a:ext uri="{FF2B5EF4-FFF2-40B4-BE49-F238E27FC236}">
                <a16:creationId xmlns:a16="http://schemas.microsoft.com/office/drawing/2014/main" id="{29E17509-BB8F-4EA4-9355-E5FA8C525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929188"/>
            <a:ext cx="18827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1800"/>
              <a:t>Chilury  after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1800"/>
              <a:t> centrifugated</a:t>
            </a:r>
          </a:p>
        </p:txBody>
      </p:sp>
    </p:spTree>
    <p:extLst>
      <p:ext uri="{BB962C8B-B14F-4D97-AF65-F5344CB8AC3E}">
        <p14:creationId xmlns:p14="http://schemas.microsoft.com/office/powerpoint/2010/main" val="30332259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7DFF1B3C-4345-4B90-A973-99A2F4CF2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7543800" cy="1106760"/>
          </a:xfrm>
        </p:spPr>
        <p:txBody>
          <a:bodyPr/>
          <a:lstStyle/>
          <a:p>
            <a:pPr eaLnBrk="1" hangingPunct="1"/>
            <a:r>
              <a:rPr lang="en-US" altLang="id-ID" dirty="0" err="1"/>
              <a:t>Enterobiasis</a:t>
            </a:r>
            <a:r>
              <a:rPr lang="en-US" altLang="id-ID" dirty="0"/>
              <a:t> vaginitis</a:t>
            </a:r>
          </a:p>
        </p:txBody>
      </p:sp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91DF8069-9969-40F3-9570-B88F6736E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91682"/>
          </a:xfrm>
        </p:spPr>
        <p:txBody>
          <a:bodyPr/>
          <a:lstStyle/>
          <a:p>
            <a:pPr eaLnBrk="1" hangingPunct="1"/>
            <a:r>
              <a:rPr lang="en-US" altLang="id-ID" dirty="0" err="1"/>
              <a:t>Migrasi</a:t>
            </a:r>
            <a:r>
              <a:rPr lang="en-US" altLang="id-ID" dirty="0"/>
              <a:t> </a:t>
            </a:r>
            <a:r>
              <a:rPr lang="en-US" altLang="id-ID" dirty="0" err="1"/>
              <a:t>cacing</a:t>
            </a:r>
            <a:r>
              <a:rPr lang="en-US" altLang="id-ID" dirty="0"/>
              <a:t> </a:t>
            </a:r>
            <a:r>
              <a:rPr lang="en-US" altLang="id-ID" dirty="0" err="1"/>
              <a:t>kremi</a:t>
            </a:r>
            <a:r>
              <a:rPr lang="en-US" altLang="id-ID" dirty="0"/>
              <a:t> di vagina</a:t>
            </a:r>
          </a:p>
          <a:p>
            <a:pPr eaLnBrk="1" hangingPunct="1"/>
            <a:r>
              <a:rPr lang="en-US" altLang="id-ID" b="1" dirty="0" err="1"/>
              <a:t>Simptom</a:t>
            </a:r>
            <a:endParaRPr lang="en-US" altLang="id-ID" b="1" dirty="0"/>
          </a:p>
          <a:p>
            <a:pPr lvl="1" eaLnBrk="1" hangingPunct="1"/>
            <a:r>
              <a:rPr lang="en-US" altLang="id-ID" dirty="0" err="1"/>
              <a:t>Gatal</a:t>
            </a:r>
            <a:r>
              <a:rPr lang="en-US" altLang="id-ID" dirty="0"/>
              <a:t> perianal </a:t>
            </a:r>
            <a:r>
              <a:rPr lang="en-US" altLang="id-ID" dirty="0" err="1"/>
              <a:t>sampai</a:t>
            </a:r>
            <a:r>
              <a:rPr lang="en-US" altLang="id-ID" dirty="0"/>
              <a:t> di genital </a:t>
            </a:r>
            <a:r>
              <a:rPr lang="en-US" altLang="id-ID" dirty="0">
                <a:sym typeface="Wingdings" panose="05000000000000000000" pitchFamily="2" charset="2"/>
              </a:rPr>
              <a:t> </a:t>
            </a:r>
            <a:r>
              <a:rPr lang="en-US" altLang="id-ID" dirty="0" err="1">
                <a:sym typeface="Wingdings" panose="05000000000000000000" pitchFamily="2" charset="2"/>
              </a:rPr>
              <a:t>luka</a:t>
            </a:r>
            <a:r>
              <a:rPr lang="en-US" altLang="id-ID" dirty="0">
                <a:sym typeface="Wingdings" panose="05000000000000000000" pitchFamily="2" charset="2"/>
              </a:rPr>
              <a:t> </a:t>
            </a:r>
            <a:r>
              <a:rPr lang="en-US" altLang="id-ID" dirty="0" err="1">
                <a:sym typeface="Wingdings" panose="05000000000000000000" pitchFamily="2" charset="2"/>
              </a:rPr>
              <a:t>bekas</a:t>
            </a:r>
            <a:r>
              <a:rPr lang="en-US" altLang="id-ID" dirty="0">
                <a:sym typeface="Wingdings" panose="05000000000000000000" pitchFamily="2" charset="2"/>
              </a:rPr>
              <a:t> </a:t>
            </a:r>
            <a:r>
              <a:rPr lang="en-US" altLang="id-ID" dirty="0" err="1">
                <a:sym typeface="Wingdings" panose="05000000000000000000" pitchFamily="2" charset="2"/>
              </a:rPr>
              <a:t>garukan</a:t>
            </a:r>
            <a:r>
              <a:rPr lang="en-US" altLang="id-ID" dirty="0">
                <a:sym typeface="Wingdings" panose="05000000000000000000" pitchFamily="2" charset="2"/>
              </a:rPr>
              <a:t>  </a:t>
            </a:r>
            <a:r>
              <a:rPr lang="en-US" altLang="id-ID" dirty="0" err="1">
                <a:sym typeface="Wingdings" panose="05000000000000000000" pitchFamily="2" charset="2"/>
              </a:rPr>
              <a:t>infeksi</a:t>
            </a:r>
            <a:r>
              <a:rPr lang="en-US" altLang="id-ID" dirty="0">
                <a:sym typeface="Wingdings" panose="05000000000000000000" pitchFamily="2" charset="2"/>
              </a:rPr>
              <a:t> </a:t>
            </a:r>
            <a:r>
              <a:rPr lang="en-US" altLang="id-ID" dirty="0" err="1">
                <a:sym typeface="Wingdings" panose="05000000000000000000" pitchFamily="2" charset="2"/>
              </a:rPr>
              <a:t>sekunder</a:t>
            </a:r>
            <a:endParaRPr lang="en-US" altLang="id-ID" dirty="0"/>
          </a:p>
          <a:p>
            <a:pPr eaLnBrk="1" hangingPunct="1"/>
            <a:r>
              <a:rPr lang="en-US" altLang="id-ID" b="1" dirty="0"/>
              <a:t>Diagnosis</a:t>
            </a:r>
          </a:p>
          <a:p>
            <a:pPr lvl="1" eaLnBrk="1" hangingPunct="1"/>
            <a:r>
              <a:rPr lang="en-US" altLang="id-ID" dirty="0"/>
              <a:t>Scotch tape / anal swab</a:t>
            </a:r>
            <a:endParaRPr lang="id-ID" altLang="id-ID" dirty="0"/>
          </a:p>
          <a:p>
            <a:pPr lvl="1" eaLnBrk="1" hangingPunct="1"/>
            <a:r>
              <a:rPr lang="id-ID" altLang="id-ID" dirty="0"/>
              <a:t>Pemeriksaan urin: ditemukan telur cacing</a:t>
            </a:r>
            <a:endParaRPr lang="en-US" altLang="id-ID" dirty="0"/>
          </a:p>
          <a:p>
            <a:pPr eaLnBrk="1" hangingPunct="1"/>
            <a:r>
              <a:rPr lang="en-US" altLang="id-ID" b="1" dirty="0" err="1"/>
              <a:t>Pengobatan</a:t>
            </a:r>
            <a:endParaRPr lang="en-US" altLang="id-ID" b="1" dirty="0"/>
          </a:p>
          <a:p>
            <a:pPr lvl="1" eaLnBrk="1" hangingPunct="1"/>
            <a:r>
              <a:rPr lang="en-US" altLang="id-ID" dirty="0"/>
              <a:t>mebendazole, pyrantel pamoate, </a:t>
            </a:r>
            <a:r>
              <a:rPr lang="en-US" altLang="id-ID" dirty="0" err="1"/>
              <a:t>atau</a:t>
            </a:r>
            <a:r>
              <a:rPr lang="en-US" altLang="id-ID" dirty="0"/>
              <a:t> albendazole (single dose).</a:t>
            </a:r>
          </a:p>
        </p:txBody>
      </p:sp>
    </p:spTree>
    <p:extLst>
      <p:ext uri="{BB962C8B-B14F-4D97-AF65-F5344CB8AC3E}">
        <p14:creationId xmlns:p14="http://schemas.microsoft.com/office/powerpoint/2010/main" val="1511509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Go to full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380312" cy="647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1268413"/>
            <a:ext cx="6248400" cy="2057400"/>
          </a:xfrm>
        </p:spPr>
        <p:txBody>
          <a:bodyPr/>
          <a:lstStyle/>
          <a:p>
            <a:pPr eaLnBrk="1" hangingPunct="1"/>
            <a:r>
              <a:rPr lang="en-US" b="0" dirty="0"/>
              <a:t>	</a:t>
            </a:r>
            <a:r>
              <a:rPr lang="en-US" sz="6000" b="0" i="1" dirty="0" err="1">
                <a:solidFill>
                  <a:srgbClr val="FFFF00"/>
                </a:solidFill>
              </a:rPr>
              <a:t>Trichomo</a:t>
            </a:r>
            <a:r>
              <a:rPr lang="id-ID" sz="6000" b="0" i="1" dirty="0">
                <a:solidFill>
                  <a:srgbClr val="FFFF00"/>
                </a:solidFill>
              </a:rPr>
              <a:t>na</a:t>
            </a:r>
            <a:r>
              <a:rPr lang="en-US" sz="6000" b="0" i="1" dirty="0">
                <a:solidFill>
                  <a:srgbClr val="FFFF00"/>
                </a:solidFill>
              </a:rPr>
              <a:t>s</a:t>
            </a:r>
            <a:r>
              <a:rPr lang="id-ID" sz="6000" b="0" i="1" dirty="0">
                <a:solidFill>
                  <a:srgbClr val="FFFF00"/>
                </a:solidFill>
              </a:rPr>
              <a:t> vaginalis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3559C85E-406A-4122-86D3-ED93C9811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id-ID"/>
          </a:p>
        </p:txBody>
      </p:sp>
      <p:pic>
        <p:nvPicPr>
          <p:cNvPr id="44035" name="Picture 2">
            <a:extLst>
              <a:ext uri="{FF2B5EF4-FFF2-40B4-BE49-F238E27FC236}">
                <a16:creationId xmlns:a16="http://schemas.microsoft.com/office/drawing/2014/main" id="{BEBBCFA8-58CA-44B8-8702-BDEAC47592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773238"/>
            <a:ext cx="3382962" cy="2592387"/>
          </a:xfrm>
          <a:noFill/>
        </p:spPr>
      </p:pic>
      <p:pic>
        <p:nvPicPr>
          <p:cNvPr id="44036" name="Picture 3">
            <a:extLst>
              <a:ext uri="{FF2B5EF4-FFF2-40B4-BE49-F238E27FC236}">
                <a16:creationId xmlns:a16="http://schemas.microsoft.com/office/drawing/2014/main" id="{50795FF9-F184-46CF-B1BD-A63B1A8FB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773238"/>
            <a:ext cx="377983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TextBox 5">
            <a:extLst>
              <a:ext uri="{FF2B5EF4-FFF2-40B4-BE49-F238E27FC236}">
                <a16:creationId xmlns:a16="http://schemas.microsoft.com/office/drawing/2014/main" id="{96AA5261-9259-4350-86C2-E2F88DD6E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4508500"/>
            <a:ext cx="203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1800"/>
              <a:t>Cacing di perianal</a:t>
            </a:r>
          </a:p>
        </p:txBody>
      </p:sp>
      <p:sp>
        <p:nvSpPr>
          <p:cNvPr id="44038" name="TextBox 6">
            <a:extLst>
              <a:ext uri="{FF2B5EF4-FFF2-40B4-BE49-F238E27FC236}">
                <a16:creationId xmlns:a16="http://schemas.microsoft.com/office/drawing/2014/main" id="{9BD08CE1-B074-40F8-A0C7-273801137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4652963"/>
            <a:ext cx="747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1800"/>
              <a:t>Telur </a:t>
            </a:r>
          </a:p>
        </p:txBody>
      </p:sp>
    </p:spTree>
    <p:extLst>
      <p:ext uri="{BB962C8B-B14F-4D97-AF65-F5344CB8AC3E}">
        <p14:creationId xmlns:p14="http://schemas.microsoft.com/office/powerpoint/2010/main" val="34490786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77D0C5D6-99E2-4D75-8E46-3217A40AD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/>
              <a:t>Amebic vaginitis </a:t>
            </a:r>
          </a:p>
        </p:txBody>
      </p:sp>
      <p:sp>
        <p:nvSpPr>
          <p:cNvPr id="45059" name="Content Placeholder 2">
            <a:extLst>
              <a:ext uri="{FF2B5EF4-FFF2-40B4-BE49-F238E27FC236}">
                <a16:creationId xmlns:a16="http://schemas.microsoft.com/office/drawing/2014/main" id="{CD80FD20-49E3-4786-B27F-4B9C7E1D3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id-ID"/>
              <a:t>Infeksi sekunder </a:t>
            </a:r>
            <a:r>
              <a:rPr lang="en-US" altLang="id-ID" i="1"/>
              <a:t>Entamoeba histolytica </a:t>
            </a:r>
            <a:r>
              <a:rPr lang="en-US" altLang="id-ID"/>
              <a:t>di vagina</a:t>
            </a:r>
          </a:p>
          <a:p>
            <a:pPr lvl="1" eaLnBrk="1" hangingPunct="1"/>
            <a:r>
              <a:rPr lang="en-US" altLang="id-ID"/>
              <a:t>Terjadi karena invasi trofozoit </a:t>
            </a:r>
            <a:r>
              <a:rPr lang="en-US" altLang="id-ID" i="1"/>
              <a:t>E. histolytica </a:t>
            </a:r>
            <a:r>
              <a:rPr lang="en-US" altLang="id-ID"/>
              <a:t>dari rongga usus</a:t>
            </a:r>
          </a:p>
          <a:p>
            <a:pPr eaLnBrk="1" hangingPunct="1"/>
            <a:r>
              <a:rPr lang="en-US" altLang="id-ID"/>
              <a:t>Simptom</a:t>
            </a:r>
          </a:p>
          <a:p>
            <a:pPr lvl="1" eaLnBrk="1" hangingPunct="1"/>
            <a:r>
              <a:rPr lang="en-US" altLang="id-ID"/>
              <a:t>Keputihan bloody mucopurulent, tidak gatal, perdarahan post coital. Lesi: ulser </a:t>
            </a:r>
          </a:p>
          <a:p>
            <a:pPr eaLnBrk="1" hangingPunct="1"/>
            <a:r>
              <a:rPr lang="en-US" altLang="id-ID"/>
              <a:t>Pengobatan</a:t>
            </a:r>
          </a:p>
          <a:p>
            <a:pPr lvl="1" eaLnBrk="1" hangingPunct="1"/>
            <a:r>
              <a:rPr lang="en-US" altLang="id-ID"/>
              <a:t>metronidazole</a:t>
            </a:r>
          </a:p>
        </p:txBody>
      </p:sp>
    </p:spTree>
    <p:extLst>
      <p:ext uri="{BB962C8B-B14F-4D97-AF65-F5344CB8AC3E}">
        <p14:creationId xmlns:p14="http://schemas.microsoft.com/office/powerpoint/2010/main" val="2137630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6188" y="1719263"/>
            <a:ext cx="6899275" cy="44116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d-ID" sz="2600"/>
              <a:t>Adalah </a:t>
            </a:r>
            <a:r>
              <a:rPr lang="en-US" sz="2600"/>
              <a:t>penyakit infeksi yang disebabkan oleh </a:t>
            </a:r>
            <a:r>
              <a:rPr lang="en-US" sz="2600" i="1"/>
              <a:t>Trichomonas vaginalis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/>
              <a:t>Nonreportable STD (</a:t>
            </a:r>
            <a:r>
              <a:rPr lang="en-US" sz="2600" i="1"/>
              <a:t>sexual transmitted disease</a:t>
            </a:r>
            <a:r>
              <a:rPr lang="en-US" sz="260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600"/>
              <a:t>Penularan terutama melalui hubungan seksual, Infeksi dapat terjadi pada pria dan wanita</a:t>
            </a:r>
          </a:p>
          <a:p>
            <a:pPr eaLnBrk="1" hangingPunct="1">
              <a:lnSpc>
                <a:spcPct val="90000"/>
              </a:lnSpc>
            </a:pPr>
            <a:r>
              <a:rPr lang="en-US" sz="2600"/>
              <a:t>Cepat sembuh jika diobati, jarang menimbulkan komplikasi</a:t>
            </a:r>
            <a:endParaRPr lang="id-ID" sz="2600"/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title"/>
          </p:nvPr>
        </p:nvSpPr>
        <p:spPr>
          <a:xfrm>
            <a:off x="1069975" y="122238"/>
            <a:ext cx="6931025" cy="1295400"/>
          </a:xfrm>
        </p:spPr>
        <p:txBody>
          <a:bodyPr/>
          <a:lstStyle/>
          <a:p>
            <a:pPr eaLnBrk="1" hangingPunct="1"/>
            <a:r>
              <a:rPr lang="en-US"/>
              <a:t>PENDAHULUAN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152492-5E84-4BC8-B98C-994AA5358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1396" y="135483"/>
            <a:ext cx="4172604" cy="5669781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60648"/>
            <a:ext cx="7118350" cy="892894"/>
          </a:xfrm>
        </p:spPr>
        <p:txBody>
          <a:bodyPr/>
          <a:lstStyle/>
          <a:p>
            <a:pPr eaLnBrk="1" hangingPunct="1"/>
            <a:r>
              <a:rPr lang="id-ID" b="0" i="1" dirty="0"/>
              <a:t>Trichomonas vaginalis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340769"/>
            <a:ext cx="4968552" cy="489654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00" b="1" dirty="0"/>
              <a:t>M</a:t>
            </a:r>
            <a:r>
              <a:rPr lang="id-ID" sz="2200" b="1" dirty="0"/>
              <a:t>orfologi</a:t>
            </a:r>
            <a:r>
              <a:rPr lang="id-ID" sz="2200" dirty="0"/>
              <a:t> </a:t>
            </a:r>
            <a:r>
              <a:rPr lang="id-ID" sz="2200" b="1" dirty="0"/>
              <a:t>:</a:t>
            </a:r>
            <a:r>
              <a:rPr lang="id-ID" sz="2200" dirty="0"/>
              <a:t> </a:t>
            </a:r>
            <a:endParaRPr lang="en-US" sz="2200" dirty="0"/>
          </a:p>
          <a:p>
            <a:pPr lvl="1" eaLnBrk="1" hangingPunct="1">
              <a:lnSpc>
                <a:spcPct val="90000"/>
              </a:lnSpc>
            </a:pPr>
            <a:r>
              <a:rPr lang="id-ID" sz="2000" dirty="0">
                <a:cs typeface="Arial" charset="0"/>
              </a:rPr>
              <a:t>spt buah per;</a:t>
            </a:r>
            <a:r>
              <a:rPr lang="en-US" sz="2000" dirty="0">
                <a:cs typeface="Arial" charset="0"/>
              </a:rPr>
              <a:t> </a:t>
            </a:r>
            <a:r>
              <a:rPr lang="en-US" sz="2000" dirty="0" err="1">
                <a:cs typeface="Arial" charset="0"/>
              </a:rPr>
              <a:t>ukuran</a:t>
            </a:r>
            <a:r>
              <a:rPr lang="en-US" sz="2000" dirty="0">
                <a:cs typeface="Arial" charset="0"/>
              </a:rPr>
              <a:t> &gt; </a:t>
            </a:r>
            <a:r>
              <a:rPr lang="en-US" sz="2000" dirty="0" err="1">
                <a:cs typeface="Arial" charset="0"/>
              </a:rPr>
              <a:t>leukosit</a:t>
            </a:r>
            <a:r>
              <a:rPr lang="en-US" sz="2000" dirty="0">
                <a:cs typeface="Arial" charset="0"/>
              </a:rPr>
              <a:t> (</a:t>
            </a:r>
            <a:r>
              <a:rPr lang="id-ID" sz="2000" dirty="0">
                <a:cs typeface="Arial" charset="0"/>
              </a:rPr>
              <a:t>7x9</a:t>
            </a:r>
            <a:r>
              <a:rPr lang="en-US" sz="2000" dirty="0">
                <a:cs typeface="Arial" charset="0"/>
              </a:rPr>
              <a:t> µm): </a:t>
            </a:r>
            <a:r>
              <a:rPr lang="id-ID" sz="2000" dirty="0">
                <a:cs typeface="Arial" charset="0"/>
              </a:rPr>
              <a:t>aksostil; 4 flg  ant</a:t>
            </a:r>
            <a:r>
              <a:rPr lang="en-US" sz="2000" dirty="0" err="1">
                <a:cs typeface="Arial" charset="0"/>
              </a:rPr>
              <a:t>erior</a:t>
            </a:r>
            <a:r>
              <a:rPr lang="id-ID" sz="2000" dirty="0">
                <a:cs typeface="Arial" charset="0"/>
              </a:rPr>
              <a:t>; m.undulans s/d ½ badan; </a:t>
            </a:r>
            <a:r>
              <a:rPr lang="en-US" sz="2000" dirty="0" err="1">
                <a:cs typeface="Arial" charset="0"/>
              </a:rPr>
              <a:t>tidak</a:t>
            </a:r>
            <a:r>
              <a:rPr lang="en-US" sz="2000" dirty="0">
                <a:cs typeface="Arial" charset="0"/>
              </a:rPr>
              <a:t> </a:t>
            </a:r>
            <a:r>
              <a:rPr lang="en-US" sz="2000" dirty="0" err="1">
                <a:cs typeface="Arial" charset="0"/>
              </a:rPr>
              <a:t>ada</a:t>
            </a:r>
            <a:r>
              <a:rPr lang="en-US" sz="2000" dirty="0">
                <a:cs typeface="Arial" charset="0"/>
              </a:rPr>
              <a:t> </a:t>
            </a:r>
            <a:r>
              <a:rPr lang="en-US" sz="2000" dirty="0" err="1">
                <a:cs typeface="Arial" charset="0"/>
              </a:rPr>
              <a:t>bentuk</a:t>
            </a:r>
            <a:r>
              <a:rPr lang="id-ID" sz="2000" dirty="0">
                <a:cs typeface="Arial" charset="0"/>
              </a:rPr>
              <a:t> sista</a:t>
            </a:r>
            <a:endParaRPr lang="en-US" sz="2000" dirty="0"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 b="1" dirty="0"/>
              <a:t>H</a:t>
            </a:r>
            <a:r>
              <a:rPr lang="id-ID" sz="2200" b="1" dirty="0"/>
              <a:t>abitat</a:t>
            </a:r>
            <a:r>
              <a:rPr lang="id-ID" sz="2200" dirty="0"/>
              <a:t> : </a:t>
            </a:r>
            <a:endParaRPr lang="en-US" sz="2200" dirty="0"/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/>
              <a:t>Wanita</a:t>
            </a:r>
            <a:r>
              <a:rPr lang="en-US" sz="2000" dirty="0"/>
              <a:t>: vagina, urethra, fornix, </a:t>
            </a:r>
            <a:r>
              <a:rPr lang="en-US" sz="2000" dirty="0" err="1"/>
              <a:t>vesica</a:t>
            </a:r>
            <a:r>
              <a:rPr lang="en-US" sz="2000" dirty="0"/>
              <a:t> </a:t>
            </a:r>
            <a:r>
              <a:rPr lang="en-US" sz="2000" dirty="0" err="1"/>
              <a:t>urinaria</a:t>
            </a:r>
            <a:r>
              <a:rPr lang="en-US" sz="2000" dirty="0"/>
              <a:t>, </a:t>
            </a:r>
            <a:r>
              <a:rPr lang="en-US" sz="2000" dirty="0" err="1"/>
              <a:t>Glandula</a:t>
            </a:r>
            <a:r>
              <a:rPr lang="en-US" sz="2000" dirty="0"/>
              <a:t> </a:t>
            </a:r>
            <a:r>
              <a:rPr lang="en-US" sz="2000" dirty="0" err="1"/>
              <a:t>Bartholini</a:t>
            </a:r>
            <a:r>
              <a:rPr lang="en-US" sz="2000" dirty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/>
              <a:t>Pria</a:t>
            </a:r>
            <a:r>
              <a:rPr lang="en-US" sz="2000" dirty="0"/>
              <a:t>: urethra, </a:t>
            </a:r>
            <a:r>
              <a:rPr lang="en-US" sz="2000" dirty="0" err="1"/>
              <a:t>Glandula</a:t>
            </a:r>
            <a:r>
              <a:rPr lang="en-US" sz="2000" dirty="0"/>
              <a:t> </a:t>
            </a:r>
            <a:r>
              <a:rPr lang="en-US" sz="2000" dirty="0" err="1"/>
              <a:t>prostat</a:t>
            </a:r>
            <a:r>
              <a:rPr lang="en-US" sz="2000" dirty="0"/>
              <a:t>, </a:t>
            </a:r>
            <a:r>
              <a:rPr lang="en-US" sz="2000" dirty="0" err="1"/>
              <a:t>Vesicula</a:t>
            </a:r>
            <a:r>
              <a:rPr lang="en-US" sz="2000" dirty="0"/>
              <a:t> </a:t>
            </a:r>
            <a:r>
              <a:rPr lang="en-US" sz="2000" dirty="0" err="1"/>
              <a:t>seminalis</a:t>
            </a:r>
            <a:r>
              <a:rPr lang="en-US" sz="2000" dirty="0"/>
              <a:t>, </a:t>
            </a:r>
            <a:r>
              <a:rPr lang="en-US" sz="2000" dirty="0" err="1"/>
              <a:t>epidydimis</a:t>
            </a:r>
            <a:r>
              <a:rPr lang="en-US" sz="2000" dirty="0"/>
              <a:t>.  </a:t>
            </a:r>
          </a:p>
          <a:p>
            <a:pPr lvl="1" eaLnBrk="1" hangingPunct="1">
              <a:lnSpc>
                <a:spcPct val="90000"/>
              </a:lnSpc>
            </a:pPr>
            <a:r>
              <a:rPr lang="id-ID" sz="2000" dirty="0">
                <a:cs typeface="Arial" charset="0"/>
              </a:rPr>
              <a:t>Dapat Hidup pada</a:t>
            </a:r>
            <a:r>
              <a:rPr lang="en-US" sz="2000" dirty="0">
                <a:cs typeface="Arial" charset="0"/>
              </a:rPr>
              <a:t>: </a:t>
            </a:r>
            <a:endParaRPr lang="id-ID" sz="2000" dirty="0">
              <a:cs typeface="Arial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id-ID" sz="1700" dirty="0">
                <a:cs typeface="Arial" charset="0"/>
              </a:rPr>
              <a:t>pH 5-7,5 (Optimal </a:t>
            </a:r>
            <a:r>
              <a:rPr lang="en-US" sz="1700" dirty="0">
                <a:cs typeface="Arial" charset="0"/>
              </a:rPr>
              <a:t>5,5-5,8)</a:t>
            </a:r>
            <a:endParaRPr lang="id-ID" sz="1700" dirty="0">
              <a:cs typeface="Arial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id-ID" sz="1700" dirty="0">
                <a:cs typeface="Arial" charset="0"/>
              </a:rPr>
              <a:t>Anaerob/ mikroaerob</a:t>
            </a:r>
          </a:p>
          <a:p>
            <a:pPr lvl="2" eaLnBrk="1" hangingPunct="1">
              <a:lnSpc>
                <a:spcPct val="90000"/>
              </a:lnSpc>
            </a:pPr>
            <a:r>
              <a:rPr lang="id-ID" sz="1700" dirty="0">
                <a:cs typeface="Arial" charset="0"/>
              </a:rPr>
              <a:t>Suhu 35-37 </a:t>
            </a:r>
            <a:r>
              <a:rPr lang="id-ID" sz="1700" dirty="0">
                <a:cs typeface="Arial" charset="0"/>
                <a:sym typeface="Symbol" panose="05050102010706020507" pitchFamily="18" charset="2"/>
              </a:rPr>
              <a:t>C</a:t>
            </a:r>
            <a:endParaRPr lang="en-US" sz="1700" dirty="0">
              <a:cs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7543800" cy="1295400"/>
          </a:xfrm>
        </p:spPr>
        <p:txBody>
          <a:bodyPr/>
          <a:lstStyle/>
          <a:p>
            <a:pPr eaLnBrk="1" hangingPunct="1"/>
            <a:r>
              <a:rPr lang="en-US" dirty="0" err="1"/>
              <a:t>Siklus</a:t>
            </a:r>
            <a:r>
              <a:rPr lang="en-US" dirty="0"/>
              <a:t> </a:t>
            </a:r>
            <a:r>
              <a:rPr lang="en-US" dirty="0" err="1"/>
              <a:t>Hidup</a:t>
            </a:r>
            <a:endParaRPr lang="en-US" dirty="0"/>
          </a:p>
        </p:txBody>
      </p:sp>
      <p:pic>
        <p:nvPicPr>
          <p:cNvPr id="8195" name="Picture 4" descr="Life cycle of Trichomonas vaginali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1268413"/>
            <a:ext cx="5976938" cy="5400675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333375"/>
            <a:ext cx="8281988" cy="633598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d-ID" sz="2600" b="1" dirty="0">
                <a:cs typeface="Arial" charset="0"/>
              </a:rPr>
              <a:t>Gejala klinis :</a:t>
            </a:r>
            <a:endParaRPr lang="en-US" sz="2600" b="1" dirty="0">
              <a:cs typeface="Arial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id-ID" sz="2200" b="1" dirty="0">
                <a:cs typeface="Arial" charset="0"/>
              </a:rPr>
              <a:t>pria</a:t>
            </a:r>
            <a:r>
              <a:rPr lang="id-ID" sz="2200" dirty="0">
                <a:cs typeface="Arial" charset="0"/>
              </a:rPr>
              <a:t> : </a:t>
            </a:r>
            <a:endParaRPr lang="en-US" sz="2200" dirty="0">
              <a:cs typeface="Arial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sz="2100" dirty="0" err="1">
                <a:cs typeface="Arial" charset="0"/>
              </a:rPr>
              <a:t>Hampir</a:t>
            </a:r>
            <a:r>
              <a:rPr lang="en-US" sz="2100" dirty="0">
                <a:cs typeface="Arial" charset="0"/>
              </a:rPr>
              <a:t> 100% </a:t>
            </a:r>
            <a:r>
              <a:rPr lang="en-US" sz="2100" dirty="0" err="1">
                <a:cs typeface="Arial" charset="0"/>
              </a:rPr>
              <a:t>asimtom</a:t>
            </a:r>
            <a:r>
              <a:rPr lang="en-US" sz="2100" dirty="0">
                <a:cs typeface="Arial" charset="0"/>
              </a:rPr>
              <a:t> </a:t>
            </a:r>
            <a:r>
              <a:rPr lang="en-US" sz="2100" dirty="0">
                <a:cs typeface="Arial" charset="0"/>
                <a:sym typeface="Wingdings" pitchFamily="2" charset="2"/>
              </a:rPr>
              <a:t> </a:t>
            </a:r>
            <a:r>
              <a:rPr lang="en-US" sz="2100" dirty="0" err="1">
                <a:cs typeface="Arial" charset="0"/>
                <a:sym typeface="Wingdings" pitchFamily="2" charset="2"/>
              </a:rPr>
              <a:t>urethritis</a:t>
            </a:r>
            <a:r>
              <a:rPr lang="en-US" sz="2100" dirty="0">
                <a:cs typeface="Arial" charset="0"/>
                <a:sym typeface="Wingdings" pitchFamily="2" charset="2"/>
              </a:rPr>
              <a:t>, </a:t>
            </a:r>
            <a:r>
              <a:rPr lang="en-US" sz="2100" dirty="0" err="1">
                <a:cs typeface="Arial" charset="0"/>
                <a:sym typeface="Wingdings" pitchFamily="2" charset="2"/>
              </a:rPr>
              <a:t>epidydimitis</a:t>
            </a:r>
            <a:r>
              <a:rPr lang="en-US" sz="2100" dirty="0">
                <a:cs typeface="Arial" charset="0"/>
                <a:sym typeface="Wingdings" pitchFamily="2" charset="2"/>
              </a:rPr>
              <a:t>, </a:t>
            </a:r>
            <a:r>
              <a:rPr lang="en-US" sz="2100" dirty="0" err="1">
                <a:cs typeface="Arial" charset="0"/>
                <a:sym typeface="Wingdings" pitchFamily="2" charset="2"/>
              </a:rPr>
              <a:t>prostatitis</a:t>
            </a:r>
            <a:r>
              <a:rPr lang="en-US" sz="2100" dirty="0">
                <a:cs typeface="Arial" charset="0"/>
                <a:sym typeface="Wingdings" pitchFamily="2" charset="2"/>
              </a:rPr>
              <a:t>.</a:t>
            </a:r>
            <a:endParaRPr lang="en-US" sz="2100" dirty="0">
              <a:cs typeface="Arial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sz="2100" dirty="0" err="1">
                <a:cs typeface="Arial" charset="0"/>
              </a:rPr>
              <a:t>Iritasi</a:t>
            </a:r>
            <a:r>
              <a:rPr lang="en-US" sz="2100" dirty="0">
                <a:cs typeface="Arial" charset="0"/>
              </a:rPr>
              <a:t> penis, </a:t>
            </a:r>
            <a:r>
              <a:rPr lang="en-US" sz="2100" dirty="0" err="1">
                <a:cs typeface="Arial" charset="0"/>
              </a:rPr>
              <a:t>sedikit</a:t>
            </a:r>
            <a:r>
              <a:rPr lang="en-US" sz="2100" dirty="0">
                <a:cs typeface="Arial" charset="0"/>
              </a:rPr>
              <a:t> discharge, </a:t>
            </a:r>
            <a:r>
              <a:rPr lang="en-US" sz="2100" dirty="0" err="1">
                <a:cs typeface="Arial" charset="0"/>
              </a:rPr>
              <a:t>perasaan</a:t>
            </a:r>
            <a:r>
              <a:rPr lang="en-US" sz="2100" dirty="0">
                <a:cs typeface="Arial" charset="0"/>
              </a:rPr>
              <a:t> </a:t>
            </a:r>
            <a:r>
              <a:rPr lang="en-US" sz="2100" dirty="0" err="1">
                <a:cs typeface="Arial" charset="0"/>
              </a:rPr>
              <a:t>terbakar</a:t>
            </a:r>
            <a:r>
              <a:rPr lang="en-US" sz="2100" dirty="0">
                <a:cs typeface="Arial" charset="0"/>
              </a:rPr>
              <a:t> </a:t>
            </a:r>
            <a:r>
              <a:rPr lang="en-US" sz="2100" dirty="0" err="1">
                <a:cs typeface="Arial" charset="0"/>
              </a:rPr>
              <a:t>atau</a:t>
            </a:r>
            <a:r>
              <a:rPr lang="en-US" sz="2100" dirty="0">
                <a:cs typeface="Arial" charset="0"/>
              </a:rPr>
              <a:t> </a:t>
            </a:r>
            <a:r>
              <a:rPr lang="en-US" sz="2100" dirty="0" err="1">
                <a:cs typeface="Arial" charset="0"/>
              </a:rPr>
              <a:t>nyeri</a:t>
            </a:r>
            <a:r>
              <a:rPr lang="en-US" sz="2100" dirty="0">
                <a:cs typeface="Arial" charset="0"/>
              </a:rPr>
              <a:t> </a:t>
            </a:r>
            <a:r>
              <a:rPr lang="en-US" sz="2100" dirty="0" err="1">
                <a:cs typeface="Arial" charset="0"/>
              </a:rPr>
              <a:t>saat</a:t>
            </a:r>
            <a:r>
              <a:rPr lang="en-US" sz="2100" dirty="0">
                <a:cs typeface="Arial" charset="0"/>
              </a:rPr>
              <a:t> </a:t>
            </a:r>
            <a:r>
              <a:rPr lang="en-US" sz="2100" dirty="0" err="1">
                <a:cs typeface="Arial" charset="0"/>
              </a:rPr>
              <a:t>urinasi</a:t>
            </a:r>
            <a:r>
              <a:rPr lang="en-US" sz="2100" dirty="0">
                <a:cs typeface="Arial" charset="0"/>
              </a:rPr>
              <a:t> </a:t>
            </a:r>
            <a:r>
              <a:rPr lang="en-US" sz="2100" dirty="0" err="1">
                <a:cs typeface="Arial" charset="0"/>
              </a:rPr>
              <a:t>atau</a:t>
            </a:r>
            <a:r>
              <a:rPr lang="en-US" sz="2100" dirty="0">
                <a:cs typeface="Arial" charset="0"/>
              </a:rPr>
              <a:t> </a:t>
            </a:r>
            <a:r>
              <a:rPr lang="en-US" sz="2100" dirty="0" err="1">
                <a:cs typeface="Arial" charset="0"/>
              </a:rPr>
              <a:t>ejakulasi</a:t>
            </a:r>
            <a:r>
              <a:rPr lang="en-US" sz="2100" dirty="0">
                <a:cs typeface="Arial" charset="0"/>
              </a:rPr>
              <a:t>.</a:t>
            </a:r>
            <a:endParaRPr lang="en-US" sz="2100" dirty="0"/>
          </a:p>
          <a:p>
            <a:pPr lvl="1" eaLnBrk="1" hangingPunct="1">
              <a:lnSpc>
                <a:spcPct val="80000"/>
              </a:lnSpc>
            </a:pPr>
            <a:r>
              <a:rPr lang="id-ID" sz="2200" b="1" dirty="0"/>
              <a:t>wanita</a:t>
            </a:r>
            <a:r>
              <a:rPr lang="id-ID" sz="2200" dirty="0">
                <a:solidFill>
                  <a:schemeClr val="accent2"/>
                </a:solidFill>
              </a:rPr>
              <a:t> </a:t>
            </a:r>
            <a:r>
              <a:rPr lang="id-ID" sz="2200" dirty="0"/>
              <a:t>: </a:t>
            </a:r>
            <a:endParaRPr lang="en-US" sz="2200" dirty="0"/>
          </a:p>
          <a:p>
            <a:pPr lvl="2" eaLnBrk="1" hangingPunct="1">
              <a:lnSpc>
                <a:spcPct val="80000"/>
              </a:lnSpc>
            </a:pPr>
            <a:r>
              <a:rPr lang="en-US" sz="2100" dirty="0" err="1"/>
              <a:t>Muncul</a:t>
            </a:r>
            <a:r>
              <a:rPr lang="en-US" sz="2100" dirty="0"/>
              <a:t> </a:t>
            </a:r>
            <a:r>
              <a:rPr lang="en-US" sz="2100" dirty="0" err="1"/>
              <a:t>setelah</a:t>
            </a:r>
            <a:r>
              <a:rPr lang="en-US" sz="2100" dirty="0"/>
              <a:t> 4-20 (5-28) </a:t>
            </a:r>
            <a:r>
              <a:rPr lang="en-US" sz="2100" dirty="0" err="1"/>
              <a:t>hari</a:t>
            </a:r>
            <a:r>
              <a:rPr lang="en-US" sz="2100" dirty="0"/>
              <a:t> post </a:t>
            </a:r>
            <a:r>
              <a:rPr lang="en-US" sz="2100" dirty="0" err="1"/>
              <a:t>infeksi</a:t>
            </a:r>
            <a:r>
              <a:rPr lang="en-US" sz="2100" dirty="0"/>
              <a:t> (</a:t>
            </a:r>
            <a:r>
              <a:rPr lang="en-US" sz="2100" dirty="0" err="1"/>
              <a:t>Masa</a:t>
            </a:r>
            <a:r>
              <a:rPr lang="en-US" sz="2100" dirty="0"/>
              <a:t> </a:t>
            </a:r>
            <a:r>
              <a:rPr lang="en-US" sz="2100" dirty="0" err="1"/>
              <a:t>inkubasi</a:t>
            </a:r>
            <a:r>
              <a:rPr lang="en-US" sz="2100" dirty="0"/>
              <a:t>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100" dirty="0"/>
              <a:t>(</a:t>
            </a:r>
            <a:r>
              <a:rPr lang="en-US" sz="2100" dirty="0" err="1"/>
              <a:t>Hampir</a:t>
            </a:r>
            <a:r>
              <a:rPr lang="en-US" sz="2100" dirty="0"/>
              <a:t> 50%) </a:t>
            </a:r>
            <a:r>
              <a:rPr lang="en-US" sz="2100" dirty="0" err="1"/>
              <a:t>simtomatis</a:t>
            </a:r>
            <a:r>
              <a:rPr lang="en-US" sz="2100" dirty="0"/>
              <a:t>: </a:t>
            </a:r>
            <a:r>
              <a:rPr lang="en-US" sz="2100" dirty="0" err="1"/>
              <a:t>Vaginitis</a:t>
            </a:r>
            <a:r>
              <a:rPr lang="en-US" sz="2100" dirty="0"/>
              <a:t> </a:t>
            </a:r>
            <a:r>
              <a:rPr lang="en-US" sz="2100" dirty="0" err="1"/>
              <a:t>dengan</a:t>
            </a:r>
            <a:r>
              <a:rPr lang="en-US" sz="2100" dirty="0"/>
              <a:t> discharge</a:t>
            </a:r>
            <a:r>
              <a:rPr lang="id-ID" sz="2100" dirty="0"/>
              <a:t> </a:t>
            </a:r>
            <a:r>
              <a:rPr lang="en-US" sz="2100" dirty="0"/>
              <a:t>vagina </a:t>
            </a:r>
            <a:r>
              <a:rPr lang="en-US" sz="2100" dirty="0" err="1"/>
              <a:t>purulen</a:t>
            </a:r>
            <a:r>
              <a:rPr lang="en-US" sz="2100" dirty="0"/>
              <a:t>, </a:t>
            </a:r>
            <a:r>
              <a:rPr lang="en-US" sz="2100" dirty="0" err="1"/>
              <a:t>berwarna</a:t>
            </a:r>
            <a:r>
              <a:rPr lang="en-US" sz="2100" dirty="0"/>
              <a:t> </a:t>
            </a:r>
            <a:r>
              <a:rPr lang="id-ID" sz="2100" dirty="0"/>
              <a:t>kehijauan</a:t>
            </a:r>
            <a:r>
              <a:rPr lang="en-US" sz="2100" dirty="0"/>
              <a:t>-</a:t>
            </a:r>
            <a:r>
              <a:rPr lang="id-ID" sz="2100" dirty="0"/>
              <a:t>kekuningan</a:t>
            </a:r>
            <a:r>
              <a:rPr lang="en-US" sz="2100" dirty="0"/>
              <a:t> </a:t>
            </a:r>
            <a:r>
              <a:rPr lang="en-US" sz="2100" dirty="0" err="1"/>
              <a:t>atau</a:t>
            </a:r>
            <a:r>
              <a:rPr lang="en-US" sz="2100" dirty="0"/>
              <a:t> </a:t>
            </a:r>
            <a:r>
              <a:rPr lang="en-US" sz="2100" dirty="0" err="1"/>
              <a:t>abu-abu</a:t>
            </a:r>
            <a:r>
              <a:rPr lang="id-ID" sz="2100" dirty="0"/>
              <a:t>, kadang berbuih dan berbau busuk</a:t>
            </a:r>
            <a:r>
              <a:rPr lang="en-US" sz="2100" dirty="0">
                <a:cs typeface="Arial" charset="0"/>
              </a:rPr>
              <a:t> </a:t>
            </a:r>
            <a:r>
              <a:rPr lang="en-US" sz="2100" dirty="0" err="1">
                <a:cs typeface="Arial" charset="0"/>
              </a:rPr>
              <a:t>terutama</a:t>
            </a:r>
            <a:r>
              <a:rPr lang="id-ID" sz="2100" dirty="0">
                <a:cs typeface="Arial" charset="0"/>
              </a:rPr>
              <a:t> pada saat atau setelah menstruasi</a:t>
            </a:r>
            <a:endParaRPr lang="en-US" sz="2100" dirty="0">
              <a:cs typeface="Arial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sz="2100" dirty="0" err="1">
                <a:cs typeface="Arial" charset="0"/>
              </a:rPr>
              <a:t>Lesi</a:t>
            </a:r>
            <a:r>
              <a:rPr lang="en-US" sz="2100" dirty="0">
                <a:cs typeface="Arial" charset="0"/>
              </a:rPr>
              <a:t> cervix: “strawberry cervix” </a:t>
            </a:r>
            <a:r>
              <a:rPr lang="en-US" sz="2100" dirty="0">
                <a:cs typeface="Arial" charset="0"/>
                <a:sym typeface="Wingdings" pitchFamily="2" charset="2"/>
              </a:rPr>
              <a:t></a:t>
            </a:r>
            <a:r>
              <a:rPr lang="en-US" sz="2100" dirty="0">
                <a:cs typeface="Arial" charset="0"/>
              </a:rPr>
              <a:t> </a:t>
            </a:r>
            <a:r>
              <a:rPr lang="en-US" sz="2100" dirty="0" err="1">
                <a:cs typeface="Arial" charset="0"/>
              </a:rPr>
              <a:t>hiperemi</a:t>
            </a:r>
            <a:r>
              <a:rPr lang="en-US" sz="2100" dirty="0">
                <a:cs typeface="Arial" charset="0"/>
              </a:rPr>
              <a:t> dg </a:t>
            </a:r>
            <a:r>
              <a:rPr lang="en-US" sz="2100" dirty="0" err="1">
                <a:cs typeface="Arial" charset="0"/>
              </a:rPr>
              <a:t>lesi</a:t>
            </a:r>
            <a:r>
              <a:rPr lang="en-US" sz="2100" dirty="0">
                <a:cs typeface="Arial" charset="0"/>
              </a:rPr>
              <a:t> </a:t>
            </a:r>
            <a:r>
              <a:rPr lang="en-US" sz="2100" i="1" dirty="0" err="1">
                <a:cs typeface="Arial" charset="0"/>
              </a:rPr>
              <a:t>punctate</a:t>
            </a:r>
            <a:r>
              <a:rPr lang="en-US" sz="2100" dirty="0">
                <a:cs typeface="Arial" charset="0"/>
              </a:rPr>
              <a:t> </a:t>
            </a:r>
            <a:r>
              <a:rPr lang="en-US" sz="2100" dirty="0" err="1">
                <a:cs typeface="Arial" charset="0"/>
              </a:rPr>
              <a:t>merah</a:t>
            </a:r>
            <a:r>
              <a:rPr lang="en-US" sz="2100" dirty="0">
                <a:cs typeface="Arial" charset="0"/>
              </a:rPr>
              <a:t> </a:t>
            </a:r>
            <a:r>
              <a:rPr lang="en-US" sz="2100" dirty="0" err="1">
                <a:cs typeface="Arial" charset="0"/>
              </a:rPr>
              <a:t>terang</a:t>
            </a:r>
            <a:endParaRPr lang="en-US" sz="2100" dirty="0">
              <a:cs typeface="Arial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sz="2100" dirty="0" err="1">
                <a:cs typeface="Arial" charset="0"/>
              </a:rPr>
              <a:t>Iritasi</a:t>
            </a:r>
            <a:r>
              <a:rPr lang="en-US" sz="2100" dirty="0">
                <a:cs typeface="Arial" charset="0"/>
              </a:rPr>
              <a:t> </a:t>
            </a:r>
            <a:r>
              <a:rPr lang="en-US" sz="2100" dirty="0" err="1">
                <a:cs typeface="Arial" charset="0"/>
              </a:rPr>
              <a:t>dan</a:t>
            </a:r>
            <a:r>
              <a:rPr lang="en-US" sz="2100" dirty="0">
                <a:cs typeface="Arial" charset="0"/>
              </a:rPr>
              <a:t> </a:t>
            </a:r>
            <a:r>
              <a:rPr lang="en-US" sz="2100" dirty="0" err="1">
                <a:cs typeface="Arial" charset="0"/>
              </a:rPr>
              <a:t>gatal</a:t>
            </a:r>
            <a:r>
              <a:rPr lang="en-US" sz="2100" dirty="0">
                <a:cs typeface="Arial" charset="0"/>
              </a:rPr>
              <a:t> </a:t>
            </a:r>
            <a:r>
              <a:rPr lang="en-US" sz="2100" dirty="0" err="1">
                <a:cs typeface="Arial" charset="0"/>
              </a:rPr>
              <a:t>sekitar</a:t>
            </a:r>
            <a:r>
              <a:rPr lang="en-US" sz="2100" dirty="0">
                <a:cs typeface="Arial" charset="0"/>
              </a:rPr>
              <a:t> </a:t>
            </a:r>
            <a:r>
              <a:rPr lang="en-US" sz="2100" dirty="0" err="1">
                <a:cs typeface="Arial" charset="0"/>
              </a:rPr>
              <a:t>kemaluan</a:t>
            </a:r>
            <a:endParaRPr lang="en-US" sz="2100" dirty="0">
              <a:cs typeface="Arial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sz="2100" dirty="0">
                <a:cs typeface="Arial" charset="0"/>
              </a:rPr>
              <a:t>Nyeri </a:t>
            </a:r>
            <a:r>
              <a:rPr lang="en-US" sz="2100" dirty="0" err="1">
                <a:cs typeface="Arial" charset="0"/>
              </a:rPr>
              <a:t>saat</a:t>
            </a:r>
            <a:r>
              <a:rPr lang="en-US" sz="2100" dirty="0">
                <a:cs typeface="Arial" charset="0"/>
              </a:rPr>
              <a:t> </a:t>
            </a:r>
            <a:r>
              <a:rPr lang="en-US" sz="2100" dirty="0" err="1">
                <a:cs typeface="Arial" charset="0"/>
              </a:rPr>
              <a:t>urinasi</a:t>
            </a:r>
            <a:r>
              <a:rPr lang="en-US" sz="2100" dirty="0">
                <a:cs typeface="Arial" charset="0"/>
              </a:rPr>
              <a:t> </a:t>
            </a:r>
            <a:r>
              <a:rPr lang="id-ID" sz="2100" dirty="0">
                <a:cs typeface="Arial" charset="0"/>
              </a:rPr>
              <a:t>(disuria) </a:t>
            </a:r>
            <a:r>
              <a:rPr lang="en-US" sz="2100" dirty="0" err="1">
                <a:cs typeface="Arial" charset="0"/>
              </a:rPr>
              <a:t>atau</a:t>
            </a:r>
            <a:r>
              <a:rPr lang="en-US" sz="2100" dirty="0">
                <a:cs typeface="Arial" charset="0"/>
              </a:rPr>
              <a:t> sexual intercourse</a:t>
            </a:r>
            <a:r>
              <a:rPr lang="id-ID" sz="2100" dirty="0">
                <a:cs typeface="Arial" charset="0"/>
              </a:rPr>
              <a:t> (dispareunia)</a:t>
            </a:r>
            <a:endParaRPr lang="en-US" sz="2100" dirty="0">
              <a:cs typeface="Arial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sz="2100" dirty="0" err="1">
                <a:cs typeface="Arial" charset="0"/>
              </a:rPr>
              <a:t>Nyeri</a:t>
            </a:r>
            <a:r>
              <a:rPr lang="en-US" sz="2100" dirty="0">
                <a:cs typeface="Arial" charset="0"/>
              </a:rPr>
              <a:t> </a:t>
            </a:r>
            <a:r>
              <a:rPr lang="en-US" sz="2100" dirty="0" err="1">
                <a:cs typeface="Arial" charset="0"/>
              </a:rPr>
              <a:t>bawah</a:t>
            </a:r>
            <a:r>
              <a:rPr lang="en-US" sz="2100" dirty="0">
                <a:cs typeface="Arial" charset="0"/>
              </a:rPr>
              <a:t> </a:t>
            </a:r>
            <a:r>
              <a:rPr lang="en-US" sz="2100" dirty="0" err="1">
                <a:cs typeface="Arial" charset="0"/>
              </a:rPr>
              <a:t>perut</a:t>
            </a:r>
            <a:endParaRPr lang="en-US" sz="2100" dirty="0">
              <a:cs typeface="Arial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200" b="1" dirty="0" err="1"/>
              <a:t>Bayi</a:t>
            </a:r>
            <a:r>
              <a:rPr lang="en-US" sz="2200" b="1" dirty="0"/>
              <a:t> :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100" dirty="0" err="1">
                <a:sym typeface="Wingdings" pitchFamily="2" charset="2"/>
              </a:rPr>
              <a:t>dugaan</a:t>
            </a:r>
            <a:r>
              <a:rPr lang="en-US" sz="2100" dirty="0">
                <a:sym typeface="Wingdings" pitchFamily="2" charset="2"/>
              </a:rPr>
              <a:t> </a:t>
            </a:r>
            <a:r>
              <a:rPr lang="en-US" sz="2100" dirty="0" err="1">
                <a:sym typeface="Wingdings" pitchFamily="2" charset="2"/>
              </a:rPr>
              <a:t>terinfeksi</a:t>
            </a:r>
            <a:r>
              <a:rPr lang="en-US" sz="2100" dirty="0">
                <a:sym typeface="Wingdings" pitchFamily="2" charset="2"/>
              </a:rPr>
              <a:t> </a:t>
            </a:r>
            <a:r>
              <a:rPr lang="en-US" sz="2100" dirty="0" err="1">
                <a:sym typeface="Wingdings" pitchFamily="2" charset="2"/>
              </a:rPr>
              <a:t>melalui</a:t>
            </a:r>
            <a:r>
              <a:rPr lang="en-US" sz="2100" dirty="0">
                <a:sym typeface="Wingdings" pitchFamily="2" charset="2"/>
              </a:rPr>
              <a:t> </a:t>
            </a:r>
            <a:r>
              <a:rPr lang="en-US" sz="2100" dirty="0" err="1">
                <a:sym typeface="Wingdings" pitchFamily="2" charset="2"/>
              </a:rPr>
              <a:t>proses</a:t>
            </a:r>
            <a:r>
              <a:rPr lang="en-US" sz="2100" dirty="0">
                <a:sym typeface="Wingdings" pitchFamily="2" charset="2"/>
              </a:rPr>
              <a:t> </a:t>
            </a:r>
            <a:r>
              <a:rPr lang="en-US" sz="2100" dirty="0" err="1">
                <a:sym typeface="Wingdings" pitchFamily="2" charset="2"/>
              </a:rPr>
              <a:t>kelahiran</a:t>
            </a:r>
            <a:endParaRPr lang="en-US" sz="2100" dirty="0"/>
          </a:p>
          <a:p>
            <a:pPr lvl="3" eaLnBrk="1" hangingPunct="1">
              <a:lnSpc>
                <a:spcPct val="80000"/>
              </a:lnSpc>
            </a:pPr>
            <a:r>
              <a:rPr lang="en-US" sz="1800" dirty="0" err="1"/>
              <a:t>konjungtivitis</a:t>
            </a:r>
            <a:r>
              <a:rPr lang="en-US" sz="1800" dirty="0"/>
              <a:t> 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800" dirty="0" err="1"/>
              <a:t>gangguan</a:t>
            </a:r>
            <a:r>
              <a:rPr lang="en-US" sz="1800" dirty="0"/>
              <a:t> </a:t>
            </a:r>
            <a:r>
              <a:rPr lang="en-US" sz="1800" dirty="0" err="1"/>
              <a:t>respirasi</a:t>
            </a:r>
            <a:r>
              <a:rPr lang="en-US" sz="1800" dirty="0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0243" name="Picture 6" descr="trichom cervix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989138"/>
            <a:ext cx="3822700" cy="3040062"/>
          </a:xfrm>
          <a:noFill/>
        </p:spPr>
      </p:pic>
      <p:pic>
        <p:nvPicPr>
          <p:cNvPr id="10244" name="Picture 7" descr="Go to full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1916113"/>
            <a:ext cx="3097212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1476375" y="5300663"/>
            <a:ext cx="2101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Strawberry cervix</a:t>
            </a:r>
          </a:p>
        </p:txBody>
      </p:sp>
      <p:sp>
        <p:nvSpPr>
          <p:cNvPr id="10246" name="Text Box 9"/>
          <p:cNvSpPr txBox="1">
            <a:spLocks noChangeArrowheads="1"/>
          </p:cNvSpPr>
          <p:nvPr/>
        </p:nvSpPr>
        <p:spPr bwMode="auto">
          <a:xfrm>
            <a:off x="5435600" y="5229225"/>
            <a:ext cx="219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Discharge berbuih</a:t>
            </a:r>
          </a:p>
        </p:txBody>
      </p:sp>
      <p:sp>
        <p:nvSpPr>
          <p:cNvPr id="10247" name="Line 10"/>
          <p:cNvSpPr>
            <a:spLocks noChangeShapeType="1"/>
          </p:cNvSpPr>
          <p:nvPr/>
        </p:nvSpPr>
        <p:spPr bwMode="auto">
          <a:xfrm flipV="1">
            <a:off x="5219700" y="4076700"/>
            <a:ext cx="360363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7386638" cy="54340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100" b="1" dirty="0" err="1"/>
              <a:t>Patofisiologi</a:t>
            </a:r>
            <a:endParaRPr lang="en-US" sz="2100" b="1" dirty="0"/>
          </a:p>
          <a:p>
            <a:pPr lvl="1" eaLnBrk="1" hangingPunct="1">
              <a:lnSpc>
                <a:spcPct val="90000"/>
              </a:lnSpc>
            </a:pPr>
            <a:r>
              <a:rPr lang="en-US" sz="2000" i="1" dirty="0"/>
              <a:t>T. </a:t>
            </a:r>
            <a:r>
              <a:rPr lang="en-US" sz="2000" i="1" dirty="0" err="1"/>
              <a:t>vaginalis</a:t>
            </a:r>
            <a:r>
              <a:rPr lang="en-US" sz="2000" dirty="0"/>
              <a:t> </a:t>
            </a:r>
            <a:r>
              <a:rPr lang="en-US" sz="2000" dirty="0" err="1"/>
              <a:t>menginfeksi</a:t>
            </a:r>
            <a:r>
              <a:rPr lang="en-US" sz="2000" dirty="0"/>
              <a:t> </a:t>
            </a:r>
            <a:r>
              <a:rPr lang="en-US" sz="2000" dirty="0" err="1"/>
              <a:t>epithel</a:t>
            </a:r>
            <a:r>
              <a:rPr lang="en-US" sz="2000" dirty="0"/>
              <a:t> </a:t>
            </a:r>
            <a:r>
              <a:rPr lang="en-US" sz="2000" dirty="0" err="1"/>
              <a:t>squamous</a:t>
            </a:r>
            <a:r>
              <a:rPr lang="en-US" sz="2000" dirty="0"/>
              <a:t> </a:t>
            </a:r>
            <a:r>
              <a:rPr lang="en-US" sz="2000" dirty="0" err="1"/>
              <a:t>traktus</a:t>
            </a:r>
            <a:r>
              <a:rPr lang="en-US" sz="2000" dirty="0"/>
              <a:t> genital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wanita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terjadi</a:t>
            </a:r>
            <a:r>
              <a:rPr lang="en-US" sz="2000" dirty="0"/>
              <a:t> </a:t>
            </a:r>
            <a:r>
              <a:rPr lang="en-US" sz="2000" dirty="0" err="1"/>
              <a:t>infeksi</a:t>
            </a:r>
            <a:r>
              <a:rPr lang="en-US" sz="2000" dirty="0"/>
              <a:t> </a:t>
            </a:r>
            <a:r>
              <a:rPr lang="en-US" sz="2000" dirty="0" err="1"/>
              <a:t>yg</a:t>
            </a:r>
            <a:r>
              <a:rPr lang="en-US" sz="2000" dirty="0"/>
              <a:t> lama (</a:t>
            </a:r>
            <a:r>
              <a:rPr lang="en-US" sz="2000" dirty="0" err="1"/>
              <a:t>bbrp</a:t>
            </a:r>
            <a:r>
              <a:rPr lang="en-US" sz="2000" dirty="0"/>
              <a:t> </a:t>
            </a:r>
            <a:r>
              <a:rPr lang="en-US" sz="2000" dirty="0" err="1"/>
              <a:t>bulan-bbp</a:t>
            </a:r>
            <a:r>
              <a:rPr lang="en-US" sz="2000" dirty="0"/>
              <a:t> </a:t>
            </a:r>
            <a:r>
              <a:rPr lang="en-US" sz="2000" dirty="0" err="1"/>
              <a:t>tahun</a:t>
            </a:r>
            <a:r>
              <a:rPr lang="en-US" sz="2000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pria</a:t>
            </a:r>
            <a:r>
              <a:rPr lang="en-US" sz="2000" dirty="0"/>
              <a:t> </a:t>
            </a:r>
            <a:r>
              <a:rPr lang="en-US" sz="2000" dirty="0" err="1"/>
              <a:t>biasanya</a:t>
            </a:r>
            <a:r>
              <a:rPr lang="en-US" sz="2000" dirty="0"/>
              <a:t> </a:t>
            </a:r>
            <a:r>
              <a:rPr lang="en-US" sz="2000" dirty="0" err="1"/>
              <a:t>kurang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10 </a:t>
            </a:r>
            <a:r>
              <a:rPr lang="en-US" sz="2000" dirty="0" err="1"/>
              <a:t>hari</a:t>
            </a:r>
            <a:endParaRPr lang="en-US" sz="2000" dirty="0"/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id-ID" sz="2100" b="1" dirty="0"/>
              <a:t>Patogenitas</a:t>
            </a:r>
            <a:endParaRPr lang="en-US" sz="2100" b="1" dirty="0"/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/>
              <a:t>Trichomoniasis</a:t>
            </a:r>
            <a:r>
              <a:rPr lang="en-US" sz="2000" dirty="0"/>
              <a:t> </a:t>
            </a:r>
            <a:r>
              <a:rPr lang="en-US" sz="2000" dirty="0" err="1"/>
              <a:t>berkaitan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STD </a:t>
            </a:r>
            <a:r>
              <a:rPr lang="en-US" sz="2000" dirty="0" err="1"/>
              <a:t>lainnya</a:t>
            </a:r>
            <a:r>
              <a:rPr lang="en-US" sz="2000" dirty="0"/>
              <a:t>, </a:t>
            </a:r>
            <a:r>
              <a:rPr lang="en-US" sz="2000" dirty="0" err="1"/>
              <a:t>terut</a:t>
            </a:r>
            <a:r>
              <a:rPr lang="en-US" sz="2000" dirty="0"/>
              <a:t>. GO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wanita</a:t>
            </a:r>
            <a:r>
              <a:rPr lang="en-US" sz="2000" dirty="0"/>
              <a:t> </a:t>
            </a:r>
            <a:r>
              <a:rPr lang="en-US" sz="2000" dirty="0" err="1"/>
              <a:t>hamil</a:t>
            </a:r>
            <a:r>
              <a:rPr lang="en-US" sz="2000" dirty="0"/>
              <a:t> 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dirty="0"/>
              <a:t> </a:t>
            </a:r>
            <a:r>
              <a:rPr lang="en-US" sz="2000" dirty="0" err="1"/>
              <a:t>lahir</a:t>
            </a:r>
            <a:r>
              <a:rPr lang="en-US" sz="2000" dirty="0"/>
              <a:t> </a:t>
            </a:r>
            <a:r>
              <a:rPr lang="en-US" sz="2000" dirty="0" err="1"/>
              <a:t>prematur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BBLR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/>
              <a:t>Dugaan</a:t>
            </a:r>
            <a:r>
              <a:rPr lang="en-US" sz="2000" dirty="0"/>
              <a:t> </a:t>
            </a:r>
            <a:r>
              <a:rPr lang="en-US" sz="2000" dirty="0" err="1"/>
              <a:t>adanya</a:t>
            </a:r>
            <a:r>
              <a:rPr lang="en-US" sz="2000" dirty="0"/>
              <a:t> </a:t>
            </a:r>
            <a:r>
              <a:rPr lang="en-US" sz="2000" dirty="0" err="1"/>
              <a:t>hubungan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kanker</a:t>
            </a:r>
            <a:r>
              <a:rPr lang="en-US" sz="2000" dirty="0"/>
              <a:t> </a:t>
            </a:r>
            <a:r>
              <a:rPr lang="en-US" sz="2000" dirty="0" err="1"/>
              <a:t>serviks</a:t>
            </a:r>
            <a:r>
              <a:rPr lang="en-US" sz="2000" dirty="0"/>
              <a:t> (</a:t>
            </a:r>
            <a:r>
              <a:rPr lang="en-US" sz="2000" dirty="0">
                <a:cs typeface="Arial" charset="0"/>
              </a:rPr>
              <a:t>↑ HPV inf. </a:t>
            </a:r>
            <a:r>
              <a:rPr lang="en-US" sz="2000" dirty="0">
                <a:cs typeface="Arial" charset="0"/>
                <a:sym typeface="Wingdings" pitchFamily="2" charset="2"/>
              </a:rPr>
              <a:t> ↑ ca cervix)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/>
              <a:t>Meningkatkan</a:t>
            </a:r>
            <a:r>
              <a:rPr lang="en-US" sz="2000" dirty="0"/>
              <a:t> </a:t>
            </a:r>
            <a:r>
              <a:rPr lang="en-US" sz="2000" dirty="0" err="1"/>
              <a:t>risiko</a:t>
            </a:r>
            <a:r>
              <a:rPr lang="en-US" sz="2000" dirty="0"/>
              <a:t> </a:t>
            </a:r>
            <a:r>
              <a:rPr lang="en-US" sz="2000" dirty="0" err="1"/>
              <a:t>terkena</a:t>
            </a:r>
            <a:r>
              <a:rPr lang="en-US" sz="2000" dirty="0"/>
              <a:t> HIV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penularan</a:t>
            </a:r>
            <a:r>
              <a:rPr lang="en-US" sz="2000" dirty="0"/>
              <a:t> HIV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penderita</a:t>
            </a:r>
            <a:r>
              <a:rPr lang="en-US" sz="2000" dirty="0"/>
              <a:t> </a:t>
            </a:r>
            <a:r>
              <a:rPr lang="en-US" sz="2000" dirty="0" err="1"/>
              <a:t>trichomoniasis</a:t>
            </a:r>
            <a:endParaRPr lang="en-US" sz="2000" dirty="0"/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pria</a:t>
            </a:r>
            <a:r>
              <a:rPr lang="en-US" sz="2000" dirty="0"/>
              <a:t>: </a:t>
            </a:r>
            <a:r>
              <a:rPr lang="en-US" sz="2000" dirty="0" err="1"/>
              <a:t>epidydimitis</a:t>
            </a:r>
            <a:r>
              <a:rPr lang="en-US" sz="2000" dirty="0"/>
              <a:t>, </a:t>
            </a:r>
            <a:r>
              <a:rPr lang="en-US" sz="2000" dirty="0" err="1"/>
              <a:t>prostatitis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penurunan</a:t>
            </a:r>
            <a:r>
              <a:rPr lang="en-US" sz="2000" dirty="0"/>
              <a:t> </a:t>
            </a:r>
            <a:r>
              <a:rPr lang="en-US" sz="2000" dirty="0" err="1"/>
              <a:t>motilitas</a:t>
            </a:r>
            <a:r>
              <a:rPr lang="en-US" sz="2000" dirty="0"/>
              <a:t> </a:t>
            </a:r>
            <a:r>
              <a:rPr lang="en-US" sz="2000" dirty="0" err="1"/>
              <a:t>sperma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2306</TotalTime>
  <Words>1519</Words>
  <Application>Microsoft Office PowerPoint</Application>
  <PresentationFormat>On-screen Show (4:3)</PresentationFormat>
  <Paragraphs>228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Wingdings</vt:lpstr>
      <vt:lpstr>Network</vt:lpstr>
      <vt:lpstr>PowerPoint Presentation</vt:lpstr>
      <vt:lpstr>Materi</vt:lpstr>
      <vt:lpstr> Trichomonas vaginalis</vt:lpstr>
      <vt:lpstr>PENDAHULUAN</vt:lpstr>
      <vt:lpstr>Trichomonas vaginalis</vt:lpstr>
      <vt:lpstr>Siklus Hidup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Morfologi</vt:lpstr>
      <vt:lpstr>SIKLUS HIDUP</vt:lpstr>
      <vt:lpstr>PowerPoint Presentation</vt:lpstr>
      <vt:lpstr>CONTOH KASUS PADA MANUSIA</vt:lpstr>
      <vt:lpstr>PowerPoint Presentation</vt:lpstr>
      <vt:lpstr>PowerPoint Presentation</vt:lpstr>
      <vt:lpstr>PowerPoint Presentation</vt:lpstr>
      <vt:lpstr>Black water fever</vt:lpstr>
      <vt:lpstr>Schistosomiasis urinaria</vt:lpstr>
      <vt:lpstr>PowerPoint Presentation</vt:lpstr>
      <vt:lpstr>PowerPoint Presentation</vt:lpstr>
      <vt:lpstr>Filarial Chyluria</vt:lpstr>
      <vt:lpstr>PowerPoint Presentation</vt:lpstr>
      <vt:lpstr>Enterobiasis vaginitis</vt:lpstr>
      <vt:lpstr>PowerPoint Presentation</vt:lpstr>
      <vt:lpstr>Amebic vaginitis </vt:lpstr>
    </vt:vector>
  </TitlesOfParts>
  <Company>FK UMY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PROTOZOA ATRIAL PROTOZOA JARINGAN</dc:title>
  <dc:creator>Informatika</dc:creator>
  <cp:lastModifiedBy>Tri Wulandari K</cp:lastModifiedBy>
  <cp:revision>88</cp:revision>
  <dcterms:created xsi:type="dcterms:W3CDTF">2002-07-15T17:32:01Z</dcterms:created>
  <dcterms:modified xsi:type="dcterms:W3CDTF">2021-10-25T08:38:16Z</dcterms:modified>
</cp:coreProperties>
</file>