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57" r:id="rId4"/>
    <p:sldId id="264" r:id="rId5"/>
    <p:sldId id="258" r:id="rId6"/>
    <p:sldId id="259" r:id="rId7"/>
    <p:sldId id="260" r:id="rId8"/>
    <p:sldId id="261" r:id="rId9"/>
    <p:sldId id="262" r:id="rId10"/>
    <p:sldId id="263" r:id="rId11"/>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6" d="100"/>
          <a:sy n="46" d="100"/>
        </p:scale>
        <p:origin x="-12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424C75AC-5B3B-40DD-8554-5AEAD644AA19}" type="datetimeFigureOut">
              <a:rPr lang="id-ID" smtClean="0"/>
              <a:pPr/>
              <a:t>28/11/2015</a:t>
            </a:fld>
            <a:endParaRPr lang="id-ID"/>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id-ID"/>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DDCAB48E-C035-4054-A0B4-5B07183608B3}"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24C75AC-5B3B-40DD-8554-5AEAD644AA19}" type="datetimeFigureOut">
              <a:rPr lang="id-ID" smtClean="0"/>
              <a:pPr/>
              <a:t>28/11/2015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DCAB48E-C035-4054-A0B4-5B07183608B3}"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424C75AC-5B3B-40DD-8554-5AEAD644AA19}" type="datetimeFigureOut">
              <a:rPr lang="id-ID" smtClean="0"/>
              <a:pPr/>
              <a:t>28/11/2015</a:t>
            </a:fld>
            <a:endParaRPr lang="id-ID"/>
          </a:p>
        </p:txBody>
      </p:sp>
      <p:sp>
        <p:nvSpPr>
          <p:cNvPr id="5" name="Footer Placeholder 4"/>
          <p:cNvSpPr>
            <a:spLocks noGrp="1"/>
          </p:cNvSpPr>
          <p:nvPr>
            <p:ph type="ftr" sz="quarter" idx="11"/>
          </p:nvPr>
        </p:nvSpPr>
        <p:spPr>
          <a:xfrm>
            <a:off x="457201" y="6248207"/>
            <a:ext cx="5573483" cy="365125"/>
          </a:xfrm>
        </p:spPr>
        <p:txBody>
          <a:bodyPr/>
          <a:lstStyle/>
          <a:p>
            <a:endParaRPr lang="id-ID"/>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DDCAB48E-C035-4054-A0B4-5B07183608B3}" type="slidenum">
              <a:rPr lang="id-ID" smtClean="0"/>
              <a:pPr/>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24C75AC-5B3B-40DD-8554-5AEAD644AA19}" type="datetimeFigureOut">
              <a:rPr lang="id-ID" smtClean="0"/>
              <a:pPr/>
              <a:t>28/11/2015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DCAB48E-C035-4054-A0B4-5B07183608B3}" type="slidenum">
              <a:rPr lang="id-ID" smtClean="0"/>
              <a:pPr/>
              <a:t>‹#›</a:t>
            </a:fld>
            <a:endParaRPr lang="id-ID"/>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424C75AC-5B3B-40DD-8554-5AEAD644AA19}" type="datetimeFigureOut">
              <a:rPr lang="id-ID" smtClean="0"/>
              <a:pPr/>
              <a:t>28/11/2015</a:t>
            </a:fld>
            <a:endParaRPr lang="id-ID"/>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DDCAB48E-C035-4054-A0B4-5B07183608B3}" type="slidenum">
              <a:rPr lang="id-ID" smtClean="0"/>
              <a:pPr/>
              <a:t>‹#›</a:t>
            </a:fld>
            <a:endParaRPr lang="id-ID"/>
          </a:p>
        </p:txBody>
      </p:sp>
      <p:sp>
        <p:nvSpPr>
          <p:cNvPr id="14" name="Footer Placeholder 13"/>
          <p:cNvSpPr>
            <a:spLocks noGrp="1"/>
          </p:cNvSpPr>
          <p:nvPr>
            <p:ph type="ftr" sz="quarter" idx="12"/>
          </p:nvPr>
        </p:nvSpPr>
        <p:spPr/>
        <p:txBody>
          <a:bodyPr/>
          <a:lstStyle/>
          <a:p>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424C75AC-5B3B-40DD-8554-5AEAD644AA19}" type="datetimeFigureOut">
              <a:rPr lang="id-ID" smtClean="0"/>
              <a:pPr/>
              <a:t>28/11/2015</a:t>
            </a:fld>
            <a:endParaRPr lang="id-ID"/>
          </a:p>
        </p:txBody>
      </p:sp>
      <p:sp>
        <p:nvSpPr>
          <p:cNvPr id="10" name="Slide Number Placeholder 9"/>
          <p:cNvSpPr>
            <a:spLocks noGrp="1"/>
          </p:cNvSpPr>
          <p:nvPr>
            <p:ph type="sldNum" sz="quarter" idx="16"/>
          </p:nvPr>
        </p:nvSpPr>
        <p:spPr/>
        <p:txBody>
          <a:bodyPr rtlCol="0"/>
          <a:lstStyle/>
          <a:p>
            <a:fld id="{DDCAB48E-C035-4054-A0B4-5B07183608B3}" type="slidenum">
              <a:rPr lang="id-ID" smtClean="0"/>
              <a:pPr/>
              <a:t>‹#›</a:t>
            </a:fld>
            <a:endParaRPr lang="id-ID"/>
          </a:p>
        </p:txBody>
      </p:sp>
      <p:sp>
        <p:nvSpPr>
          <p:cNvPr id="12" name="Footer Placeholder 11"/>
          <p:cNvSpPr>
            <a:spLocks noGrp="1"/>
          </p:cNvSpPr>
          <p:nvPr>
            <p:ph type="ftr" sz="quarter" idx="17"/>
          </p:nvPr>
        </p:nvSpPr>
        <p:spPr/>
        <p:txBody>
          <a:bodyPr rtlCol="0"/>
          <a:lstStyle/>
          <a:p>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424C75AC-5B3B-40DD-8554-5AEAD644AA19}" type="datetimeFigureOut">
              <a:rPr lang="id-ID" smtClean="0"/>
              <a:pPr/>
              <a:t>28/11/2015</a:t>
            </a:fld>
            <a:endParaRPr lang="id-ID"/>
          </a:p>
        </p:txBody>
      </p:sp>
      <p:sp>
        <p:nvSpPr>
          <p:cNvPr id="12" name="Slide Number Placeholder 11"/>
          <p:cNvSpPr>
            <a:spLocks noGrp="1"/>
          </p:cNvSpPr>
          <p:nvPr>
            <p:ph type="sldNum" sz="quarter" idx="16"/>
          </p:nvPr>
        </p:nvSpPr>
        <p:spPr/>
        <p:txBody>
          <a:bodyPr rtlCol="0"/>
          <a:lstStyle/>
          <a:p>
            <a:fld id="{DDCAB48E-C035-4054-A0B4-5B07183608B3}" type="slidenum">
              <a:rPr lang="id-ID" smtClean="0"/>
              <a:pPr/>
              <a:t>‹#›</a:t>
            </a:fld>
            <a:endParaRPr lang="id-ID"/>
          </a:p>
        </p:txBody>
      </p:sp>
      <p:sp>
        <p:nvSpPr>
          <p:cNvPr id="14" name="Footer Placeholder 13"/>
          <p:cNvSpPr>
            <a:spLocks noGrp="1"/>
          </p:cNvSpPr>
          <p:nvPr>
            <p:ph type="ftr" sz="quarter" idx="17"/>
          </p:nvPr>
        </p:nvSpPr>
        <p:spPr/>
        <p:txBody>
          <a:bodyPr rtlCol="0"/>
          <a:lstStyle/>
          <a:p>
            <a:endParaRPr lang="id-ID"/>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24C75AC-5B3B-40DD-8554-5AEAD644AA19}" type="datetimeFigureOut">
              <a:rPr lang="id-ID" smtClean="0"/>
              <a:pPr/>
              <a:t>28/11/2015</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DDCAB48E-C035-4054-A0B4-5B07183608B3}"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4C75AC-5B3B-40DD-8554-5AEAD644AA19}" type="datetimeFigureOut">
              <a:rPr lang="id-ID" smtClean="0"/>
              <a:pPr/>
              <a:t>28/11/2015</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DDCAB48E-C035-4054-A0B4-5B07183608B3}"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24C75AC-5B3B-40DD-8554-5AEAD644AA19}" type="datetimeFigureOut">
              <a:rPr lang="id-ID" smtClean="0"/>
              <a:pPr/>
              <a:t>28/11/2015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DDCAB48E-C035-4054-A0B4-5B07183608B3}" type="slidenum">
              <a:rPr lang="id-ID" smtClean="0"/>
              <a:pPr/>
              <a:t>‹#›</a:t>
            </a:fld>
            <a:endParaRPr lang="id-ID"/>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424C75AC-5B3B-40DD-8554-5AEAD644AA19}" type="datetimeFigureOut">
              <a:rPr lang="id-ID" smtClean="0"/>
              <a:pPr/>
              <a:t>28/11/2015</a:t>
            </a:fld>
            <a:endParaRPr lang="id-ID"/>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DDCAB48E-C035-4054-A0B4-5B07183608B3}" type="slidenum">
              <a:rPr lang="id-ID" smtClean="0"/>
              <a:pPr/>
              <a:t>‹#›</a:t>
            </a:fld>
            <a:endParaRPr lang="id-ID"/>
          </a:p>
        </p:txBody>
      </p:sp>
      <p:sp>
        <p:nvSpPr>
          <p:cNvPr id="14" name="Footer Placeholder 13"/>
          <p:cNvSpPr>
            <a:spLocks noGrp="1"/>
          </p:cNvSpPr>
          <p:nvPr>
            <p:ph type="ftr" sz="quarter" idx="12"/>
          </p:nvPr>
        </p:nvSpPr>
        <p:spPr>
          <a:xfrm>
            <a:off x="1600200" y="6248206"/>
            <a:ext cx="4572000" cy="365125"/>
          </a:xfrm>
        </p:spPr>
        <p:txBody>
          <a:bodyPr rtlCol="0"/>
          <a:lstStyle/>
          <a:p>
            <a:endParaRPr lang="id-ID"/>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424C75AC-5B3B-40DD-8554-5AEAD644AA19}" type="datetimeFigureOut">
              <a:rPr lang="id-ID" smtClean="0"/>
              <a:pPr/>
              <a:t>28/11/2015</a:t>
            </a:fld>
            <a:endParaRPr lang="id-ID"/>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id-ID"/>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DDCAB48E-C035-4054-A0B4-5B07183608B3}"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1428736"/>
            <a:ext cx="8286808" cy="3000396"/>
          </a:xfrm>
        </p:spPr>
        <p:txBody>
          <a:bodyPr>
            <a:normAutofit/>
          </a:bodyPr>
          <a:lstStyle/>
          <a:p>
            <a:pPr algn="ctr"/>
            <a:r>
              <a:rPr lang="id-ID" sz="4000" smtClean="0"/>
              <a:t>Epilog; Keluarga </a:t>
            </a:r>
            <a:r>
              <a:rPr lang="id-ID" sz="4000" dirty="0" smtClean="0"/>
              <a:t>dengan aqidah dan akhlak yang lurus</a:t>
            </a:r>
            <a:r>
              <a:rPr lang="id-ID" sz="4000" dirty="0" smtClean="0"/>
              <a:t> akan </a:t>
            </a:r>
            <a:r>
              <a:rPr lang="id-ID" sz="4000" dirty="0" smtClean="0"/>
              <a:t>mewujudkan masyarakat utama</a:t>
            </a:r>
            <a:endParaRPr lang="id-ID" sz="4000" dirty="0"/>
          </a:p>
        </p:txBody>
      </p:sp>
      <p:sp>
        <p:nvSpPr>
          <p:cNvPr id="3" name="Subtitle 2"/>
          <p:cNvSpPr>
            <a:spLocks noGrp="1"/>
          </p:cNvSpPr>
          <p:nvPr>
            <p:ph type="subTitle" idx="1"/>
          </p:nvPr>
        </p:nvSpPr>
        <p:spPr>
          <a:xfrm>
            <a:off x="6429388" y="6050037"/>
            <a:ext cx="2638412" cy="685800"/>
          </a:xfrm>
        </p:spPr>
        <p:txBody>
          <a:bodyPr>
            <a:normAutofit fontScale="92500"/>
          </a:bodyPr>
          <a:lstStyle/>
          <a:p>
            <a:r>
              <a:rPr lang="id-ID" sz="3200" dirty="0" smtClean="0"/>
              <a:t>(Kajian PHIWM)</a:t>
            </a:r>
            <a:endParaRPr lang="id-ID" sz="3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28600"/>
            <a:ext cx="8551766" cy="990600"/>
          </a:xfrm>
        </p:spPr>
        <p:txBody>
          <a:bodyPr/>
          <a:lstStyle/>
          <a:p>
            <a:r>
              <a:rPr lang="id-ID" dirty="0" smtClean="0"/>
              <a:t>Lanjutan...</a:t>
            </a:r>
            <a:endParaRPr lang="id-ID" dirty="0"/>
          </a:p>
        </p:txBody>
      </p:sp>
      <p:sp>
        <p:nvSpPr>
          <p:cNvPr id="3" name="Content Placeholder 2"/>
          <p:cNvSpPr>
            <a:spLocks noGrp="1"/>
          </p:cNvSpPr>
          <p:nvPr>
            <p:ph sz="quarter" idx="1"/>
          </p:nvPr>
        </p:nvSpPr>
        <p:spPr>
          <a:xfrm>
            <a:off x="214282" y="2428868"/>
            <a:ext cx="8215370" cy="3714776"/>
          </a:xfrm>
        </p:spPr>
        <p:txBody>
          <a:bodyPr>
            <a:noAutofit/>
          </a:bodyPr>
          <a:lstStyle/>
          <a:p>
            <a:pPr marL="514350" indent="-514350" algn="justLow">
              <a:buAutoNum type="arabicPeriod" startAt="4"/>
            </a:pPr>
            <a:r>
              <a:rPr lang="id-ID" sz="2800" dirty="0" smtClean="0">
                <a:latin typeface="Arial Narrow" pitchFamily="34" charset="0"/>
              </a:rPr>
              <a:t>Pelaksanaan shalat dalam kehidupan keluarga harus menjadi prioritas utama, dan kepala keluarga jika perlu memberikan sanksi yang bersifat mendidik. (Maryam [19]: 59; at-Tahrim [66]: 6)</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9146"/>
          </a:xfrm>
        </p:spPr>
        <p:txBody>
          <a:bodyPr>
            <a:normAutofit/>
          </a:bodyPr>
          <a:lstStyle/>
          <a:p>
            <a:r>
              <a:rPr lang="id-ID" sz="2800" b="1" dirty="0" smtClean="0"/>
              <a:t>Sejarah Perumusan PHIWM</a:t>
            </a:r>
            <a:endParaRPr lang="id-ID" sz="2800" b="1" dirty="0"/>
          </a:p>
        </p:txBody>
      </p:sp>
      <p:sp>
        <p:nvSpPr>
          <p:cNvPr id="3" name="Content Placeholder 2"/>
          <p:cNvSpPr>
            <a:spLocks noGrp="1"/>
          </p:cNvSpPr>
          <p:nvPr>
            <p:ph sz="quarter" idx="1"/>
          </p:nvPr>
        </p:nvSpPr>
        <p:spPr>
          <a:xfrm>
            <a:off x="457200" y="1643050"/>
            <a:ext cx="8229600" cy="4513910"/>
          </a:xfrm>
        </p:spPr>
        <p:txBody>
          <a:bodyPr>
            <a:noAutofit/>
          </a:bodyPr>
          <a:lstStyle/>
          <a:p>
            <a:pPr marL="514350" indent="-514350" algn="justLow"/>
            <a:r>
              <a:rPr lang="id-ID" sz="2400" dirty="0" smtClean="0"/>
              <a:t>PHIWM adalah Pedoman Hidup Islami Warga Muhammadiyah.</a:t>
            </a:r>
          </a:p>
          <a:p>
            <a:pPr marL="514350" indent="-514350" algn="justLow"/>
            <a:r>
              <a:rPr lang="id-ID" sz="2400" dirty="0" smtClean="0"/>
              <a:t>PHIWM dirumuskan pada Muktamar Muhammadiyah ke-44 pada tanggal 6 s.d 9 Rabi’ul Akhir 1421 H. bertepatan dengan 8 s.d 11 Juli 2000 M. di Jakarta.</a:t>
            </a:r>
          </a:p>
          <a:p>
            <a:pPr marL="514350" indent="-514350" algn="justLow"/>
            <a:r>
              <a:rPr lang="id-ID" sz="2400" dirty="0" smtClean="0"/>
              <a:t>PHIWM adalah keputusan penting untuk dijadikan pedoman atau acuan bagi prilaku dan tindakan warga Muhammadiyah dalam kehidupan sehari-hari (bermu’amalah/hubungan horizontal</a:t>
            </a:r>
            <a:r>
              <a:rPr lang="id-ID" sz="2400" i="1" dirty="0" smtClean="0"/>
              <a:t>/hablum</a:t>
            </a:r>
            <a:r>
              <a:rPr lang="id-ID" sz="2400" dirty="0" smtClean="0"/>
              <a:t> </a:t>
            </a:r>
            <a:r>
              <a:rPr lang="id-ID" sz="2400" i="1" dirty="0" smtClean="0"/>
              <a:t>minannas</a:t>
            </a:r>
            <a:r>
              <a:rPr lang="id-ID" sz="2400" dirty="0" smtClean="0"/>
              <a:t>) berdasarkan nilai-nilai dan norma-norma Islam yang telah dituntunkan dalam al-Qur’an dan as-Sunnah al-Makbulah.</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28600"/>
            <a:ext cx="8480328" cy="990600"/>
          </a:xfrm>
        </p:spPr>
        <p:txBody>
          <a:bodyPr/>
          <a:lstStyle/>
          <a:p>
            <a:r>
              <a:rPr lang="id-ID" dirty="0" smtClean="0"/>
              <a:t>1. Kedudukan Keluarga</a:t>
            </a:r>
            <a:endParaRPr lang="id-ID" dirty="0"/>
          </a:p>
        </p:txBody>
      </p:sp>
      <p:sp>
        <p:nvSpPr>
          <p:cNvPr id="3" name="Content Placeholder 2"/>
          <p:cNvSpPr>
            <a:spLocks noGrp="1"/>
          </p:cNvSpPr>
          <p:nvPr>
            <p:ph sz="quarter" idx="1"/>
          </p:nvPr>
        </p:nvSpPr>
        <p:spPr>
          <a:xfrm>
            <a:off x="285720" y="2143116"/>
            <a:ext cx="8215370" cy="3952884"/>
          </a:xfrm>
        </p:spPr>
        <p:txBody>
          <a:bodyPr>
            <a:normAutofit/>
          </a:bodyPr>
          <a:lstStyle/>
          <a:p>
            <a:pPr marL="514350" indent="-514350" algn="justLow">
              <a:buFont typeface="+mj-lt"/>
              <a:buAutoNum type="arabicPeriod"/>
            </a:pPr>
            <a:r>
              <a:rPr lang="id-ID" dirty="0" smtClean="0">
                <a:latin typeface="Arial Narrow" pitchFamily="34" charset="0"/>
              </a:rPr>
              <a:t>Keluarga merupakan tiang utama kehidupan umat dan bangsa sebagai tempat sosialisasi nilai-nilai yang paling intensif dan menentukan. Karena itu, menjadi kewajiban setiap anggota Muhammadiyah untuk mewujudkan kehidupan keuarga yang </a:t>
            </a:r>
            <a:r>
              <a:rPr lang="id-ID" i="1" dirty="0" smtClean="0">
                <a:latin typeface="Arial Narrow" pitchFamily="34" charset="0"/>
              </a:rPr>
              <a:t>sakinah</a:t>
            </a:r>
            <a:r>
              <a:rPr lang="id-ID" dirty="0" smtClean="0">
                <a:latin typeface="Arial Narrow" pitchFamily="34" charset="0"/>
              </a:rPr>
              <a:t>, </a:t>
            </a:r>
            <a:r>
              <a:rPr lang="id-ID" i="1" dirty="0" smtClean="0">
                <a:latin typeface="Arial Narrow" pitchFamily="34" charset="0"/>
              </a:rPr>
              <a:t>mawaddah</a:t>
            </a:r>
            <a:r>
              <a:rPr lang="id-ID" dirty="0" smtClean="0">
                <a:latin typeface="Arial Narrow" pitchFamily="34" charset="0"/>
              </a:rPr>
              <a:t>, dan </a:t>
            </a:r>
            <a:r>
              <a:rPr lang="id-ID" i="1" dirty="0" smtClean="0">
                <a:latin typeface="Arial Narrow" pitchFamily="34" charset="0"/>
              </a:rPr>
              <a:t>rahmah</a:t>
            </a:r>
            <a:r>
              <a:rPr lang="id-ID" dirty="0" smtClean="0">
                <a:latin typeface="Arial Narrow" pitchFamily="34" charset="0"/>
              </a:rPr>
              <a:t>. (ar-Rum [40]: 21)</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28600"/>
            <a:ext cx="8551766" cy="990600"/>
          </a:xfrm>
        </p:spPr>
        <p:txBody>
          <a:bodyPr/>
          <a:lstStyle/>
          <a:p>
            <a:r>
              <a:rPr lang="id-ID" dirty="0" smtClean="0"/>
              <a:t>Lanjutan...</a:t>
            </a:r>
            <a:endParaRPr lang="id-ID" dirty="0"/>
          </a:p>
        </p:txBody>
      </p:sp>
      <p:sp>
        <p:nvSpPr>
          <p:cNvPr id="3" name="Content Placeholder 2"/>
          <p:cNvSpPr>
            <a:spLocks noGrp="1"/>
          </p:cNvSpPr>
          <p:nvPr>
            <p:ph sz="quarter" idx="1"/>
          </p:nvPr>
        </p:nvSpPr>
        <p:spPr>
          <a:xfrm>
            <a:off x="214282" y="2428868"/>
            <a:ext cx="8215370" cy="3714776"/>
          </a:xfrm>
        </p:spPr>
        <p:txBody>
          <a:bodyPr>
            <a:noAutofit/>
          </a:bodyPr>
          <a:lstStyle/>
          <a:p>
            <a:pPr marL="514350" indent="-514350" algn="justLow">
              <a:buAutoNum type="arabicPeriod" startAt="2"/>
            </a:pPr>
            <a:r>
              <a:rPr lang="id-ID" sz="2800" dirty="0" smtClean="0">
                <a:latin typeface="Arial Narrow" pitchFamily="34" charset="0"/>
              </a:rPr>
              <a:t>Keluarga-keluarga, dilingkungan Muhammadiyah dituntut untuk benar-benar dapat mewujudkan keluarga sakinah yang terkait dengan pembentukan Gerakan Jamaah dan Dakwah Jamaah menuju terwujudnya masyarakat Islam yang sebenar-benarnya. (Ali Imran [3]: 104)</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28600"/>
            <a:ext cx="8551766" cy="990600"/>
          </a:xfrm>
        </p:spPr>
        <p:txBody>
          <a:bodyPr/>
          <a:lstStyle/>
          <a:p>
            <a:r>
              <a:rPr lang="id-ID" dirty="0" smtClean="0"/>
              <a:t>2. Fungsi Keluarga</a:t>
            </a:r>
            <a:endParaRPr lang="id-ID" dirty="0"/>
          </a:p>
        </p:txBody>
      </p:sp>
      <p:sp>
        <p:nvSpPr>
          <p:cNvPr id="3" name="Content Placeholder 2"/>
          <p:cNvSpPr>
            <a:spLocks noGrp="1"/>
          </p:cNvSpPr>
          <p:nvPr>
            <p:ph sz="quarter" idx="1"/>
          </p:nvPr>
        </p:nvSpPr>
        <p:spPr>
          <a:xfrm>
            <a:off x="214282" y="2000240"/>
            <a:ext cx="8215370" cy="4143404"/>
          </a:xfrm>
        </p:spPr>
        <p:txBody>
          <a:bodyPr>
            <a:noAutofit/>
          </a:bodyPr>
          <a:lstStyle/>
          <a:p>
            <a:pPr marL="514350" indent="-514350" algn="justLow">
              <a:buFont typeface="+mj-lt"/>
              <a:buAutoNum type="arabicPeriod"/>
            </a:pPr>
            <a:r>
              <a:rPr lang="id-ID" sz="2800" dirty="0" smtClean="0">
                <a:latin typeface="Arial Narrow" pitchFamily="34" charset="0"/>
              </a:rPr>
              <a:t>Keluarga-keluarga di lingkungan Muhammadiyah perlu difungsikan selain dalam mensosialisasikan nilai-nilai ajaran Islam juga melaksanakan fungsi kaderisasi, sehingga anak-anak tumbuh menjadi generasi muslim yang dapat menjadi pelangsung dan penyempurna gerakan dakwah di kemudian hari. (an-Nisa’ [4]: 9; al-Baqarah [2]: 132-133; Maryam [19]: 59)</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28600"/>
            <a:ext cx="8551766" cy="990600"/>
          </a:xfrm>
        </p:spPr>
        <p:txBody>
          <a:bodyPr/>
          <a:lstStyle/>
          <a:p>
            <a:r>
              <a:rPr lang="id-ID" dirty="0" smtClean="0"/>
              <a:t>Lanjutan...</a:t>
            </a:r>
            <a:endParaRPr lang="id-ID" dirty="0"/>
          </a:p>
        </p:txBody>
      </p:sp>
      <p:sp>
        <p:nvSpPr>
          <p:cNvPr id="3" name="Content Placeholder 2"/>
          <p:cNvSpPr>
            <a:spLocks noGrp="1"/>
          </p:cNvSpPr>
          <p:nvPr>
            <p:ph sz="quarter" idx="1"/>
          </p:nvPr>
        </p:nvSpPr>
        <p:spPr>
          <a:xfrm>
            <a:off x="214282" y="1785926"/>
            <a:ext cx="8286808" cy="4857784"/>
          </a:xfrm>
        </p:spPr>
        <p:txBody>
          <a:bodyPr>
            <a:noAutofit/>
          </a:bodyPr>
          <a:lstStyle/>
          <a:p>
            <a:pPr marL="514350" indent="-514350" algn="justLow">
              <a:buAutoNum type="arabicPeriod" startAt="2"/>
            </a:pPr>
            <a:r>
              <a:rPr lang="id-ID" sz="2400" dirty="0" smtClean="0">
                <a:latin typeface="Arial Narrow" pitchFamily="34" charset="0"/>
              </a:rPr>
              <a:t>Keluarga-keluarga dilingkungan Muhammadiyah dituntut keteladanan (</a:t>
            </a:r>
            <a:r>
              <a:rPr lang="id-ID" sz="2400" i="1" dirty="0" smtClean="0">
                <a:latin typeface="Arial Narrow" pitchFamily="34" charset="0"/>
              </a:rPr>
              <a:t>uswah hasanah</a:t>
            </a:r>
            <a:r>
              <a:rPr lang="id-ID" sz="2400" dirty="0" smtClean="0">
                <a:latin typeface="Arial Narrow" pitchFamily="34" charset="0"/>
              </a:rPr>
              <a:t>) dalam mempraktikkan kehidupan yang islami yakni tertanamnya ihsan/kebaikan dan bergaul dengan makruf, saling menyayangi dan mengasihi, menghormati hak hidup anak, saling menghargai dan menghormati antar anggota keluarga, memberikan pedidikan akhlak yang mulia secara paripurna, menjauhkan segenap anggota keluarga dari bencana siksa neraka, membiasakan bermusyawarah dalam menyelesaikan urusan, berbuat adil, memelihara persamaan hak dan kewajiban, dan menyantuni anggota keluarga yang tidak mampu. (an-Nisa’ [4]: 19, 36, 128; al-Isra’ [17]: 23; Luqman [31]: 12-19)</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28600"/>
            <a:ext cx="8551766" cy="990600"/>
          </a:xfrm>
        </p:spPr>
        <p:txBody>
          <a:bodyPr/>
          <a:lstStyle/>
          <a:p>
            <a:r>
              <a:rPr lang="id-ID" dirty="0" smtClean="0"/>
              <a:t>3. Aktivitas Keluarga</a:t>
            </a:r>
            <a:endParaRPr lang="id-ID" dirty="0"/>
          </a:p>
        </p:txBody>
      </p:sp>
      <p:sp>
        <p:nvSpPr>
          <p:cNvPr id="3" name="Content Placeholder 2"/>
          <p:cNvSpPr>
            <a:spLocks noGrp="1"/>
          </p:cNvSpPr>
          <p:nvPr>
            <p:ph sz="quarter" idx="1"/>
          </p:nvPr>
        </p:nvSpPr>
        <p:spPr>
          <a:xfrm>
            <a:off x="214282" y="2000240"/>
            <a:ext cx="8215370" cy="4143404"/>
          </a:xfrm>
        </p:spPr>
        <p:txBody>
          <a:bodyPr>
            <a:noAutofit/>
          </a:bodyPr>
          <a:lstStyle/>
          <a:p>
            <a:pPr marL="514350" indent="-514350" algn="justLow">
              <a:buFont typeface="+mj-lt"/>
              <a:buAutoNum type="arabicPeriod"/>
            </a:pPr>
            <a:r>
              <a:rPr lang="id-ID" sz="2800" dirty="0" smtClean="0">
                <a:latin typeface="Arial Narrow" pitchFamily="34" charset="0"/>
              </a:rPr>
              <a:t>Di tengah arus media elektronik dan media cetak yang makin terbuka, keluarga-keluarga di lingkungan Muhammadiyah kian dituntut perhatian dan kesungguhan dalam mendidik anak-anak dan menciptakan suasana yang harmonis agar terhindar dari pengaruh-pengaruh negatif dan terciptanya suasana pendidikan keluarga yang positif sesuai dengan nilai-nilai ajaran Islam. (Luqman [31]: 12-19)</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28600"/>
            <a:ext cx="8551766" cy="990600"/>
          </a:xfrm>
        </p:spPr>
        <p:txBody>
          <a:bodyPr/>
          <a:lstStyle/>
          <a:p>
            <a:r>
              <a:rPr lang="id-ID" dirty="0" smtClean="0"/>
              <a:t>Lanjutan...</a:t>
            </a:r>
            <a:endParaRPr lang="id-ID" dirty="0"/>
          </a:p>
        </p:txBody>
      </p:sp>
      <p:sp>
        <p:nvSpPr>
          <p:cNvPr id="3" name="Content Placeholder 2"/>
          <p:cNvSpPr>
            <a:spLocks noGrp="1"/>
          </p:cNvSpPr>
          <p:nvPr>
            <p:ph sz="quarter" idx="1"/>
          </p:nvPr>
        </p:nvSpPr>
        <p:spPr>
          <a:xfrm>
            <a:off x="214282" y="2000240"/>
            <a:ext cx="8215370" cy="4143404"/>
          </a:xfrm>
        </p:spPr>
        <p:txBody>
          <a:bodyPr>
            <a:noAutofit/>
          </a:bodyPr>
          <a:lstStyle/>
          <a:p>
            <a:pPr marL="514350" indent="-514350" algn="justLow">
              <a:buAutoNum type="arabicPeriod" startAt="2"/>
            </a:pPr>
            <a:r>
              <a:rPr lang="id-ID" sz="2800" dirty="0" smtClean="0">
                <a:latin typeface="Arial Narrow" pitchFamily="34" charset="0"/>
              </a:rPr>
              <a:t>Keluarga-keluarga di lingkungan Muhammadiyah dituntut keteladanannya untuk menunjukkan penghormatan dan perlakuan yang ihsan terhadap anak-anak dan perempuan serta menjauhkan diri dari praktik-praktik kekerasan terhadap anggota keluarga dan penelantaran kehidupan mereka. (al-Maidah [5]: 8; an-Nahl [16]: 90)</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28600"/>
            <a:ext cx="8551766" cy="990600"/>
          </a:xfrm>
        </p:spPr>
        <p:txBody>
          <a:bodyPr/>
          <a:lstStyle/>
          <a:p>
            <a:r>
              <a:rPr lang="id-ID" dirty="0" smtClean="0"/>
              <a:t>Lanjutan...</a:t>
            </a:r>
            <a:endParaRPr lang="id-ID" dirty="0"/>
          </a:p>
        </p:txBody>
      </p:sp>
      <p:sp>
        <p:nvSpPr>
          <p:cNvPr id="3" name="Content Placeholder 2"/>
          <p:cNvSpPr>
            <a:spLocks noGrp="1"/>
          </p:cNvSpPr>
          <p:nvPr>
            <p:ph sz="quarter" idx="1"/>
          </p:nvPr>
        </p:nvSpPr>
        <p:spPr>
          <a:xfrm>
            <a:off x="214282" y="2000240"/>
            <a:ext cx="8215370" cy="4143404"/>
          </a:xfrm>
        </p:spPr>
        <p:txBody>
          <a:bodyPr>
            <a:noAutofit/>
          </a:bodyPr>
          <a:lstStyle/>
          <a:p>
            <a:pPr marL="514350" indent="-514350" algn="justLow">
              <a:buAutoNum type="arabicPeriod" startAt="3"/>
            </a:pPr>
            <a:r>
              <a:rPr lang="id-ID" sz="2800" dirty="0" smtClean="0">
                <a:latin typeface="Arial Narrow" pitchFamily="34" charset="0"/>
              </a:rPr>
              <a:t>Keluarga-keluarga di lingkungan Muhammadiyah perlu memiliki kepedulian sosial dan membangun hubungan sosial yang ihsan, islah, dan makruf dengan tetangga-tetangga sekitar maupun dalam kehidupan sosial yang lebih luas di masyarakat sehingga tercipta </a:t>
            </a:r>
            <a:r>
              <a:rPr lang="id-ID" sz="2800" i="1" dirty="0" smtClean="0">
                <a:latin typeface="Arial Narrow" pitchFamily="34" charset="0"/>
              </a:rPr>
              <a:t>qaryah</a:t>
            </a:r>
            <a:r>
              <a:rPr lang="id-ID" sz="2800" dirty="0" smtClean="0">
                <a:latin typeface="Arial Narrow" pitchFamily="34" charset="0"/>
              </a:rPr>
              <a:t> </a:t>
            </a:r>
            <a:r>
              <a:rPr lang="id-ID" sz="2800" i="1" dirty="0" smtClean="0">
                <a:latin typeface="Arial Narrow" pitchFamily="34" charset="0"/>
              </a:rPr>
              <a:t>thayyibah</a:t>
            </a:r>
            <a:r>
              <a:rPr lang="id-ID" sz="2800" dirty="0" smtClean="0">
                <a:latin typeface="Arial Narrow" pitchFamily="34" charset="0"/>
              </a:rPr>
              <a:t> dalam masyarakat setempat. (an-Nisa’ [4]: 19, 36, 128; al-Isra’ [17]: 23; Luqman [31]: 14)</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98</TotalTime>
  <Words>551</Words>
  <Application>Microsoft Office PowerPoint</Application>
  <PresentationFormat>On-screen Show (4:3)</PresentationFormat>
  <Paragraphs>22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Median</vt:lpstr>
      <vt:lpstr>Epilog; Keluarga dengan aqidah dan akhlak yang lurus akan mewujudkan masyarakat utama</vt:lpstr>
      <vt:lpstr>Sejarah Perumusan PHIWM</vt:lpstr>
      <vt:lpstr>1. Kedudukan Keluarga</vt:lpstr>
      <vt:lpstr>Lanjutan...</vt:lpstr>
      <vt:lpstr>2. Fungsi Keluarga</vt:lpstr>
      <vt:lpstr>Lanjutan...</vt:lpstr>
      <vt:lpstr>3. Aktivitas Keluarga</vt:lpstr>
      <vt:lpstr>Lanjutan...</vt:lpstr>
      <vt:lpstr>Lanjutan...</vt:lpstr>
      <vt:lpstr>Lanjutan...</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kehidupan dalam keluarga</dc:title>
  <dc:creator>Azhar</dc:creator>
  <cp:lastModifiedBy>Azhar</cp:lastModifiedBy>
  <cp:revision>25</cp:revision>
  <dcterms:created xsi:type="dcterms:W3CDTF">2015-11-15T23:51:52Z</dcterms:created>
  <dcterms:modified xsi:type="dcterms:W3CDTF">2015-11-28T06:34:09Z</dcterms:modified>
</cp:coreProperties>
</file>