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9" r:id="rId4"/>
    <p:sldId id="279" r:id="rId5"/>
    <p:sldId id="280" r:id="rId6"/>
    <p:sldId id="257" r:id="rId7"/>
    <p:sldId id="258" r:id="rId8"/>
    <p:sldId id="275" r:id="rId9"/>
    <p:sldId id="266" r:id="rId10"/>
    <p:sldId id="281" r:id="rId11"/>
    <p:sldId id="260" r:id="rId12"/>
    <p:sldId id="261" r:id="rId13"/>
    <p:sldId id="267" r:id="rId14"/>
    <p:sldId id="273" r:id="rId15"/>
    <p:sldId id="284" r:id="rId16"/>
    <p:sldId id="285" r:id="rId17"/>
    <p:sldId id="272" r:id="rId18"/>
    <p:sldId id="268" r:id="rId19"/>
    <p:sldId id="262" r:id="rId20"/>
    <p:sldId id="263" r:id="rId21"/>
    <p:sldId id="286" r:id="rId22"/>
    <p:sldId id="287" r:id="rId23"/>
    <p:sldId id="288" r:id="rId24"/>
    <p:sldId id="289" r:id="rId25"/>
    <p:sldId id="290" r:id="rId26"/>
    <p:sldId id="291" r:id="rId27"/>
    <p:sldId id="269" r:id="rId28"/>
    <p:sldId id="276" r:id="rId29"/>
    <p:sldId id="264" r:id="rId30"/>
    <p:sldId id="265" r:id="rId31"/>
    <p:sldId id="292" r:id="rId32"/>
    <p:sldId id="293" r:id="rId33"/>
    <p:sldId id="294" r:id="rId34"/>
    <p:sldId id="300" r:id="rId35"/>
    <p:sldId id="298" r:id="rId36"/>
    <p:sldId id="299" r:id="rId37"/>
    <p:sldId id="270" r:id="rId38"/>
    <p:sldId id="271" r:id="rId39"/>
    <p:sldId id="274" r:id="rId40"/>
    <p:sldId id="295" r:id="rId41"/>
    <p:sldId id="296" r:id="rId42"/>
    <p:sldId id="297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58" autoAdjust="0"/>
    <p:restoredTop sz="93792" autoAdjust="0"/>
  </p:normalViewPr>
  <p:slideViewPr>
    <p:cSldViewPr>
      <p:cViewPr>
        <p:scale>
          <a:sx n="100" d="100"/>
          <a:sy n="100" d="100"/>
        </p:scale>
        <p:origin x="74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E7241C-2C56-42A0-B942-F08DD227400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27C07C-E832-4181-8419-1053C5A88E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52550"/>
            <a:ext cx="5257800" cy="1371600"/>
          </a:xfrm>
        </p:spPr>
        <p:txBody>
          <a:bodyPr>
            <a:no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CYTOLOGY (PART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495550"/>
            <a:ext cx="5334000" cy="1752600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HISTOLOGY LABORATORY DEPARTMENT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&amp; HEALTH SCIENCE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MUHAMMADIYAH YOGYAKARTA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059" y="0"/>
            <a:ext cx="3302942" cy="51434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7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88F1FC20-E2C1-496D-A849-3D9C13396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Badan nissel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71C301AD-BDD4-43A1-8BB9-C1272B4AF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Lemah</a:t>
            </a:r>
            <a:r>
              <a:rPr lang="en-US" altLang="en-US" dirty="0"/>
              <a:t>                               </a:t>
            </a:r>
            <a:r>
              <a:rPr lang="en-US" altLang="en-US" dirty="0" err="1"/>
              <a:t>kuat</a:t>
            </a:r>
            <a:endParaRPr lang="en-US" alt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3645CFF5-CDB4-4F99-BE9F-C80835F0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7350"/>
            <a:ext cx="2983707" cy="20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3388A8-9381-43D9-8DCD-DEA761AB5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33550"/>
            <a:ext cx="2194750" cy="1511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D4A65D-3D28-4AB0-A958-01F9DC098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145" y="2886075"/>
            <a:ext cx="2944410" cy="14484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14446" r="2500" b="3110"/>
          <a:stretch/>
        </p:blipFill>
        <p:spPr bwMode="auto">
          <a:xfrm>
            <a:off x="685800" y="133350"/>
            <a:ext cx="7838440" cy="499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82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b="8140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1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MITOKONDRIA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(MITOCHONDRIA)</a:t>
            </a:r>
          </a:p>
        </p:txBody>
      </p:sp>
    </p:spTree>
    <p:extLst>
      <p:ext uri="{BB962C8B-B14F-4D97-AF65-F5344CB8AC3E}">
        <p14:creationId xmlns:p14="http://schemas.microsoft.com/office/powerpoint/2010/main" val="115772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7"/>
          <a:stretch/>
        </p:blipFill>
        <p:spPr bwMode="auto">
          <a:xfrm>
            <a:off x="609600" y="147865"/>
            <a:ext cx="7924800" cy="50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09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FA4D15F3-CE11-4E9F-8009-F68AAD190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Mitokondria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25BD8728-6A88-4750-AB2E-2B14FAA9F34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4" descr="mitokondria">
            <a:extLst>
              <a:ext uri="{FF2B5EF4-FFF2-40B4-BE49-F238E27FC236}">
                <a16:creationId xmlns:a16="http://schemas.microsoft.com/office/drawing/2014/main" xmlns="" id="{5FC43168-BA3D-47F3-AC0A-DD2386BE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1168004"/>
            <a:ext cx="484465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C7C51862-2E61-4DED-A9CA-E64EBF5AE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50">
                <a:solidFill>
                  <a:srgbClr val="7B9899"/>
                </a:solidFill>
              </a:rPr>
              <a:t>mitokondria kuat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42081D04-AFED-4E2B-85F0-981436D3ECF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4" descr="mitokondria kuat">
            <a:extLst>
              <a:ext uri="{FF2B5EF4-FFF2-40B4-BE49-F238E27FC236}">
                <a16:creationId xmlns:a16="http://schemas.microsoft.com/office/drawing/2014/main" xmlns="" id="{D9E7C3A3-1664-4D7E-AD7A-4C47D23B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3" r="55489" b="8377"/>
          <a:stretch>
            <a:fillRect/>
          </a:stretch>
        </p:blipFill>
        <p:spPr bwMode="auto">
          <a:xfrm>
            <a:off x="2428875" y="1232298"/>
            <a:ext cx="3429000" cy="353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xmlns="" id="{B51E20C7-56BD-4B0E-859D-094E6DAD257F}"/>
              </a:ext>
            </a:extLst>
          </p:cNvPr>
          <p:cNvSpPr/>
          <p:nvPr/>
        </p:nvSpPr>
        <p:spPr>
          <a:xfrm>
            <a:off x="5429250" y="3214688"/>
            <a:ext cx="1339454" cy="321469"/>
          </a:xfrm>
          <a:prstGeom prst="leftArrow">
            <a:avLst>
              <a:gd name="adj1" fmla="val 50000"/>
              <a:gd name="adj2" fmla="val 1120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" b="12108"/>
          <a:stretch/>
        </p:blipFill>
        <p:spPr bwMode="auto">
          <a:xfrm>
            <a:off x="4" y="0"/>
            <a:ext cx="9220196" cy="51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92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</a:pPr>
            <a:r>
              <a:rPr lang="en-US" sz="6600" b="1" dirty="0">
                <a:solidFill>
                  <a:schemeClr val="tx1"/>
                </a:solidFill>
              </a:rPr>
              <a:t>GRANULA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6300" b="1" dirty="0">
                <a:solidFill>
                  <a:schemeClr val="tx1"/>
                </a:solidFill>
              </a:rPr>
              <a:t>GLIKOGEN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(GLYCOGEN GRANULES)</a:t>
            </a:r>
          </a:p>
        </p:txBody>
      </p:sp>
    </p:spTree>
    <p:extLst>
      <p:ext uri="{BB962C8B-B14F-4D97-AF65-F5344CB8AC3E}">
        <p14:creationId xmlns:p14="http://schemas.microsoft.com/office/powerpoint/2010/main" val="115772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9" b="1236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2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7D340DE8-851C-4CDE-B299-B26D37FBB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7313" y="321469"/>
            <a:ext cx="6400800" cy="5691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500" dirty="0" err="1"/>
              <a:t>Sel</a:t>
            </a:r>
            <a:endParaRPr lang="en-US" sz="4500" dirty="0"/>
          </a:p>
        </p:txBody>
      </p:sp>
      <p:pic>
        <p:nvPicPr>
          <p:cNvPr id="14339" name="Picture 4" descr="Picture 004">
            <a:extLst>
              <a:ext uri="{FF2B5EF4-FFF2-40B4-BE49-F238E27FC236}">
                <a16:creationId xmlns:a16="http://schemas.microsoft.com/office/drawing/2014/main" xmlns="" id="{0EC77E5B-2192-4551-B135-67C55415A4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60964"/>
            <a:ext cx="6057900" cy="3668316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F4339A-788C-4718-AFFF-EE26AF4FB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194512"/>
            <a:ext cx="2219136" cy="29141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 b="1237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998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B863CEAA-2C8F-4ADA-98C6-1FB155871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>
                <a:solidFill>
                  <a:srgbClr val="7B9899"/>
                </a:solidFill>
              </a:rPr>
              <a:t>glikogeni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F6DB22F0-662C-43A7-A4C5-286EBC721A2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4" descr="glikogeni">
            <a:extLst>
              <a:ext uri="{FF2B5EF4-FFF2-40B4-BE49-F238E27FC236}">
                <a16:creationId xmlns:a16="http://schemas.microsoft.com/office/drawing/2014/main" xmlns="" id="{C7697682-F091-4A24-8AF4-3FD4BAE2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1265635"/>
            <a:ext cx="4914900" cy="32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894F720C-0CAA-43FD-AADC-8B02FCE02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Granula Glikogeni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89E0384B-B28B-4581-977F-59049A656F4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4" descr="glikogeni kuat">
            <a:extLst>
              <a:ext uri="{FF2B5EF4-FFF2-40B4-BE49-F238E27FC236}">
                <a16:creationId xmlns:a16="http://schemas.microsoft.com/office/drawing/2014/main" xmlns="" id="{1E1D7792-6EE1-4A8B-8E67-2886695E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973931"/>
            <a:ext cx="57245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5289FE25-7A44-438A-8474-2F0B7D42F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Title 2">
            <a:extLst>
              <a:ext uri="{FF2B5EF4-FFF2-40B4-BE49-F238E27FC236}">
                <a16:creationId xmlns:a16="http://schemas.microsoft.com/office/drawing/2014/main" xmlns="" id="{07B6EA55-E5F8-42C3-8082-44804B4EC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4" name="Picture 4" descr="glikogeni kuat">
            <a:extLst>
              <a:ext uri="{FF2B5EF4-FFF2-40B4-BE49-F238E27FC236}">
                <a16:creationId xmlns:a16="http://schemas.microsoft.com/office/drawing/2014/main" xmlns="" id="{CC6AFA04-5A54-4CB7-8F55-8159D89B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7608"/>
          <a:stretch>
            <a:fillRect/>
          </a:stretch>
        </p:blipFill>
        <p:spPr bwMode="auto">
          <a:xfrm>
            <a:off x="3125391" y="160735"/>
            <a:ext cx="2946797" cy="47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xmlns="" id="{559DBDC0-F8DC-42F8-B813-AB21CF559B9E}"/>
              </a:ext>
            </a:extLst>
          </p:cNvPr>
          <p:cNvSpPr/>
          <p:nvPr/>
        </p:nvSpPr>
        <p:spPr>
          <a:xfrm>
            <a:off x="5697142" y="1607344"/>
            <a:ext cx="1393031" cy="321469"/>
          </a:xfrm>
          <a:prstGeom prst="leftArrow">
            <a:avLst>
              <a:gd name="adj1" fmla="val 50000"/>
              <a:gd name="adj2" fmla="val 12757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B863CEAA-2C8F-4ADA-98C6-1FB155871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>
                <a:solidFill>
                  <a:srgbClr val="7B9899"/>
                </a:solidFill>
              </a:rPr>
              <a:t>glikogeni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F6DB22F0-662C-43A7-A4C5-286EBC721A2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4" descr="glikogeni">
            <a:extLst>
              <a:ext uri="{FF2B5EF4-FFF2-40B4-BE49-F238E27FC236}">
                <a16:creationId xmlns:a16="http://schemas.microsoft.com/office/drawing/2014/main" xmlns="" id="{C7697682-F091-4A24-8AF4-3FD4BAE2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1265635"/>
            <a:ext cx="4914900" cy="32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894F720C-0CAA-43FD-AADC-8B02FCE02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Granula Glikogeni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89E0384B-B28B-4581-977F-59049A656F4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4" descr="glikogeni kuat">
            <a:extLst>
              <a:ext uri="{FF2B5EF4-FFF2-40B4-BE49-F238E27FC236}">
                <a16:creationId xmlns:a16="http://schemas.microsoft.com/office/drawing/2014/main" xmlns="" id="{1E1D7792-6EE1-4A8B-8E67-2886695E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973931"/>
            <a:ext cx="57245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5289FE25-7A44-438A-8474-2F0B7D42F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Title 2">
            <a:extLst>
              <a:ext uri="{FF2B5EF4-FFF2-40B4-BE49-F238E27FC236}">
                <a16:creationId xmlns:a16="http://schemas.microsoft.com/office/drawing/2014/main" xmlns="" id="{07B6EA55-E5F8-42C3-8082-44804B4EC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4" name="Picture 4" descr="glikogeni kuat">
            <a:extLst>
              <a:ext uri="{FF2B5EF4-FFF2-40B4-BE49-F238E27FC236}">
                <a16:creationId xmlns:a16="http://schemas.microsoft.com/office/drawing/2014/main" xmlns="" id="{CC6AFA04-5A54-4CB7-8F55-8159D89B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7608"/>
          <a:stretch>
            <a:fillRect/>
          </a:stretch>
        </p:blipFill>
        <p:spPr bwMode="auto">
          <a:xfrm>
            <a:off x="3125391" y="160735"/>
            <a:ext cx="2946797" cy="47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xmlns="" id="{559DBDC0-F8DC-42F8-B813-AB21CF559B9E}"/>
              </a:ext>
            </a:extLst>
          </p:cNvPr>
          <p:cNvSpPr/>
          <p:nvPr/>
        </p:nvSpPr>
        <p:spPr>
          <a:xfrm>
            <a:off x="5697142" y="1607344"/>
            <a:ext cx="1393031" cy="321469"/>
          </a:xfrm>
          <a:prstGeom prst="leftArrow">
            <a:avLst>
              <a:gd name="adj1" fmla="val 50000"/>
              <a:gd name="adj2" fmla="val 12757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</a:pPr>
            <a:r>
              <a:rPr lang="en-US" sz="6600" b="1" dirty="0">
                <a:solidFill>
                  <a:schemeClr val="bg1"/>
                </a:solidFill>
              </a:rPr>
              <a:t>GRANULA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6300" b="1" dirty="0">
                <a:solidFill>
                  <a:schemeClr val="bg1"/>
                </a:solidFill>
              </a:rPr>
              <a:t>ZYMOGEN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(ZYMOGEN GRANULES)</a:t>
            </a:r>
          </a:p>
        </p:txBody>
      </p:sp>
    </p:spTree>
    <p:extLst>
      <p:ext uri="{BB962C8B-B14F-4D97-AF65-F5344CB8AC3E}">
        <p14:creationId xmlns:p14="http://schemas.microsoft.com/office/powerpoint/2010/main" val="115772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9" b="12369"/>
          <a:stretch/>
        </p:blipFill>
        <p:spPr bwMode="auto">
          <a:xfrm>
            <a:off x="0" y="1143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297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"/>
          <a:stretch/>
        </p:blipFill>
        <p:spPr bwMode="auto">
          <a:xfrm>
            <a:off x="685800" y="-8892"/>
            <a:ext cx="7696200" cy="507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9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STEREOCILIA</a:t>
            </a:r>
          </a:p>
        </p:txBody>
      </p:sp>
    </p:spTree>
    <p:extLst>
      <p:ext uri="{BB962C8B-B14F-4D97-AF65-F5344CB8AC3E}">
        <p14:creationId xmlns:p14="http://schemas.microsoft.com/office/powerpoint/2010/main" val="781934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20152" r="7216" b="1446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309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86C7909E-2AA0-4C9D-A12A-C75791631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>
                <a:solidFill>
                  <a:srgbClr val="7B9899"/>
                </a:solidFill>
              </a:rPr>
              <a:t> Granula zymogeni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35292559-19AE-4047-B3EB-1A2945C3B4A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8" name="Picture 4" descr="zymogeni">
            <a:extLst>
              <a:ext uri="{FF2B5EF4-FFF2-40B4-BE49-F238E27FC236}">
                <a16:creationId xmlns:a16="http://schemas.microsoft.com/office/drawing/2014/main" xmlns="" id="{962EFAEA-1B18-4460-8F6A-8810D096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2" y="975122"/>
            <a:ext cx="5075635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B94D4273-D8AC-4DEF-92BB-7E6AB729B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 Granula Zymogeni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F0B4203B-CE2D-4D0B-9FAB-A8893D3AB6B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2" name="Picture 4" descr="zymogeni kuat">
            <a:extLst>
              <a:ext uri="{FF2B5EF4-FFF2-40B4-BE49-F238E27FC236}">
                <a16:creationId xmlns:a16="http://schemas.microsoft.com/office/drawing/2014/main" xmlns="" id="{83D02F6E-A94F-4D29-8D3B-D0A1DE61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1275160"/>
            <a:ext cx="4968478" cy="33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FDD5437C-48B1-4DCC-8B2F-F2E39FF3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219" y="171450"/>
            <a:ext cx="6400800" cy="569119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 Granula Zymogeni </a:t>
            </a:r>
          </a:p>
        </p:txBody>
      </p:sp>
      <p:pic>
        <p:nvPicPr>
          <p:cNvPr id="28675" name="Content Placeholder 4" descr="zymogeni kuat">
            <a:extLst>
              <a:ext uri="{FF2B5EF4-FFF2-40B4-BE49-F238E27FC236}">
                <a16:creationId xmlns:a16="http://schemas.microsoft.com/office/drawing/2014/main" xmlns="" id="{CB716ED3-8DB7-41D2-A945-2370F72A88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7500" r="24751" b="37500"/>
          <a:stretch>
            <a:fillRect/>
          </a:stretch>
        </p:blipFill>
        <p:spPr>
          <a:xfrm>
            <a:off x="4893469" y="1660923"/>
            <a:ext cx="2520554" cy="2625328"/>
          </a:xfrm>
          <a:noFill/>
        </p:spPr>
      </p:pic>
      <p:pic>
        <p:nvPicPr>
          <p:cNvPr id="28676" name="Picture 4" descr="zymogeni kuat">
            <a:extLst>
              <a:ext uri="{FF2B5EF4-FFF2-40B4-BE49-F238E27FC236}">
                <a16:creationId xmlns:a16="http://schemas.microsoft.com/office/drawing/2014/main" xmlns="" id="{EDC9C382-4817-47CD-87C1-7931CBB1FF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7" t="67223" r="48016" b="9647"/>
          <a:stretch>
            <a:fillRect/>
          </a:stretch>
        </p:blipFill>
        <p:spPr>
          <a:xfrm>
            <a:off x="1839516" y="1714500"/>
            <a:ext cx="2303859" cy="2577704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0386A-CD00-4756-A01D-2F6847F2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9FD0F5-64CC-4FD1-87E9-42237A0558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8766048" cy="4572000"/>
          </a:xfr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MUCINOGEN</a:t>
            </a: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2921112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0A88DD79-1D9C-42C8-B8C4-DDE53C45B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mucinogen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B348F267-A631-4AE6-BB08-D0005F29A2B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4" descr="mucinogen">
            <a:extLst>
              <a:ext uri="{FF2B5EF4-FFF2-40B4-BE49-F238E27FC236}">
                <a16:creationId xmlns:a16="http://schemas.microsoft.com/office/drawing/2014/main" xmlns="" id="{D8C9F108-A637-42CA-8CA5-FE10691F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951310"/>
            <a:ext cx="5724525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EAABEC23-923C-4782-A6FB-B95DF530F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172200" cy="5976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Mucinogen kuat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30D1C6B0-00C5-4DE3-A7E1-862D00F5769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4" descr="mucinogen kuat">
            <a:extLst>
              <a:ext uri="{FF2B5EF4-FFF2-40B4-BE49-F238E27FC236}">
                <a16:creationId xmlns:a16="http://schemas.microsoft.com/office/drawing/2014/main" xmlns="" id="{09CD8BBD-5D8D-4377-870B-09641BAD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19" y="857250"/>
            <a:ext cx="3509963" cy="41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>
                <a:solidFill>
                  <a:schemeClr val="bg1"/>
                </a:solidFill>
              </a:rPr>
              <a:t>TETES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LEMAK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(ADIPOCYTES)</a:t>
            </a:r>
          </a:p>
        </p:txBody>
      </p:sp>
    </p:spTree>
    <p:extLst>
      <p:ext uri="{BB962C8B-B14F-4D97-AF65-F5344CB8AC3E}">
        <p14:creationId xmlns:p14="http://schemas.microsoft.com/office/powerpoint/2010/main" val="239690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heprivateclinic.co.uk/blog/wp-content/uploads/adipo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0"/>
          <a:stretch/>
        </p:blipFill>
        <p:spPr bwMode="auto">
          <a:xfrm>
            <a:off x="152400" y="864236"/>
            <a:ext cx="8860150" cy="34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18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14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19E81E84-EBCD-4E34-94B6-8B3E10B8C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7313" y="267891"/>
            <a:ext cx="6400800" cy="5691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500">
                <a:solidFill>
                  <a:srgbClr val="7B9899"/>
                </a:solidFill>
              </a:rPr>
              <a:t>stereocilium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538C766C-E543-489D-8FCC-94A2C1F66D5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stereocilium">
            <a:extLst>
              <a:ext uri="{FF2B5EF4-FFF2-40B4-BE49-F238E27FC236}">
                <a16:creationId xmlns:a16="http://schemas.microsoft.com/office/drawing/2014/main" xmlns="" id="{630C8B4A-E236-4F7C-840D-E26083CB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73" y="1232297"/>
            <a:ext cx="5131594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F40A2B4D-B3C0-40F0-BDF6-AEA47FE6B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Tetes lemak (dengan Osmium tetraoksida)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4BC7347F-564E-4B51-BEEF-E91E6F706A1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4" descr="tetes lemak">
            <a:extLst>
              <a:ext uri="{FF2B5EF4-FFF2-40B4-BE49-F238E27FC236}">
                <a16:creationId xmlns:a16="http://schemas.microsoft.com/office/drawing/2014/main" xmlns="" id="{7D08B3C5-707B-4911-94EE-98AFDB68B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60" y="1289448"/>
            <a:ext cx="4806553" cy="325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0C56369C-D3EA-4A8E-9494-92AB32F1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Tetes lemak kuat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A30B411F-C039-4371-804D-6F8F265D9AD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Picture 4" descr="tetes lemak kuat">
            <a:extLst>
              <a:ext uri="{FF2B5EF4-FFF2-40B4-BE49-F238E27FC236}">
                <a16:creationId xmlns:a16="http://schemas.microsoft.com/office/drawing/2014/main" xmlns="" id="{E6BEAC9B-1DB5-4C3B-93B3-14E4274F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2" t="12457" r="8865" b="18050"/>
          <a:stretch>
            <a:fillRect/>
          </a:stretch>
        </p:blipFill>
        <p:spPr bwMode="auto">
          <a:xfrm>
            <a:off x="3018235" y="1446610"/>
            <a:ext cx="3429000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8AC101CC-4DD8-484B-AEB4-061401817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Jar. Lemak (dengan HE)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7FAB41A4-DC37-480E-A278-B72AABE4DC6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20" name="Picture 4" descr="jar">
            <a:extLst>
              <a:ext uri="{FF2B5EF4-FFF2-40B4-BE49-F238E27FC236}">
                <a16:creationId xmlns:a16="http://schemas.microsoft.com/office/drawing/2014/main" xmlns="" id="{C2B41AD6-96AD-41ED-B106-4F5EC6F8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9657"/>
            <a:ext cx="5509022" cy="37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27E93F68-7633-4980-885D-0018ACA1C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1" name="Title 2">
            <a:extLst>
              <a:ext uri="{FF2B5EF4-FFF2-40B4-BE49-F238E27FC236}">
                <a16:creationId xmlns:a16="http://schemas.microsoft.com/office/drawing/2014/main" xmlns="" id="{AB56BAC6-62DF-4B3E-851A-C82769E81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500">
                <a:solidFill>
                  <a:srgbClr val="7B9899"/>
                </a:solidFill>
              </a:rPr>
              <a:t>stereocilium</a:t>
            </a:r>
            <a:endParaRPr lang="en-US" altLang="en-US" sz="4500"/>
          </a:p>
        </p:txBody>
      </p:sp>
      <p:pic>
        <p:nvPicPr>
          <p:cNvPr id="17412" name="Picture 4" descr="stereocilium">
            <a:extLst>
              <a:ext uri="{FF2B5EF4-FFF2-40B4-BE49-F238E27FC236}">
                <a16:creationId xmlns:a16="http://schemas.microsoft.com/office/drawing/2014/main" xmlns="" id="{CE83D070-3EF9-480F-8801-6BD69EBB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 t="50648" r="30046"/>
          <a:stretch>
            <a:fillRect/>
          </a:stretch>
        </p:blipFill>
        <p:spPr bwMode="auto">
          <a:xfrm>
            <a:off x="2286000" y="1285875"/>
            <a:ext cx="4076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EDC6DB35-56B1-443A-9207-1CB008D42940}"/>
              </a:ext>
            </a:extLst>
          </p:cNvPr>
          <p:cNvSpPr/>
          <p:nvPr/>
        </p:nvSpPr>
        <p:spPr>
          <a:xfrm>
            <a:off x="1066800" y="1878211"/>
            <a:ext cx="1500188" cy="482204"/>
          </a:xfrm>
          <a:prstGeom prst="rightArrow">
            <a:avLst>
              <a:gd name="adj1" fmla="val 50000"/>
              <a:gd name="adj2" fmla="val 1912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6" b="1264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30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/>
        </p:blipFill>
        <p:spPr bwMode="auto">
          <a:xfrm>
            <a:off x="0" y="3683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8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7" b="38055"/>
          <a:stretch/>
        </p:blipFill>
        <p:spPr bwMode="auto">
          <a:xfrm>
            <a:off x="-5080" y="-24130"/>
            <a:ext cx="9149080" cy="516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6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</a:pPr>
            <a:r>
              <a:rPr lang="en-US" sz="8000" b="1" dirty="0">
                <a:solidFill>
                  <a:schemeClr val="bg1"/>
                </a:solidFill>
              </a:rPr>
              <a:t>BADAN</a:t>
            </a:r>
            <a:r>
              <a:rPr lang="en-US" sz="7200" b="1" dirty="0">
                <a:solidFill>
                  <a:schemeClr val="bg1"/>
                </a:solidFill>
              </a:rPr>
              <a:t/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9600" b="1" dirty="0">
                <a:solidFill>
                  <a:schemeClr val="bg1"/>
                </a:solidFill>
              </a:rPr>
              <a:t>NISSL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(NISSL BODIES)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26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320</TotalTime>
  <Words>67</Words>
  <Application>Microsoft Office PowerPoint</Application>
  <PresentationFormat>On-screen Show (16:9)</PresentationFormat>
  <Paragraphs>32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Median</vt:lpstr>
      <vt:lpstr>CYTOLOGY (PART 1)</vt:lpstr>
      <vt:lpstr>Sel</vt:lpstr>
      <vt:lpstr>STEREOCILIA</vt:lpstr>
      <vt:lpstr>stereocilium</vt:lpstr>
      <vt:lpstr>stereocilium</vt:lpstr>
      <vt:lpstr>PowerPoint Presentation</vt:lpstr>
      <vt:lpstr>PowerPoint Presentation</vt:lpstr>
      <vt:lpstr>PowerPoint Presentation</vt:lpstr>
      <vt:lpstr>BADAN NISSL (NISSL BODIES)</vt:lpstr>
      <vt:lpstr>Badan nissel</vt:lpstr>
      <vt:lpstr>PowerPoint Presentation</vt:lpstr>
      <vt:lpstr>PowerPoint Presentation</vt:lpstr>
      <vt:lpstr>MITOKONDRIA (MITOCHONDRIA)</vt:lpstr>
      <vt:lpstr>PowerPoint Presentation</vt:lpstr>
      <vt:lpstr>Mitokondria </vt:lpstr>
      <vt:lpstr>mitokondria kuat</vt:lpstr>
      <vt:lpstr>PowerPoint Presentation</vt:lpstr>
      <vt:lpstr>GRANULA GLIKOGEN (GLYCOGEN GRANULES)</vt:lpstr>
      <vt:lpstr>PowerPoint Presentation</vt:lpstr>
      <vt:lpstr>PowerPoint Presentation</vt:lpstr>
      <vt:lpstr>glikogeni</vt:lpstr>
      <vt:lpstr>Granula Glikogeni </vt:lpstr>
      <vt:lpstr>PowerPoint Presentation</vt:lpstr>
      <vt:lpstr>glikogeni</vt:lpstr>
      <vt:lpstr>Granula Glikogeni </vt:lpstr>
      <vt:lpstr>PowerPoint Presentation</vt:lpstr>
      <vt:lpstr>GRANULA ZYMOGEN (ZYMOGEN GRANULES)</vt:lpstr>
      <vt:lpstr>PowerPoint Presentation</vt:lpstr>
      <vt:lpstr>PowerPoint Presentation</vt:lpstr>
      <vt:lpstr>PowerPoint Presentation</vt:lpstr>
      <vt:lpstr> Granula zymogeni</vt:lpstr>
      <vt:lpstr> Granula Zymogeni </vt:lpstr>
      <vt:lpstr> Granula Zymogeni </vt:lpstr>
      <vt:lpstr>PowerPoint Presentation</vt:lpstr>
      <vt:lpstr>mucinogen</vt:lpstr>
      <vt:lpstr>Mucinogen kuat</vt:lpstr>
      <vt:lpstr>TETES LEMAK (ADIPOCYTES)</vt:lpstr>
      <vt:lpstr>PowerPoint Presentation</vt:lpstr>
      <vt:lpstr>PowerPoint Presentation</vt:lpstr>
      <vt:lpstr>Tetes lemak (dengan Osmium tetraoksida)</vt:lpstr>
      <vt:lpstr>Tetes lemak kuat</vt:lpstr>
      <vt:lpstr>Jar. Lemak (dengan HE)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micu</dc:creator>
  <cp:lastModifiedBy>umy</cp:lastModifiedBy>
  <cp:revision>15</cp:revision>
  <dcterms:created xsi:type="dcterms:W3CDTF">2016-03-30T07:56:23Z</dcterms:created>
  <dcterms:modified xsi:type="dcterms:W3CDTF">2020-11-06T04:32:55Z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2452357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