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png" ContentType="image/png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8529" y="414909"/>
            <a:ext cx="686694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32" y="5714999"/>
            <a:ext cx="9116568" cy="1142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1610" y="2905201"/>
            <a:ext cx="2160778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08326" y="1908810"/>
            <a:ext cx="3895725" cy="3502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3276" y="3290442"/>
            <a:ext cx="345884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Dr.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Rizka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Fakhriani,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MMR,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Sp. THT-KL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Bagian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IK </a:t>
            </a:r>
            <a:r>
              <a:rPr dirty="0" sz="1800" spc="-5">
                <a:latin typeface="Calibri"/>
                <a:cs typeface="Calibri"/>
              </a:rPr>
              <a:t>THT-KL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FKIK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UMY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2373" y="2598547"/>
            <a:ext cx="49422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ANATOMI</a:t>
            </a:r>
            <a:r>
              <a:rPr dirty="0" sz="3200"/>
              <a:t> FISIOLOGI</a:t>
            </a:r>
            <a:r>
              <a:rPr dirty="0" sz="3200" spc="20"/>
              <a:t> </a:t>
            </a:r>
            <a:r>
              <a:rPr dirty="0" sz="3200" spc="-5"/>
              <a:t>TELINGA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998296"/>
            <a:ext cx="696277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Kanalis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Akustikus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Eksternal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Dinding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anterior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atap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auriculotemporal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(V3)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Dinding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posterior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lantai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cabang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auriculer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vagus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(CN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X)</a:t>
            </a:r>
            <a:endParaRPr sz="1800">
              <a:latin typeface="Calibri"/>
              <a:cs typeface="Calibri"/>
            </a:endParaRPr>
          </a:p>
          <a:p>
            <a:pPr marL="299085" marR="22542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Dinding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posterior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canalis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akustikus juga menerima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serat </a:t>
            </a:r>
            <a:r>
              <a:rPr dirty="0" sz="1800" spc="-5">
                <a:latin typeface="Calibri"/>
                <a:cs typeface="Calibri"/>
              </a:rPr>
              <a:t>sensorik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CN VII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melalui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cabang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auricular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vagus.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Calibri"/>
                <a:cs typeface="Calibri"/>
              </a:rPr>
              <a:t>Membran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Timpani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Sebagian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anterior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permukaan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lateral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auriculotemporal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(V3)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Setengah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posterior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permukaan</a:t>
            </a:r>
            <a:r>
              <a:rPr dirty="0" sz="1800" spc="-5">
                <a:latin typeface="Calibri"/>
                <a:cs typeface="Calibri"/>
              </a:rPr>
              <a:t> lateral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cabang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auricular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vagus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(CN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X)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Permukaan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medial 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cabang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CN </a:t>
            </a:r>
            <a:r>
              <a:rPr dirty="0" sz="1800">
                <a:latin typeface="Calibri"/>
                <a:cs typeface="Calibri"/>
              </a:rPr>
              <a:t>IX </a:t>
            </a:r>
            <a:r>
              <a:rPr dirty="0" sz="1800" spc="-5">
                <a:latin typeface="Calibri"/>
                <a:cs typeface="Calibri"/>
              </a:rPr>
              <a:t>(Jacobson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nerve)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3782" y="1856210"/>
            <a:ext cx="3808521" cy="31851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13308" y="2708224"/>
            <a:ext cx="298831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latin typeface="Calibri"/>
                <a:cs typeface="Calibri"/>
              </a:rPr>
              <a:t>Telinga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tengah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bersama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dengan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tuba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eusthacian,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aditus,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antrum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mastoid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aircells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disebut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“middle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ear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cleft”(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2375" y="566673"/>
            <a:ext cx="165735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2.</a:t>
            </a:r>
            <a:r>
              <a:rPr dirty="0" sz="1800" spc="-30"/>
              <a:t> </a:t>
            </a:r>
            <a:r>
              <a:rPr dirty="0" sz="1800" spc="-5"/>
              <a:t>Telinga</a:t>
            </a:r>
            <a:r>
              <a:rPr dirty="0" sz="1800" spc="-20"/>
              <a:t> </a:t>
            </a:r>
            <a:r>
              <a:rPr dirty="0" sz="1800"/>
              <a:t>Tengah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1226757"/>
            <a:ext cx="4375404" cy="35069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6919" y="2380615"/>
            <a:ext cx="291655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Telinga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tengah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terbagi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menjadi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AutoNum type="alphaLcPeriod"/>
              <a:tabLst>
                <a:tab pos="469900" algn="l"/>
                <a:tab pos="470534" algn="l"/>
              </a:tabLst>
            </a:pPr>
            <a:r>
              <a:rPr dirty="0" sz="1800">
                <a:latin typeface="Calibri"/>
                <a:cs typeface="Calibri"/>
              </a:rPr>
              <a:t>Mesotympanum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AutoNum type="alphaLcPeriod"/>
              <a:tabLst>
                <a:tab pos="469900" algn="l"/>
                <a:tab pos="470534" algn="l"/>
              </a:tabLst>
            </a:pPr>
            <a:r>
              <a:rPr dirty="0" sz="1800" spc="-5">
                <a:latin typeface="Calibri"/>
                <a:cs typeface="Calibri"/>
              </a:rPr>
              <a:t>Epytympanum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AutoNum type="alphaLcPeriod"/>
              <a:tabLst>
                <a:tab pos="469900" algn="l"/>
                <a:tab pos="470534" algn="l"/>
              </a:tabLst>
            </a:pPr>
            <a:r>
              <a:rPr dirty="0" sz="1800" spc="-5">
                <a:latin typeface="Calibri"/>
                <a:cs typeface="Calibri"/>
              </a:rPr>
              <a:t>Hypotympanum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7888" y="1600200"/>
            <a:ext cx="4248912" cy="33848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4519" y="2609215"/>
            <a:ext cx="334010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Telinga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tengah </a:t>
            </a:r>
            <a:r>
              <a:rPr dirty="0" sz="1800" spc="-5">
                <a:latin typeface="Calibri"/>
                <a:cs typeface="Calibri"/>
              </a:rPr>
              <a:t>bisa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diibaratkan </a:t>
            </a:r>
            <a:r>
              <a:rPr dirty="0" sz="1800" spc="-5">
                <a:latin typeface="Calibri"/>
                <a:cs typeface="Calibri"/>
              </a:rPr>
              <a:t> menjadi kotak dengan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 sisi</a:t>
            </a:r>
            <a:r>
              <a:rPr dirty="0" sz="1800" spc="-5">
                <a:latin typeface="Calibri"/>
                <a:cs typeface="Calibri"/>
              </a:rPr>
              <a:t> dengan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atap,</a:t>
            </a:r>
            <a:r>
              <a:rPr dirty="0" sz="1800" spc="-5">
                <a:latin typeface="Calibri"/>
                <a:cs typeface="Calibri"/>
              </a:rPr>
              <a:t> lantai, </a:t>
            </a:r>
            <a:r>
              <a:rPr dirty="0" sz="1800">
                <a:latin typeface="Calibri"/>
                <a:cs typeface="Calibri"/>
              </a:rPr>
              <a:t>medial, </a:t>
            </a:r>
            <a:r>
              <a:rPr dirty="0" sz="1800" spc="-5">
                <a:latin typeface="Calibri"/>
                <a:cs typeface="Calibri"/>
              </a:rPr>
              <a:t>lateral,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dinding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anterior dan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posterior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2152015"/>
            <a:ext cx="656463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17653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Atap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dibentuk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oleh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lempengan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tipis</a:t>
            </a:r>
            <a:r>
              <a:rPr dirty="0" sz="1800">
                <a:latin typeface="Calibri"/>
                <a:cs typeface="Calibri"/>
              </a:rPr>
              <a:t> yang</a:t>
            </a:r>
            <a:r>
              <a:rPr dirty="0" sz="1800" spc="-5">
                <a:latin typeface="Calibri"/>
                <a:cs typeface="Calibri"/>
              </a:rPr>
              <a:t> disebut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tegmen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tympani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Lantai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merupakan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lempengan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tipis,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-5">
                <a:latin typeface="Calibri"/>
                <a:cs typeface="Calibri"/>
              </a:rPr>
              <a:t> memisahkan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rongga</a:t>
            </a:r>
            <a:r>
              <a:rPr dirty="0" sz="1800" spc="-5">
                <a:latin typeface="Calibri"/>
                <a:cs typeface="Calibri"/>
              </a:rPr>
              <a:t> timpani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jugularis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bulb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Dinding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anterior</a:t>
            </a:r>
            <a:r>
              <a:rPr dirty="0" sz="1800">
                <a:latin typeface="Calibri"/>
                <a:cs typeface="Calibri"/>
              </a:rPr>
              <a:t> :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memiliki</a:t>
            </a:r>
            <a:r>
              <a:rPr dirty="0" sz="1800">
                <a:latin typeface="Calibri"/>
                <a:cs typeface="Calibri"/>
              </a:rPr>
              <a:t> lempengan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tulang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 </a:t>
            </a:r>
            <a:r>
              <a:rPr dirty="0" sz="1800" spc="-5">
                <a:latin typeface="Calibri"/>
                <a:cs typeface="Calibri"/>
              </a:rPr>
              <a:t>tipis,</a:t>
            </a:r>
            <a:r>
              <a:rPr dirty="0" sz="1800">
                <a:latin typeface="Calibri"/>
                <a:cs typeface="Calibri"/>
              </a:rPr>
              <a:t> yang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memisahkan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rongga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arteri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karotis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internal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308" y="2286000"/>
            <a:ext cx="7952359" cy="30456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2375" y="1287017"/>
            <a:ext cx="55600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Dinding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posterior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terletak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dekat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dengan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aircells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mastoid. </a:t>
            </a:r>
            <a:r>
              <a:rPr dirty="0" sz="1800">
                <a:latin typeface="Calibri"/>
                <a:cs typeface="Calibri"/>
              </a:rPr>
              <a:t>Ini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menampakkan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proyeksi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disebut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piramida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3964" y="893100"/>
            <a:ext cx="3920739" cy="4632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6414" y="2152015"/>
            <a:ext cx="27635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/>
              <a:t>Dinding </a:t>
            </a:r>
            <a:r>
              <a:rPr dirty="0" sz="1800"/>
              <a:t>medial </a:t>
            </a:r>
            <a:r>
              <a:rPr dirty="0" sz="1800" spc="-5"/>
              <a:t>dibentuk oleh </a:t>
            </a:r>
            <a:r>
              <a:rPr dirty="0" sz="1800" spc="-395"/>
              <a:t> </a:t>
            </a:r>
            <a:r>
              <a:rPr dirty="0" sz="1800" spc="-5"/>
              <a:t>labirin.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7823" y="1511256"/>
            <a:ext cx="4134488" cy="29979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3955" y="2456815"/>
            <a:ext cx="292227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Ini adalah ruang </a:t>
            </a:r>
            <a:r>
              <a:rPr dirty="0" sz="1800" spc="-5">
                <a:latin typeface="Calibri"/>
                <a:cs typeface="Calibri"/>
              </a:rPr>
              <a:t>besar </a:t>
            </a:r>
            <a:r>
              <a:rPr dirty="0" sz="1800">
                <a:latin typeface="Calibri"/>
                <a:cs typeface="Calibri"/>
              </a:rPr>
              <a:t>yang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mengandung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udara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bagian </a:t>
            </a:r>
            <a:r>
              <a:rPr dirty="0" sz="1800">
                <a:latin typeface="Calibri"/>
                <a:cs typeface="Calibri"/>
              </a:rPr>
              <a:t> atas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mastoid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berhubungan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dengan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attic</a:t>
            </a:r>
            <a:r>
              <a:rPr dirty="0" sz="1800">
                <a:latin typeface="Calibri"/>
                <a:cs typeface="Calibri"/>
              </a:rPr>
              <a:t> melalui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aditus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2044" y="715517"/>
            <a:ext cx="23825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Antrum</a:t>
            </a:r>
            <a:r>
              <a:rPr dirty="0" sz="2800" spc="-30"/>
              <a:t> </a:t>
            </a:r>
            <a:r>
              <a:rPr dirty="0" sz="2800" spc="-5"/>
              <a:t>mastoid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0955" y="2341879"/>
            <a:ext cx="613727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Aditus</a:t>
            </a:r>
            <a:r>
              <a:rPr dirty="0" sz="1800" spc="-5">
                <a:latin typeface="Calibri"/>
                <a:cs typeface="Calibri"/>
              </a:rPr>
              <a:t> adalah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suatu</a:t>
            </a:r>
            <a:r>
              <a:rPr dirty="0" sz="1800" spc="-5">
                <a:latin typeface="Calibri"/>
                <a:cs typeface="Calibri"/>
              </a:rPr>
              <a:t> pembukaan</a:t>
            </a:r>
            <a:r>
              <a:rPr dirty="0" sz="1800">
                <a:latin typeface="Calibri"/>
                <a:cs typeface="Calibri"/>
              </a:rPr>
              <a:t> melalui </a:t>
            </a:r>
            <a:r>
              <a:rPr dirty="0" sz="1800" spc="-5">
                <a:latin typeface="Calibri"/>
                <a:cs typeface="Calibri"/>
              </a:rPr>
              <a:t>hubungan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attic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dengan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antrum. </a:t>
            </a:r>
            <a:r>
              <a:rPr dirty="0" sz="1800">
                <a:latin typeface="Calibri"/>
                <a:cs typeface="Calibri"/>
              </a:rPr>
              <a:t>Penonjolan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kanal</a:t>
            </a:r>
            <a:r>
              <a:rPr dirty="0" sz="1800" spc="-5">
                <a:latin typeface="Calibri"/>
                <a:cs typeface="Calibri"/>
              </a:rPr>
              <a:t> horizontal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terletak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sisi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medial.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Sementara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fossa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incudis,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melekat </a:t>
            </a:r>
            <a:r>
              <a:rPr dirty="0" sz="1800" spc="-5">
                <a:latin typeface="Calibri"/>
                <a:cs typeface="Calibri"/>
              </a:rPr>
              <a:t>pada </a:t>
            </a:r>
            <a:r>
              <a:rPr dirty="0" sz="1800">
                <a:latin typeface="Calibri"/>
                <a:cs typeface="Calibri"/>
              </a:rPr>
              <a:t>prosesus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short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incus,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terletak di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lateral.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Nervus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facialis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terletak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tepat di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bawah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aditus.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038224"/>
            <a:ext cx="31038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ADITUS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AD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ANTRUM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2182057"/>
            <a:ext cx="4544568" cy="30467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8456" y="3879595"/>
            <a:ext cx="249745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685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Perkembangan </a:t>
            </a:r>
            <a:r>
              <a:rPr dirty="0" sz="1800">
                <a:latin typeface="Calibri"/>
                <a:cs typeface="Calibri"/>
              </a:rPr>
              <a:t>sel </a:t>
            </a:r>
            <a:r>
              <a:rPr dirty="0" sz="1800" spc="-10">
                <a:latin typeface="Calibri"/>
                <a:cs typeface="Calibri"/>
              </a:rPr>
              <a:t>udara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mastoid, </a:t>
            </a:r>
            <a:r>
              <a:rPr dirty="0" sz="1800">
                <a:latin typeface="Calibri"/>
                <a:cs typeface="Calibri"/>
              </a:rPr>
              <a:t>ada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tiga</a:t>
            </a:r>
            <a:r>
              <a:rPr dirty="0" sz="1800" spc="-5">
                <a:latin typeface="Calibri"/>
                <a:cs typeface="Calibri"/>
              </a:rPr>
              <a:t> jenis</a:t>
            </a:r>
            <a:r>
              <a:rPr dirty="0" sz="1800">
                <a:latin typeface="Calibri"/>
                <a:cs typeface="Calibri"/>
              </a:rPr>
              <a:t> :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well-pneumatized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atau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seluler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Diploetic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Sklerotik </a:t>
            </a:r>
            <a:r>
              <a:rPr dirty="0" sz="1800" spc="-15">
                <a:latin typeface="Calibri"/>
                <a:cs typeface="Calibri"/>
              </a:rPr>
              <a:t>atau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aselular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809" y="1894713"/>
            <a:ext cx="318389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Mastoid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terdiri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korteks</a:t>
            </a:r>
            <a:r>
              <a:rPr dirty="0" sz="1800" spc="-5">
                <a:latin typeface="Calibri"/>
                <a:cs typeface="Calibri"/>
              </a:rPr>
              <a:t> tulang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dengan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"honeycomb"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sel-sel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udara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bawahnya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2375" y="350646"/>
            <a:ext cx="30988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MASTOID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DAN </a:t>
            </a:r>
            <a:r>
              <a:rPr dirty="0" sz="1800" spc="-5" b="1">
                <a:latin typeface="Calibri"/>
                <a:cs typeface="Calibri"/>
              </a:rPr>
              <a:t>SISTEM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AIRCELLS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0955" y="2341879"/>
            <a:ext cx="276415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dirty="0" sz="1800" spc="-5">
                <a:latin typeface="Calibri"/>
                <a:cs typeface="Calibri"/>
              </a:rPr>
              <a:t>Telinga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luar/eksternal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dirty="0" sz="1800" spc="-5">
                <a:latin typeface="Calibri"/>
                <a:cs typeface="Calibri"/>
              </a:rPr>
              <a:t>Telinga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tengah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dirty="0" sz="1800" spc="-5">
                <a:latin typeface="Calibri"/>
                <a:cs typeface="Calibri"/>
              </a:rPr>
              <a:t>Telingan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dalam/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internal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038224"/>
            <a:ext cx="27965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ANATOMI</a:t>
            </a:r>
            <a:r>
              <a:rPr dirty="0" sz="2800" spc="-20"/>
              <a:t> </a:t>
            </a:r>
            <a:r>
              <a:rPr dirty="0" sz="2800" spc="-10"/>
              <a:t>TELINGA</a:t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2341879"/>
            <a:ext cx="685292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Sel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zigomatik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(di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dalam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akar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zigoma).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Sel-sel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Tegmen (meluas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ke tegmen </a:t>
            </a:r>
            <a:r>
              <a:rPr dirty="0" sz="1800" spc="-5">
                <a:latin typeface="Calibri"/>
                <a:cs typeface="Calibri"/>
              </a:rPr>
              <a:t>tympani).</a:t>
            </a:r>
            <a:endParaRPr sz="1800">
              <a:latin typeface="Calibri"/>
              <a:cs typeface="Calibri"/>
            </a:endParaRPr>
          </a:p>
          <a:p>
            <a:pPr marL="12700" marR="281559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Sel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perisinus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(di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atasnya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lempeng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sinus).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retrofasial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(mengelilingi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nervus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facialis).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Sel-sel perilabyrinthine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(terletak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atas,</a:t>
            </a:r>
            <a:r>
              <a:rPr dirty="0" sz="1800" spc="-5">
                <a:latin typeface="Calibri"/>
                <a:cs typeface="Calibri"/>
              </a:rPr>
              <a:t> di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bawah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belakang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labirin)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Peritubal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(di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sekitar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tuba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eustachio. </a:t>
            </a:r>
            <a:r>
              <a:rPr dirty="0" sz="1800">
                <a:latin typeface="Calibri"/>
                <a:cs typeface="Calibri"/>
              </a:rPr>
              <a:t>Bersama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dengan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sel</a:t>
            </a:r>
            <a:r>
              <a:rPr dirty="0" sz="1800" spc="-5">
                <a:latin typeface="Calibri"/>
                <a:cs typeface="Calibri"/>
              </a:rPr>
              <a:t> hypotympanic </a:t>
            </a:r>
            <a:r>
              <a:rPr dirty="0" sz="1800">
                <a:latin typeface="Calibri"/>
                <a:cs typeface="Calibri"/>
              </a:rPr>
              <a:t> mereka</a:t>
            </a:r>
            <a:r>
              <a:rPr dirty="0" sz="1800" spc="-5">
                <a:latin typeface="Calibri"/>
                <a:cs typeface="Calibri"/>
              </a:rPr>
              <a:t> juga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berkomunikasi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dengan</a:t>
            </a:r>
            <a:r>
              <a:rPr dirty="0" sz="1800">
                <a:latin typeface="Calibri"/>
                <a:cs typeface="Calibri"/>
              </a:rPr>
              <a:t> apeks petrosa).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Sel-sel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ujung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(yang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cukup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besar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terletak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tengah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lateral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pada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daerah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digastrik di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ujung mastoid).</a:t>
            </a:r>
            <a:endParaRPr sz="1800">
              <a:latin typeface="Calibri"/>
              <a:cs typeface="Calibri"/>
            </a:endParaRPr>
          </a:p>
          <a:p>
            <a:pPr marL="12700" marR="3492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Sel-sel </a:t>
            </a:r>
            <a:r>
              <a:rPr dirty="0" sz="1800">
                <a:latin typeface="Calibri"/>
                <a:cs typeface="Calibri"/>
              </a:rPr>
              <a:t>marginal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(terletak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belakang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lempeng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sinus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 </a:t>
            </a:r>
            <a:r>
              <a:rPr dirty="0" sz="1800">
                <a:latin typeface="Calibri"/>
                <a:cs typeface="Calibri"/>
              </a:rPr>
              <a:t>dapat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meluas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oksipital).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Sel-sel </a:t>
            </a:r>
            <a:r>
              <a:rPr dirty="0" sz="1800">
                <a:latin typeface="Calibri"/>
                <a:cs typeface="Calibri"/>
              </a:rPr>
              <a:t>squamosal </a:t>
            </a:r>
            <a:r>
              <a:rPr dirty="0" sz="1800" spc="-5">
                <a:latin typeface="Calibri"/>
                <a:cs typeface="Calibri"/>
              </a:rPr>
              <a:t>(terletak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bagian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skuamosa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temporal).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038224"/>
            <a:ext cx="32473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Lokasi</a:t>
            </a:r>
            <a:r>
              <a:rPr dirty="0" sz="2800" spc="-30"/>
              <a:t> </a:t>
            </a:r>
            <a:r>
              <a:rPr dirty="0" sz="2800" spc="-5"/>
              <a:t>aircells</a:t>
            </a:r>
            <a:r>
              <a:rPr dirty="0" sz="2800" spc="-10"/>
              <a:t> </a:t>
            </a:r>
            <a:r>
              <a:rPr dirty="0" sz="2800" spc="-5"/>
              <a:t>mastoid</a:t>
            </a:r>
            <a:endParaRPr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8529" y="414909"/>
            <a:ext cx="34683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libri"/>
                <a:cs typeface="Calibri"/>
              </a:rPr>
              <a:t>Perkembangan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Mastoid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4612" y="1718817"/>
            <a:ext cx="703516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Mastoid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berkembang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skuamosa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petrosa. </a:t>
            </a:r>
            <a:r>
              <a:rPr dirty="0" sz="1800" spc="-5">
                <a:latin typeface="Calibri"/>
                <a:cs typeface="Calibri"/>
              </a:rPr>
              <a:t>Septum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Korner, 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memisahkan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sel-sel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squamosal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superfisial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sel-sel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petrosus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dalam.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Antrum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mastoid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tidak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dapat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dijangkau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kecuali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septum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Korner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telah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diambil.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583" y="2929681"/>
            <a:ext cx="7664906" cy="26656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488" y="2116338"/>
            <a:ext cx="4682935" cy="34721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826" y="1934971"/>
            <a:ext cx="325120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Ada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tiga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ossicles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telinga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tengah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800" spc="-5">
                <a:latin typeface="Calibri"/>
                <a:cs typeface="Calibri"/>
              </a:rPr>
              <a:t>malleus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800" spc="-5">
                <a:latin typeface="Calibri"/>
                <a:cs typeface="Calibri"/>
              </a:rPr>
              <a:t>incus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800" spc="-10">
                <a:latin typeface="Calibri"/>
                <a:cs typeface="Calibri"/>
              </a:rPr>
              <a:t>stapes.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826" y="5227446"/>
            <a:ext cx="404558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Oscicles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menkonduksikan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energy </a:t>
            </a:r>
            <a:r>
              <a:rPr dirty="0" sz="1800" spc="-10">
                <a:latin typeface="Calibri"/>
                <a:cs typeface="Calibri"/>
              </a:rPr>
              <a:t>suara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membran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ke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jendela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oval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kemudian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ke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cairan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telinga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bagian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dalam.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3826" y="707212"/>
            <a:ext cx="40570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OSSICLES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TELINGA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TENGAH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0955" y="2341879"/>
            <a:ext cx="279209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Terdapat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muskulus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dirty="0" sz="1800" spc="-5">
                <a:latin typeface="Calibri"/>
                <a:cs typeface="Calibri"/>
              </a:rPr>
              <a:t>Muskulus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tensor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dirty="0" sz="1800">
                <a:latin typeface="Calibri"/>
                <a:cs typeface="Calibri"/>
              </a:rPr>
              <a:t>Muskulus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stapedius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038224"/>
            <a:ext cx="32835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Muskulus</a:t>
            </a:r>
            <a:r>
              <a:rPr dirty="0" sz="2800" spc="15"/>
              <a:t> </a:t>
            </a:r>
            <a:r>
              <a:rPr dirty="0" sz="2800" spc="-5"/>
              <a:t>intratimpani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0955" y="2341879"/>
            <a:ext cx="647700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Pleksus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terletak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promontorium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dibentuk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oleh</a:t>
            </a:r>
            <a:endParaRPr sz="1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romanLcParenBoth"/>
              <a:tabLst>
                <a:tab pos="527685" algn="l"/>
                <a:tab pos="528320" algn="l"/>
              </a:tabLst>
            </a:pPr>
            <a:r>
              <a:rPr dirty="0" sz="1800" spc="-5">
                <a:latin typeface="Calibri"/>
                <a:cs typeface="Calibri"/>
              </a:rPr>
              <a:t>cabang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>
                <a:latin typeface="Calibri"/>
                <a:cs typeface="Calibri"/>
              </a:rPr>
              <a:t> glossopharyngeal</a:t>
            </a:r>
            <a:endParaRPr sz="1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romanLcParenBoth"/>
              <a:tabLst>
                <a:tab pos="527685" algn="l"/>
                <a:tab pos="528320" algn="l"/>
              </a:tabLst>
            </a:pPr>
            <a:r>
              <a:rPr dirty="0" sz="1800">
                <a:latin typeface="Calibri"/>
                <a:cs typeface="Calibri"/>
              </a:rPr>
              <a:t>serabut</a:t>
            </a:r>
            <a:r>
              <a:rPr dirty="0" sz="1800" spc="-5">
                <a:latin typeface="Calibri"/>
                <a:cs typeface="Calibri"/>
              </a:rPr>
              <a:t> simpatis dari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pleksus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sekitar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arteri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karotid </a:t>
            </a:r>
            <a:r>
              <a:rPr dirty="0" sz="1800" spc="-5">
                <a:latin typeface="Calibri"/>
                <a:cs typeface="Calibri"/>
              </a:rPr>
              <a:t>internal.</a:t>
            </a:r>
            <a:endParaRPr sz="1800">
              <a:latin typeface="Calibri"/>
              <a:cs typeface="Calibri"/>
            </a:endParaRPr>
          </a:p>
          <a:p>
            <a:pPr marL="12700" marR="5080" indent="845819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Pleksus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menginervasi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persarafan ke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permukaan </a:t>
            </a:r>
            <a:r>
              <a:rPr dirty="0" sz="1800">
                <a:latin typeface="Calibri"/>
                <a:cs typeface="Calibri"/>
              </a:rPr>
              <a:t> medial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membran </a:t>
            </a:r>
            <a:r>
              <a:rPr dirty="0" sz="1800" spc="-5">
                <a:latin typeface="Calibri"/>
                <a:cs typeface="Calibri"/>
              </a:rPr>
              <a:t>timpani,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cavum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timpani,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aircells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mastoid</a:t>
            </a:r>
            <a:r>
              <a:rPr dirty="0" sz="1800">
                <a:latin typeface="Calibri"/>
                <a:cs typeface="Calibri"/>
              </a:rPr>
              <a:t> dan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tuba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eustachius.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032763"/>
            <a:ext cx="26689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Pleksus</a:t>
            </a:r>
            <a:r>
              <a:rPr dirty="0" sz="3200" spc="-65"/>
              <a:t> </a:t>
            </a:r>
            <a:r>
              <a:rPr dirty="0" sz="3200" spc="-5"/>
              <a:t>Timpani</a:t>
            </a:r>
            <a:endParaRPr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8224" y="1922729"/>
            <a:ext cx="6423660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Pleksus timpani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juga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membawa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serat-serat sekretomotor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untuk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kelenjar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parotis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alibri"/>
                <a:cs typeface="Calibri"/>
              </a:rPr>
              <a:t>Nukleus </a:t>
            </a:r>
            <a:r>
              <a:rPr dirty="0" sz="1800" spc="-5">
                <a:latin typeface="Calibri"/>
                <a:cs typeface="Calibri"/>
              </a:rPr>
              <a:t>saliva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inferior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→</a:t>
            </a:r>
            <a:r>
              <a:rPr dirty="0" sz="1800" spc="-5">
                <a:latin typeface="Calibri"/>
                <a:cs typeface="Calibri"/>
              </a:rPr>
              <a:t> CN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IX →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Cabang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timpani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→</a:t>
            </a:r>
            <a:r>
              <a:rPr dirty="0" sz="1800" spc="-5">
                <a:latin typeface="Calibri"/>
                <a:cs typeface="Calibri"/>
              </a:rPr>
              <a:t> Pleksus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→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Nervus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petrosal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lebih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kecil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→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Otic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ganglion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→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nervus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Auriculotemporal</a:t>
            </a:r>
            <a:r>
              <a:rPr dirty="0" sz="1800">
                <a:latin typeface="Calibri"/>
                <a:cs typeface="Calibri"/>
              </a:rPr>
              <a:t> → Kelenjar</a:t>
            </a:r>
            <a:r>
              <a:rPr dirty="0" sz="1800" spc="-10">
                <a:latin typeface="Calibri"/>
                <a:cs typeface="Calibri"/>
              </a:rPr>
              <a:t> parotid.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038224"/>
            <a:ext cx="32404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Nervus</a:t>
            </a:r>
            <a:r>
              <a:rPr dirty="0" sz="2800"/>
              <a:t> </a:t>
            </a:r>
            <a:r>
              <a:rPr dirty="0" sz="2800" spc="-10"/>
              <a:t>Chorda</a:t>
            </a:r>
            <a:r>
              <a:rPr dirty="0" sz="2800" spc="-15"/>
              <a:t> </a:t>
            </a:r>
            <a:r>
              <a:rPr dirty="0" sz="2800" spc="-10"/>
              <a:t>Timpni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190955" y="2341879"/>
            <a:ext cx="6534784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45819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Ini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adalah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cabang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nervus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facialis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memasuki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telinga </a:t>
            </a:r>
            <a:r>
              <a:rPr dirty="0" sz="1800">
                <a:latin typeface="Calibri"/>
                <a:cs typeface="Calibri"/>
              </a:rPr>
              <a:t> tengah </a:t>
            </a:r>
            <a:r>
              <a:rPr dirty="0" sz="1800" spc="-5">
                <a:latin typeface="Calibri"/>
                <a:cs typeface="Calibri"/>
              </a:rPr>
              <a:t>melalui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kanalikuli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posterior,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berjalan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permukaan </a:t>
            </a:r>
            <a:r>
              <a:rPr dirty="0" sz="1800">
                <a:latin typeface="Calibri"/>
                <a:cs typeface="Calibri"/>
              </a:rPr>
              <a:t>medial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membran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timpani</a:t>
            </a:r>
            <a:endParaRPr sz="1800">
              <a:latin typeface="Calibri"/>
              <a:cs typeface="Calibri"/>
            </a:endParaRPr>
          </a:p>
          <a:p>
            <a:pPr marL="12700" marR="205104" indent="845819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Ini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membawa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indra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perasa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pertiga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anterior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lidah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 </a:t>
            </a:r>
            <a:r>
              <a:rPr dirty="0" sz="1800">
                <a:latin typeface="Calibri"/>
                <a:cs typeface="Calibri"/>
              </a:rPr>
              <a:t>menginervasi serat-serat </a:t>
            </a:r>
            <a:r>
              <a:rPr dirty="0" sz="1800" spc="-5">
                <a:latin typeface="Calibri"/>
                <a:cs typeface="Calibri"/>
              </a:rPr>
              <a:t>secretomotor </a:t>
            </a:r>
            <a:r>
              <a:rPr dirty="0" sz="1800">
                <a:latin typeface="Calibri"/>
                <a:cs typeface="Calibri"/>
              </a:rPr>
              <a:t>ke kelenjar </a:t>
            </a:r>
            <a:r>
              <a:rPr dirty="0" sz="1800" spc="-5">
                <a:latin typeface="Calibri"/>
                <a:cs typeface="Calibri"/>
              </a:rPr>
              <a:t>submaxilaris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sublingual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saliva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2341879"/>
            <a:ext cx="641032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Telinga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tengah </a:t>
            </a:r>
            <a:r>
              <a:rPr dirty="0" sz="1800" spc="-5">
                <a:latin typeface="Calibri"/>
                <a:cs typeface="Calibri"/>
              </a:rPr>
              <a:t>dilapisi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ileh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membran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mukosa</a:t>
            </a:r>
            <a:r>
              <a:rPr dirty="0" sz="1800">
                <a:latin typeface="Calibri"/>
                <a:cs typeface="Calibri"/>
              </a:rPr>
              <a:t> mulai </a:t>
            </a:r>
            <a:r>
              <a:rPr dirty="0" sz="1800" spc="-5">
                <a:latin typeface="Calibri"/>
                <a:cs typeface="Calibri"/>
              </a:rPr>
              <a:t>dari</a:t>
            </a:r>
            <a:endParaRPr sz="18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ossikles,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muskulus,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ligamen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nervus.</a:t>
            </a:r>
            <a:endParaRPr sz="18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Secara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histologi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-Tuba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esthacius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dilapisi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oleh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epitel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bersilia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-Cavum timpani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dilapisi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oleh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epitel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columnar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bersilia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(a&amp;i)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kuboid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(p)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-Epytympanium dan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air </a:t>
            </a:r>
            <a:r>
              <a:rPr dirty="0" sz="1800" spc="-5">
                <a:latin typeface="Calibri"/>
                <a:cs typeface="Calibri"/>
              </a:rPr>
              <a:t>cells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mastoid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dilapisi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epitel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tak </a:t>
            </a:r>
            <a:r>
              <a:rPr dirty="0" sz="1800" spc="-5">
                <a:latin typeface="Calibri"/>
                <a:cs typeface="Calibri"/>
              </a:rPr>
              <a:t>bersilia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038224"/>
            <a:ext cx="415480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LAPISAN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MIDDLE EAR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CLEFT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2341879"/>
            <a:ext cx="657161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Telinga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tengah </a:t>
            </a:r>
            <a:r>
              <a:rPr dirty="0" sz="1800" spc="-5">
                <a:latin typeface="Calibri"/>
                <a:cs typeface="Calibri"/>
              </a:rPr>
              <a:t>disuplai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oleh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</a:t>
            </a:r>
            <a:r>
              <a:rPr dirty="0" sz="1800" spc="-5">
                <a:latin typeface="Calibri"/>
                <a:cs typeface="Calibri"/>
              </a:rPr>
              <a:t> arteri,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>
                <a:latin typeface="Calibri"/>
                <a:cs typeface="Calibri"/>
              </a:rPr>
              <a:t> mana</a:t>
            </a:r>
            <a:r>
              <a:rPr dirty="0" sz="1800" spc="-5">
                <a:latin typeface="Calibri"/>
                <a:cs typeface="Calibri"/>
              </a:rPr>
              <a:t> dua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>
                <a:latin typeface="Calibri"/>
                <a:cs typeface="Calibri"/>
              </a:rPr>
              <a:t> antaranya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adalah</a:t>
            </a:r>
            <a:endParaRPr sz="18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utama,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yaitu:</a:t>
            </a:r>
            <a:endParaRPr sz="1800">
              <a:latin typeface="Calibri"/>
              <a:cs typeface="Calibri"/>
            </a:endParaRPr>
          </a:p>
          <a:p>
            <a:pPr marL="12700" marR="83566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Cabang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anterior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arteri maksilaris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mensuplai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membran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timpani.</a:t>
            </a:r>
            <a:endParaRPr sz="1800">
              <a:latin typeface="Calibri"/>
              <a:cs typeface="Calibri"/>
            </a:endParaRPr>
          </a:p>
          <a:p>
            <a:pPr marL="12700" marR="20955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Cabang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stylomastoid</a:t>
            </a:r>
            <a:r>
              <a:rPr dirty="0" sz="1800">
                <a:latin typeface="Calibri"/>
                <a:cs typeface="Calibri"/>
              </a:rPr>
              <a:t> dari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arteri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aurikularis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posterior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mensuplai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telinga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tengah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aircells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mastoid.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532331"/>
            <a:ext cx="643445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 b="1">
                <a:solidFill>
                  <a:srgbClr val="4F81BC"/>
                </a:solidFill>
                <a:latin typeface="Calibri"/>
                <a:cs typeface="Calibri"/>
              </a:rPr>
              <a:t>VASKULARISASI</a:t>
            </a:r>
            <a:r>
              <a:rPr dirty="0" spc="-10" b="1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pc="-5" b="1">
                <a:solidFill>
                  <a:srgbClr val="4F81BC"/>
                </a:solidFill>
                <a:latin typeface="Calibri"/>
                <a:cs typeface="Calibri"/>
              </a:rPr>
              <a:t>TELINGA</a:t>
            </a:r>
            <a:r>
              <a:rPr dirty="0" spc="-15" b="1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pc="-5" b="1">
                <a:solidFill>
                  <a:srgbClr val="4F81BC"/>
                </a:solidFill>
                <a:latin typeface="Calibri"/>
                <a:cs typeface="Calibri"/>
              </a:rPr>
              <a:t>TENGAH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926719"/>
            <a:ext cx="648208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Empat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pembuluh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kecil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adalah: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Cabang</a:t>
            </a:r>
            <a:r>
              <a:rPr dirty="0" sz="1800" spc="-5">
                <a:latin typeface="Calibri"/>
                <a:cs typeface="Calibri"/>
              </a:rPr>
              <a:t> petrosal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arteri </a:t>
            </a:r>
            <a:r>
              <a:rPr dirty="0" sz="1800" spc="-5">
                <a:latin typeface="Calibri"/>
                <a:cs typeface="Calibri"/>
              </a:rPr>
              <a:t>meningeal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medial</a:t>
            </a:r>
            <a:r>
              <a:rPr dirty="0" sz="1800" spc="-5">
                <a:latin typeface="Calibri"/>
                <a:cs typeface="Calibri"/>
              </a:rPr>
              <a:t> (membentang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sepanjang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nervus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petrosus).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Cabang </a:t>
            </a:r>
            <a:r>
              <a:rPr dirty="0" sz="1800" spc="-5">
                <a:latin typeface="Calibri"/>
                <a:cs typeface="Calibri"/>
              </a:rPr>
              <a:t>timpani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superior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arteri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meningeal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medial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melintang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 </a:t>
            </a:r>
            <a:r>
              <a:rPr dirty="0" sz="1800" spc="-5">
                <a:latin typeface="Calibri"/>
                <a:cs typeface="Calibri"/>
              </a:rPr>
              <a:t>sepanjang</a:t>
            </a:r>
            <a:r>
              <a:rPr dirty="0" sz="1800">
                <a:latin typeface="Calibri"/>
                <a:cs typeface="Calibri"/>
              </a:rPr>
              <a:t> kanal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untuk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muskulus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tensor</a:t>
            </a:r>
            <a:r>
              <a:rPr dirty="0" sz="1800" spc="-5">
                <a:latin typeface="Calibri"/>
                <a:cs typeface="Calibri"/>
              </a:rPr>
              <a:t> timpani.</a:t>
            </a:r>
            <a:endParaRPr sz="1800">
              <a:latin typeface="Calibri"/>
              <a:cs typeface="Calibri"/>
            </a:endParaRPr>
          </a:p>
          <a:p>
            <a:pPr marL="12700" marR="925194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Cabang </a:t>
            </a:r>
            <a:r>
              <a:rPr dirty="0" sz="1800" spc="-5">
                <a:latin typeface="Calibri"/>
                <a:cs typeface="Calibri"/>
              </a:rPr>
              <a:t>arteri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kanalis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pterygoid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(mengalir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sepanjang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tuba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eustachius).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Cabang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karotid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internal.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7556" y="4836032"/>
            <a:ext cx="6311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Vena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mengalir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ke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pleksus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vena </a:t>
            </a:r>
            <a:r>
              <a:rPr dirty="0" sz="1800" spc="-10">
                <a:latin typeface="Calibri"/>
                <a:cs typeface="Calibri"/>
              </a:rPr>
              <a:t>pterigoid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sinus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petrosal</a:t>
            </a:r>
            <a:r>
              <a:rPr dirty="0" sz="1800" spc="-5">
                <a:latin typeface="Calibri"/>
                <a:cs typeface="Calibri"/>
              </a:rPr>
              <a:t> superior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2341879"/>
            <a:ext cx="642239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Aurikel</a:t>
            </a:r>
            <a:r>
              <a:rPr dirty="0" sz="1800">
                <a:latin typeface="Calibri"/>
                <a:cs typeface="Calibri"/>
              </a:rPr>
              <a:t> 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terbentuk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rawan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ditutupi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kulit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Kanalis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akustikus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eksterna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dibagi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menjadi 2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bagian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(kartilaginosa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tulang)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Membran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</a:t>
            </a:r>
            <a:r>
              <a:rPr dirty="0" sz="1800">
                <a:latin typeface="Calibri"/>
                <a:cs typeface="Calibri"/>
              </a:rPr>
              <a:t> 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terdapat</a:t>
            </a:r>
            <a:r>
              <a:rPr dirty="0" sz="1800" spc="-5">
                <a:latin typeface="Calibri"/>
                <a:cs typeface="Calibri"/>
              </a:rPr>
              <a:t> pars</a:t>
            </a:r>
            <a:r>
              <a:rPr dirty="0" sz="1800">
                <a:latin typeface="Calibri"/>
                <a:cs typeface="Calibri"/>
              </a:rPr>
              <a:t> tensa</a:t>
            </a:r>
            <a:r>
              <a:rPr dirty="0" sz="1800" spc="-5">
                <a:latin typeface="Calibri"/>
                <a:cs typeface="Calibri"/>
              </a:rPr>
              <a:t> dan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flacida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043762"/>
            <a:ext cx="1558290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1.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Telinga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Luar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4836" y="1676400"/>
            <a:ext cx="6434327" cy="39780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2375" y="1045286"/>
            <a:ext cx="33489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DRAINASE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LIMFATIK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DARI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TELINGA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045286"/>
            <a:ext cx="160020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3.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Telinga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Dalam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293" y="1922729"/>
            <a:ext cx="6499225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45819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Telinga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bagian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dalam</a:t>
            </a:r>
            <a:r>
              <a:rPr dirty="0" sz="1800">
                <a:latin typeface="Calibri"/>
                <a:cs typeface="Calibri"/>
              </a:rPr>
              <a:t> atau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labirin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merupakan </a:t>
            </a:r>
            <a:r>
              <a:rPr dirty="0" sz="1800" spc="-5">
                <a:latin typeface="Calibri"/>
                <a:cs typeface="Calibri"/>
              </a:rPr>
              <a:t>organ </a:t>
            </a:r>
            <a:r>
              <a:rPr dirty="0" sz="1800">
                <a:latin typeface="Calibri"/>
                <a:cs typeface="Calibri"/>
              </a:rPr>
              <a:t> pendengaran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>
                <a:latin typeface="Calibri"/>
                <a:cs typeface="Calibri"/>
              </a:rPr>
              <a:t> keseimbangan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 </a:t>
            </a:r>
            <a:r>
              <a:rPr dirty="0" sz="1800" spc="-5">
                <a:latin typeface="Calibri"/>
                <a:cs typeface="Calibri"/>
              </a:rPr>
              <a:t>penting.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Terdiri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membranosa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labirin.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Membranosa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labirin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dipenuhi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dengan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cairan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bening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disebut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endolymph,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sementara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ruang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antara </a:t>
            </a:r>
            <a:r>
              <a:rPr dirty="0" sz="1800" spc="-5">
                <a:latin typeface="Calibri"/>
                <a:cs typeface="Calibri"/>
              </a:rPr>
              <a:t>membran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labirin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diisi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dengan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perilymph.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1680972"/>
            <a:ext cx="5097780" cy="34960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8807" y="2708224"/>
            <a:ext cx="231521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latin typeface="Calibri"/>
                <a:cs typeface="Calibri"/>
              </a:rPr>
              <a:t>Terdiri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 </a:t>
            </a:r>
            <a:r>
              <a:rPr dirty="0" sz="1800" spc="-15">
                <a:latin typeface="Calibri"/>
                <a:cs typeface="Calibri"/>
              </a:rPr>
              <a:t>tiga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bagian: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20">
                <a:latin typeface="Calibri"/>
                <a:cs typeface="Calibri"/>
              </a:rPr>
              <a:t>vestibular,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kanalis semisirkularis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15">
                <a:latin typeface="Calibri"/>
                <a:cs typeface="Calibri"/>
              </a:rPr>
              <a:t>koklea.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8529" y="1014729"/>
            <a:ext cx="21685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TULANG</a:t>
            </a:r>
            <a:r>
              <a:rPr dirty="0" sz="2400" spc="-1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LABIRIN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099" y="2721220"/>
            <a:ext cx="3588730" cy="27720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6944" y="2858830"/>
            <a:ext cx="3976581" cy="26742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74394" y="932434"/>
            <a:ext cx="366395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Tulang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koklea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berisi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tiga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kompartemen:</a:t>
            </a:r>
            <a:endParaRPr sz="1800">
              <a:latin typeface="Calibri"/>
              <a:cs typeface="Calibri"/>
            </a:endParaRPr>
          </a:p>
          <a:p>
            <a:pPr marL="313690" indent="-301625">
              <a:lnSpc>
                <a:spcPct val="100000"/>
              </a:lnSpc>
              <a:buAutoNum type="alphaLcParenBoth"/>
              <a:tabLst>
                <a:tab pos="314325" algn="l"/>
              </a:tabLst>
            </a:pPr>
            <a:r>
              <a:rPr dirty="0" sz="1800" spc="-5">
                <a:latin typeface="Calibri"/>
                <a:cs typeface="Calibri"/>
              </a:rPr>
              <a:t>Scala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vestibuli,</a:t>
            </a:r>
            <a:endParaRPr sz="1800">
              <a:latin typeface="Calibri"/>
              <a:cs typeface="Calibri"/>
            </a:endParaRPr>
          </a:p>
          <a:p>
            <a:pPr marL="324485" indent="-312420">
              <a:lnSpc>
                <a:spcPct val="100000"/>
              </a:lnSpc>
              <a:buAutoNum type="alphaLcParenBoth"/>
              <a:tabLst>
                <a:tab pos="325120" algn="l"/>
              </a:tabLst>
            </a:pPr>
            <a:r>
              <a:rPr dirty="0" sz="1800" spc="-5">
                <a:latin typeface="Calibri"/>
                <a:cs typeface="Calibri"/>
              </a:rPr>
              <a:t>Scala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timpani,</a:t>
            </a:r>
            <a:endParaRPr sz="1800">
              <a:latin typeface="Calibri"/>
              <a:cs typeface="Calibri"/>
            </a:endParaRPr>
          </a:p>
          <a:p>
            <a:pPr marL="301625" indent="-289560">
              <a:lnSpc>
                <a:spcPct val="100000"/>
              </a:lnSpc>
              <a:buAutoNum type="alphaLcParenBoth"/>
              <a:tabLst>
                <a:tab pos="302260" algn="l"/>
              </a:tabLst>
            </a:pPr>
            <a:r>
              <a:rPr dirty="0" sz="1800" spc="-5">
                <a:latin typeface="Calibri"/>
                <a:cs typeface="Calibri"/>
              </a:rPr>
              <a:t>Scala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media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atau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membrane </a:t>
            </a:r>
            <a:r>
              <a:rPr dirty="0" sz="1800" spc="-15">
                <a:latin typeface="Calibri"/>
                <a:cs typeface="Calibri"/>
              </a:rPr>
              <a:t>koklea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2826" y="2079498"/>
            <a:ext cx="2181225" cy="666115"/>
          </a:xfrm>
          <a:custGeom>
            <a:avLst/>
            <a:gdLst/>
            <a:ahLst/>
            <a:cxnLst/>
            <a:rect l="l" t="t" r="r" b="b"/>
            <a:pathLst>
              <a:path w="2181225" h="666114">
                <a:moveTo>
                  <a:pt x="0" y="665988"/>
                </a:moveTo>
                <a:lnTo>
                  <a:pt x="2180844" y="665988"/>
                </a:lnTo>
                <a:lnTo>
                  <a:pt x="2180844" y="0"/>
                </a:lnTo>
                <a:lnTo>
                  <a:pt x="0" y="0"/>
                </a:lnTo>
                <a:lnTo>
                  <a:pt x="0" y="66598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22826" y="2911601"/>
            <a:ext cx="2181225" cy="664845"/>
          </a:xfrm>
          <a:custGeom>
            <a:avLst/>
            <a:gdLst/>
            <a:ahLst/>
            <a:cxnLst/>
            <a:rect l="l" t="t" r="r" b="b"/>
            <a:pathLst>
              <a:path w="2181225" h="664845">
                <a:moveTo>
                  <a:pt x="0" y="664463"/>
                </a:moveTo>
                <a:lnTo>
                  <a:pt x="2180844" y="664463"/>
                </a:lnTo>
                <a:lnTo>
                  <a:pt x="2180844" y="0"/>
                </a:lnTo>
                <a:lnTo>
                  <a:pt x="0" y="0"/>
                </a:lnTo>
                <a:lnTo>
                  <a:pt x="0" y="66446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22826" y="3743705"/>
            <a:ext cx="2181225" cy="664845"/>
          </a:xfrm>
          <a:custGeom>
            <a:avLst/>
            <a:gdLst/>
            <a:ahLst/>
            <a:cxnLst/>
            <a:rect l="l" t="t" r="r" b="b"/>
            <a:pathLst>
              <a:path w="2181225" h="664845">
                <a:moveTo>
                  <a:pt x="0" y="664464"/>
                </a:moveTo>
                <a:lnTo>
                  <a:pt x="2180844" y="664464"/>
                </a:lnTo>
                <a:lnTo>
                  <a:pt x="2180844" y="0"/>
                </a:lnTo>
                <a:lnTo>
                  <a:pt x="0" y="0"/>
                </a:lnTo>
                <a:lnTo>
                  <a:pt x="0" y="66446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22826" y="4574285"/>
            <a:ext cx="2181225" cy="666115"/>
          </a:xfrm>
          <a:custGeom>
            <a:avLst/>
            <a:gdLst/>
            <a:ahLst/>
            <a:cxnLst/>
            <a:rect l="l" t="t" r="r" b="b"/>
            <a:pathLst>
              <a:path w="2181225" h="666114">
                <a:moveTo>
                  <a:pt x="0" y="665988"/>
                </a:moveTo>
                <a:lnTo>
                  <a:pt x="2180844" y="665988"/>
                </a:lnTo>
                <a:lnTo>
                  <a:pt x="2180844" y="0"/>
                </a:lnTo>
                <a:lnTo>
                  <a:pt x="0" y="0"/>
                </a:lnTo>
                <a:lnTo>
                  <a:pt x="0" y="66598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608326" y="1908810"/>
          <a:ext cx="3895725" cy="3502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985"/>
                <a:gridCol w="217804"/>
                <a:gridCol w="219075"/>
                <a:gridCol w="2180590"/>
              </a:tblGrid>
              <a:tr h="170687">
                <a:tc rowSpan="14">
                  <a:txBody>
                    <a:bodyPr/>
                    <a:lstStyle/>
                    <a:p>
                      <a:pPr marL="929005" marR="726440" indent="-196850">
                        <a:lnSpc>
                          <a:spcPts val="4390"/>
                        </a:lnSpc>
                        <a:spcBef>
                          <a:spcPts val="445"/>
                        </a:spcBef>
                      </a:pPr>
                      <a:r>
                        <a:rPr dirty="0" sz="4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Memb</a:t>
                      </a:r>
                      <a:r>
                        <a:rPr dirty="0" sz="4000" spc="-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4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  </a:t>
                      </a:r>
                      <a:r>
                        <a:rPr dirty="0" sz="4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Laabirin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56515" vert="vert270">
                    <a:solidFill>
                      <a:srgbClr val="4F81BC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37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6515" vert="vert270"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Duktus</a:t>
                      </a:r>
                      <a:r>
                        <a:rPr dirty="0" sz="20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koklearis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49225">
                    <a:solidFill>
                      <a:srgbClr val="4F81BC"/>
                    </a:solidFill>
                  </a:tcPr>
                </a:tc>
              </a:tr>
              <a:tr h="33223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6515" vert="vert270">
                    <a:solidFill>
                      <a:srgbClr val="4F81BC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3C6695"/>
                      </a:solidFill>
                      <a:prstDash val="solid"/>
                    </a:lnR>
                    <a:lnB w="28575">
                      <a:solidFill>
                        <a:srgbClr val="3C66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3C6695"/>
                      </a:solidFill>
                      <a:prstDash val="solid"/>
                    </a:lnL>
                    <a:lnT w="28575">
                      <a:solidFill>
                        <a:srgbClr val="3C6695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9225">
                    <a:solidFill>
                      <a:srgbClr val="4F81BC"/>
                    </a:solidFill>
                  </a:tcPr>
                </a:tc>
              </a:tr>
              <a:tr h="1661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6515" vert="vert270"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3C6695"/>
                      </a:solidFill>
                      <a:prstDash val="solid"/>
                    </a:lnR>
                    <a:lnB w="28575">
                      <a:solidFill>
                        <a:srgbClr val="3C6695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3C669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223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6515" vert="vert270"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3C6695"/>
                      </a:solidFill>
                      <a:prstDash val="solid"/>
                    </a:lnR>
                    <a:lnB w="28575">
                      <a:solidFill>
                        <a:srgbClr val="3C66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3C6695"/>
                      </a:solidFill>
                      <a:prstDash val="solid"/>
                    </a:lnL>
                    <a:lnB w="28575">
                      <a:solidFill>
                        <a:srgbClr val="3C6695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  <a:spcBef>
                          <a:spcPts val="75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Utrikulus</a:t>
                      </a:r>
                      <a:r>
                        <a:rPr dirty="0" sz="20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Sakulus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4F81BC"/>
                    </a:solidFill>
                  </a:tcPr>
                </a:tc>
              </a:tr>
              <a:tr h="33223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6515" vert="vert270"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3C6695"/>
                      </a:solidFill>
                      <a:prstDash val="solid"/>
                    </a:lnR>
                    <a:lnB w="28575">
                      <a:solidFill>
                        <a:srgbClr val="3C66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3C6695"/>
                      </a:solidFill>
                      <a:prstDash val="solid"/>
                    </a:lnL>
                    <a:lnT w="28575">
                      <a:solidFill>
                        <a:srgbClr val="3C6695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525">
                    <a:solidFill>
                      <a:srgbClr val="4F81BC"/>
                    </a:solidFill>
                  </a:tcPr>
                </a:tc>
              </a:tr>
              <a:tr h="8407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6515" vert="vert270"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3C6695"/>
                      </a:solidFill>
                      <a:prstDash val="solid"/>
                    </a:lnR>
                    <a:lnB w="28575">
                      <a:solidFill>
                        <a:srgbClr val="3C6695"/>
                      </a:solidFill>
                      <a:prstDash val="solid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3C6695"/>
                      </a:solidFill>
                      <a:prstDash val="soli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356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6515" vert="vert270">
                    <a:solidFill>
                      <a:srgbClr val="4F81BC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3C6695"/>
                      </a:solidFill>
                      <a:prstDash val="solid"/>
                    </a:lnR>
                    <a:lnT w="28575">
                      <a:solidFill>
                        <a:srgbClr val="3C6695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3C6695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197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6515" vert="vert270"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3C6695"/>
                      </a:solidFill>
                      <a:prstDash val="solid"/>
                    </a:lnR>
                    <a:lnT w="28575">
                      <a:solidFill>
                        <a:srgbClr val="3C669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3C6695"/>
                      </a:solidFill>
                      <a:prstDash val="solid"/>
                    </a:lnL>
                    <a:lnB w="28575">
                      <a:solidFill>
                        <a:srgbClr val="3C6695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  <a:spcBef>
                          <a:spcPts val="7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Duktus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Semisirkularis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solidFill>
                      <a:srgbClr val="4F81BC"/>
                    </a:solidFill>
                  </a:tcPr>
                </a:tc>
              </a:tr>
              <a:tr h="33248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6515" vert="vert270"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3C6695"/>
                      </a:solidFill>
                      <a:prstDash val="solid"/>
                    </a:lnR>
                    <a:lnT w="28575">
                      <a:solidFill>
                        <a:srgbClr val="3C669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3C6695"/>
                      </a:solidFill>
                      <a:prstDash val="solid"/>
                    </a:lnL>
                    <a:lnT w="28575">
                      <a:solidFill>
                        <a:srgbClr val="3C6695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890">
                    <a:solidFill>
                      <a:srgbClr val="4F81BC"/>
                    </a:solidFill>
                  </a:tcPr>
                </a:tc>
              </a:tr>
              <a:tr h="16611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6515" vert="vert270"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3C6695"/>
                      </a:solidFill>
                      <a:prstDash val="solid"/>
                    </a:lnR>
                    <a:lnT w="28575">
                      <a:solidFill>
                        <a:srgbClr val="3C6695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3C669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299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6515" vert="vert270"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3C6695"/>
                      </a:solidFill>
                      <a:prstDash val="solid"/>
                    </a:lnR>
                    <a:lnT w="28575">
                      <a:solidFill>
                        <a:srgbClr val="3C669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3C6695"/>
                      </a:solidFill>
                      <a:prstDash val="solid"/>
                    </a:lnL>
                    <a:lnB w="28575">
                      <a:solidFill>
                        <a:srgbClr val="3C6695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  <a:spcBef>
                          <a:spcPts val="8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Duktus</a:t>
                      </a:r>
                      <a:r>
                        <a:rPr dirty="0" sz="20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Endolimfatik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dirty="0" sz="20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Sakus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solidFill>
                      <a:srgbClr val="4F81BC"/>
                    </a:solidFill>
                  </a:tcPr>
                </a:tc>
              </a:tr>
              <a:tr h="33299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6515" vert="vert270"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160">
                    <a:solidFill>
                      <a:srgbClr val="4F81BC"/>
                    </a:solidFill>
                  </a:tcPr>
                </a:tc>
              </a:tr>
              <a:tr h="17068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6515" vert="vert270">
                    <a:solidFill>
                      <a:srgbClr val="4F81BC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608326" y="1908810"/>
            <a:ext cx="1277620" cy="3502660"/>
          </a:xfrm>
          <a:custGeom>
            <a:avLst/>
            <a:gdLst/>
            <a:ahLst/>
            <a:cxnLst/>
            <a:rect l="l" t="t" r="r" b="b"/>
            <a:pathLst>
              <a:path w="1277620" h="3502660">
                <a:moveTo>
                  <a:pt x="0" y="3502152"/>
                </a:moveTo>
                <a:lnTo>
                  <a:pt x="1277112" y="3502152"/>
                </a:lnTo>
                <a:lnTo>
                  <a:pt x="1277112" y="0"/>
                </a:lnTo>
                <a:lnTo>
                  <a:pt x="0" y="0"/>
                </a:lnTo>
                <a:lnTo>
                  <a:pt x="0" y="350215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2375" y="1041272"/>
            <a:ext cx="25228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MEMBRAN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LABIRIN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7580" y="2038021"/>
            <a:ext cx="3864786" cy="29049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4339" y="1957781"/>
            <a:ext cx="3220085" cy="311277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363220" marR="223520" indent="-204470">
              <a:lnSpc>
                <a:spcPct val="90100"/>
              </a:lnSpc>
              <a:spcBef>
                <a:spcPts val="385"/>
              </a:spcBef>
            </a:pPr>
            <a:r>
              <a:rPr dirty="0" sz="2400">
                <a:latin typeface="Calibri"/>
                <a:cs typeface="Calibri"/>
              </a:rPr>
              <a:t>membran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basilar,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yang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menyangga </a:t>
            </a:r>
            <a:r>
              <a:rPr dirty="0" sz="2400" spc="-5">
                <a:latin typeface="Calibri"/>
                <a:cs typeface="Calibri"/>
              </a:rPr>
              <a:t>organ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Corti;</a:t>
            </a:r>
            <a:endParaRPr sz="2400">
              <a:latin typeface="Calibri"/>
              <a:cs typeface="Calibri"/>
            </a:endParaRPr>
          </a:p>
          <a:p>
            <a:pPr marL="363220" marR="63500" indent="-273050">
              <a:lnSpc>
                <a:spcPct val="90000"/>
              </a:lnSpc>
            </a:pPr>
            <a:r>
              <a:rPr dirty="0" sz="2400" spc="-5">
                <a:latin typeface="Calibri"/>
                <a:cs typeface="Calibri"/>
              </a:rPr>
              <a:t>membran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Reissner,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yang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memisahkannya </a:t>
            </a:r>
            <a:r>
              <a:rPr dirty="0" sz="2400" spc="-5">
                <a:latin typeface="Calibri"/>
                <a:cs typeface="Calibri"/>
              </a:rPr>
              <a:t>dari </a:t>
            </a:r>
            <a:r>
              <a:rPr dirty="0" sz="2400">
                <a:latin typeface="Calibri"/>
                <a:cs typeface="Calibri"/>
              </a:rPr>
              <a:t> ruang </a:t>
            </a:r>
            <a:r>
              <a:rPr dirty="0" sz="2400" spc="-5">
                <a:latin typeface="Calibri"/>
                <a:cs typeface="Calibri"/>
              </a:rPr>
              <a:t>depan skala;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dan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70"/>
              </a:spcBef>
            </a:pPr>
            <a:r>
              <a:rPr dirty="0" sz="1800" spc="-5">
                <a:latin typeface="Calibri"/>
                <a:cs typeface="Calibri"/>
              </a:rPr>
              <a:t>vaskularis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stria,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mengandung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epitel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vaskular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cairan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sekresi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endolymph.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2375" y="1041272"/>
            <a:ext cx="20637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Duktus</a:t>
            </a:r>
            <a:r>
              <a:rPr dirty="0" sz="2400" spc="-85"/>
              <a:t> </a:t>
            </a:r>
            <a:r>
              <a:rPr dirty="0" sz="2400"/>
              <a:t>koklearis</a:t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2341879"/>
            <a:ext cx="646938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717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Utrikulus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terletak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bagian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posterior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vestibulum. Epitel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sensoris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utrikel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disebut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makula,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makula</a:t>
            </a:r>
            <a:r>
              <a:rPr dirty="0" sz="1800">
                <a:latin typeface="Calibri"/>
                <a:cs typeface="Calibri"/>
              </a:rPr>
              <a:t> merupakan </a:t>
            </a:r>
            <a:r>
              <a:rPr dirty="0" sz="1800" spc="-5">
                <a:latin typeface="Calibri"/>
                <a:cs typeface="Calibri"/>
              </a:rPr>
              <a:t>organ</a:t>
            </a:r>
            <a:r>
              <a:rPr dirty="0" sz="1800">
                <a:latin typeface="Calibri"/>
                <a:cs typeface="Calibri"/>
              </a:rPr>
              <a:t> yang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mengatur </a:t>
            </a:r>
            <a:r>
              <a:rPr dirty="0" sz="1800" spc="-5">
                <a:latin typeface="Calibri"/>
                <a:cs typeface="Calibri"/>
              </a:rPr>
              <a:t>percepatan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linear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deselerasi.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Sakulus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juga terletak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vestibulum.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Epitelium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sensorisnya juga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disebut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makula.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Fungsi </a:t>
            </a:r>
            <a:r>
              <a:rPr dirty="0" sz="1800">
                <a:latin typeface="Calibri"/>
                <a:cs typeface="Calibri"/>
              </a:rPr>
              <a:t>tepatnya </a:t>
            </a:r>
            <a:r>
              <a:rPr dirty="0" sz="1800" spc="-5">
                <a:latin typeface="Calibri"/>
                <a:cs typeface="Calibri"/>
              </a:rPr>
              <a:t>tidak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diketahui.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Mungkin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juga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merespon</a:t>
            </a:r>
            <a:r>
              <a:rPr dirty="0" sz="1800">
                <a:latin typeface="Calibri"/>
                <a:cs typeface="Calibri"/>
              </a:rPr>
              <a:t> akselerasi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linear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deselerasi.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041272"/>
            <a:ext cx="27901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Utrikulus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Dan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Sakulus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2341879"/>
            <a:ext cx="65398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Duktus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semilunaris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berjumlah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tiga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terhubung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tepat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dengan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ketiga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kanal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tulang.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Mereka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membuka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utrikulus.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Ujung </a:t>
            </a:r>
            <a:r>
              <a:rPr dirty="0" sz="1800" spc="-5">
                <a:latin typeface="Calibri"/>
                <a:cs typeface="Calibri"/>
              </a:rPr>
              <a:t>ampula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setiap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duktus </a:t>
            </a:r>
            <a:r>
              <a:rPr dirty="0" sz="1800">
                <a:latin typeface="Calibri"/>
                <a:cs typeface="Calibri"/>
              </a:rPr>
              <a:t>mengandung </a:t>
            </a:r>
            <a:r>
              <a:rPr dirty="0" sz="1800" spc="-5">
                <a:latin typeface="Calibri"/>
                <a:cs typeface="Calibri"/>
              </a:rPr>
              <a:t>tonjolan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neuroepithelium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 </a:t>
            </a:r>
            <a:r>
              <a:rPr dirty="0" sz="1800" spc="-5">
                <a:latin typeface="Calibri"/>
                <a:cs typeface="Calibri"/>
              </a:rPr>
              <a:t>menebal </a:t>
            </a:r>
            <a:r>
              <a:rPr dirty="0" sz="1800">
                <a:latin typeface="Calibri"/>
                <a:cs typeface="Calibri"/>
              </a:rPr>
              <a:t>yang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disebut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krista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ampullaris.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038859"/>
            <a:ext cx="23990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Duktus</a:t>
            </a:r>
            <a:r>
              <a:rPr dirty="0" sz="2400" spc="-45"/>
              <a:t> </a:t>
            </a:r>
            <a:r>
              <a:rPr dirty="0" sz="2400" spc="-5"/>
              <a:t>Semilunaris</a:t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2341879"/>
            <a:ext cx="64382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Duktus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endolymphatic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dibentuk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oleh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penyatuan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duktus, </a:t>
            </a:r>
            <a:r>
              <a:rPr dirty="0" sz="1800" spc="5">
                <a:latin typeface="Calibri"/>
                <a:cs typeface="Calibri"/>
              </a:rPr>
              <a:t>masing-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masing</a:t>
            </a:r>
            <a:r>
              <a:rPr dirty="0" sz="1800" spc="-5">
                <a:latin typeface="Calibri"/>
                <a:cs typeface="Calibri"/>
              </a:rPr>
              <a:t> dari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sakulus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utrikulus.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Bagian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akhir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berdilatasi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untuk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membentuk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sakus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endolymphatic.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Sakus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endolymphatic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penting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untuk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operasi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pada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sindroma </a:t>
            </a:r>
            <a:r>
              <a:rPr dirty="0" sz="1800">
                <a:latin typeface="Calibri"/>
                <a:cs typeface="Calibri"/>
              </a:rPr>
              <a:t>meniere.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040714"/>
            <a:ext cx="3939540" cy="3771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5"/>
              <a:t>Duktus</a:t>
            </a:r>
            <a:r>
              <a:rPr dirty="0" sz="2300"/>
              <a:t> endolymphatic</a:t>
            </a:r>
            <a:r>
              <a:rPr dirty="0" sz="2300" spc="-30"/>
              <a:t> </a:t>
            </a:r>
            <a:r>
              <a:rPr dirty="0" sz="2300" spc="-5"/>
              <a:t>dan</a:t>
            </a:r>
            <a:r>
              <a:rPr dirty="0" sz="2300" spc="-10"/>
              <a:t> </a:t>
            </a:r>
            <a:r>
              <a:rPr dirty="0" sz="2300" spc="-5"/>
              <a:t>sakus</a:t>
            </a:r>
            <a:endParaRPr sz="23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0955" y="2341879"/>
            <a:ext cx="642556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dirty="0" sz="1800" spc="-5">
                <a:latin typeface="Calibri"/>
                <a:cs typeface="Calibri"/>
              </a:rPr>
              <a:t>Perilymph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menyerupai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cairan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ekstraseluler dan</a:t>
            </a:r>
            <a:r>
              <a:rPr dirty="0" sz="1800">
                <a:latin typeface="Calibri"/>
                <a:cs typeface="Calibri"/>
              </a:rPr>
              <a:t> kaya </a:t>
            </a:r>
            <a:r>
              <a:rPr dirty="0" sz="1800" spc="-5">
                <a:latin typeface="Calibri"/>
                <a:cs typeface="Calibri"/>
              </a:rPr>
              <a:t>Ion </a:t>
            </a:r>
            <a:r>
              <a:rPr dirty="0" sz="1800">
                <a:latin typeface="Calibri"/>
                <a:cs typeface="Calibri"/>
              </a:rPr>
              <a:t>Na.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Cairan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mengisi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ruang antara </a:t>
            </a:r>
            <a:r>
              <a:rPr dirty="0" sz="1800" spc="-5">
                <a:latin typeface="Calibri"/>
                <a:cs typeface="Calibri"/>
              </a:rPr>
              <a:t>tulang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labirin.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Ini terhubung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dengan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CSF</a:t>
            </a:r>
            <a:r>
              <a:rPr dirty="0" sz="1800">
                <a:latin typeface="Calibri"/>
                <a:cs typeface="Calibri"/>
              </a:rPr>
              <a:t> melalui aquaduktus </a:t>
            </a:r>
            <a:r>
              <a:rPr dirty="0" sz="1800" spc="-5">
                <a:latin typeface="Calibri"/>
                <a:cs typeface="Calibri"/>
              </a:rPr>
              <a:t>koklealis</a:t>
            </a:r>
            <a:endParaRPr sz="1800">
              <a:latin typeface="Calibri"/>
              <a:cs typeface="Calibri"/>
            </a:endParaRPr>
          </a:p>
          <a:p>
            <a:pPr marL="469900" marR="885825" indent="-457834">
              <a:lnSpc>
                <a:spcPct val="100000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dirty="0" sz="1800" spc="-5">
                <a:latin typeface="Calibri"/>
                <a:cs typeface="Calibri"/>
              </a:rPr>
              <a:t>Endolymph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mengisi</a:t>
            </a:r>
            <a:r>
              <a:rPr dirty="0" sz="1800" spc="-5">
                <a:latin typeface="Calibri"/>
                <a:cs typeface="Calibri"/>
              </a:rPr>
              <a:t> seluruh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labirin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membranosa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 </a:t>
            </a:r>
            <a:r>
              <a:rPr dirty="0" sz="1800">
                <a:latin typeface="Calibri"/>
                <a:cs typeface="Calibri"/>
              </a:rPr>
              <a:t> menyerupai </a:t>
            </a:r>
            <a:r>
              <a:rPr dirty="0" sz="1800" spc="-5">
                <a:latin typeface="Calibri"/>
                <a:cs typeface="Calibri"/>
              </a:rPr>
              <a:t>cairan intraseluler, </a:t>
            </a:r>
            <a:r>
              <a:rPr dirty="0" sz="1800">
                <a:latin typeface="Calibri"/>
                <a:cs typeface="Calibri"/>
              </a:rPr>
              <a:t>kaya </a:t>
            </a:r>
            <a:r>
              <a:rPr dirty="0" sz="1800" spc="-5">
                <a:latin typeface="Calibri"/>
                <a:cs typeface="Calibri"/>
              </a:rPr>
              <a:t>ion </a:t>
            </a:r>
            <a:r>
              <a:rPr dirty="0" sz="1800">
                <a:latin typeface="Calibri"/>
                <a:cs typeface="Calibri"/>
              </a:rPr>
              <a:t>K. </a:t>
            </a:r>
            <a:r>
              <a:rPr dirty="0" sz="1800" spc="-5">
                <a:latin typeface="Calibri"/>
                <a:cs typeface="Calibri"/>
              </a:rPr>
              <a:t>Endolymph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disekresikan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oleh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sel-sel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sekretorik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vaskularis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stria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038859"/>
            <a:ext cx="573087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pc="-5" b="1">
                <a:solidFill>
                  <a:srgbClr val="4F81BC"/>
                </a:solidFill>
                <a:latin typeface="Calibri"/>
                <a:cs typeface="Calibri"/>
              </a:rPr>
              <a:t>CAIRAN TELINGA </a:t>
            </a:r>
            <a:r>
              <a:rPr dirty="0" spc="-15" b="1">
                <a:solidFill>
                  <a:srgbClr val="4F81BC"/>
                </a:solidFill>
                <a:latin typeface="Calibri"/>
                <a:cs typeface="Calibri"/>
              </a:rPr>
              <a:t>DALAM </a:t>
            </a:r>
            <a:r>
              <a:rPr dirty="0" spc="-30" b="1">
                <a:solidFill>
                  <a:srgbClr val="4F81BC"/>
                </a:solidFill>
                <a:latin typeface="Calibri"/>
                <a:cs typeface="Calibri"/>
              </a:rPr>
              <a:t>DAN </a:t>
            </a:r>
            <a:r>
              <a:rPr dirty="0" spc="-800" b="1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pc="-30" b="1">
                <a:solidFill>
                  <a:srgbClr val="4F81BC"/>
                </a:solidFill>
                <a:latin typeface="Calibri"/>
                <a:cs typeface="Calibri"/>
              </a:rPr>
              <a:t>SIRKULASINYA</a:t>
            </a:r>
            <a:r>
              <a:rPr dirty="0" spc="15" b="1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F81BC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8077200" cy="467370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1269491"/>
            <a:ext cx="6051744" cy="335584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9280" y="1524000"/>
            <a:ext cx="5425440" cy="43388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8529" y="578866"/>
            <a:ext cx="51212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 b="1">
                <a:solidFill>
                  <a:srgbClr val="4F81BC"/>
                </a:solidFill>
                <a:latin typeface="Calibri"/>
                <a:cs typeface="Calibri"/>
              </a:rPr>
              <a:t>VASKULARISASI</a:t>
            </a:r>
            <a:r>
              <a:rPr dirty="0" sz="4000" spc="-40" b="1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4F81BC"/>
                </a:solidFill>
                <a:latin typeface="Calibri"/>
                <a:cs typeface="Calibri"/>
              </a:rPr>
              <a:t>LABIRIN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0516" y="2590800"/>
            <a:ext cx="3816095" cy="3238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6303" y="926719"/>
            <a:ext cx="428498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Perlu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dicatat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bahwa: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Suplai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darah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ke </a:t>
            </a:r>
            <a:r>
              <a:rPr dirty="0" sz="1800" spc="-5">
                <a:latin typeface="Calibri"/>
                <a:cs typeface="Calibri"/>
              </a:rPr>
              <a:t>telinga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bagian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dalam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tidak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bergantung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pada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suplai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darah </a:t>
            </a:r>
            <a:r>
              <a:rPr dirty="0" sz="1800">
                <a:latin typeface="Calibri"/>
                <a:cs typeface="Calibri"/>
              </a:rPr>
              <a:t>ke</a:t>
            </a:r>
            <a:r>
              <a:rPr dirty="0" sz="1800" spc="-5">
                <a:latin typeface="Calibri"/>
                <a:cs typeface="Calibri"/>
              </a:rPr>
              <a:t> telinga </a:t>
            </a:r>
            <a:r>
              <a:rPr dirty="0" sz="1800">
                <a:latin typeface="Calibri"/>
                <a:cs typeface="Calibri"/>
              </a:rPr>
              <a:t> tengah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otik, dan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tidak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sirkulasi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silang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antara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keduanya.</a:t>
            </a:r>
            <a:endParaRPr sz="1800">
              <a:latin typeface="Calibri"/>
              <a:cs typeface="Calibri"/>
            </a:endParaRPr>
          </a:p>
          <a:p>
            <a:pPr marL="12700" marR="14097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Suplai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darah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ke </a:t>
            </a:r>
            <a:r>
              <a:rPr dirty="0" sz="1800" spc="-5">
                <a:latin typeface="Calibri"/>
                <a:cs typeface="Calibri"/>
              </a:rPr>
              <a:t>koklea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vestibular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dilakukan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secara segmental, oleh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karena</a:t>
            </a:r>
            <a:r>
              <a:rPr dirty="0" sz="1800" spc="-5">
                <a:latin typeface="Calibri"/>
                <a:cs typeface="Calibri"/>
              </a:rPr>
              <a:t> itu,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kerusakan iskemik bisa terjadi pada </a:t>
            </a:r>
            <a:r>
              <a:rPr dirty="0" sz="1800">
                <a:latin typeface="Calibri"/>
                <a:cs typeface="Calibri"/>
              </a:rPr>
              <a:t>organ-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organ ini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menyebabkan </a:t>
            </a:r>
            <a:r>
              <a:rPr dirty="0" sz="1800" spc="-5">
                <a:latin typeface="Calibri"/>
                <a:cs typeface="Calibri"/>
              </a:rPr>
              <a:t>gejala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koklea</a:t>
            </a:r>
            <a:r>
              <a:rPr dirty="0" sz="1800">
                <a:latin typeface="Calibri"/>
                <a:cs typeface="Calibri"/>
              </a:rPr>
              <a:t> atau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vestibular.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0999" y="3048000"/>
            <a:ext cx="4463796" cy="29931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1140" y="1415922"/>
            <a:ext cx="660654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Daun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telinga-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sekitar</a:t>
            </a:r>
            <a:r>
              <a:rPr dirty="0" sz="1800">
                <a:latin typeface="Calibri"/>
                <a:cs typeface="Calibri"/>
              </a:rPr>
              <a:t> minggu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ke-6</a:t>
            </a:r>
            <a:r>
              <a:rPr dirty="0" sz="1800">
                <a:latin typeface="Calibri"/>
                <a:cs typeface="Calibri"/>
              </a:rPr>
              <a:t> m </a:t>
            </a:r>
            <a:r>
              <a:rPr dirty="0" sz="1800" spc="-10">
                <a:latin typeface="Calibri"/>
                <a:cs typeface="Calibri"/>
              </a:rPr>
              <a:t>kehidupan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embrionik,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MAE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 </a:t>
            </a:r>
            <a:r>
              <a:rPr dirty="0" sz="1800" spc="-5">
                <a:latin typeface="Calibri"/>
                <a:cs typeface="Calibri"/>
              </a:rPr>
              <a:t>terbentuk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pada saat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usia embrio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16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minggu,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Membran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berkembang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semua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tiga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lapisan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germinal.</a:t>
            </a:r>
            <a:endParaRPr sz="180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Lapisan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epitel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luar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terbentuk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oleh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ektoderm,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lapisan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mukosa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bagian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dalam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oleh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endoderm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tengah,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lapisan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fibrous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dibentuk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oleh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mesoderm.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8529" y="421005"/>
            <a:ext cx="308038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4.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PERKEMBANGAN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TELINGA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2492" y="2929127"/>
            <a:ext cx="4104131" cy="33238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6576" y="706628"/>
            <a:ext cx="653351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256540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Celah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telinga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tengah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 </a:t>
            </a:r>
            <a:r>
              <a:rPr dirty="0" sz="1800" spc="-25">
                <a:latin typeface="Calibri"/>
                <a:cs typeface="Calibri"/>
              </a:rPr>
              <a:t>Tabung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eustachius,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cavum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sel-sel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udara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antrum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mastoid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berkembang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endoderm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yang </a:t>
            </a:r>
            <a:r>
              <a:rPr dirty="0" sz="1800" spc="-5">
                <a:latin typeface="Calibri"/>
                <a:cs typeface="Calibri"/>
              </a:rPr>
              <a:t> muncul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 </a:t>
            </a:r>
            <a:r>
              <a:rPr dirty="0" sz="1800" spc="-10">
                <a:latin typeface="Calibri"/>
                <a:cs typeface="Calibri"/>
              </a:rPr>
              <a:t>yang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pertama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sebagian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celah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pharyngeal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kedua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Malleus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incus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berasal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mesoderm </a:t>
            </a:r>
            <a:r>
              <a:rPr dirty="0" sz="1800" spc="-10">
                <a:latin typeface="Calibri"/>
                <a:cs typeface="Calibri"/>
              </a:rPr>
              <a:t>stapes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30">
                <a:latin typeface="Calibri"/>
                <a:cs typeface="Calibri"/>
              </a:rPr>
              <a:t>Telinga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bagian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dalam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Perkembangan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telinga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bagian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dalam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dimulai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</a:t>
            </a:r>
            <a:r>
              <a:rPr dirty="0" sz="1800">
                <a:latin typeface="Calibri"/>
                <a:cs typeface="Calibri"/>
              </a:rPr>
              <a:t> minggu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ke-3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kehidupan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janin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>
                <a:latin typeface="Calibri"/>
                <a:cs typeface="Calibri"/>
              </a:rPr>
              <a:t> selesai</a:t>
            </a:r>
            <a:r>
              <a:rPr dirty="0" sz="1800" spc="-5">
                <a:latin typeface="Calibri"/>
                <a:cs typeface="Calibri"/>
              </a:rPr>
              <a:t> pada </a:t>
            </a:r>
            <a:r>
              <a:rPr dirty="0" sz="1800" spc="-10">
                <a:latin typeface="Calibri"/>
                <a:cs typeface="Calibri"/>
              </a:rPr>
              <a:t>tanggal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16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minggu.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2276855"/>
            <a:ext cx="7799224" cy="168097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199134"/>
            <a:ext cx="2463165" cy="1305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047239" algn="l"/>
              </a:tabLst>
            </a:pPr>
            <a:r>
              <a:rPr dirty="0" sz="2800" spc="-5" b="1">
                <a:latin typeface="Calibri"/>
                <a:cs typeface="Calibri"/>
              </a:rPr>
              <a:t>Sumber</a:t>
            </a:r>
            <a:r>
              <a:rPr dirty="0" sz="2800" spc="-5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AC  </a:t>
            </a:r>
            <a:r>
              <a:rPr dirty="0" sz="2800" spc="-5" b="1">
                <a:latin typeface="Calibri"/>
                <a:cs typeface="Calibri"/>
              </a:rPr>
              <a:t>suara</a:t>
            </a:r>
            <a:endParaRPr sz="2800">
              <a:latin typeface="Calibri"/>
              <a:cs typeface="Calibri"/>
            </a:endParaRPr>
          </a:p>
          <a:p>
            <a:pPr algn="r" marR="29845">
              <a:lnSpc>
                <a:spcPct val="100000"/>
              </a:lnSpc>
            </a:pPr>
            <a:r>
              <a:rPr dirty="0" sz="2800" spc="-5" b="1">
                <a:latin typeface="Calibri"/>
                <a:cs typeface="Calibri"/>
              </a:rPr>
              <a:t>BC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914015"/>
            <a:ext cx="771779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Proses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Mendengar</a:t>
            </a:r>
            <a:r>
              <a:rPr dirty="0" sz="1800" spc="-5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Clr>
                <a:srgbClr val="9BBA58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1800" spc="-5">
                <a:latin typeface="Calibri"/>
                <a:cs typeface="Calibri"/>
              </a:rPr>
              <a:t>Sumber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suara</a:t>
            </a:r>
            <a:r>
              <a:rPr dirty="0" sz="1800" spc="-5">
                <a:latin typeface="Calibri"/>
                <a:cs typeface="Calibri"/>
              </a:rPr>
              <a:t> ditangkap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oleh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aurikula</a:t>
            </a:r>
            <a:endParaRPr sz="1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Clr>
                <a:srgbClr val="9BBA58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1800" spc="-5">
                <a:latin typeface="Calibri"/>
                <a:cs typeface="Calibri"/>
              </a:rPr>
              <a:t>Diteruskan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mell</a:t>
            </a:r>
            <a:r>
              <a:rPr dirty="0" sz="1800" spc="-5">
                <a:latin typeface="Calibri"/>
                <a:cs typeface="Calibri"/>
              </a:rPr>
              <a:t> CAE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mengetarkan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Membrana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</a:t>
            </a:r>
            <a:endParaRPr sz="18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buClr>
                <a:srgbClr val="9BBA58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1800" spc="-5">
                <a:latin typeface="Calibri"/>
                <a:cs typeface="Calibri"/>
              </a:rPr>
              <a:t>Getaran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diteruskan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oleh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tulang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pendengaran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”</a:t>
            </a:r>
            <a:r>
              <a:rPr dirty="0" sz="1800" spc="-5" b="1">
                <a:latin typeface="Calibri"/>
                <a:cs typeface="Calibri"/>
              </a:rPr>
              <a:t>Organon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Corti</a:t>
            </a:r>
            <a:r>
              <a:rPr dirty="0" sz="1800" spc="-5">
                <a:latin typeface="Calibri"/>
                <a:cs typeface="Calibri"/>
              </a:rPr>
              <a:t>”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melalui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foramen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ovale</a:t>
            </a:r>
            <a:endParaRPr sz="1800">
              <a:latin typeface="Calibri"/>
              <a:cs typeface="Calibri"/>
            </a:endParaRPr>
          </a:p>
          <a:p>
            <a:pPr marL="579755" marR="351790" indent="-579755">
              <a:lnSpc>
                <a:spcPct val="100000"/>
              </a:lnSpc>
              <a:buClr>
                <a:srgbClr val="9BBA58"/>
              </a:buClr>
              <a:buAutoNum type="arabicPeriod"/>
              <a:tabLst>
                <a:tab pos="579755" algn="l"/>
                <a:tab pos="580390" algn="l"/>
              </a:tabLst>
            </a:pP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Organon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Corti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suara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diteruskan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otak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melalui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saraf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pendengaran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Disini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terjadi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perubahan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 b="1" i="1">
                <a:latin typeface="Calibri"/>
                <a:cs typeface="Calibri"/>
              </a:rPr>
              <a:t>energi</a:t>
            </a:r>
            <a:r>
              <a:rPr dirty="0" sz="1800" b="1" i="1">
                <a:latin typeface="Calibri"/>
                <a:cs typeface="Calibri"/>
              </a:rPr>
              <a:t> mekanik</a:t>
            </a:r>
            <a:r>
              <a:rPr dirty="0" sz="1800" spc="-5" b="1" i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menjadi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menjadi </a:t>
            </a:r>
            <a:r>
              <a:rPr dirty="0" sz="1800" spc="-5" b="1" i="1">
                <a:latin typeface="Calibri"/>
                <a:cs typeface="Calibri"/>
              </a:rPr>
              <a:t>energi</a:t>
            </a:r>
            <a:r>
              <a:rPr dirty="0" sz="1800" b="1" i="1">
                <a:latin typeface="Calibri"/>
                <a:cs typeface="Calibri"/>
              </a:rPr>
              <a:t> listrik</a:t>
            </a:r>
            <a:r>
              <a:rPr dirty="0" sz="1800" i="1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500" y="285750"/>
            <a:ext cx="23609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 i="1">
                <a:solidFill>
                  <a:srgbClr val="6F2F9F"/>
                </a:solidFill>
                <a:latin typeface="Calibri"/>
                <a:cs typeface="Calibri"/>
              </a:rPr>
              <a:t>Fisiologi</a:t>
            </a:r>
            <a:r>
              <a:rPr dirty="0" sz="2000" spc="-80" b="1" i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6F2F9F"/>
                </a:solidFill>
                <a:latin typeface="Calibri"/>
                <a:cs typeface="Calibri"/>
              </a:rPr>
              <a:t>Pendengaran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69261" y="1096010"/>
            <a:ext cx="3835400" cy="1162685"/>
            <a:chOff x="1969261" y="1096010"/>
            <a:chExt cx="3835400" cy="1162685"/>
          </a:xfrm>
        </p:grpSpPr>
        <p:sp>
          <p:nvSpPr>
            <p:cNvPr id="6" name="object 6"/>
            <p:cNvSpPr/>
            <p:nvPr/>
          </p:nvSpPr>
          <p:spPr>
            <a:xfrm>
              <a:off x="2529712" y="1108710"/>
              <a:ext cx="730250" cy="533400"/>
            </a:xfrm>
            <a:custGeom>
              <a:avLst/>
              <a:gdLst/>
              <a:ahLst/>
              <a:cxnLst/>
              <a:rect l="l" t="t" r="r" b="b"/>
              <a:pathLst>
                <a:path w="730250" h="533400">
                  <a:moveTo>
                    <a:pt x="133223" y="0"/>
                  </a:moveTo>
                  <a:lnTo>
                    <a:pt x="0" y="0"/>
                  </a:lnTo>
                  <a:lnTo>
                    <a:pt x="49478" y="2166"/>
                  </a:lnTo>
                  <a:lnTo>
                    <a:pt x="97892" y="8556"/>
                  </a:lnTo>
                  <a:lnTo>
                    <a:pt x="145022" y="19001"/>
                  </a:lnTo>
                  <a:lnTo>
                    <a:pt x="190648" y="33335"/>
                  </a:lnTo>
                  <a:lnTo>
                    <a:pt x="234550" y="51392"/>
                  </a:lnTo>
                  <a:lnTo>
                    <a:pt x="276506" y="73005"/>
                  </a:lnTo>
                  <a:lnTo>
                    <a:pt x="316297" y="98008"/>
                  </a:lnTo>
                  <a:lnTo>
                    <a:pt x="353702" y="126233"/>
                  </a:lnTo>
                  <a:lnTo>
                    <a:pt x="388501" y="157514"/>
                  </a:lnTo>
                  <a:lnTo>
                    <a:pt x="420473" y="191685"/>
                  </a:lnTo>
                  <a:lnTo>
                    <a:pt x="449398" y="228579"/>
                  </a:lnTo>
                  <a:lnTo>
                    <a:pt x="475057" y="268028"/>
                  </a:lnTo>
                  <a:lnTo>
                    <a:pt x="497227" y="309868"/>
                  </a:lnTo>
                  <a:lnTo>
                    <a:pt x="515690" y="353931"/>
                  </a:lnTo>
                  <a:lnTo>
                    <a:pt x="530225" y="400050"/>
                  </a:lnTo>
                  <a:lnTo>
                    <a:pt x="463550" y="400050"/>
                  </a:lnTo>
                  <a:lnTo>
                    <a:pt x="614299" y="533400"/>
                  </a:lnTo>
                  <a:lnTo>
                    <a:pt x="730250" y="400050"/>
                  </a:lnTo>
                  <a:lnTo>
                    <a:pt x="663575" y="400050"/>
                  </a:lnTo>
                  <a:lnTo>
                    <a:pt x="649040" y="353931"/>
                  </a:lnTo>
                  <a:lnTo>
                    <a:pt x="630577" y="309868"/>
                  </a:lnTo>
                  <a:lnTo>
                    <a:pt x="608406" y="268028"/>
                  </a:lnTo>
                  <a:lnTo>
                    <a:pt x="582746" y="228579"/>
                  </a:lnTo>
                  <a:lnTo>
                    <a:pt x="553818" y="191685"/>
                  </a:lnTo>
                  <a:lnTo>
                    <a:pt x="521843" y="157514"/>
                  </a:lnTo>
                  <a:lnTo>
                    <a:pt x="487039" y="126233"/>
                  </a:lnTo>
                  <a:lnTo>
                    <a:pt x="449627" y="98008"/>
                  </a:lnTo>
                  <a:lnTo>
                    <a:pt x="409829" y="73005"/>
                  </a:lnTo>
                  <a:lnTo>
                    <a:pt x="367862" y="51392"/>
                  </a:lnTo>
                  <a:lnTo>
                    <a:pt x="323948" y="33335"/>
                  </a:lnTo>
                  <a:lnTo>
                    <a:pt x="278307" y="19001"/>
                  </a:lnTo>
                  <a:lnTo>
                    <a:pt x="231159" y="8556"/>
                  </a:lnTo>
                  <a:lnTo>
                    <a:pt x="182724" y="2166"/>
                  </a:lnTo>
                  <a:lnTo>
                    <a:pt x="13322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81961" y="1108710"/>
              <a:ext cx="614680" cy="533400"/>
            </a:xfrm>
            <a:custGeom>
              <a:avLst/>
              <a:gdLst/>
              <a:ahLst/>
              <a:cxnLst/>
              <a:rect l="l" t="t" r="r" b="b"/>
              <a:pathLst>
                <a:path w="614680" h="533400">
                  <a:moveTo>
                    <a:pt x="547624" y="0"/>
                  </a:moveTo>
                  <a:lnTo>
                    <a:pt x="497787" y="2179"/>
                  </a:lnTo>
                  <a:lnTo>
                    <a:pt x="449203" y="8592"/>
                  </a:lnTo>
                  <a:lnTo>
                    <a:pt x="402063" y="19050"/>
                  </a:lnTo>
                  <a:lnTo>
                    <a:pt x="356563" y="33364"/>
                  </a:lnTo>
                  <a:lnTo>
                    <a:pt x="312895" y="51348"/>
                  </a:lnTo>
                  <a:lnTo>
                    <a:pt x="271253" y="72813"/>
                  </a:lnTo>
                  <a:lnTo>
                    <a:pt x="231830" y="97570"/>
                  </a:lnTo>
                  <a:lnTo>
                    <a:pt x="194820" y="125432"/>
                  </a:lnTo>
                  <a:lnTo>
                    <a:pt x="160416" y="156210"/>
                  </a:lnTo>
                  <a:lnTo>
                    <a:pt x="128813" y="189716"/>
                  </a:lnTo>
                  <a:lnTo>
                    <a:pt x="100202" y="225762"/>
                  </a:lnTo>
                  <a:lnTo>
                    <a:pt x="74779" y="264160"/>
                  </a:lnTo>
                  <a:lnTo>
                    <a:pt x="52736" y="304721"/>
                  </a:lnTo>
                  <a:lnTo>
                    <a:pt x="34267" y="347258"/>
                  </a:lnTo>
                  <a:lnTo>
                    <a:pt x="19565" y="391583"/>
                  </a:lnTo>
                  <a:lnTo>
                    <a:pt x="8824" y="437507"/>
                  </a:lnTo>
                  <a:lnTo>
                    <a:pt x="2238" y="484842"/>
                  </a:lnTo>
                  <a:lnTo>
                    <a:pt x="0" y="533400"/>
                  </a:lnTo>
                  <a:lnTo>
                    <a:pt x="133350" y="533400"/>
                  </a:lnTo>
                  <a:lnTo>
                    <a:pt x="135464" y="486313"/>
                  </a:lnTo>
                  <a:lnTo>
                    <a:pt x="141694" y="440292"/>
                  </a:lnTo>
                  <a:lnTo>
                    <a:pt x="151872" y="395523"/>
                  </a:lnTo>
                  <a:lnTo>
                    <a:pt x="165828" y="352191"/>
                  </a:lnTo>
                  <a:lnTo>
                    <a:pt x="183395" y="310480"/>
                  </a:lnTo>
                  <a:lnTo>
                    <a:pt x="204403" y="270577"/>
                  </a:lnTo>
                  <a:lnTo>
                    <a:pt x="228684" y="232667"/>
                  </a:lnTo>
                  <a:lnTo>
                    <a:pt x="256070" y="196934"/>
                  </a:lnTo>
                  <a:lnTo>
                    <a:pt x="286392" y="163565"/>
                  </a:lnTo>
                  <a:lnTo>
                    <a:pt x="319481" y="132745"/>
                  </a:lnTo>
                  <a:lnTo>
                    <a:pt x="355169" y="104659"/>
                  </a:lnTo>
                  <a:lnTo>
                    <a:pt x="393286" y="79492"/>
                  </a:lnTo>
                  <a:lnTo>
                    <a:pt x="433665" y="57430"/>
                  </a:lnTo>
                  <a:lnTo>
                    <a:pt x="476138" y="38658"/>
                  </a:lnTo>
                  <a:lnTo>
                    <a:pt x="520534" y="23362"/>
                  </a:lnTo>
                  <a:lnTo>
                    <a:pt x="566686" y="11726"/>
                  </a:lnTo>
                  <a:lnTo>
                    <a:pt x="614299" y="3937"/>
                  </a:lnTo>
                  <a:lnTo>
                    <a:pt x="597701" y="2196"/>
                  </a:lnTo>
                  <a:lnTo>
                    <a:pt x="581056" y="968"/>
                  </a:lnTo>
                  <a:lnTo>
                    <a:pt x="564364" y="240"/>
                  </a:lnTo>
                  <a:lnTo>
                    <a:pt x="547624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81961" y="1108710"/>
              <a:ext cx="1278255" cy="533400"/>
            </a:xfrm>
            <a:custGeom>
              <a:avLst/>
              <a:gdLst/>
              <a:ahLst/>
              <a:cxnLst/>
              <a:rect l="l" t="t" r="r" b="b"/>
              <a:pathLst>
                <a:path w="1278254" h="533400">
                  <a:moveTo>
                    <a:pt x="614426" y="3937"/>
                  </a:moveTo>
                  <a:lnTo>
                    <a:pt x="566686" y="11726"/>
                  </a:lnTo>
                  <a:lnTo>
                    <a:pt x="520534" y="23362"/>
                  </a:lnTo>
                  <a:lnTo>
                    <a:pt x="476138" y="38658"/>
                  </a:lnTo>
                  <a:lnTo>
                    <a:pt x="433665" y="57430"/>
                  </a:lnTo>
                  <a:lnTo>
                    <a:pt x="393286" y="79492"/>
                  </a:lnTo>
                  <a:lnTo>
                    <a:pt x="355169" y="104659"/>
                  </a:lnTo>
                  <a:lnTo>
                    <a:pt x="319481" y="132745"/>
                  </a:lnTo>
                  <a:lnTo>
                    <a:pt x="286392" y="163565"/>
                  </a:lnTo>
                  <a:lnTo>
                    <a:pt x="256070" y="196934"/>
                  </a:lnTo>
                  <a:lnTo>
                    <a:pt x="228684" y="232667"/>
                  </a:lnTo>
                  <a:lnTo>
                    <a:pt x="204403" y="270577"/>
                  </a:lnTo>
                  <a:lnTo>
                    <a:pt x="183395" y="310480"/>
                  </a:lnTo>
                  <a:lnTo>
                    <a:pt x="165828" y="352191"/>
                  </a:lnTo>
                  <a:lnTo>
                    <a:pt x="151872" y="395523"/>
                  </a:lnTo>
                  <a:lnTo>
                    <a:pt x="141694" y="440292"/>
                  </a:lnTo>
                  <a:lnTo>
                    <a:pt x="135464" y="486313"/>
                  </a:lnTo>
                  <a:lnTo>
                    <a:pt x="133350" y="533400"/>
                  </a:lnTo>
                  <a:lnTo>
                    <a:pt x="0" y="533400"/>
                  </a:lnTo>
                  <a:lnTo>
                    <a:pt x="2238" y="484842"/>
                  </a:lnTo>
                  <a:lnTo>
                    <a:pt x="8824" y="437507"/>
                  </a:lnTo>
                  <a:lnTo>
                    <a:pt x="19565" y="391583"/>
                  </a:lnTo>
                  <a:lnTo>
                    <a:pt x="34267" y="347258"/>
                  </a:lnTo>
                  <a:lnTo>
                    <a:pt x="52736" y="304721"/>
                  </a:lnTo>
                  <a:lnTo>
                    <a:pt x="74779" y="264160"/>
                  </a:lnTo>
                  <a:lnTo>
                    <a:pt x="100202" y="225762"/>
                  </a:lnTo>
                  <a:lnTo>
                    <a:pt x="128813" y="189716"/>
                  </a:lnTo>
                  <a:lnTo>
                    <a:pt x="160416" y="156210"/>
                  </a:lnTo>
                  <a:lnTo>
                    <a:pt x="194820" y="125432"/>
                  </a:lnTo>
                  <a:lnTo>
                    <a:pt x="231830" y="97570"/>
                  </a:lnTo>
                  <a:lnTo>
                    <a:pt x="271253" y="72813"/>
                  </a:lnTo>
                  <a:lnTo>
                    <a:pt x="312895" y="51348"/>
                  </a:lnTo>
                  <a:lnTo>
                    <a:pt x="356563" y="33364"/>
                  </a:lnTo>
                  <a:lnTo>
                    <a:pt x="402063" y="19050"/>
                  </a:lnTo>
                  <a:lnTo>
                    <a:pt x="449203" y="8592"/>
                  </a:lnTo>
                  <a:lnTo>
                    <a:pt x="497787" y="2179"/>
                  </a:lnTo>
                  <a:lnTo>
                    <a:pt x="547624" y="0"/>
                  </a:lnTo>
                  <a:lnTo>
                    <a:pt x="680974" y="0"/>
                  </a:lnTo>
                  <a:lnTo>
                    <a:pt x="730475" y="2166"/>
                  </a:lnTo>
                  <a:lnTo>
                    <a:pt x="778910" y="8556"/>
                  </a:lnTo>
                  <a:lnTo>
                    <a:pt x="826058" y="19001"/>
                  </a:lnTo>
                  <a:lnTo>
                    <a:pt x="871699" y="33335"/>
                  </a:lnTo>
                  <a:lnTo>
                    <a:pt x="915613" y="51392"/>
                  </a:lnTo>
                  <a:lnTo>
                    <a:pt x="957580" y="73005"/>
                  </a:lnTo>
                  <a:lnTo>
                    <a:pt x="997378" y="98008"/>
                  </a:lnTo>
                  <a:lnTo>
                    <a:pt x="1034790" y="126233"/>
                  </a:lnTo>
                  <a:lnTo>
                    <a:pt x="1069594" y="157514"/>
                  </a:lnTo>
                  <a:lnTo>
                    <a:pt x="1101569" y="191685"/>
                  </a:lnTo>
                  <a:lnTo>
                    <a:pt x="1130497" y="228579"/>
                  </a:lnTo>
                  <a:lnTo>
                    <a:pt x="1156157" y="268028"/>
                  </a:lnTo>
                  <a:lnTo>
                    <a:pt x="1178328" y="309868"/>
                  </a:lnTo>
                  <a:lnTo>
                    <a:pt x="1196791" y="353931"/>
                  </a:lnTo>
                  <a:lnTo>
                    <a:pt x="1211326" y="400050"/>
                  </a:lnTo>
                  <a:lnTo>
                    <a:pt x="1278001" y="400050"/>
                  </a:lnTo>
                  <a:lnTo>
                    <a:pt x="1162050" y="533400"/>
                  </a:lnTo>
                  <a:lnTo>
                    <a:pt x="1011301" y="400050"/>
                  </a:lnTo>
                  <a:lnTo>
                    <a:pt x="1077976" y="400050"/>
                  </a:lnTo>
                  <a:lnTo>
                    <a:pt x="1063441" y="353931"/>
                  </a:lnTo>
                  <a:lnTo>
                    <a:pt x="1044978" y="309868"/>
                  </a:lnTo>
                  <a:lnTo>
                    <a:pt x="1022808" y="268028"/>
                  </a:lnTo>
                  <a:lnTo>
                    <a:pt x="997149" y="228579"/>
                  </a:lnTo>
                  <a:lnTo>
                    <a:pt x="968224" y="191685"/>
                  </a:lnTo>
                  <a:lnTo>
                    <a:pt x="936252" y="157514"/>
                  </a:lnTo>
                  <a:lnTo>
                    <a:pt x="901453" y="126233"/>
                  </a:lnTo>
                  <a:lnTo>
                    <a:pt x="864048" y="98008"/>
                  </a:lnTo>
                  <a:lnTo>
                    <a:pt x="824257" y="73005"/>
                  </a:lnTo>
                  <a:lnTo>
                    <a:pt x="782301" y="51392"/>
                  </a:lnTo>
                  <a:lnTo>
                    <a:pt x="738399" y="33335"/>
                  </a:lnTo>
                  <a:lnTo>
                    <a:pt x="692773" y="19001"/>
                  </a:lnTo>
                  <a:lnTo>
                    <a:pt x="645643" y="8556"/>
                  </a:lnTo>
                  <a:lnTo>
                    <a:pt x="597229" y="2166"/>
                  </a:lnTo>
                  <a:lnTo>
                    <a:pt x="547751" y="0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594736" y="1712214"/>
              <a:ext cx="662305" cy="533400"/>
            </a:xfrm>
            <a:custGeom>
              <a:avLst/>
              <a:gdLst/>
              <a:ahLst/>
              <a:cxnLst/>
              <a:rect l="l" t="t" r="r" b="b"/>
              <a:pathLst>
                <a:path w="662304" h="533400">
                  <a:moveTo>
                    <a:pt x="546226" y="0"/>
                  </a:moveTo>
                  <a:lnTo>
                    <a:pt x="395477" y="133350"/>
                  </a:lnTo>
                  <a:lnTo>
                    <a:pt x="462152" y="133350"/>
                  </a:lnTo>
                  <a:lnTo>
                    <a:pt x="447007" y="181310"/>
                  </a:lnTo>
                  <a:lnTo>
                    <a:pt x="427579" y="227108"/>
                  </a:lnTo>
                  <a:lnTo>
                    <a:pt x="404109" y="270539"/>
                  </a:lnTo>
                  <a:lnTo>
                    <a:pt x="376838" y="311397"/>
                  </a:lnTo>
                  <a:lnTo>
                    <a:pt x="346006" y="349477"/>
                  </a:lnTo>
                  <a:lnTo>
                    <a:pt x="311854" y="384573"/>
                  </a:lnTo>
                  <a:lnTo>
                    <a:pt x="274621" y="416481"/>
                  </a:lnTo>
                  <a:lnTo>
                    <a:pt x="234549" y="444994"/>
                  </a:lnTo>
                  <a:lnTo>
                    <a:pt x="191876" y="469908"/>
                  </a:lnTo>
                  <a:lnTo>
                    <a:pt x="146845" y="491017"/>
                  </a:lnTo>
                  <a:lnTo>
                    <a:pt x="99695" y="508116"/>
                  </a:lnTo>
                  <a:lnTo>
                    <a:pt x="50666" y="521000"/>
                  </a:lnTo>
                  <a:lnTo>
                    <a:pt x="0" y="529463"/>
                  </a:lnTo>
                  <a:lnTo>
                    <a:pt x="47814" y="533148"/>
                  </a:lnTo>
                  <a:lnTo>
                    <a:pt x="95064" y="532775"/>
                  </a:lnTo>
                  <a:lnTo>
                    <a:pt x="141541" y="528481"/>
                  </a:lnTo>
                  <a:lnTo>
                    <a:pt x="187041" y="520403"/>
                  </a:lnTo>
                  <a:lnTo>
                    <a:pt x="231355" y="508678"/>
                  </a:lnTo>
                  <a:lnTo>
                    <a:pt x="274278" y="493443"/>
                  </a:lnTo>
                  <a:lnTo>
                    <a:pt x="315603" y="474834"/>
                  </a:lnTo>
                  <a:lnTo>
                    <a:pt x="355123" y="452989"/>
                  </a:lnTo>
                  <a:lnTo>
                    <a:pt x="392632" y="428045"/>
                  </a:lnTo>
                  <a:lnTo>
                    <a:pt x="427922" y="400138"/>
                  </a:lnTo>
                  <a:lnTo>
                    <a:pt x="460789" y="369406"/>
                  </a:lnTo>
                  <a:lnTo>
                    <a:pt x="491024" y="335986"/>
                  </a:lnTo>
                  <a:lnTo>
                    <a:pt x="518421" y="300014"/>
                  </a:lnTo>
                  <a:lnTo>
                    <a:pt x="542774" y="261627"/>
                  </a:lnTo>
                  <a:lnTo>
                    <a:pt x="563877" y="220963"/>
                  </a:lnTo>
                  <a:lnTo>
                    <a:pt x="581522" y="178158"/>
                  </a:lnTo>
                  <a:lnTo>
                    <a:pt x="595502" y="133350"/>
                  </a:lnTo>
                  <a:lnTo>
                    <a:pt x="662177" y="133350"/>
                  </a:lnTo>
                  <a:lnTo>
                    <a:pt x="5462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81961" y="1712214"/>
              <a:ext cx="680085" cy="533400"/>
            </a:xfrm>
            <a:custGeom>
              <a:avLst/>
              <a:gdLst/>
              <a:ahLst/>
              <a:cxnLst/>
              <a:rect l="l" t="t" r="r" b="b"/>
              <a:pathLst>
                <a:path w="680085" h="533400">
                  <a:moveTo>
                    <a:pt x="133350" y="0"/>
                  </a:moveTo>
                  <a:lnTo>
                    <a:pt x="0" y="0"/>
                  </a:lnTo>
                  <a:lnTo>
                    <a:pt x="2231" y="48557"/>
                  </a:lnTo>
                  <a:lnTo>
                    <a:pt x="8797" y="95892"/>
                  </a:lnTo>
                  <a:lnTo>
                    <a:pt x="19506" y="141816"/>
                  </a:lnTo>
                  <a:lnTo>
                    <a:pt x="34164" y="186141"/>
                  </a:lnTo>
                  <a:lnTo>
                    <a:pt x="52579" y="228678"/>
                  </a:lnTo>
                  <a:lnTo>
                    <a:pt x="74558" y="269240"/>
                  </a:lnTo>
                  <a:lnTo>
                    <a:pt x="99909" y="307637"/>
                  </a:lnTo>
                  <a:lnTo>
                    <a:pt x="128439" y="343683"/>
                  </a:lnTo>
                  <a:lnTo>
                    <a:pt x="159956" y="377190"/>
                  </a:lnTo>
                  <a:lnTo>
                    <a:pt x="194267" y="407967"/>
                  </a:lnTo>
                  <a:lnTo>
                    <a:pt x="231179" y="435829"/>
                  </a:lnTo>
                  <a:lnTo>
                    <a:pt x="270500" y="460586"/>
                  </a:lnTo>
                  <a:lnTo>
                    <a:pt x="312037" y="482051"/>
                  </a:lnTo>
                  <a:lnTo>
                    <a:pt x="355598" y="500035"/>
                  </a:lnTo>
                  <a:lnTo>
                    <a:pt x="400990" y="514350"/>
                  </a:lnTo>
                  <a:lnTo>
                    <a:pt x="448021" y="524807"/>
                  </a:lnTo>
                  <a:lnTo>
                    <a:pt x="496497" y="531220"/>
                  </a:lnTo>
                  <a:lnTo>
                    <a:pt x="546226" y="533400"/>
                  </a:lnTo>
                  <a:lnTo>
                    <a:pt x="679576" y="533400"/>
                  </a:lnTo>
                  <a:lnTo>
                    <a:pt x="629847" y="531220"/>
                  </a:lnTo>
                  <a:lnTo>
                    <a:pt x="581371" y="524807"/>
                  </a:lnTo>
                  <a:lnTo>
                    <a:pt x="534340" y="514349"/>
                  </a:lnTo>
                  <a:lnTo>
                    <a:pt x="488948" y="500035"/>
                  </a:lnTo>
                  <a:lnTo>
                    <a:pt x="445387" y="482051"/>
                  </a:lnTo>
                  <a:lnTo>
                    <a:pt x="403850" y="460586"/>
                  </a:lnTo>
                  <a:lnTo>
                    <a:pt x="364529" y="435829"/>
                  </a:lnTo>
                  <a:lnTo>
                    <a:pt x="327617" y="407967"/>
                  </a:lnTo>
                  <a:lnTo>
                    <a:pt x="293306" y="377189"/>
                  </a:lnTo>
                  <a:lnTo>
                    <a:pt x="261789" y="343683"/>
                  </a:lnTo>
                  <a:lnTo>
                    <a:pt x="233259" y="307637"/>
                  </a:lnTo>
                  <a:lnTo>
                    <a:pt x="207908" y="269239"/>
                  </a:lnTo>
                  <a:lnTo>
                    <a:pt x="185929" y="228678"/>
                  </a:lnTo>
                  <a:lnTo>
                    <a:pt x="167514" y="186141"/>
                  </a:lnTo>
                  <a:lnTo>
                    <a:pt x="152856" y="141816"/>
                  </a:lnTo>
                  <a:lnTo>
                    <a:pt x="142147" y="95892"/>
                  </a:lnTo>
                  <a:lnTo>
                    <a:pt x="135581" y="48557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81961" y="1712214"/>
              <a:ext cx="1275080" cy="533400"/>
            </a:xfrm>
            <a:custGeom>
              <a:avLst/>
              <a:gdLst/>
              <a:ahLst/>
              <a:cxnLst/>
              <a:rect l="l" t="t" r="r" b="b"/>
              <a:pathLst>
                <a:path w="1275079" h="533400">
                  <a:moveTo>
                    <a:pt x="612775" y="529463"/>
                  </a:moveTo>
                  <a:lnTo>
                    <a:pt x="663441" y="521000"/>
                  </a:lnTo>
                  <a:lnTo>
                    <a:pt x="712470" y="508116"/>
                  </a:lnTo>
                  <a:lnTo>
                    <a:pt x="759620" y="491017"/>
                  </a:lnTo>
                  <a:lnTo>
                    <a:pt x="804651" y="469908"/>
                  </a:lnTo>
                  <a:lnTo>
                    <a:pt x="847324" y="444994"/>
                  </a:lnTo>
                  <a:lnTo>
                    <a:pt x="887396" y="416481"/>
                  </a:lnTo>
                  <a:lnTo>
                    <a:pt x="924629" y="384573"/>
                  </a:lnTo>
                  <a:lnTo>
                    <a:pt x="958781" y="349477"/>
                  </a:lnTo>
                  <a:lnTo>
                    <a:pt x="989613" y="311397"/>
                  </a:lnTo>
                  <a:lnTo>
                    <a:pt x="1016884" y="270539"/>
                  </a:lnTo>
                  <a:lnTo>
                    <a:pt x="1040354" y="227108"/>
                  </a:lnTo>
                  <a:lnTo>
                    <a:pt x="1059782" y="181310"/>
                  </a:lnTo>
                  <a:lnTo>
                    <a:pt x="1074927" y="133350"/>
                  </a:lnTo>
                  <a:lnTo>
                    <a:pt x="1008252" y="133350"/>
                  </a:lnTo>
                  <a:lnTo>
                    <a:pt x="1159002" y="0"/>
                  </a:lnTo>
                  <a:lnTo>
                    <a:pt x="1274952" y="133350"/>
                  </a:lnTo>
                  <a:lnTo>
                    <a:pt x="1208277" y="133350"/>
                  </a:lnTo>
                  <a:lnTo>
                    <a:pt x="1193799" y="179468"/>
                  </a:lnTo>
                  <a:lnTo>
                    <a:pt x="1175401" y="223531"/>
                  </a:lnTo>
                  <a:lnTo>
                    <a:pt x="1153304" y="265371"/>
                  </a:lnTo>
                  <a:lnTo>
                    <a:pt x="1127726" y="304820"/>
                  </a:lnTo>
                  <a:lnTo>
                    <a:pt x="1098888" y="341714"/>
                  </a:lnTo>
                  <a:lnTo>
                    <a:pt x="1067009" y="375885"/>
                  </a:lnTo>
                  <a:lnTo>
                    <a:pt x="1032308" y="407166"/>
                  </a:lnTo>
                  <a:lnTo>
                    <a:pt x="995004" y="435391"/>
                  </a:lnTo>
                  <a:lnTo>
                    <a:pt x="955318" y="460394"/>
                  </a:lnTo>
                  <a:lnTo>
                    <a:pt x="913468" y="482007"/>
                  </a:lnTo>
                  <a:lnTo>
                    <a:pt x="869675" y="500064"/>
                  </a:lnTo>
                  <a:lnTo>
                    <a:pt x="824156" y="514398"/>
                  </a:lnTo>
                  <a:lnTo>
                    <a:pt x="777133" y="524843"/>
                  </a:lnTo>
                  <a:lnTo>
                    <a:pt x="728824" y="531233"/>
                  </a:lnTo>
                  <a:lnTo>
                    <a:pt x="679450" y="533400"/>
                  </a:lnTo>
                  <a:lnTo>
                    <a:pt x="546226" y="533400"/>
                  </a:lnTo>
                  <a:lnTo>
                    <a:pt x="496497" y="531220"/>
                  </a:lnTo>
                  <a:lnTo>
                    <a:pt x="448021" y="524807"/>
                  </a:lnTo>
                  <a:lnTo>
                    <a:pt x="400990" y="514350"/>
                  </a:lnTo>
                  <a:lnTo>
                    <a:pt x="355598" y="500035"/>
                  </a:lnTo>
                  <a:lnTo>
                    <a:pt x="312037" y="482051"/>
                  </a:lnTo>
                  <a:lnTo>
                    <a:pt x="270500" y="460586"/>
                  </a:lnTo>
                  <a:lnTo>
                    <a:pt x="231179" y="435829"/>
                  </a:lnTo>
                  <a:lnTo>
                    <a:pt x="194267" y="407967"/>
                  </a:lnTo>
                  <a:lnTo>
                    <a:pt x="159956" y="377190"/>
                  </a:lnTo>
                  <a:lnTo>
                    <a:pt x="128439" y="343683"/>
                  </a:lnTo>
                  <a:lnTo>
                    <a:pt x="99909" y="307637"/>
                  </a:lnTo>
                  <a:lnTo>
                    <a:pt x="74558" y="269240"/>
                  </a:lnTo>
                  <a:lnTo>
                    <a:pt x="52579" y="228678"/>
                  </a:lnTo>
                  <a:lnTo>
                    <a:pt x="34164" y="186141"/>
                  </a:lnTo>
                  <a:lnTo>
                    <a:pt x="19506" y="141816"/>
                  </a:lnTo>
                  <a:lnTo>
                    <a:pt x="8797" y="95892"/>
                  </a:lnTo>
                  <a:lnTo>
                    <a:pt x="2231" y="48557"/>
                  </a:lnTo>
                  <a:lnTo>
                    <a:pt x="0" y="0"/>
                  </a:lnTo>
                  <a:lnTo>
                    <a:pt x="133350" y="0"/>
                  </a:lnTo>
                  <a:lnTo>
                    <a:pt x="135581" y="48557"/>
                  </a:lnTo>
                  <a:lnTo>
                    <a:pt x="142147" y="95892"/>
                  </a:lnTo>
                  <a:lnTo>
                    <a:pt x="152856" y="141816"/>
                  </a:lnTo>
                  <a:lnTo>
                    <a:pt x="167514" y="186141"/>
                  </a:lnTo>
                  <a:lnTo>
                    <a:pt x="185929" y="228678"/>
                  </a:lnTo>
                  <a:lnTo>
                    <a:pt x="207908" y="269239"/>
                  </a:lnTo>
                  <a:lnTo>
                    <a:pt x="233259" y="307637"/>
                  </a:lnTo>
                  <a:lnTo>
                    <a:pt x="261789" y="343683"/>
                  </a:lnTo>
                  <a:lnTo>
                    <a:pt x="293306" y="377189"/>
                  </a:lnTo>
                  <a:lnTo>
                    <a:pt x="327617" y="407967"/>
                  </a:lnTo>
                  <a:lnTo>
                    <a:pt x="364529" y="435829"/>
                  </a:lnTo>
                  <a:lnTo>
                    <a:pt x="403850" y="460586"/>
                  </a:lnTo>
                  <a:lnTo>
                    <a:pt x="445387" y="482051"/>
                  </a:lnTo>
                  <a:lnTo>
                    <a:pt x="488948" y="500035"/>
                  </a:lnTo>
                  <a:lnTo>
                    <a:pt x="534340" y="514349"/>
                  </a:lnTo>
                  <a:lnTo>
                    <a:pt x="581371" y="524807"/>
                  </a:lnTo>
                  <a:lnTo>
                    <a:pt x="629847" y="531220"/>
                  </a:lnTo>
                  <a:lnTo>
                    <a:pt x="679576" y="533400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251453" y="1178814"/>
              <a:ext cx="2540635" cy="914400"/>
            </a:xfrm>
            <a:custGeom>
              <a:avLst/>
              <a:gdLst/>
              <a:ahLst/>
              <a:cxnLst/>
              <a:rect l="l" t="t" r="r" b="b"/>
              <a:pathLst>
                <a:path w="2540635" h="914400">
                  <a:moveTo>
                    <a:pt x="1270254" y="0"/>
                  </a:moveTo>
                  <a:lnTo>
                    <a:pt x="1202791" y="633"/>
                  </a:lnTo>
                  <a:lnTo>
                    <a:pt x="1136246" y="2514"/>
                  </a:lnTo>
                  <a:lnTo>
                    <a:pt x="1070706" y="5609"/>
                  </a:lnTo>
                  <a:lnTo>
                    <a:pt x="1006258" y="9888"/>
                  </a:lnTo>
                  <a:lnTo>
                    <a:pt x="942991" y="15318"/>
                  </a:lnTo>
                  <a:lnTo>
                    <a:pt x="880992" y="21869"/>
                  </a:lnTo>
                  <a:lnTo>
                    <a:pt x="820350" y="29508"/>
                  </a:lnTo>
                  <a:lnTo>
                    <a:pt x="761151" y="38204"/>
                  </a:lnTo>
                  <a:lnTo>
                    <a:pt x="703484" y="47925"/>
                  </a:lnTo>
                  <a:lnTo>
                    <a:pt x="647437" y="58640"/>
                  </a:lnTo>
                  <a:lnTo>
                    <a:pt x="593096" y="70317"/>
                  </a:lnTo>
                  <a:lnTo>
                    <a:pt x="540551" y="82924"/>
                  </a:lnTo>
                  <a:lnTo>
                    <a:pt x="489889" y="96431"/>
                  </a:lnTo>
                  <a:lnTo>
                    <a:pt x="441197" y="110804"/>
                  </a:lnTo>
                  <a:lnTo>
                    <a:pt x="394563" y="126013"/>
                  </a:lnTo>
                  <a:lnTo>
                    <a:pt x="350076" y="142026"/>
                  </a:lnTo>
                  <a:lnTo>
                    <a:pt x="307823" y="158811"/>
                  </a:lnTo>
                  <a:lnTo>
                    <a:pt x="267891" y="176337"/>
                  </a:lnTo>
                  <a:lnTo>
                    <a:pt x="230369" y="194573"/>
                  </a:lnTo>
                  <a:lnTo>
                    <a:pt x="195344" y="213485"/>
                  </a:lnTo>
                  <a:lnTo>
                    <a:pt x="133138" y="253217"/>
                  </a:lnTo>
                  <a:lnTo>
                    <a:pt x="81974" y="295279"/>
                  </a:lnTo>
                  <a:lnTo>
                    <a:pt x="42555" y="339419"/>
                  </a:lnTo>
                  <a:lnTo>
                    <a:pt x="15583" y="385384"/>
                  </a:lnTo>
                  <a:lnTo>
                    <a:pt x="1760" y="432921"/>
                  </a:lnTo>
                  <a:lnTo>
                    <a:pt x="0" y="457200"/>
                  </a:lnTo>
                  <a:lnTo>
                    <a:pt x="1760" y="481478"/>
                  </a:lnTo>
                  <a:lnTo>
                    <a:pt x="15583" y="529015"/>
                  </a:lnTo>
                  <a:lnTo>
                    <a:pt x="42555" y="574980"/>
                  </a:lnTo>
                  <a:lnTo>
                    <a:pt x="81974" y="619120"/>
                  </a:lnTo>
                  <a:lnTo>
                    <a:pt x="133138" y="661182"/>
                  </a:lnTo>
                  <a:lnTo>
                    <a:pt x="195344" y="700914"/>
                  </a:lnTo>
                  <a:lnTo>
                    <a:pt x="230369" y="719826"/>
                  </a:lnTo>
                  <a:lnTo>
                    <a:pt x="267891" y="738062"/>
                  </a:lnTo>
                  <a:lnTo>
                    <a:pt x="307823" y="755588"/>
                  </a:lnTo>
                  <a:lnTo>
                    <a:pt x="350076" y="772373"/>
                  </a:lnTo>
                  <a:lnTo>
                    <a:pt x="394563" y="788386"/>
                  </a:lnTo>
                  <a:lnTo>
                    <a:pt x="441197" y="803595"/>
                  </a:lnTo>
                  <a:lnTo>
                    <a:pt x="489889" y="817968"/>
                  </a:lnTo>
                  <a:lnTo>
                    <a:pt x="540551" y="831475"/>
                  </a:lnTo>
                  <a:lnTo>
                    <a:pt x="593096" y="844082"/>
                  </a:lnTo>
                  <a:lnTo>
                    <a:pt x="647437" y="855759"/>
                  </a:lnTo>
                  <a:lnTo>
                    <a:pt x="703484" y="866474"/>
                  </a:lnTo>
                  <a:lnTo>
                    <a:pt x="761151" y="876195"/>
                  </a:lnTo>
                  <a:lnTo>
                    <a:pt x="820350" y="884891"/>
                  </a:lnTo>
                  <a:lnTo>
                    <a:pt x="880992" y="892530"/>
                  </a:lnTo>
                  <a:lnTo>
                    <a:pt x="942991" y="899081"/>
                  </a:lnTo>
                  <a:lnTo>
                    <a:pt x="1006258" y="904511"/>
                  </a:lnTo>
                  <a:lnTo>
                    <a:pt x="1070706" y="908790"/>
                  </a:lnTo>
                  <a:lnTo>
                    <a:pt x="1136246" y="911885"/>
                  </a:lnTo>
                  <a:lnTo>
                    <a:pt x="1202791" y="913766"/>
                  </a:lnTo>
                  <a:lnTo>
                    <a:pt x="1270254" y="914400"/>
                  </a:lnTo>
                  <a:lnTo>
                    <a:pt x="1337716" y="913766"/>
                  </a:lnTo>
                  <a:lnTo>
                    <a:pt x="1404261" y="911885"/>
                  </a:lnTo>
                  <a:lnTo>
                    <a:pt x="1469801" y="908790"/>
                  </a:lnTo>
                  <a:lnTo>
                    <a:pt x="1534249" y="904511"/>
                  </a:lnTo>
                  <a:lnTo>
                    <a:pt x="1597516" y="899081"/>
                  </a:lnTo>
                  <a:lnTo>
                    <a:pt x="1659515" y="892530"/>
                  </a:lnTo>
                  <a:lnTo>
                    <a:pt x="1720157" y="884891"/>
                  </a:lnTo>
                  <a:lnTo>
                    <a:pt x="1779356" y="876195"/>
                  </a:lnTo>
                  <a:lnTo>
                    <a:pt x="1837023" y="866474"/>
                  </a:lnTo>
                  <a:lnTo>
                    <a:pt x="1893070" y="855759"/>
                  </a:lnTo>
                  <a:lnTo>
                    <a:pt x="1947411" y="844082"/>
                  </a:lnTo>
                  <a:lnTo>
                    <a:pt x="1999956" y="831475"/>
                  </a:lnTo>
                  <a:lnTo>
                    <a:pt x="2050618" y="817968"/>
                  </a:lnTo>
                  <a:lnTo>
                    <a:pt x="2099310" y="803595"/>
                  </a:lnTo>
                  <a:lnTo>
                    <a:pt x="2145944" y="788386"/>
                  </a:lnTo>
                  <a:lnTo>
                    <a:pt x="2190431" y="772373"/>
                  </a:lnTo>
                  <a:lnTo>
                    <a:pt x="2232684" y="755588"/>
                  </a:lnTo>
                  <a:lnTo>
                    <a:pt x="2272616" y="738062"/>
                  </a:lnTo>
                  <a:lnTo>
                    <a:pt x="2310138" y="719826"/>
                  </a:lnTo>
                  <a:lnTo>
                    <a:pt x="2345163" y="700914"/>
                  </a:lnTo>
                  <a:lnTo>
                    <a:pt x="2407369" y="661182"/>
                  </a:lnTo>
                  <a:lnTo>
                    <a:pt x="2458533" y="619120"/>
                  </a:lnTo>
                  <a:lnTo>
                    <a:pt x="2497952" y="574980"/>
                  </a:lnTo>
                  <a:lnTo>
                    <a:pt x="2524924" y="529015"/>
                  </a:lnTo>
                  <a:lnTo>
                    <a:pt x="2538747" y="481478"/>
                  </a:lnTo>
                  <a:lnTo>
                    <a:pt x="2540508" y="457200"/>
                  </a:lnTo>
                  <a:lnTo>
                    <a:pt x="2538747" y="432921"/>
                  </a:lnTo>
                  <a:lnTo>
                    <a:pt x="2524924" y="385384"/>
                  </a:lnTo>
                  <a:lnTo>
                    <a:pt x="2497952" y="339419"/>
                  </a:lnTo>
                  <a:lnTo>
                    <a:pt x="2458533" y="295279"/>
                  </a:lnTo>
                  <a:lnTo>
                    <a:pt x="2407369" y="253217"/>
                  </a:lnTo>
                  <a:lnTo>
                    <a:pt x="2345163" y="213485"/>
                  </a:lnTo>
                  <a:lnTo>
                    <a:pt x="2310138" y="194573"/>
                  </a:lnTo>
                  <a:lnTo>
                    <a:pt x="2272616" y="176337"/>
                  </a:lnTo>
                  <a:lnTo>
                    <a:pt x="2232684" y="158811"/>
                  </a:lnTo>
                  <a:lnTo>
                    <a:pt x="2190431" y="142026"/>
                  </a:lnTo>
                  <a:lnTo>
                    <a:pt x="2145944" y="126013"/>
                  </a:lnTo>
                  <a:lnTo>
                    <a:pt x="2099310" y="110804"/>
                  </a:lnTo>
                  <a:lnTo>
                    <a:pt x="2050618" y="96431"/>
                  </a:lnTo>
                  <a:lnTo>
                    <a:pt x="1999956" y="82924"/>
                  </a:lnTo>
                  <a:lnTo>
                    <a:pt x="1947411" y="70317"/>
                  </a:lnTo>
                  <a:lnTo>
                    <a:pt x="1893070" y="58640"/>
                  </a:lnTo>
                  <a:lnTo>
                    <a:pt x="1837023" y="47925"/>
                  </a:lnTo>
                  <a:lnTo>
                    <a:pt x="1779356" y="38204"/>
                  </a:lnTo>
                  <a:lnTo>
                    <a:pt x="1720157" y="29508"/>
                  </a:lnTo>
                  <a:lnTo>
                    <a:pt x="1659515" y="21869"/>
                  </a:lnTo>
                  <a:lnTo>
                    <a:pt x="1597516" y="15318"/>
                  </a:lnTo>
                  <a:lnTo>
                    <a:pt x="1534249" y="9888"/>
                  </a:lnTo>
                  <a:lnTo>
                    <a:pt x="1469801" y="5609"/>
                  </a:lnTo>
                  <a:lnTo>
                    <a:pt x="1404261" y="2514"/>
                  </a:lnTo>
                  <a:lnTo>
                    <a:pt x="1337716" y="633"/>
                  </a:lnTo>
                  <a:lnTo>
                    <a:pt x="127025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251453" y="1178814"/>
              <a:ext cx="2540635" cy="914400"/>
            </a:xfrm>
            <a:custGeom>
              <a:avLst/>
              <a:gdLst/>
              <a:ahLst/>
              <a:cxnLst/>
              <a:rect l="l" t="t" r="r" b="b"/>
              <a:pathLst>
                <a:path w="2540635" h="914400">
                  <a:moveTo>
                    <a:pt x="0" y="457200"/>
                  </a:moveTo>
                  <a:lnTo>
                    <a:pt x="6984" y="408972"/>
                  </a:lnTo>
                  <a:lnTo>
                    <a:pt x="27469" y="362189"/>
                  </a:lnTo>
                  <a:lnTo>
                    <a:pt x="60752" y="317105"/>
                  </a:lnTo>
                  <a:lnTo>
                    <a:pt x="106131" y="273972"/>
                  </a:lnTo>
                  <a:lnTo>
                    <a:pt x="162904" y="233044"/>
                  </a:lnTo>
                  <a:lnTo>
                    <a:pt x="230369" y="194573"/>
                  </a:lnTo>
                  <a:lnTo>
                    <a:pt x="267891" y="176337"/>
                  </a:lnTo>
                  <a:lnTo>
                    <a:pt x="307823" y="158811"/>
                  </a:lnTo>
                  <a:lnTo>
                    <a:pt x="350076" y="142026"/>
                  </a:lnTo>
                  <a:lnTo>
                    <a:pt x="394563" y="126013"/>
                  </a:lnTo>
                  <a:lnTo>
                    <a:pt x="441197" y="110804"/>
                  </a:lnTo>
                  <a:lnTo>
                    <a:pt x="489889" y="96431"/>
                  </a:lnTo>
                  <a:lnTo>
                    <a:pt x="540551" y="82924"/>
                  </a:lnTo>
                  <a:lnTo>
                    <a:pt x="593096" y="70317"/>
                  </a:lnTo>
                  <a:lnTo>
                    <a:pt x="647437" y="58640"/>
                  </a:lnTo>
                  <a:lnTo>
                    <a:pt x="703484" y="47925"/>
                  </a:lnTo>
                  <a:lnTo>
                    <a:pt x="761151" y="38204"/>
                  </a:lnTo>
                  <a:lnTo>
                    <a:pt x="820350" y="29508"/>
                  </a:lnTo>
                  <a:lnTo>
                    <a:pt x="880992" y="21869"/>
                  </a:lnTo>
                  <a:lnTo>
                    <a:pt x="942991" y="15318"/>
                  </a:lnTo>
                  <a:lnTo>
                    <a:pt x="1006258" y="9888"/>
                  </a:lnTo>
                  <a:lnTo>
                    <a:pt x="1070706" y="5609"/>
                  </a:lnTo>
                  <a:lnTo>
                    <a:pt x="1136246" y="2514"/>
                  </a:lnTo>
                  <a:lnTo>
                    <a:pt x="1202791" y="633"/>
                  </a:lnTo>
                  <a:lnTo>
                    <a:pt x="1270254" y="0"/>
                  </a:lnTo>
                  <a:lnTo>
                    <a:pt x="1337716" y="633"/>
                  </a:lnTo>
                  <a:lnTo>
                    <a:pt x="1404261" y="2514"/>
                  </a:lnTo>
                  <a:lnTo>
                    <a:pt x="1469801" y="5609"/>
                  </a:lnTo>
                  <a:lnTo>
                    <a:pt x="1534249" y="9888"/>
                  </a:lnTo>
                  <a:lnTo>
                    <a:pt x="1597516" y="15318"/>
                  </a:lnTo>
                  <a:lnTo>
                    <a:pt x="1659515" y="21869"/>
                  </a:lnTo>
                  <a:lnTo>
                    <a:pt x="1720157" y="29508"/>
                  </a:lnTo>
                  <a:lnTo>
                    <a:pt x="1779356" y="38204"/>
                  </a:lnTo>
                  <a:lnTo>
                    <a:pt x="1837023" y="47925"/>
                  </a:lnTo>
                  <a:lnTo>
                    <a:pt x="1893070" y="58640"/>
                  </a:lnTo>
                  <a:lnTo>
                    <a:pt x="1947411" y="70317"/>
                  </a:lnTo>
                  <a:lnTo>
                    <a:pt x="1999956" y="82924"/>
                  </a:lnTo>
                  <a:lnTo>
                    <a:pt x="2050618" y="96431"/>
                  </a:lnTo>
                  <a:lnTo>
                    <a:pt x="2099310" y="110804"/>
                  </a:lnTo>
                  <a:lnTo>
                    <a:pt x="2145944" y="126013"/>
                  </a:lnTo>
                  <a:lnTo>
                    <a:pt x="2190431" y="142026"/>
                  </a:lnTo>
                  <a:lnTo>
                    <a:pt x="2232684" y="158811"/>
                  </a:lnTo>
                  <a:lnTo>
                    <a:pt x="2272616" y="176337"/>
                  </a:lnTo>
                  <a:lnTo>
                    <a:pt x="2310138" y="194573"/>
                  </a:lnTo>
                  <a:lnTo>
                    <a:pt x="2345163" y="213485"/>
                  </a:lnTo>
                  <a:lnTo>
                    <a:pt x="2407369" y="253217"/>
                  </a:lnTo>
                  <a:lnTo>
                    <a:pt x="2458533" y="295279"/>
                  </a:lnTo>
                  <a:lnTo>
                    <a:pt x="2497952" y="339419"/>
                  </a:lnTo>
                  <a:lnTo>
                    <a:pt x="2524924" y="385384"/>
                  </a:lnTo>
                  <a:lnTo>
                    <a:pt x="2538747" y="432921"/>
                  </a:lnTo>
                  <a:lnTo>
                    <a:pt x="2540508" y="457200"/>
                  </a:lnTo>
                  <a:lnTo>
                    <a:pt x="2538747" y="481478"/>
                  </a:lnTo>
                  <a:lnTo>
                    <a:pt x="2524924" y="529015"/>
                  </a:lnTo>
                  <a:lnTo>
                    <a:pt x="2497952" y="574980"/>
                  </a:lnTo>
                  <a:lnTo>
                    <a:pt x="2458533" y="619120"/>
                  </a:lnTo>
                  <a:lnTo>
                    <a:pt x="2407369" y="661182"/>
                  </a:lnTo>
                  <a:lnTo>
                    <a:pt x="2345163" y="700914"/>
                  </a:lnTo>
                  <a:lnTo>
                    <a:pt x="2310138" y="719826"/>
                  </a:lnTo>
                  <a:lnTo>
                    <a:pt x="2272616" y="738062"/>
                  </a:lnTo>
                  <a:lnTo>
                    <a:pt x="2232684" y="755588"/>
                  </a:lnTo>
                  <a:lnTo>
                    <a:pt x="2190431" y="772373"/>
                  </a:lnTo>
                  <a:lnTo>
                    <a:pt x="2145944" y="788386"/>
                  </a:lnTo>
                  <a:lnTo>
                    <a:pt x="2099310" y="803595"/>
                  </a:lnTo>
                  <a:lnTo>
                    <a:pt x="2050618" y="817968"/>
                  </a:lnTo>
                  <a:lnTo>
                    <a:pt x="1999956" y="831475"/>
                  </a:lnTo>
                  <a:lnTo>
                    <a:pt x="1947411" y="844082"/>
                  </a:lnTo>
                  <a:lnTo>
                    <a:pt x="1893070" y="855759"/>
                  </a:lnTo>
                  <a:lnTo>
                    <a:pt x="1837023" y="866474"/>
                  </a:lnTo>
                  <a:lnTo>
                    <a:pt x="1779356" y="876195"/>
                  </a:lnTo>
                  <a:lnTo>
                    <a:pt x="1720157" y="884891"/>
                  </a:lnTo>
                  <a:lnTo>
                    <a:pt x="1659515" y="892530"/>
                  </a:lnTo>
                  <a:lnTo>
                    <a:pt x="1597516" y="899081"/>
                  </a:lnTo>
                  <a:lnTo>
                    <a:pt x="1534249" y="904511"/>
                  </a:lnTo>
                  <a:lnTo>
                    <a:pt x="1469801" y="908790"/>
                  </a:lnTo>
                  <a:lnTo>
                    <a:pt x="1404261" y="911885"/>
                  </a:lnTo>
                  <a:lnTo>
                    <a:pt x="1337716" y="913766"/>
                  </a:lnTo>
                  <a:lnTo>
                    <a:pt x="1270254" y="914400"/>
                  </a:lnTo>
                  <a:lnTo>
                    <a:pt x="1202791" y="913766"/>
                  </a:lnTo>
                  <a:lnTo>
                    <a:pt x="1136246" y="911885"/>
                  </a:lnTo>
                  <a:lnTo>
                    <a:pt x="1070706" y="908790"/>
                  </a:lnTo>
                  <a:lnTo>
                    <a:pt x="1006258" y="904511"/>
                  </a:lnTo>
                  <a:lnTo>
                    <a:pt x="942991" y="899081"/>
                  </a:lnTo>
                  <a:lnTo>
                    <a:pt x="880992" y="892530"/>
                  </a:lnTo>
                  <a:lnTo>
                    <a:pt x="820350" y="884891"/>
                  </a:lnTo>
                  <a:lnTo>
                    <a:pt x="761151" y="876195"/>
                  </a:lnTo>
                  <a:lnTo>
                    <a:pt x="703484" y="866474"/>
                  </a:lnTo>
                  <a:lnTo>
                    <a:pt x="647437" y="855759"/>
                  </a:lnTo>
                  <a:lnTo>
                    <a:pt x="593096" y="844082"/>
                  </a:lnTo>
                  <a:lnTo>
                    <a:pt x="540551" y="831475"/>
                  </a:lnTo>
                  <a:lnTo>
                    <a:pt x="489889" y="817968"/>
                  </a:lnTo>
                  <a:lnTo>
                    <a:pt x="441197" y="803595"/>
                  </a:lnTo>
                  <a:lnTo>
                    <a:pt x="394563" y="788386"/>
                  </a:lnTo>
                  <a:lnTo>
                    <a:pt x="350076" y="772373"/>
                  </a:lnTo>
                  <a:lnTo>
                    <a:pt x="307823" y="755588"/>
                  </a:lnTo>
                  <a:lnTo>
                    <a:pt x="267891" y="738062"/>
                  </a:lnTo>
                  <a:lnTo>
                    <a:pt x="230369" y="719826"/>
                  </a:lnTo>
                  <a:lnTo>
                    <a:pt x="195344" y="700914"/>
                  </a:lnTo>
                  <a:lnTo>
                    <a:pt x="133138" y="661182"/>
                  </a:lnTo>
                  <a:lnTo>
                    <a:pt x="81974" y="619120"/>
                  </a:lnTo>
                  <a:lnTo>
                    <a:pt x="42555" y="574980"/>
                  </a:lnTo>
                  <a:lnTo>
                    <a:pt x="15583" y="529015"/>
                  </a:lnTo>
                  <a:lnTo>
                    <a:pt x="1760" y="481478"/>
                  </a:lnTo>
                  <a:lnTo>
                    <a:pt x="0" y="4572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961891" y="1237869"/>
            <a:ext cx="11188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dirty="0" sz="2400" spc="-30" b="1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dirty="0" sz="2400" spc="-35" b="1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anon  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corti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31661" y="1588261"/>
            <a:ext cx="1168400" cy="330200"/>
            <a:chOff x="5931661" y="1588261"/>
            <a:chExt cx="1168400" cy="330200"/>
          </a:xfrm>
        </p:grpSpPr>
        <p:sp>
          <p:nvSpPr>
            <p:cNvPr id="16" name="object 16"/>
            <p:cNvSpPr/>
            <p:nvPr/>
          </p:nvSpPr>
          <p:spPr>
            <a:xfrm>
              <a:off x="5944361" y="1600961"/>
              <a:ext cx="1143000" cy="304800"/>
            </a:xfrm>
            <a:custGeom>
              <a:avLst/>
              <a:gdLst/>
              <a:ahLst/>
              <a:cxnLst/>
              <a:rect l="l" t="t" r="r" b="b"/>
              <a:pathLst>
                <a:path w="1143000" h="304800">
                  <a:moveTo>
                    <a:pt x="990599" y="0"/>
                  </a:moveTo>
                  <a:lnTo>
                    <a:pt x="990599" y="76200"/>
                  </a:lnTo>
                  <a:lnTo>
                    <a:pt x="0" y="76200"/>
                  </a:lnTo>
                  <a:lnTo>
                    <a:pt x="76200" y="152400"/>
                  </a:lnTo>
                  <a:lnTo>
                    <a:pt x="0" y="228600"/>
                  </a:lnTo>
                  <a:lnTo>
                    <a:pt x="990599" y="228600"/>
                  </a:lnTo>
                  <a:lnTo>
                    <a:pt x="990599" y="304800"/>
                  </a:lnTo>
                  <a:lnTo>
                    <a:pt x="1142999" y="152400"/>
                  </a:lnTo>
                  <a:lnTo>
                    <a:pt x="9905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944361" y="1600961"/>
              <a:ext cx="1143000" cy="304800"/>
            </a:xfrm>
            <a:custGeom>
              <a:avLst/>
              <a:gdLst/>
              <a:ahLst/>
              <a:cxnLst/>
              <a:rect l="l" t="t" r="r" b="b"/>
              <a:pathLst>
                <a:path w="1143000" h="304800">
                  <a:moveTo>
                    <a:pt x="0" y="76200"/>
                  </a:moveTo>
                  <a:lnTo>
                    <a:pt x="990599" y="76200"/>
                  </a:lnTo>
                  <a:lnTo>
                    <a:pt x="990599" y="0"/>
                  </a:lnTo>
                  <a:lnTo>
                    <a:pt x="1142999" y="152400"/>
                  </a:lnTo>
                  <a:lnTo>
                    <a:pt x="990599" y="304800"/>
                  </a:lnTo>
                  <a:lnTo>
                    <a:pt x="990599" y="228600"/>
                  </a:lnTo>
                  <a:lnTo>
                    <a:pt x="0" y="228600"/>
                  </a:lnTo>
                  <a:lnTo>
                    <a:pt x="76200" y="1524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7150861" y="1435861"/>
            <a:ext cx="1473200" cy="635000"/>
            <a:chOff x="7150861" y="1435861"/>
            <a:chExt cx="1473200" cy="635000"/>
          </a:xfrm>
        </p:grpSpPr>
        <p:sp>
          <p:nvSpPr>
            <p:cNvPr id="19" name="object 19"/>
            <p:cNvSpPr/>
            <p:nvPr/>
          </p:nvSpPr>
          <p:spPr>
            <a:xfrm>
              <a:off x="7163561" y="1448561"/>
              <a:ext cx="1447800" cy="609600"/>
            </a:xfrm>
            <a:custGeom>
              <a:avLst/>
              <a:gdLst/>
              <a:ahLst/>
              <a:cxnLst/>
              <a:rect l="l" t="t" r="r" b="b"/>
              <a:pathLst>
                <a:path w="1447800" h="609600">
                  <a:moveTo>
                    <a:pt x="723900" y="0"/>
                  </a:moveTo>
                  <a:lnTo>
                    <a:pt x="658010" y="1246"/>
                  </a:lnTo>
                  <a:lnTo>
                    <a:pt x="593778" y="4912"/>
                  </a:lnTo>
                  <a:lnTo>
                    <a:pt x="531459" y="10892"/>
                  </a:lnTo>
                  <a:lnTo>
                    <a:pt x="471309" y="19076"/>
                  </a:lnTo>
                  <a:lnTo>
                    <a:pt x="413582" y="29357"/>
                  </a:lnTo>
                  <a:lnTo>
                    <a:pt x="358535" y="41627"/>
                  </a:lnTo>
                  <a:lnTo>
                    <a:pt x="306423" y="55779"/>
                  </a:lnTo>
                  <a:lnTo>
                    <a:pt x="257501" y="71705"/>
                  </a:lnTo>
                  <a:lnTo>
                    <a:pt x="212026" y="89296"/>
                  </a:lnTo>
                  <a:lnTo>
                    <a:pt x="170253" y="108446"/>
                  </a:lnTo>
                  <a:lnTo>
                    <a:pt x="132437" y="129046"/>
                  </a:lnTo>
                  <a:lnTo>
                    <a:pt x="98834" y="150988"/>
                  </a:lnTo>
                  <a:lnTo>
                    <a:pt x="45289" y="198470"/>
                  </a:lnTo>
                  <a:lnTo>
                    <a:pt x="11663" y="250027"/>
                  </a:lnTo>
                  <a:lnTo>
                    <a:pt x="0" y="304800"/>
                  </a:lnTo>
                  <a:lnTo>
                    <a:pt x="2958" y="332533"/>
                  </a:lnTo>
                  <a:lnTo>
                    <a:pt x="25858" y="385806"/>
                  </a:lnTo>
                  <a:lnTo>
                    <a:pt x="69699" y="435433"/>
                  </a:lnTo>
                  <a:lnTo>
                    <a:pt x="132437" y="480553"/>
                  </a:lnTo>
                  <a:lnTo>
                    <a:pt x="170253" y="501153"/>
                  </a:lnTo>
                  <a:lnTo>
                    <a:pt x="212026" y="520303"/>
                  </a:lnTo>
                  <a:lnTo>
                    <a:pt x="257501" y="537894"/>
                  </a:lnTo>
                  <a:lnTo>
                    <a:pt x="306423" y="553820"/>
                  </a:lnTo>
                  <a:lnTo>
                    <a:pt x="358535" y="567972"/>
                  </a:lnTo>
                  <a:lnTo>
                    <a:pt x="413582" y="580242"/>
                  </a:lnTo>
                  <a:lnTo>
                    <a:pt x="471309" y="590523"/>
                  </a:lnTo>
                  <a:lnTo>
                    <a:pt x="531459" y="598707"/>
                  </a:lnTo>
                  <a:lnTo>
                    <a:pt x="593778" y="604687"/>
                  </a:lnTo>
                  <a:lnTo>
                    <a:pt x="658010" y="608353"/>
                  </a:lnTo>
                  <a:lnTo>
                    <a:pt x="723900" y="609600"/>
                  </a:lnTo>
                  <a:lnTo>
                    <a:pt x="789789" y="608353"/>
                  </a:lnTo>
                  <a:lnTo>
                    <a:pt x="854021" y="604687"/>
                  </a:lnTo>
                  <a:lnTo>
                    <a:pt x="916340" y="598707"/>
                  </a:lnTo>
                  <a:lnTo>
                    <a:pt x="976490" y="590523"/>
                  </a:lnTo>
                  <a:lnTo>
                    <a:pt x="1034217" y="580242"/>
                  </a:lnTo>
                  <a:lnTo>
                    <a:pt x="1089264" y="567972"/>
                  </a:lnTo>
                  <a:lnTo>
                    <a:pt x="1141376" y="553820"/>
                  </a:lnTo>
                  <a:lnTo>
                    <a:pt x="1190298" y="537894"/>
                  </a:lnTo>
                  <a:lnTo>
                    <a:pt x="1235773" y="520303"/>
                  </a:lnTo>
                  <a:lnTo>
                    <a:pt x="1277546" y="501153"/>
                  </a:lnTo>
                  <a:lnTo>
                    <a:pt x="1315362" y="480553"/>
                  </a:lnTo>
                  <a:lnTo>
                    <a:pt x="1348965" y="458611"/>
                  </a:lnTo>
                  <a:lnTo>
                    <a:pt x="1402510" y="411129"/>
                  </a:lnTo>
                  <a:lnTo>
                    <a:pt x="1436136" y="359572"/>
                  </a:lnTo>
                  <a:lnTo>
                    <a:pt x="1447800" y="304800"/>
                  </a:lnTo>
                  <a:lnTo>
                    <a:pt x="1444841" y="277066"/>
                  </a:lnTo>
                  <a:lnTo>
                    <a:pt x="1421941" y="223793"/>
                  </a:lnTo>
                  <a:lnTo>
                    <a:pt x="1378100" y="174166"/>
                  </a:lnTo>
                  <a:lnTo>
                    <a:pt x="1315362" y="129046"/>
                  </a:lnTo>
                  <a:lnTo>
                    <a:pt x="1277546" y="108446"/>
                  </a:lnTo>
                  <a:lnTo>
                    <a:pt x="1235773" y="89296"/>
                  </a:lnTo>
                  <a:lnTo>
                    <a:pt x="1190298" y="71705"/>
                  </a:lnTo>
                  <a:lnTo>
                    <a:pt x="1141376" y="55779"/>
                  </a:lnTo>
                  <a:lnTo>
                    <a:pt x="1089264" y="41627"/>
                  </a:lnTo>
                  <a:lnTo>
                    <a:pt x="1034217" y="29357"/>
                  </a:lnTo>
                  <a:lnTo>
                    <a:pt x="976490" y="19076"/>
                  </a:lnTo>
                  <a:lnTo>
                    <a:pt x="916340" y="10892"/>
                  </a:lnTo>
                  <a:lnTo>
                    <a:pt x="854021" y="4912"/>
                  </a:lnTo>
                  <a:lnTo>
                    <a:pt x="789789" y="1246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163561" y="1448561"/>
              <a:ext cx="1447800" cy="609600"/>
            </a:xfrm>
            <a:custGeom>
              <a:avLst/>
              <a:gdLst/>
              <a:ahLst/>
              <a:cxnLst/>
              <a:rect l="l" t="t" r="r" b="b"/>
              <a:pathLst>
                <a:path w="1447800" h="609600">
                  <a:moveTo>
                    <a:pt x="0" y="304800"/>
                  </a:moveTo>
                  <a:lnTo>
                    <a:pt x="11663" y="250027"/>
                  </a:lnTo>
                  <a:lnTo>
                    <a:pt x="45289" y="198470"/>
                  </a:lnTo>
                  <a:lnTo>
                    <a:pt x="98834" y="150988"/>
                  </a:lnTo>
                  <a:lnTo>
                    <a:pt x="132437" y="129046"/>
                  </a:lnTo>
                  <a:lnTo>
                    <a:pt x="170253" y="108446"/>
                  </a:lnTo>
                  <a:lnTo>
                    <a:pt x="212026" y="89296"/>
                  </a:lnTo>
                  <a:lnTo>
                    <a:pt x="257501" y="71705"/>
                  </a:lnTo>
                  <a:lnTo>
                    <a:pt x="306423" y="55779"/>
                  </a:lnTo>
                  <a:lnTo>
                    <a:pt x="358535" y="41627"/>
                  </a:lnTo>
                  <a:lnTo>
                    <a:pt x="413582" y="29357"/>
                  </a:lnTo>
                  <a:lnTo>
                    <a:pt x="471309" y="19076"/>
                  </a:lnTo>
                  <a:lnTo>
                    <a:pt x="531459" y="10892"/>
                  </a:lnTo>
                  <a:lnTo>
                    <a:pt x="593778" y="4912"/>
                  </a:lnTo>
                  <a:lnTo>
                    <a:pt x="658010" y="1246"/>
                  </a:lnTo>
                  <a:lnTo>
                    <a:pt x="723900" y="0"/>
                  </a:lnTo>
                  <a:lnTo>
                    <a:pt x="789789" y="1246"/>
                  </a:lnTo>
                  <a:lnTo>
                    <a:pt x="854021" y="4912"/>
                  </a:lnTo>
                  <a:lnTo>
                    <a:pt x="916340" y="10892"/>
                  </a:lnTo>
                  <a:lnTo>
                    <a:pt x="976490" y="19076"/>
                  </a:lnTo>
                  <a:lnTo>
                    <a:pt x="1034217" y="29357"/>
                  </a:lnTo>
                  <a:lnTo>
                    <a:pt x="1089264" y="41627"/>
                  </a:lnTo>
                  <a:lnTo>
                    <a:pt x="1141376" y="55779"/>
                  </a:lnTo>
                  <a:lnTo>
                    <a:pt x="1190298" y="71705"/>
                  </a:lnTo>
                  <a:lnTo>
                    <a:pt x="1235773" y="89296"/>
                  </a:lnTo>
                  <a:lnTo>
                    <a:pt x="1277546" y="108446"/>
                  </a:lnTo>
                  <a:lnTo>
                    <a:pt x="1315362" y="129046"/>
                  </a:lnTo>
                  <a:lnTo>
                    <a:pt x="1348965" y="150988"/>
                  </a:lnTo>
                  <a:lnTo>
                    <a:pt x="1402510" y="198470"/>
                  </a:lnTo>
                  <a:lnTo>
                    <a:pt x="1436136" y="250027"/>
                  </a:lnTo>
                  <a:lnTo>
                    <a:pt x="1447800" y="304800"/>
                  </a:lnTo>
                  <a:lnTo>
                    <a:pt x="1444841" y="332533"/>
                  </a:lnTo>
                  <a:lnTo>
                    <a:pt x="1421941" y="385806"/>
                  </a:lnTo>
                  <a:lnTo>
                    <a:pt x="1378100" y="435433"/>
                  </a:lnTo>
                  <a:lnTo>
                    <a:pt x="1315362" y="480553"/>
                  </a:lnTo>
                  <a:lnTo>
                    <a:pt x="1277546" y="501153"/>
                  </a:lnTo>
                  <a:lnTo>
                    <a:pt x="1235773" y="520303"/>
                  </a:lnTo>
                  <a:lnTo>
                    <a:pt x="1190298" y="537894"/>
                  </a:lnTo>
                  <a:lnTo>
                    <a:pt x="1141376" y="553820"/>
                  </a:lnTo>
                  <a:lnTo>
                    <a:pt x="1089264" y="567972"/>
                  </a:lnTo>
                  <a:lnTo>
                    <a:pt x="1034217" y="580242"/>
                  </a:lnTo>
                  <a:lnTo>
                    <a:pt x="976490" y="590523"/>
                  </a:lnTo>
                  <a:lnTo>
                    <a:pt x="916340" y="598707"/>
                  </a:lnTo>
                  <a:lnTo>
                    <a:pt x="854021" y="604687"/>
                  </a:lnTo>
                  <a:lnTo>
                    <a:pt x="789789" y="608353"/>
                  </a:lnTo>
                  <a:lnTo>
                    <a:pt x="723900" y="609600"/>
                  </a:lnTo>
                  <a:lnTo>
                    <a:pt x="658010" y="608353"/>
                  </a:lnTo>
                  <a:lnTo>
                    <a:pt x="593778" y="604687"/>
                  </a:lnTo>
                  <a:lnTo>
                    <a:pt x="531459" y="598707"/>
                  </a:lnTo>
                  <a:lnTo>
                    <a:pt x="471309" y="590523"/>
                  </a:lnTo>
                  <a:lnTo>
                    <a:pt x="413582" y="580242"/>
                  </a:lnTo>
                  <a:lnTo>
                    <a:pt x="358535" y="567972"/>
                  </a:lnTo>
                  <a:lnTo>
                    <a:pt x="306423" y="553820"/>
                  </a:lnTo>
                  <a:lnTo>
                    <a:pt x="257501" y="537894"/>
                  </a:lnTo>
                  <a:lnTo>
                    <a:pt x="212026" y="520303"/>
                  </a:lnTo>
                  <a:lnTo>
                    <a:pt x="170253" y="501153"/>
                  </a:lnTo>
                  <a:lnTo>
                    <a:pt x="132437" y="480553"/>
                  </a:lnTo>
                  <a:lnTo>
                    <a:pt x="98834" y="458611"/>
                  </a:lnTo>
                  <a:lnTo>
                    <a:pt x="45289" y="411129"/>
                  </a:lnTo>
                  <a:lnTo>
                    <a:pt x="11663" y="359572"/>
                  </a:lnTo>
                  <a:lnTo>
                    <a:pt x="0" y="3048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7535926" y="1537461"/>
            <a:ext cx="7048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5" b="1" i="1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dirty="0" sz="2400" spc="-170" b="1" i="1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dirty="0" sz="2400" b="1" i="1">
                <a:solidFill>
                  <a:srgbClr val="C00000"/>
                </a:solidFill>
                <a:latin typeface="Calibri"/>
                <a:cs typeface="Calibri"/>
              </a:rPr>
              <a:t>AK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381000"/>
            <a:ext cx="7543800" cy="552754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" y="4712461"/>
            <a:ext cx="9116695" cy="2145665"/>
            <a:chOff x="27432" y="4712461"/>
            <a:chExt cx="9116695" cy="2145665"/>
          </a:xfrm>
        </p:grpSpPr>
        <p:sp>
          <p:nvSpPr>
            <p:cNvPr id="3" name="object 3"/>
            <p:cNvSpPr/>
            <p:nvPr/>
          </p:nvSpPr>
          <p:spPr>
            <a:xfrm>
              <a:off x="4648961" y="4725161"/>
              <a:ext cx="838200" cy="1828800"/>
            </a:xfrm>
            <a:custGeom>
              <a:avLst/>
              <a:gdLst/>
              <a:ahLst/>
              <a:cxnLst/>
              <a:rect l="l" t="t" r="r" b="b"/>
              <a:pathLst>
                <a:path w="838200" h="1828800">
                  <a:moveTo>
                    <a:pt x="838200" y="0"/>
                  </a:moveTo>
                  <a:lnTo>
                    <a:pt x="717041" y="0"/>
                  </a:lnTo>
                  <a:lnTo>
                    <a:pt x="717041" y="1367815"/>
                  </a:lnTo>
                  <a:lnTo>
                    <a:pt x="712235" y="1415526"/>
                  </a:lnTo>
                  <a:lnTo>
                    <a:pt x="698448" y="1459964"/>
                  </a:lnTo>
                  <a:lnTo>
                    <a:pt x="676630" y="1500178"/>
                  </a:lnTo>
                  <a:lnTo>
                    <a:pt x="647731" y="1535215"/>
                  </a:lnTo>
                  <a:lnTo>
                    <a:pt x="612701" y="1564124"/>
                  </a:lnTo>
                  <a:lnTo>
                    <a:pt x="572488" y="1585951"/>
                  </a:lnTo>
                  <a:lnTo>
                    <a:pt x="528042" y="1599746"/>
                  </a:lnTo>
                  <a:lnTo>
                    <a:pt x="480313" y="1604556"/>
                  </a:lnTo>
                  <a:lnTo>
                    <a:pt x="217932" y="1604556"/>
                  </a:lnTo>
                  <a:lnTo>
                    <a:pt x="217932" y="1501444"/>
                  </a:lnTo>
                  <a:lnTo>
                    <a:pt x="0" y="1665122"/>
                  </a:lnTo>
                  <a:lnTo>
                    <a:pt x="217932" y="1828800"/>
                  </a:lnTo>
                  <a:lnTo>
                    <a:pt x="217932" y="1725688"/>
                  </a:lnTo>
                  <a:lnTo>
                    <a:pt x="480313" y="1725688"/>
                  </a:lnTo>
                  <a:lnTo>
                    <a:pt x="528867" y="1722421"/>
                  </a:lnTo>
                  <a:lnTo>
                    <a:pt x="575439" y="1712905"/>
                  </a:lnTo>
                  <a:lnTo>
                    <a:pt x="619601" y="1697565"/>
                  </a:lnTo>
                  <a:lnTo>
                    <a:pt x="660926" y="1676828"/>
                  </a:lnTo>
                  <a:lnTo>
                    <a:pt x="698989" y="1651121"/>
                  </a:lnTo>
                  <a:lnTo>
                    <a:pt x="733361" y="1620870"/>
                  </a:lnTo>
                  <a:lnTo>
                    <a:pt x="763616" y="1586502"/>
                  </a:lnTo>
                  <a:lnTo>
                    <a:pt x="789328" y="1548441"/>
                  </a:lnTo>
                  <a:lnTo>
                    <a:pt x="810069" y="1507116"/>
                  </a:lnTo>
                  <a:lnTo>
                    <a:pt x="825412" y="1462953"/>
                  </a:lnTo>
                  <a:lnTo>
                    <a:pt x="834932" y="1416377"/>
                  </a:lnTo>
                  <a:lnTo>
                    <a:pt x="838200" y="1367815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648961" y="4725161"/>
              <a:ext cx="838200" cy="1828800"/>
            </a:xfrm>
            <a:custGeom>
              <a:avLst/>
              <a:gdLst/>
              <a:ahLst/>
              <a:cxnLst/>
              <a:rect l="l" t="t" r="r" b="b"/>
              <a:pathLst>
                <a:path w="838200" h="1828800">
                  <a:moveTo>
                    <a:pt x="838200" y="0"/>
                  </a:moveTo>
                  <a:lnTo>
                    <a:pt x="838200" y="1367815"/>
                  </a:lnTo>
                  <a:lnTo>
                    <a:pt x="834932" y="1416377"/>
                  </a:lnTo>
                  <a:lnTo>
                    <a:pt x="825412" y="1462953"/>
                  </a:lnTo>
                  <a:lnTo>
                    <a:pt x="810069" y="1507116"/>
                  </a:lnTo>
                  <a:lnTo>
                    <a:pt x="789328" y="1548441"/>
                  </a:lnTo>
                  <a:lnTo>
                    <a:pt x="763616" y="1586502"/>
                  </a:lnTo>
                  <a:lnTo>
                    <a:pt x="733361" y="1620870"/>
                  </a:lnTo>
                  <a:lnTo>
                    <a:pt x="698989" y="1651121"/>
                  </a:lnTo>
                  <a:lnTo>
                    <a:pt x="660926" y="1676828"/>
                  </a:lnTo>
                  <a:lnTo>
                    <a:pt x="619601" y="1697565"/>
                  </a:lnTo>
                  <a:lnTo>
                    <a:pt x="575439" y="1712905"/>
                  </a:lnTo>
                  <a:lnTo>
                    <a:pt x="528867" y="1722421"/>
                  </a:lnTo>
                  <a:lnTo>
                    <a:pt x="480313" y="1725688"/>
                  </a:lnTo>
                  <a:lnTo>
                    <a:pt x="217932" y="1725688"/>
                  </a:lnTo>
                  <a:lnTo>
                    <a:pt x="217932" y="1828800"/>
                  </a:lnTo>
                  <a:lnTo>
                    <a:pt x="0" y="1665122"/>
                  </a:lnTo>
                  <a:lnTo>
                    <a:pt x="217932" y="1501444"/>
                  </a:lnTo>
                  <a:lnTo>
                    <a:pt x="217932" y="1604556"/>
                  </a:lnTo>
                  <a:lnTo>
                    <a:pt x="480313" y="1604556"/>
                  </a:lnTo>
                  <a:lnTo>
                    <a:pt x="528042" y="1599746"/>
                  </a:lnTo>
                  <a:lnTo>
                    <a:pt x="572488" y="1585951"/>
                  </a:lnTo>
                  <a:lnTo>
                    <a:pt x="612701" y="1564124"/>
                  </a:lnTo>
                  <a:lnTo>
                    <a:pt x="647731" y="1535215"/>
                  </a:lnTo>
                  <a:lnTo>
                    <a:pt x="676630" y="1500178"/>
                  </a:lnTo>
                  <a:lnTo>
                    <a:pt x="698448" y="1459964"/>
                  </a:lnTo>
                  <a:lnTo>
                    <a:pt x="712235" y="1415526"/>
                  </a:lnTo>
                  <a:lnTo>
                    <a:pt x="717041" y="1367815"/>
                  </a:lnTo>
                  <a:lnTo>
                    <a:pt x="717041" y="0"/>
                  </a:lnTo>
                  <a:lnTo>
                    <a:pt x="83820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52141" y="437134"/>
            <a:ext cx="383730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5" b="1" i="1">
                <a:solidFill>
                  <a:srgbClr val="C00000"/>
                </a:solidFill>
                <a:latin typeface="Calibri"/>
                <a:cs typeface="Calibri"/>
              </a:rPr>
              <a:t>Skema</a:t>
            </a:r>
            <a:r>
              <a:rPr dirty="0" sz="2800" spc="-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 b="1" i="1">
                <a:solidFill>
                  <a:srgbClr val="C00000"/>
                </a:solidFill>
                <a:latin typeface="Calibri"/>
                <a:cs typeface="Calibri"/>
              </a:rPr>
              <a:t>Proses Mendengar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0046" y="2086483"/>
            <a:ext cx="10871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Aurikula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9438" y="2086483"/>
            <a:ext cx="5200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CAE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1395" y="2086483"/>
            <a:ext cx="4432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MT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7025" y="2086483"/>
            <a:ext cx="17570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latin typeface="Calibri"/>
                <a:cs typeface="Calibri"/>
              </a:rPr>
              <a:t>Tulang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kepala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05121" y="3064891"/>
            <a:ext cx="21621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Calibri"/>
                <a:cs typeface="Calibri"/>
              </a:rPr>
              <a:t>Tulang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Pendengaran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746" y="5199126"/>
            <a:ext cx="28282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Lobus</a:t>
            </a:r>
            <a:r>
              <a:rPr dirty="0" sz="2000" spc="409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temporalis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superior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03109" y="5199126"/>
            <a:ext cx="12249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N.</a:t>
            </a:r>
            <a:r>
              <a:rPr dirty="0" sz="2000" spc="-40" b="1">
                <a:latin typeface="Calibri"/>
                <a:cs typeface="Calibri"/>
              </a:rPr>
              <a:t>K</a:t>
            </a:r>
            <a:r>
              <a:rPr dirty="0" sz="2000" b="1">
                <a:latin typeface="Calibri"/>
                <a:cs typeface="Calibri"/>
              </a:rPr>
              <a:t>okle</a:t>
            </a:r>
            <a:r>
              <a:rPr dirty="0" sz="2000" spc="-10" b="1">
                <a:latin typeface="Calibri"/>
                <a:cs typeface="Calibri"/>
              </a:rPr>
              <a:t>a</a:t>
            </a:r>
            <a:r>
              <a:rPr dirty="0" sz="2000" spc="-5" b="1">
                <a:latin typeface="Calibri"/>
                <a:cs typeface="Calibri"/>
              </a:rPr>
              <a:t>ris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88461" y="1207261"/>
            <a:ext cx="2768600" cy="558800"/>
            <a:chOff x="3188461" y="1207261"/>
            <a:chExt cx="2768600" cy="558800"/>
          </a:xfrm>
        </p:grpSpPr>
        <p:sp>
          <p:nvSpPr>
            <p:cNvPr id="14" name="object 14"/>
            <p:cNvSpPr/>
            <p:nvPr/>
          </p:nvSpPr>
          <p:spPr>
            <a:xfrm>
              <a:off x="3201161" y="1219961"/>
              <a:ext cx="2743200" cy="533400"/>
            </a:xfrm>
            <a:custGeom>
              <a:avLst/>
              <a:gdLst/>
              <a:ahLst/>
              <a:cxnLst/>
              <a:rect l="l" t="t" r="r" b="b"/>
              <a:pathLst>
                <a:path w="2743200" h="533400">
                  <a:moveTo>
                    <a:pt x="1371600" y="0"/>
                  </a:moveTo>
                  <a:lnTo>
                    <a:pt x="1296340" y="394"/>
                  </a:lnTo>
                  <a:lnTo>
                    <a:pt x="1222141" y="1564"/>
                  </a:lnTo>
                  <a:lnTo>
                    <a:pt x="1149109" y="3489"/>
                  </a:lnTo>
                  <a:lnTo>
                    <a:pt x="1077347" y="6150"/>
                  </a:lnTo>
                  <a:lnTo>
                    <a:pt x="1006960" y="9524"/>
                  </a:lnTo>
                  <a:lnTo>
                    <a:pt x="938052" y="13594"/>
                  </a:lnTo>
                  <a:lnTo>
                    <a:pt x="870729" y="18337"/>
                  </a:lnTo>
                  <a:lnTo>
                    <a:pt x="805094" y="23733"/>
                  </a:lnTo>
                  <a:lnTo>
                    <a:pt x="741252" y="29763"/>
                  </a:lnTo>
                  <a:lnTo>
                    <a:pt x="679308" y="36406"/>
                  </a:lnTo>
                  <a:lnTo>
                    <a:pt x="619367" y="43642"/>
                  </a:lnTo>
                  <a:lnTo>
                    <a:pt x="561533" y="51450"/>
                  </a:lnTo>
                  <a:lnTo>
                    <a:pt x="505910" y="59810"/>
                  </a:lnTo>
                  <a:lnTo>
                    <a:pt x="452603" y="68701"/>
                  </a:lnTo>
                  <a:lnTo>
                    <a:pt x="401716" y="78104"/>
                  </a:lnTo>
                  <a:lnTo>
                    <a:pt x="353355" y="87999"/>
                  </a:lnTo>
                  <a:lnTo>
                    <a:pt x="307624" y="98364"/>
                  </a:lnTo>
                  <a:lnTo>
                    <a:pt x="264627" y="109179"/>
                  </a:lnTo>
                  <a:lnTo>
                    <a:pt x="224469" y="120424"/>
                  </a:lnTo>
                  <a:lnTo>
                    <a:pt x="187254" y="132079"/>
                  </a:lnTo>
                  <a:lnTo>
                    <a:pt x="122073" y="156538"/>
                  </a:lnTo>
                  <a:lnTo>
                    <a:pt x="69921" y="182392"/>
                  </a:lnTo>
                  <a:lnTo>
                    <a:pt x="31633" y="209478"/>
                  </a:lnTo>
                  <a:lnTo>
                    <a:pt x="2029" y="252064"/>
                  </a:lnTo>
                  <a:lnTo>
                    <a:pt x="0" y="266700"/>
                  </a:lnTo>
                  <a:lnTo>
                    <a:pt x="2029" y="281335"/>
                  </a:lnTo>
                  <a:lnTo>
                    <a:pt x="31633" y="323921"/>
                  </a:lnTo>
                  <a:lnTo>
                    <a:pt x="69921" y="351007"/>
                  </a:lnTo>
                  <a:lnTo>
                    <a:pt x="122073" y="376861"/>
                  </a:lnTo>
                  <a:lnTo>
                    <a:pt x="187254" y="401319"/>
                  </a:lnTo>
                  <a:lnTo>
                    <a:pt x="224469" y="412975"/>
                  </a:lnTo>
                  <a:lnTo>
                    <a:pt x="264627" y="424220"/>
                  </a:lnTo>
                  <a:lnTo>
                    <a:pt x="307624" y="435035"/>
                  </a:lnTo>
                  <a:lnTo>
                    <a:pt x="353355" y="445400"/>
                  </a:lnTo>
                  <a:lnTo>
                    <a:pt x="401716" y="455294"/>
                  </a:lnTo>
                  <a:lnTo>
                    <a:pt x="452603" y="464698"/>
                  </a:lnTo>
                  <a:lnTo>
                    <a:pt x="505910" y="473589"/>
                  </a:lnTo>
                  <a:lnTo>
                    <a:pt x="561533" y="481949"/>
                  </a:lnTo>
                  <a:lnTo>
                    <a:pt x="619367" y="489757"/>
                  </a:lnTo>
                  <a:lnTo>
                    <a:pt x="679308" y="496993"/>
                  </a:lnTo>
                  <a:lnTo>
                    <a:pt x="741252" y="503636"/>
                  </a:lnTo>
                  <a:lnTo>
                    <a:pt x="805094" y="509666"/>
                  </a:lnTo>
                  <a:lnTo>
                    <a:pt x="870729" y="515062"/>
                  </a:lnTo>
                  <a:lnTo>
                    <a:pt x="938052" y="519805"/>
                  </a:lnTo>
                  <a:lnTo>
                    <a:pt x="1006960" y="523875"/>
                  </a:lnTo>
                  <a:lnTo>
                    <a:pt x="1077347" y="527249"/>
                  </a:lnTo>
                  <a:lnTo>
                    <a:pt x="1149109" y="529910"/>
                  </a:lnTo>
                  <a:lnTo>
                    <a:pt x="1222141" y="531835"/>
                  </a:lnTo>
                  <a:lnTo>
                    <a:pt x="1296340" y="533005"/>
                  </a:lnTo>
                  <a:lnTo>
                    <a:pt x="1371600" y="533400"/>
                  </a:lnTo>
                  <a:lnTo>
                    <a:pt x="1446859" y="533005"/>
                  </a:lnTo>
                  <a:lnTo>
                    <a:pt x="1521058" y="531835"/>
                  </a:lnTo>
                  <a:lnTo>
                    <a:pt x="1594090" y="529910"/>
                  </a:lnTo>
                  <a:lnTo>
                    <a:pt x="1665852" y="527249"/>
                  </a:lnTo>
                  <a:lnTo>
                    <a:pt x="1736239" y="523875"/>
                  </a:lnTo>
                  <a:lnTo>
                    <a:pt x="1805147" y="519805"/>
                  </a:lnTo>
                  <a:lnTo>
                    <a:pt x="1872470" y="515062"/>
                  </a:lnTo>
                  <a:lnTo>
                    <a:pt x="1938105" y="509666"/>
                  </a:lnTo>
                  <a:lnTo>
                    <a:pt x="2001947" y="503636"/>
                  </a:lnTo>
                  <a:lnTo>
                    <a:pt x="2063891" y="496993"/>
                  </a:lnTo>
                  <a:lnTo>
                    <a:pt x="2123832" y="489757"/>
                  </a:lnTo>
                  <a:lnTo>
                    <a:pt x="2181666" y="481949"/>
                  </a:lnTo>
                  <a:lnTo>
                    <a:pt x="2237289" y="473589"/>
                  </a:lnTo>
                  <a:lnTo>
                    <a:pt x="2290596" y="464698"/>
                  </a:lnTo>
                  <a:lnTo>
                    <a:pt x="2341483" y="455295"/>
                  </a:lnTo>
                  <a:lnTo>
                    <a:pt x="2389844" y="445400"/>
                  </a:lnTo>
                  <a:lnTo>
                    <a:pt x="2435575" y="435035"/>
                  </a:lnTo>
                  <a:lnTo>
                    <a:pt x="2478572" y="424220"/>
                  </a:lnTo>
                  <a:lnTo>
                    <a:pt x="2518730" y="412975"/>
                  </a:lnTo>
                  <a:lnTo>
                    <a:pt x="2555945" y="401320"/>
                  </a:lnTo>
                  <a:lnTo>
                    <a:pt x="2621126" y="376861"/>
                  </a:lnTo>
                  <a:lnTo>
                    <a:pt x="2673278" y="351007"/>
                  </a:lnTo>
                  <a:lnTo>
                    <a:pt x="2711566" y="323921"/>
                  </a:lnTo>
                  <a:lnTo>
                    <a:pt x="2741170" y="281335"/>
                  </a:lnTo>
                  <a:lnTo>
                    <a:pt x="2743200" y="266700"/>
                  </a:lnTo>
                  <a:lnTo>
                    <a:pt x="2741170" y="252064"/>
                  </a:lnTo>
                  <a:lnTo>
                    <a:pt x="2711566" y="209478"/>
                  </a:lnTo>
                  <a:lnTo>
                    <a:pt x="2673278" y="182392"/>
                  </a:lnTo>
                  <a:lnTo>
                    <a:pt x="2621126" y="156538"/>
                  </a:lnTo>
                  <a:lnTo>
                    <a:pt x="2555945" y="132080"/>
                  </a:lnTo>
                  <a:lnTo>
                    <a:pt x="2518730" y="120424"/>
                  </a:lnTo>
                  <a:lnTo>
                    <a:pt x="2478572" y="109179"/>
                  </a:lnTo>
                  <a:lnTo>
                    <a:pt x="2435575" y="98364"/>
                  </a:lnTo>
                  <a:lnTo>
                    <a:pt x="2389844" y="87999"/>
                  </a:lnTo>
                  <a:lnTo>
                    <a:pt x="2341483" y="78105"/>
                  </a:lnTo>
                  <a:lnTo>
                    <a:pt x="2290596" y="68701"/>
                  </a:lnTo>
                  <a:lnTo>
                    <a:pt x="2237289" y="59810"/>
                  </a:lnTo>
                  <a:lnTo>
                    <a:pt x="2181666" y="51450"/>
                  </a:lnTo>
                  <a:lnTo>
                    <a:pt x="2123832" y="43642"/>
                  </a:lnTo>
                  <a:lnTo>
                    <a:pt x="2063891" y="36406"/>
                  </a:lnTo>
                  <a:lnTo>
                    <a:pt x="2001947" y="29763"/>
                  </a:lnTo>
                  <a:lnTo>
                    <a:pt x="1938105" y="23733"/>
                  </a:lnTo>
                  <a:lnTo>
                    <a:pt x="1872470" y="18337"/>
                  </a:lnTo>
                  <a:lnTo>
                    <a:pt x="1805147" y="13594"/>
                  </a:lnTo>
                  <a:lnTo>
                    <a:pt x="1736239" y="9525"/>
                  </a:lnTo>
                  <a:lnTo>
                    <a:pt x="1665852" y="6150"/>
                  </a:lnTo>
                  <a:lnTo>
                    <a:pt x="1594090" y="3489"/>
                  </a:lnTo>
                  <a:lnTo>
                    <a:pt x="1521058" y="1564"/>
                  </a:lnTo>
                  <a:lnTo>
                    <a:pt x="1446859" y="394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201161" y="1219961"/>
              <a:ext cx="2743200" cy="533400"/>
            </a:xfrm>
            <a:custGeom>
              <a:avLst/>
              <a:gdLst/>
              <a:ahLst/>
              <a:cxnLst/>
              <a:rect l="l" t="t" r="r" b="b"/>
              <a:pathLst>
                <a:path w="2743200" h="533400">
                  <a:moveTo>
                    <a:pt x="0" y="266700"/>
                  </a:moveTo>
                  <a:lnTo>
                    <a:pt x="17950" y="223433"/>
                  </a:lnTo>
                  <a:lnTo>
                    <a:pt x="48992" y="195791"/>
                  </a:lnTo>
                  <a:lnTo>
                    <a:pt x="94316" y="169301"/>
                  </a:lnTo>
                  <a:lnTo>
                    <a:pt x="153087" y="144124"/>
                  </a:lnTo>
                  <a:lnTo>
                    <a:pt x="224469" y="120424"/>
                  </a:lnTo>
                  <a:lnTo>
                    <a:pt x="264627" y="109179"/>
                  </a:lnTo>
                  <a:lnTo>
                    <a:pt x="307624" y="98364"/>
                  </a:lnTo>
                  <a:lnTo>
                    <a:pt x="353355" y="87999"/>
                  </a:lnTo>
                  <a:lnTo>
                    <a:pt x="401716" y="78104"/>
                  </a:lnTo>
                  <a:lnTo>
                    <a:pt x="452603" y="68701"/>
                  </a:lnTo>
                  <a:lnTo>
                    <a:pt x="505910" y="59810"/>
                  </a:lnTo>
                  <a:lnTo>
                    <a:pt x="561533" y="51450"/>
                  </a:lnTo>
                  <a:lnTo>
                    <a:pt x="619367" y="43642"/>
                  </a:lnTo>
                  <a:lnTo>
                    <a:pt x="679308" y="36406"/>
                  </a:lnTo>
                  <a:lnTo>
                    <a:pt x="741252" y="29763"/>
                  </a:lnTo>
                  <a:lnTo>
                    <a:pt x="805094" y="23733"/>
                  </a:lnTo>
                  <a:lnTo>
                    <a:pt x="870729" y="18337"/>
                  </a:lnTo>
                  <a:lnTo>
                    <a:pt x="938052" y="13594"/>
                  </a:lnTo>
                  <a:lnTo>
                    <a:pt x="1006960" y="9524"/>
                  </a:lnTo>
                  <a:lnTo>
                    <a:pt x="1077347" y="6150"/>
                  </a:lnTo>
                  <a:lnTo>
                    <a:pt x="1149109" y="3489"/>
                  </a:lnTo>
                  <a:lnTo>
                    <a:pt x="1222141" y="1564"/>
                  </a:lnTo>
                  <a:lnTo>
                    <a:pt x="1296340" y="394"/>
                  </a:lnTo>
                  <a:lnTo>
                    <a:pt x="1371600" y="0"/>
                  </a:lnTo>
                  <a:lnTo>
                    <a:pt x="1446859" y="394"/>
                  </a:lnTo>
                  <a:lnTo>
                    <a:pt x="1521058" y="1564"/>
                  </a:lnTo>
                  <a:lnTo>
                    <a:pt x="1594090" y="3489"/>
                  </a:lnTo>
                  <a:lnTo>
                    <a:pt x="1665852" y="6150"/>
                  </a:lnTo>
                  <a:lnTo>
                    <a:pt x="1736239" y="9525"/>
                  </a:lnTo>
                  <a:lnTo>
                    <a:pt x="1805147" y="13594"/>
                  </a:lnTo>
                  <a:lnTo>
                    <a:pt x="1872470" y="18337"/>
                  </a:lnTo>
                  <a:lnTo>
                    <a:pt x="1938105" y="23733"/>
                  </a:lnTo>
                  <a:lnTo>
                    <a:pt x="2001947" y="29763"/>
                  </a:lnTo>
                  <a:lnTo>
                    <a:pt x="2063891" y="36406"/>
                  </a:lnTo>
                  <a:lnTo>
                    <a:pt x="2123832" y="43642"/>
                  </a:lnTo>
                  <a:lnTo>
                    <a:pt x="2181666" y="51450"/>
                  </a:lnTo>
                  <a:lnTo>
                    <a:pt x="2237289" y="59810"/>
                  </a:lnTo>
                  <a:lnTo>
                    <a:pt x="2290596" y="68701"/>
                  </a:lnTo>
                  <a:lnTo>
                    <a:pt x="2341483" y="78105"/>
                  </a:lnTo>
                  <a:lnTo>
                    <a:pt x="2389844" y="87999"/>
                  </a:lnTo>
                  <a:lnTo>
                    <a:pt x="2435575" y="98364"/>
                  </a:lnTo>
                  <a:lnTo>
                    <a:pt x="2478572" y="109179"/>
                  </a:lnTo>
                  <a:lnTo>
                    <a:pt x="2518730" y="120424"/>
                  </a:lnTo>
                  <a:lnTo>
                    <a:pt x="2555945" y="132080"/>
                  </a:lnTo>
                  <a:lnTo>
                    <a:pt x="2621126" y="156538"/>
                  </a:lnTo>
                  <a:lnTo>
                    <a:pt x="2673278" y="182392"/>
                  </a:lnTo>
                  <a:lnTo>
                    <a:pt x="2711566" y="209478"/>
                  </a:lnTo>
                  <a:lnTo>
                    <a:pt x="2741170" y="252064"/>
                  </a:lnTo>
                  <a:lnTo>
                    <a:pt x="2743200" y="266700"/>
                  </a:lnTo>
                  <a:lnTo>
                    <a:pt x="2741170" y="281335"/>
                  </a:lnTo>
                  <a:lnTo>
                    <a:pt x="2711566" y="323921"/>
                  </a:lnTo>
                  <a:lnTo>
                    <a:pt x="2673278" y="351007"/>
                  </a:lnTo>
                  <a:lnTo>
                    <a:pt x="2621126" y="376861"/>
                  </a:lnTo>
                  <a:lnTo>
                    <a:pt x="2555945" y="401320"/>
                  </a:lnTo>
                  <a:lnTo>
                    <a:pt x="2518730" y="412975"/>
                  </a:lnTo>
                  <a:lnTo>
                    <a:pt x="2478572" y="424220"/>
                  </a:lnTo>
                  <a:lnTo>
                    <a:pt x="2435575" y="435035"/>
                  </a:lnTo>
                  <a:lnTo>
                    <a:pt x="2389844" y="445400"/>
                  </a:lnTo>
                  <a:lnTo>
                    <a:pt x="2341483" y="455295"/>
                  </a:lnTo>
                  <a:lnTo>
                    <a:pt x="2290596" y="464698"/>
                  </a:lnTo>
                  <a:lnTo>
                    <a:pt x="2237289" y="473589"/>
                  </a:lnTo>
                  <a:lnTo>
                    <a:pt x="2181666" y="481949"/>
                  </a:lnTo>
                  <a:lnTo>
                    <a:pt x="2123832" y="489757"/>
                  </a:lnTo>
                  <a:lnTo>
                    <a:pt x="2063891" y="496993"/>
                  </a:lnTo>
                  <a:lnTo>
                    <a:pt x="2001947" y="503636"/>
                  </a:lnTo>
                  <a:lnTo>
                    <a:pt x="1938105" y="509666"/>
                  </a:lnTo>
                  <a:lnTo>
                    <a:pt x="1872470" y="515062"/>
                  </a:lnTo>
                  <a:lnTo>
                    <a:pt x="1805147" y="519805"/>
                  </a:lnTo>
                  <a:lnTo>
                    <a:pt x="1736239" y="523875"/>
                  </a:lnTo>
                  <a:lnTo>
                    <a:pt x="1665852" y="527249"/>
                  </a:lnTo>
                  <a:lnTo>
                    <a:pt x="1594090" y="529910"/>
                  </a:lnTo>
                  <a:lnTo>
                    <a:pt x="1521058" y="531835"/>
                  </a:lnTo>
                  <a:lnTo>
                    <a:pt x="1446859" y="533005"/>
                  </a:lnTo>
                  <a:lnTo>
                    <a:pt x="1371600" y="533400"/>
                  </a:lnTo>
                  <a:lnTo>
                    <a:pt x="1296340" y="533005"/>
                  </a:lnTo>
                  <a:lnTo>
                    <a:pt x="1222141" y="531835"/>
                  </a:lnTo>
                  <a:lnTo>
                    <a:pt x="1149109" y="529910"/>
                  </a:lnTo>
                  <a:lnTo>
                    <a:pt x="1077347" y="527249"/>
                  </a:lnTo>
                  <a:lnTo>
                    <a:pt x="1006960" y="523875"/>
                  </a:lnTo>
                  <a:lnTo>
                    <a:pt x="938052" y="519805"/>
                  </a:lnTo>
                  <a:lnTo>
                    <a:pt x="870729" y="515062"/>
                  </a:lnTo>
                  <a:lnTo>
                    <a:pt x="805094" y="509666"/>
                  </a:lnTo>
                  <a:lnTo>
                    <a:pt x="741252" y="503636"/>
                  </a:lnTo>
                  <a:lnTo>
                    <a:pt x="679308" y="496993"/>
                  </a:lnTo>
                  <a:lnTo>
                    <a:pt x="619367" y="489757"/>
                  </a:lnTo>
                  <a:lnTo>
                    <a:pt x="561533" y="481949"/>
                  </a:lnTo>
                  <a:lnTo>
                    <a:pt x="505910" y="473589"/>
                  </a:lnTo>
                  <a:lnTo>
                    <a:pt x="452603" y="464698"/>
                  </a:lnTo>
                  <a:lnTo>
                    <a:pt x="401716" y="455294"/>
                  </a:lnTo>
                  <a:lnTo>
                    <a:pt x="353355" y="445400"/>
                  </a:lnTo>
                  <a:lnTo>
                    <a:pt x="307624" y="435035"/>
                  </a:lnTo>
                  <a:lnTo>
                    <a:pt x="264627" y="424220"/>
                  </a:lnTo>
                  <a:lnTo>
                    <a:pt x="224469" y="412975"/>
                  </a:lnTo>
                  <a:lnTo>
                    <a:pt x="187254" y="401319"/>
                  </a:lnTo>
                  <a:lnTo>
                    <a:pt x="122073" y="376861"/>
                  </a:lnTo>
                  <a:lnTo>
                    <a:pt x="69921" y="351007"/>
                  </a:lnTo>
                  <a:lnTo>
                    <a:pt x="31633" y="323921"/>
                  </a:lnTo>
                  <a:lnTo>
                    <a:pt x="2029" y="281335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07663" y="1321053"/>
            <a:ext cx="1329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Sumber</a:t>
            </a:r>
            <a:r>
              <a:rPr dirty="0" sz="18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suara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83461" y="1359661"/>
            <a:ext cx="1701800" cy="558800"/>
            <a:chOff x="1283461" y="1359661"/>
            <a:chExt cx="1701800" cy="558800"/>
          </a:xfrm>
        </p:grpSpPr>
        <p:sp>
          <p:nvSpPr>
            <p:cNvPr id="18" name="object 18"/>
            <p:cNvSpPr/>
            <p:nvPr/>
          </p:nvSpPr>
          <p:spPr>
            <a:xfrm>
              <a:off x="1296161" y="1372361"/>
              <a:ext cx="1676400" cy="533400"/>
            </a:xfrm>
            <a:custGeom>
              <a:avLst/>
              <a:gdLst/>
              <a:ahLst/>
              <a:cxnLst/>
              <a:rect l="l" t="t" r="r" b="b"/>
              <a:pathLst>
                <a:path w="1676400" h="533400">
                  <a:moveTo>
                    <a:pt x="1676400" y="0"/>
                  </a:moveTo>
                  <a:lnTo>
                    <a:pt x="66675" y="0"/>
                  </a:lnTo>
                  <a:lnTo>
                    <a:pt x="66675" y="400050"/>
                  </a:lnTo>
                  <a:lnTo>
                    <a:pt x="0" y="400050"/>
                  </a:lnTo>
                  <a:lnTo>
                    <a:pt x="133350" y="533400"/>
                  </a:lnTo>
                  <a:lnTo>
                    <a:pt x="266700" y="400050"/>
                  </a:lnTo>
                  <a:lnTo>
                    <a:pt x="200025" y="400050"/>
                  </a:lnTo>
                  <a:lnTo>
                    <a:pt x="200025" y="133350"/>
                  </a:lnTo>
                  <a:lnTo>
                    <a:pt x="1676400" y="1333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296161" y="1372361"/>
              <a:ext cx="1676400" cy="533400"/>
            </a:xfrm>
            <a:custGeom>
              <a:avLst/>
              <a:gdLst/>
              <a:ahLst/>
              <a:cxnLst/>
              <a:rect l="l" t="t" r="r" b="b"/>
              <a:pathLst>
                <a:path w="1676400" h="533400">
                  <a:moveTo>
                    <a:pt x="1676400" y="133350"/>
                  </a:moveTo>
                  <a:lnTo>
                    <a:pt x="200025" y="133350"/>
                  </a:lnTo>
                  <a:lnTo>
                    <a:pt x="200025" y="400050"/>
                  </a:lnTo>
                  <a:lnTo>
                    <a:pt x="266700" y="400050"/>
                  </a:lnTo>
                  <a:lnTo>
                    <a:pt x="133350" y="533400"/>
                  </a:lnTo>
                  <a:lnTo>
                    <a:pt x="0" y="400050"/>
                  </a:lnTo>
                  <a:lnTo>
                    <a:pt x="66675" y="400050"/>
                  </a:lnTo>
                  <a:lnTo>
                    <a:pt x="66675" y="0"/>
                  </a:lnTo>
                  <a:lnTo>
                    <a:pt x="1676400" y="0"/>
                  </a:lnTo>
                  <a:lnTo>
                    <a:pt x="1676400" y="1333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6236461" y="1435861"/>
            <a:ext cx="1320800" cy="558800"/>
            <a:chOff x="6236461" y="1435861"/>
            <a:chExt cx="1320800" cy="558800"/>
          </a:xfrm>
        </p:grpSpPr>
        <p:sp>
          <p:nvSpPr>
            <p:cNvPr id="21" name="object 21"/>
            <p:cNvSpPr/>
            <p:nvPr/>
          </p:nvSpPr>
          <p:spPr>
            <a:xfrm>
              <a:off x="6249161" y="1448561"/>
              <a:ext cx="1295400" cy="533400"/>
            </a:xfrm>
            <a:custGeom>
              <a:avLst/>
              <a:gdLst/>
              <a:ahLst/>
              <a:cxnLst/>
              <a:rect l="l" t="t" r="r" b="b"/>
              <a:pathLst>
                <a:path w="1295400" h="533400">
                  <a:moveTo>
                    <a:pt x="1228724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095374" y="133350"/>
                  </a:lnTo>
                  <a:lnTo>
                    <a:pt x="1095374" y="400050"/>
                  </a:lnTo>
                  <a:lnTo>
                    <a:pt x="1028699" y="400050"/>
                  </a:lnTo>
                  <a:lnTo>
                    <a:pt x="1162049" y="533400"/>
                  </a:lnTo>
                  <a:lnTo>
                    <a:pt x="1295399" y="400050"/>
                  </a:lnTo>
                  <a:lnTo>
                    <a:pt x="1228724" y="400050"/>
                  </a:lnTo>
                  <a:lnTo>
                    <a:pt x="12287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249161" y="1448561"/>
              <a:ext cx="1295400" cy="533400"/>
            </a:xfrm>
            <a:custGeom>
              <a:avLst/>
              <a:gdLst/>
              <a:ahLst/>
              <a:cxnLst/>
              <a:rect l="l" t="t" r="r" b="b"/>
              <a:pathLst>
                <a:path w="1295400" h="533400">
                  <a:moveTo>
                    <a:pt x="0" y="133350"/>
                  </a:moveTo>
                  <a:lnTo>
                    <a:pt x="1095374" y="133350"/>
                  </a:lnTo>
                  <a:lnTo>
                    <a:pt x="1095374" y="400050"/>
                  </a:lnTo>
                  <a:lnTo>
                    <a:pt x="1028699" y="400050"/>
                  </a:lnTo>
                  <a:lnTo>
                    <a:pt x="1162049" y="533400"/>
                  </a:lnTo>
                  <a:lnTo>
                    <a:pt x="1295399" y="400050"/>
                  </a:lnTo>
                  <a:lnTo>
                    <a:pt x="1228724" y="400050"/>
                  </a:lnTo>
                  <a:lnTo>
                    <a:pt x="1228724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2121661" y="2197861"/>
            <a:ext cx="635000" cy="254000"/>
            <a:chOff x="2121661" y="2197861"/>
            <a:chExt cx="635000" cy="254000"/>
          </a:xfrm>
        </p:grpSpPr>
        <p:sp>
          <p:nvSpPr>
            <p:cNvPr id="24" name="object 24"/>
            <p:cNvSpPr/>
            <p:nvPr/>
          </p:nvSpPr>
          <p:spPr>
            <a:xfrm>
              <a:off x="2134361" y="2210561"/>
              <a:ext cx="609600" cy="228600"/>
            </a:xfrm>
            <a:custGeom>
              <a:avLst/>
              <a:gdLst/>
              <a:ahLst/>
              <a:cxnLst/>
              <a:rect l="l" t="t" r="r" b="b"/>
              <a:pathLst>
                <a:path w="609600" h="228600">
                  <a:moveTo>
                    <a:pt x="495300" y="0"/>
                  </a:moveTo>
                  <a:lnTo>
                    <a:pt x="495300" y="57150"/>
                  </a:lnTo>
                  <a:lnTo>
                    <a:pt x="0" y="57150"/>
                  </a:lnTo>
                  <a:lnTo>
                    <a:pt x="57150" y="114300"/>
                  </a:lnTo>
                  <a:lnTo>
                    <a:pt x="0" y="171450"/>
                  </a:lnTo>
                  <a:lnTo>
                    <a:pt x="495300" y="171450"/>
                  </a:lnTo>
                  <a:lnTo>
                    <a:pt x="495300" y="228600"/>
                  </a:lnTo>
                  <a:lnTo>
                    <a:pt x="609600" y="11430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134361" y="2210561"/>
              <a:ext cx="609600" cy="228600"/>
            </a:xfrm>
            <a:custGeom>
              <a:avLst/>
              <a:gdLst/>
              <a:ahLst/>
              <a:cxnLst/>
              <a:rect l="l" t="t" r="r" b="b"/>
              <a:pathLst>
                <a:path w="609600" h="228600">
                  <a:moveTo>
                    <a:pt x="0" y="57150"/>
                  </a:moveTo>
                  <a:lnTo>
                    <a:pt x="495300" y="57150"/>
                  </a:lnTo>
                  <a:lnTo>
                    <a:pt x="495300" y="0"/>
                  </a:lnTo>
                  <a:lnTo>
                    <a:pt x="609600" y="114300"/>
                  </a:lnTo>
                  <a:lnTo>
                    <a:pt x="495300" y="228600"/>
                  </a:lnTo>
                  <a:lnTo>
                    <a:pt x="495300" y="171450"/>
                  </a:lnTo>
                  <a:lnTo>
                    <a:pt x="0" y="171450"/>
                  </a:lnTo>
                  <a:lnTo>
                    <a:pt x="57150" y="114300"/>
                  </a:lnTo>
                  <a:lnTo>
                    <a:pt x="0" y="571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3721861" y="2197861"/>
            <a:ext cx="1016000" cy="254000"/>
            <a:chOff x="3721861" y="2197861"/>
            <a:chExt cx="1016000" cy="254000"/>
          </a:xfrm>
        </p:grpSpPr>
        <p:sp>
          <p:nvSpPr>
            <p:cNvPr id="27" name="object 27"/>
            <p:cNvSpPr/>
            <p:nvPr/>
          </p:nvSpPr>
          <p:spPr>
            <a:xfrm>
              <a:off x="3734561" y="2210561"/>
              <a:ext cx="990600" cy="228600"/>
            </a:xfrm>
            <a:custGeom>
              <a:avLst/>
              <a:gdLst/>
              <a:ahLst/>
              <a:cxnLst/>
              <a:rect l="l" t="t" r="r" b="b"/>
              <a:pathLst>
                <a:path w="990600" h="228600">
                  <a:moveTo>
                    <a:pt x="876300" y="0"/>
                  </a:moveTo>
                  <a:lnTo>
                    <a:pt x="876300" y="57150"/>
                  </a:lnTo>
                  <a:lnTo>
                    <a:pt x="0" y="57150"/>
                  </a:lnTo>
                  <a:lnTo>
                    <a:pt x="57150" y="114300"/>
                  </a:lnTo>
                  <a:lnTo>
                    <a:pt x="0" y="171450"/>
                  </a:lnTo>
                  <a:lnTo>
                    <a:pt x="876300" y="171450"/>
                  </a:lnTo>
                  <a:lnTo>
                    <a:pt x="876300" y="228600"/>
                  </a:lnTo>
                  <a:lnTo>
                    <a:pt x="990600" y="114300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734561" y="2210561"/>
              <a:ext cx="990600" cy="228600"/>
            </a:xfrm>
            <a:custGeom>
              <a:avLst/>
              <a:gdLst/>
              <a:ahLst/>
              <a:cxnLst/>
              <a:rect l="l" t="t" r="r" b="b"/>
              <a:pathLst>
                <a:path w="990600" h="228600">
                  <a:moveTo>
                    <a:pt x="0" y="57150"/>
                  </a:moveTo>
                  <a:lnTo>
                    <a:pt x="876300" y="57150"/>
                  </a:lnTo>
                  <a:lnTo>
                    <a:pt x="876300" y="0"/>
                  </a:lnTo>
                  <a:lnTo>
                    <a:pt x="990600" y="114300"/>
                  </a:lnTo>
                  <a:lnTo>
                    <a:pt x="876300" y="228600"/>
                  </a:lnTo>
                  <a:lnTo>
                    <a:pt x="876300" y="171450"/>
                  </a:lnTo>
                  <a:lnTo>
                    <a:pt x="0" y="171450"/>
                  </a:lnTo>
                  <a:lnTo>
                    <a:pt x="57150" y="114300"/>
                  </a:lnTo>
                  <a:lnTo>
                    <a:pt x="0" y="571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7150861" y="2731261"/>
            <a:ext cx="558800" cy="1778000"/>
            <a:chOff x="7150861" y="2731261"/>
            <a:chExt cx="558800" cy="1778000"/>
          </a:xfrm>
        </p:grpSpPr>
        <p:sp>
          <p:nvSpPr>
            <p:cNvPr id="30" name="object 30"/>
            <p:cNvSpPr/>
            <p:nvPr/>
          </p:nvSpPr>
          <p:spPr>
            <a:xfrm>
              <a:off x="7163561" y="2743961"/>
              <a:ext cx="533400" cy="1752600"/>
            </a:xfrm>
            <a:custGeom>
              <a:avLst/>
              <a:gdLst/>
              <a:ahLst/>
              <a:cxnLst/>
              <a:rect l="l" t="t" r="r" b="b"/>
              <a:pathLst>
                <a:path w="533400" h="1752600">
                  <a:moveTo>
                    <a:pt x="533400" y="0"/>
                  </a:moveTo>
                  <a:lnTo>
                    <a:pt x="476377" y="0"/>
                  </a:lnTo>
                  <a:lnTo>
                    <a:pt x="476377" y="1470660"/>
                  </a:lnTo>
                  <a:lnTo>
                    <a:pt x="470074" y="1517549"/>
                  </a:lnTo>
                  <a:lnTo>
                    <a:pt x="452289" y="1559687"/>
                  </a:lnTo>
                  <a:lnTo>
                    <a:pt x="424703" y="1595389"/>
                  </a:lnTo>
                  <a:lnTo>
                    <a:pt x="389001" y="1622975"/>
                  </a:lnTo>
                  <a:lnTo>
                    <a:pt x="346863" y="1640760"/>
                  </a:lnTo>
                  <a:lnTo>
                    <a:pt x="299974" y="1647063"/>
                  </a:lnTo>
                  <a:lnTo>
                    <a:pt x="133350" y="1647063"/>
                  </a:lnTo>
                  <a:lnTo>
                    <a:pt x="133350" y="1598421"/>
                  </a:lnTo>
                  <a:lnTo>
                    <a:pt x="0" y="1675511"/>
                  </a:lnTo>
                  <a:lnTo>
                    <a:pt x="133350" y="1752600"/>
                  </a:lnTo>
                  <a:lnTo>
                    <a:pt x="133350" y="1704086"/>
                  </a:lnTo>
                  <a:lnTo>
                    <a:pt x="299974" y="1704086"/>
                  </a:lnTo>
                  <a:lnTo>
                    <a:pt x="347013" y="1699343"/>
                  </a:lnTo>
                  <a:lnTo>
                    <a:pt x="390828" y="1685740"/>
                  </a:lnTo>
                  <a:lnTo>
                    <a:pt x="430479" y="1664217"/>
                  </a:lnTo>
                  <a:lnTo>
                    <a:pt x="465026" y="1635712"/>
                  </a:lnTo>
                  <a:lnTo>
                    <a:pt x="493531" y="1601165"/>
                  </a:lnTo>
                  <a:lnTo>
                    <a:pt x="515054" y="1561514"/>
                  </a:lnTo>
                  <a:lnTo>
                    <a:pt x="528657" y="1517699"/>
                  </a:lnTo>
                  <a:lnTo>
                    <a:pt x="533400" y="147066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163561" y="2743961"/>
              <a:ext cx="533400" cy="1752600"/>
            </a:xfrm>
            <a:custGeom>
              <a:avLst/>
              <a:gdLst/>
              <a:ahLst/>
              <a:cxnLst/>
              <a:rect l="l" t="t" r="r" b="b"/>
              <a:pathLst>
                <a:path w="533400" h="1752600">
                  <a:moveTo>
                    <a:pt x="533400" y="0"/>
                  </a:moveTo>
                  <a:lnTo>
                    <a:pt x="533400" y="1470660"/>
                  </a:lnTo>
                  <a:lnTo>
                    <a:pt x="528657" y="1517699"/>
                  </a:lnTo>
                  <a:lnTo>
                    <a:pt x="515054" y="1561514"/>
                  </a:lnTo>
                  <a:lnTo>
                    <a:pt x="493531" y="1601165"/>
                  </a:lnTo>
                  <a:lnTo>
                    <a:pt x="465026" y="1635712"/>
                  </a:lnTo>
                  <a:lnTo>
                    <a:pt x="430479" y="1664217"/>
                  </a:lnTo>
                  <a:lnTo>
                    <a:pt x="390828" y="1685740"/>
                  </a:lnTo>
                  <a:lnTo>
                    <a:pt x="347013" y="1699343"/>
                  </a:lnTo>
                  <a:lnTo>
                    <a:pt x="299974" y="1704086"/>
                  </a:lnTo>
                  <a:lnTo>
                    <a:pt x="133350" y="1704086"/>
                  </a:lnTo>
                  <a:lnTo>
                    <a:pt x="133350" y="1752600"/>
                  </a:lnTo>
                  <a:lnTo>
                    <a:pt x="0" y="1675511"/>
                  </a:lnTo>
                  <a:lnTo>
                    <a:pt x="133350" y="1598421"/>
                  </a:lnTo>
                  <a:lnTo>
                    <a:pt x="133350" y="1647063"/>
                  </a:lnTo>
                  <a:lnTo>
                    <a:pt x="299974" y="1647063"/>
                  </a:lnTo>
                  <a:lnTo>
                    <a:pt x="346863" y="1640760"/>
                  </a:lnTo>
                  <a:lnTo>
                    <a:pt x="389001" y="1622975"/>
                  </a:lnTo>
                  <a:lnTo>
                    <a:pt x="424703" y="1595389"/>
                  </a:lnTo>
                  <a:lnTo>
                    <a:pt x="452289" y="1559687"/>
                  </a:lnTo>
                  <a:lnTo>
                    <a:pt x="470074" y="1517549"/>
                  </a:lnTo>
                  <a:lnTo>
                    <a:pt x="476377" y="1470660"/>
                  </a:lnTo>
                  <a:lnTo>
                    <a:pt x="476377" y="0"/>
                  </a:lnTo>
                  <a:lnTo>
                    <a:pt x="53340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5169661" y="2578861"/>
            <a:ext cx="406400" cy="482600"/>
            <a:chOff x="5169661" y="2578861"/>
            <a:chExt cx="406400" cy="482600"/>
          </a:xfrm>
        </p:grpSpPr>
        <p:sp>
          <p:nvSpPr>
            <p:cNvPr id="33" name="object 33"/>
            <p:cNvSpPr/>
            <p:nvPr/>
          </p:nvSpPr>
          <p:spPr>
            <a:xfrm>
              <a:off x="5182361" y="2591561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285750" y="0"/>
                  </a:moveTo>
                  <a:lnTo>
                    <a:pt x="95250" y="0"/>
                  </a:lnTo>
                  <a:lnTo>
                    <a:pt x="95250" y="266700"/>
                  </a:lnTo>
                  <a:lnTo>
                    <a:pt x="0" y="266700"/>
                  </a:lnTo>
                  <a:lnTo>
                    <a:pt x="190500" y="457200"/>
                  </a:lnTo>
                  <a:lnTo>
                    <a:pt x="381000" y="266700"/>
                  </a:lnTo>
                  <a:lnTo>
                    <a:pt x="285750" y="2667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182361" y="2591561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266700"/>
                  </a:moveTo>
                  <a:lnTo>
                    <a:pt x="95250" y="26670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266700"/>
                  </a:lnTo>
                  <a:lnTo>
                    <a:pt x="381000" y="266700"/>
                  </a:lnTo>
                  <a:lnTo>
                    <a:pt x="190500" y="457200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5169661" y="3493261"/>
            <a:ext cx="406400" cy="406400"/>
            <a:chOff x="5169661" y="3493261"/>
            <a:chExt cx="406400" cy="406400"/>
          </a:xfrm>
        </p:grpSpPr>
        <p:sp>
          <p:nvSpPr>
            <p:cNvPr id="36" name="object 36"/>
            <p:cNvSpPr/>
            <p:nvPr/>
          </p:nvSpPr>
          <p:spPr>
            <a:xfrm>
              <a:off x="5182361" y="3505961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285750" y="0"/>
                  </a:moveTo>
                  <a:lnTo>
                    <a:pt x="95250" y="0"/>
                  </a:lnTo>
                  <a:lnTo>
                    <a:pt x="95250" y="181990"/>
                  </a:lnTo>
                  <a:lnTo>
                    <a:pt x="0" y="181990"/>
                  </a:lnTo>
                  <a:lnTo>
                    <a:pt x="190500" y="381000"/>
                  </a:lnTo>
                  <a:lnTo>
                    <a:pt x="381000" y="181990"/>
                  </a:lnTo>
                  <a:lnTo>
                    <a:pt x="285750" y="18199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182361" y="3505961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81990"/>
                  </a:moveTo>
                  <a:lnTo>
                    <a:pt x="95250" y="18199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181990"/>
                  </a:lnTo>
                  <a:lnTo>
                    <a:pt x="381000" y="181990"/>
                  </a:lnTo>
                  <a:lnTo>
                    <a:pt x="190500" y="381000"/>
                  </a:lnTo>
                  <a:lnTo>
                    <a:pt x="0" y="18199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4102861" y="4102861"/>
            <a:ext cx="2844800" cy="558800"/>
            <a:chOff x="4102861" y="4102861"/>
            <a:chExt cx="2844800" cy="558800"/>
          </a:xfrm>
        </p:grpSpPr>
        <p:sp>
          <p:nvSpPr>
            <p:cNvPr id="39" name="object 39"/>
            <p:cNvSpPr/>
            <p:nvPr/>
          </p:nvSpPr>
          <p:spPr>
            <a:xfrm>
              <a:off x="4115561" y="4115561"/>
              <a:ext cx="2819400" cy="533400"/>
            </a:xfrm>
            <a:custGeom>
              <a:avLst/>
              <a:gdLst/>
              <a:ahLst/>
              <a:cxnLst/>
              <a:rect l="l" t="t" r="r" b="b"/>
              <a:pathLst>
                <a:path w="2819400" h="533400">
                  <a:moveTo>
                    <a:pt x="1409700" y="0"/>
                  </a:moveTo>
                  <a:lnTo>
                    <a:pt x="1334836" y="369"/>
                  </a:lnTo>
                  <a:lnTo>
                    <a:pt x="1260990" y="1466"/>
                  </a:lnTo>
                  <a:lnTo>
                    <a:pt x="1188258" y="3271"/>
                  </a:lnTo>
                  <a:lnTo>
                    <a:pt x="1116739" y="5766"/>
                  </a:lnTo>
                  <a:lnTo>
                    <a:pt x="1046529" y="8933"/>
                  </a:lnTo>
                  <a:lnTo>
                    <a:pt x="977726" y="12753"/>
                  </a:lnTo>
                  <a:lnTo>
                    <a:pt x="910428" y="17208"/>
                  </a:lnTo>
                  <a:lnTo>
                    <a:pt x="844731" y="22279"/>
                  </a:lnTo>
                  <a:lnTo>
                    <a:pt x="780735" y="27949"/>
                  </a:lnTo>
                  <a:lnTo>
                    <a:pt x="718534" y="34198"/>
                  </a:lnTo>
                  <a:lnTo>
                    <a:pt x="658229" y="41008"/>
                  </a:lnTo>
                  <a:lnTo>
                    <a:pt x="599915" y="48361"/>
                  </a:lnTo>
                  <a:lnTo>
                    <a:pt x="543690" y="56238"/>
                  </a:lnTo>
                  <a:lnTo>
                    <a:pt x="489652" y="64621"/>
                  </a:lnTo>
                  <a:lnTo>
                    <a:pt x="437898" y="73492"/>
                  </a:lnTo>
                  <a:lnTo>
                    <a:pt x="388526" y="82832"/>
                  </a:lnTo>
                  <a:lnTo>
                    <a:pt x="341633" y="92622"/>
                  </a:lnTo>
                  <a:lnTo>
                    <a:pt x="297316" y="102845"/>
                  </a:lnTo>
                  <a:lnTo>
                    <a:pt x="255673" y="113482"/>
                  </a:lnTo>
                  <a:lnTo>
                    <a:pt x="216802" y="124514"/>
                  </a:lnTo>
                  <a:lnTo>
                    <a:pt x="147763" y="147691"/>
                  </a:lnTo>
                  <a:lnTo>
                    <a:pt x="90979" y="172229"/>
                  </a:lnTo>
                  <a:lnTo>
                    <a:pt x="47230" y="197980"/>
                  </a:lnTo>
                  <a:lnTo>
                    <a:pt x="17295" y="224797"/>
                  </a:lnTo>
                  <a:lnTo>
                    <a:pt x="0" y="266700"/>
                  </a:lnTo>
                  <a:lnTo>
                    <a:pt x="1954" y="280866"/>
                  </a:lnTo>
                  <a:lnTo>
                    <a:pt x="30487" y="322135"/>
                  </a:lnTo>
                  <a:lnTo>
                    <a:pt x="67426" y="348437"/>
                  </a:lnTo>
                  <a:lnTo>
                    <a:pt x="117790" y="373600"/>
                  </a:lnTo>
                  <a:lnTo>
                    <a:pt x="180799" y="397476"/>
                  </a:lnTo>
                  <a:lnTo>
                    <a:pt x="255673" y="419917"/>
                  </a:lnTo>
                  <a:lnTo>
                    <a:pt x="297316" y="430554"/>
                  </a:lnTo>
                  <a:lnTo>
                    <a:pt x="341633" y="440777"/>
                  </a:lnTo>
                  <a:lnTo>
                    <a:pt x="388526" y="450567"/>
                  </a:lnTo>
                  <a:lnTo>
                    <a:pt x="437898" y="459907"/>
                  </a:lnTo>
                  <a:lnTo>
                    <a:pt x="489652" y="468778"/>
                  </a:lnTo>
                  <a:lnTo>
                    <a:pt x="543690" y="477161"/>
                  </a:lnTo>
                  <a:lnTo>
                    <a:pt x="599915" y="485038"/>
                  </a:lnTo>
                  <a:lnTo>
                    <a:pt x="658229" y="492391"/>
                  </a:lnTo>
                  <a:lnTo>
                    <a:pt x="718534" y="499201"/>
                  </a:lnTo>
                  <a:lnTo>
                    <a:pt x="780735" y="505450"/>
                  </a:lnTo>
                  <a:lnTo>
                    <a:pt x="844731" y="511120"/>
                  </a:lnTo>
                  <a:lnTo>
                    <a:pt x="910428" y="516191"/>
                  </a:lnTo>
                  <a:lnTo>
                    <a:pt x="977726" y="520646"/>
                  </a:lnTo>
                  <a:lnTo>
                    <a:pt x="1046529" y="524466"/>
                  </a:lnTo>
                  <a:lnTo>
                    <a:pt x="1116739" y="527633"/>
                  </a:lnTo>
                  <a:lnTo>
                    <a:pt x="1188258" y="530128"/>
                  </a:lnTo>
                  <a:lnTo>
                    <a:pt x="1260990" y="531933"/>
                  </a:lnTo>
                  <a:lnTo>
                    <a:pt x="1334836" y="533030"/>
                  </a:lnTo>
                  <a:lnTo>
                    <a:pt x="1409700" y="533400"/>
                  </a:lnTo>
                  <a:lnTo>
                    <a:pt x="1484563" y="533030"/>
                  </a:lnTo>
                  <a:lnTo>
                    <a:pt x="1558409" y="531933"/>
                  </a:lnTo>
                  <a:lnTo>
                    <a:pt x="1631141" y="530128"/>
                  </a:lnTo>
                  <a:lnTo>
                    <a:pt x="1702660" y="527633"/>
                  </a:lnTo>
                  <a:lnTo>
                    <a:pt x="1772870" y="524466"/>
                  </a:lnTo>
                  <a:lnTo>
                    <a:pt x="1841673" y="520646"/>
                  </a:lnTo>
                  <a:lnTo>
                    <a:pt x="1908971" y="516191"/>
                  </a:lnTo>
                  <a:lnTo>
                    <a:pt x="1974668" y="511120"/>
                  </a:lnTo>
                  <a:lnTo>
                    <a:pt x="2038664" y="505450"/>
                  </a:lnTo>
                  <a:lnTo>
                    <a:pt x="2100865" y="499201"/>
                  </a:lnTo>
                  <a:lnTo>
                    <a:pt x="2161170" y="492391"/>
                  </a:lnTo>
                  <a:lnTo>
                    <a:pt x="2219484" y="485038"/>
                  </a:lnTo>
                  <a:lnTo>
                    <a:pt x="2275709" y="477161"/>
                  </a:lnTo>
                  <a:lnTo>
                    <a:pt x="2329747" y="468778"/>
                  </a:lnTo>
                  <a:lnTo>
                    <a:pt x="2381501" y="459907"/>
                  </a:lnTo>
                  <a:lnTo>
                    <a:pt x="2430873" y="450567"/>
                  </a:lnTo>
                  <a:lnTo>
                    <a:pt x="2477766" y="440777"/>
                  </a:lnTo>
                  <a:lnTo>
                    <a:pt x="2522083" y="430554"/>
                  </a:lnTo>
                  <a:lnTo>
                    <a:pt x="2563726" y="419917"/>
                  </a:lnTo>
                  <a:lnTo>
                    <a:pt x="2602597" y="408885"/>
                  </a:lnTo>
                  <a:lnTo>
                    <a:pt x="2671636" y="385708"/>
                  </a:lnTo>
                  <a:lnTo>
                    <a:pt x="2728420" y="361170"/>
                  </a:lnTo>
                  <a:lnTo>
                    <a:pt x="2772169" y="335419"/>
                  </a:lnTo>
                  <a:lnTo>
                    <a:pt x="2802104" y="308602"/>
                  </a:lnTo>
                  <a:lnTo>
                    <a:pt x="2819399" y="266700"/>
                  </a:lnTo>
                  <a:lnTo>
                    <a:pt x="2817445" y="252533"/>
                  </a:lnTo>
                  <a:lnTo>
                    <a:pt x="2788912" y="211264"/>
                  </a:lnTo>
                  <a:lnTo>
                    <a:pt x="2751973" y="184962"/>
                  </a:lnTo>
                  <a:lnTo>
                    <a:pt x="2701609" y="159799"/>
                  </a:lnTo>
                  <a:lnTo>
                    <a:pt x="2638600" y="135923"/>
                  </a:lnTo>
                  <a:lnTo>
                    <a:pt x="2563726" y="113482"/>
                  </a:lnTo>
                  <a:lnTo>
                    <a:pt x="2522083" y="102845"/>
                  </a:lnTo>
                  <a:lnTo>
                    <a:pt x="2477766" y="92622"/>
                  </a:lnTo>
                  <a:lnTo>
                    <a:pt x="2430873" y="82832"/>
                  </a:lnTo>
                  <a:lnTo>
                    <a:pt x="2381501" y="73492"/>
                  </a:lnTo>
                  <a:lnTo>
                    <a:pt x="2329747" y="64621"/>
                  </a:lnTo>
                  <a:lnTo>
                    <a:pt x="2275709" y="56238"/>
                  </a:lnTo>
                  <a:lnTo>
                    <a:pt x="2219484" y="48361"/>
                  </a:lnTo>
                  <a:lnTo>
                    <a:pt x="2161170" y="41008"/>
                  </a:lnTo>
                  <a:lnTo>
                    <a:pt x="2100865" y="34198"/>
                  </a:lnTo>
                  <a:lnTo>
                    <a:pt x="2038664" y="27949"/>
                  </a:lnTo>
                  <a:lnTo>
                    <a:pt x="1974668" y="22279"/>
                  </a:lnTo>
                  <a:lnTo>
                    <a:pt x="1908971" y="17208"/>
                  </a:lnTo>
                  <a:lnTo>
                    <a:pt x="1841673" y="12753"/>
                  </a:lnTo>
                  <a:lnTo>
                    <a:pt x="1772870" y="8933"/>
                  </a:lnTo>
                  <a:lnTo>
                    <a:pt x="1702660" y="5766"/>
                  </a:lnTo>
                  <a:lnTo>
                    <a:pt x="1631141" y="3271"/>
                  </a:lnTo>
                  <a:lnTo>
                    <a:pt x="1558409" y="1466"/>
                  </a:lnTo>
                  <a:lnTo>
                    <a:pt x="1484563" y="369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115561" y="4115561"/>
              <a:ext cx="2819400" cy="533400"/>
            </a:xfrm>
            <a:custGeom>
              <a:avLst/>
              <a:gdLst/>
              <a:ahLst/>
              <a:cxnLst/>
              <a:rect l="l" t="t" r="r" b="b"/>
              <a:pathLst>
                <a:path w="2819400" h="533400">
                  <a:moveTo>
                    <a:pt x="0" y="266700"/>
                  </a:moveTo>
                  <a:lnTo>
                    <a:pt x="17295" y="224797"/>
                  </a:lnTo>
                  <a:lnTo>
                    <a:pt x="47230" y="197980"/>
                  </a:lnTo>
                  <a:lnTo>
                    <a:pt x="90979" y="172229"/>
                  </a:lnTo>
                  <a:lnTo>
                    <a:pt x="147763" y="147691"/>
                  </a:lnTo>
                  <a:lnTo>
                    <a:pt x="216802" y="124514"/>
                  </a:lnTo>
                  <a:lnTo>
                    <a:pt x="255673" y="113482"/>
                  </a:lnTo>
                  <a:lnTo>
                    <a:pt x="297316" y="102845"/>
                  </a:lnTo>
                  <a:lnTo>
                    <a:pt x="341633" y="92622"/>
                  </a:lnTo>
                  <a:lnTo>
                    <a:pt x="388526" y="82832"/>
                  </a:lnTo>
                  <a:lnTo>
                    <a:pt x="437898" y="73492"/>
                  </a:lnTo>
                  <a:lnTo>
                    <a:pt x="489652" y="64621"/>
                  </a:lnTo>
                  <a:lnTo>
                    <a:pt x="543690" y="56238"/>
                  </a:lnTo>
                  <a:lnTo>
                    <a:pt x="599915" y="48361"/>
                  </a:lnTo>
                  <a:lnTo>
                    <a:pt x="658229" y="41008"/>
                  </a:lnTo>
                  <a:lnTo>
                    <a:pt x="718534" y="34198"/>
                  </a:lnTo>
                  <a:lnTo>
                    <a:pt x="780735" y="27949"/>
                  </a:lnTo>
                  <a:lnTo>
                    <a:pt x="844731" y="22279"/>
                  </a:lnTo>
                  <a:lnTo>
                    <a:pt x="910428" y="17208"/>
                  </a:lnTo>
                  <a:lnTo>
                    <a:pt x="977726" y="12753"/>
                  </a:lnTo>
                  <a:lnTo>
                    <a:pt x="1046529" y="8933"/>
                  </a:lnTo>
                  <a:lnTo>
                    <a:pt x="1116739" y="5766"/>
                  </a:lnTo>
                  <a:lnTo>
                    <a:pt x="1188258" y="3271"/>
                  </a:lnTo>
                  <a:lnTo>
                    <a:pt x="1260990" y="1466"/>
                  </a:lnTo>
                  <a:lnTo>
                    <a:pt x="1334836" y="369"/>
                  </a:lnTo>
                  <a:lnTo>
                    <a:pt x="1409700" y="0"/>
                  </a:lnTo>
                  <a:lnTo>
                    <a:pt x="1484563" y="369"/>
                  </a:lnTo>
                  <a:lnTo>
                    <a:pt x="1558409" y="1466"/>
                  </a:lnTo>
                  <a:lnTo>
                    <a:pt x="1631141" y="3271"/>
                  </a:lnTo>
                  <a:lnTo>
                    <a:pt x="1702660" y="5766"/>
                  </a:lnTo>
                  <a:lnTo>
                    <a:pt x="1772870" y="8933"/>
                  </a:lnTo>
                  <a:lnTo>
                    <a:pt x="1841673" y="12753"/>
                  </a:lnTo>
                  <a:lnTo>
                    <a:pt x="1908971" y="17208"/>
                  </a:lnTo>
                  <a:lnTo>
                    <a:pt x="1974668" y="22279"/>
                  </a:lnTo>
                  <a:lnTo>
                    <a:pt x="2038664" y="27949"/>
                  </a:lnTo>
                  <a:lnTo>
                    <a:pt x="2100865" y="34198"/>
                  </a:lnTo>
                  <a:lnTo>
                    <a:pt x="2161170" y="41008"/>
                  </a:lnTo>
                  <a:lnTo>
                    <a:pt x="2219484" y="48361"/>
                  </a:lnTo>
                  <a:lnTo>
                    <a:pt x="2275709" y="56238"/>
                  </a:lnTo>
                  <a:lnTo>
                    <a:pt x="2329747" y="64621"/>
                  </a:lnTo>
                  <a:lnTo>
                    <a:pt x="2381501" y="73492"/>
                  </a:lnTo>
                  <a:lnTo>
                    <a:pt x="2430873" y="82832"/>
                  </a:lnTo>
                  <a:lnTo>
                    <a:pt x="2477766" y="92622"/>
                  </a:lnTo>
                  <a:lnTo>
                    <a:pt x="2522083" y="102845"/>
                  </a:lnTo>
                  <a:lnTo>
                    <a:pt x="2563726" y="113482"/>
                  </a:lnTo>
                  <a:lnTo>
                    <a:pt x="2602597" y="124514"/>
                  </a:lnTo>
                  <a:lnTo>
                    <a:pt x="2671636" y="147691"/>
                  </a:lnTo>
                  <a:lnTo>
                    <a:pt x="2728420" y="172229"/>
                  </a:lnTo>
                  <a:lnTo>
                    <a:pt x="2772169" y="197980"/>
                  </a:lnTo>
                  <a:lnTo>
                    <a:pt x="2802104" y="224797"/>
                  </a:lnTo>
                  <a:lnTo>
                    <a:pt x="2819399" y="266700"/>
                  </a:lnTo>
                  <a:lnTo>
                    <a:pt x="2817445" y="280866"/>
                  </a:lnTo>
                  <a:lnTo>
                    <a:pt x="2788912" y="322135"/>
                  </a:lnTo>
                  <a:lnTo>
                    <a:pt x="2751973" y="348437"/>
                  </a:lnTo>
                  <a:lnTo>
                    <a:pt x="2701609" y="373600"/>
                  </a:lnTo>
                  <a:lnTo>
                    <a:pt x="2638600" y="397476"/>
                  </a:lnTo>
                  <a:lnTo>
                    <a:pt x="2563726" y="419917"/>
                  </a:lnTo>
                  <a:lnTo>
                    <a:pt x="2522083" y="430554"/>
                  </a:lnTo>
                  <a:lnTo>
                    <a:pt x="2477766" y="440777"/>
                  </a:lnTo>
                  <a:lnTo>
                    <a:pt x="2430873" y="450567"/>
                  </a:lnTo>
                  <a:lnTo>
                    <a:pt x="2381501" y="459907"/>
                  </a:lnTo>
                  <a:lnTo>
                    <a:pt x="2329747" y="468778"/>
                  </a:lnTo>
                  <a:lnTo>
                    <a:pt x="2275709" y="477161"/>
                  </a:lnTo>
                  <a:lnTo>
                    <a:pt x="2219484" y="485038"/>
                  </a:lnTo>
                  <a:lnTo>
                    <a:pt x="2161170" y="492391"/>
                  </a:lnTo>
                  <a:lnTo>
                    <a:pt x="2100865" y="499201"/>
                  </a:lnTo>
                  <a:lnTo>
                    <a:pt x="2038664" y="505450"/>
                  </a:lnTo>
                  <a:lnTo>
                    <a:pt x="1974668" y="511120"/>
                  </a:lnTo>
                  <a:lnTo>
                    <a:pt x="1908971" y="516191"/>
                  </a:lnTo>
                  <a:lnTo>
                    <a:pt x="1841673" y="520646"/>
                  </a:lnTo>
                  <a:lnTo>
                    <a:pt x="1772870" y="524466"/>
                  </a:lnTo>
                  <a:lnTo>
                    <a:pt x="1702660" y="527633"/>
                  </a:lnTo>
                  <a:lnTo>
                    <a:pt x="1631141" y="530128"/>
                  </a:lnTo>
                  <a:lnTo>
                    <a:pt x="1558409" y="531933"/>
                  </a:lnTo>
                  <a:lnTo>
                    <a:pt x="1484563" y="533030"/>
                  </a:lnTo>
                  <a:lnTo>
                    <a:pt x="1409700" y="533400"/>
                  </a:lnTo>
                  <a:lnTo>
                    <a:pt x="1334836" y="533030"/>
                  </a:lnTo>
                  <a:lnTo>
                    <a:pt x="1260990" y="531933"/>
                  </a:lnTo>
                  <a:lnTo>
                    <a:pt x="1188258" y="530128"/>
                  </a:lnTo>
                  <a:lnTo>
                    <a:pt x="1116739" y="527633"/>
                  </a:lnTo>
                  <a:lnTo>
                    <a:pt x="1046529" y="524466"/>
                  </a:lnTo>
                  <a:lnTo>
                    <a:pt x="977726" y="520646"/>
                  </a:lnTo>
                  <a:lnTo>
                    <a:pt x="910428" y="516191"/>
                  </a:lnTo>
                  <a:lnTo>
                    <a:pt x="844731" y="511120"/>
                  </a:lnTo>
                  <a:lnTo>
                    <a:pt x="780735" y="505450"/>
                  </a:lnTo>
                  <a:lnTo>
                    <a:pt x="718534" y="499201"/>
                  </a:lnTo>
                  <a:lnTo>
                    <a:pt x="658229" y="492391"/>
                  </a:lnTo>
                  <a:lnTo>
                    <a:pt x="599915" y="485038"/>
                  </a:lnTo>
                  <a:lnTo>
                    <a:pt x="543690" y="477161"/>
                  </a:lnTo>
                  <a:lnTo>
                    <a:pt x="489652" y="468778"/>
                  </a:lnTo>
                  <a:lnTo>
                    <a:pt x="437898" y="459907"/>
                  </a:lnTo>
                  <a:lnTo>
                    <a:pt x="388526" y="450567"/>
                  </a:lnTo>
                  <a:lnTo>
                    <a:pt x="341633" y="440777"/>
                  </a:lnTo>
                  <a:lnTo>
                    <a:pt x="297316" y="430554"/>
                  </a:lnTo>
                  <a:lnTo>
                    <a:pt x="255673" y="419917"/>
                  </a:lnTo>
                  <a:lnTo>
                    <a:pt x="216802" y="408885"/>
                  </a:lnTo>
                  <a:lnTo>
                    <a:pt x="147763" y="385708"/>
                  </a:lnTo>
                  <a:lnTo>
                    <a:pt x="90979" y="361170"/>
                  </a:lnTo>
                  <a:lnTo>
                    <a:pt x="47230" y="335419"/>
                  </a:lnTo>
                  <a:lnTo>
                    <a:pt x="17295" y="308602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4664202" y="4217289"/>
            <a:ext cx="17240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ORGANON</a:t>
            </a:r>
            <a:r>
              <a:rPr dirty="0" sz="1800" spc="34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C00000"/>
                </a:solidFill>
                <a:latin typeface="Calibri"/>
                <a:cs typeface="Calibri"/>
              </a:rPr>
              <a:t>CORTI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2341879"/>
            <a:ext cx="498475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912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Inspeksi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daun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telinga,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liang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telinga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Palpasi: dauntelinga,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tragus, retroaurikuler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Otoskopi: liang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telinga,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membrane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Pemeriksaan</a:t>
            </a:r>
            <a:r>
              <a:rPr dirty="0" sz="1800">
                <a:latin typeface="Calibri"/>
                <a:cs typeface="Calibri"/>
              </a:rPr>
              <a:t> garputala: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CHL,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SNHL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Timpanometri,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ETF,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reflek </a:t>
            </a:r>
            <a:r>
              <a:rPr dirty="0" sz="1800" spc="-5">
                <a:latin typeface="Calibri"/>
                <a:cs typeface="Calibri"/>
              </a:rPr>
              <a:t>akustik: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telinga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tengah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Audiometri: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jenis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derajat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gangguan </a:t>
            </a:r>
            <a:r>
              <a:rPr dirty="0" sz="1800" spc="-5">
                <a:latin typeface="Calibri"/>
                <a:cs typeface="Calibri"/>
              </a:rPr>
              <a:t>pendengaran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OAE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fungsi outer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hair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cell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BERA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041272"/>
            <a:ext cx="29654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PEMERIKSAAN</a:t>
            </a:r>
            <a:r>
              <a:rPr dirty="0" sz="2400" spc="-105"/>
              <a:t> </a:t>
            </a:r>
            <a:r>
              <a:rPr dirty="0" sz="2400" spc="-5"/>
              <a:t>TELINGA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1162999"/>
            <a:ext cx="8058911" cy="363455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304" y="2695701"/>
            <a:ext cx="57829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latin typeface="Calibri"/>
                <a:cs typeface="Calibri"/>
              </a:rPr>
              <a:t>ANATOMI</a:t>
            </a:r>
            <a:r>
              <a:rPr dirty="0" sz="4000" spc="-30" b="1">
                <a:latin typeface="Calibri"/>
                <a:cs typeface="Calibri"/>
              </a:rPr>
              <a:t> </a:t>
            </a:r>
            <a:r>
              <a:rPr dirty="0" sz="4000" spc="-10" b="1">
                <a:latin typeface="Calibri"/>
                <a:cs typeface="Calibri"/>
              </a:rPr>
              <a:t>TELINGA</a:t>
            </a:r>
            <a:r>
              <a:rPr dirty="0" sz="4000" spc="-25" b="1">
                <a:latin typeface="Calibri"/>
                <a:cs typeface="Calibri"/>
              </a:rPr>
              <a:t> </a:t>
            </a:r>
            <a:r>
              <a:rPr dirty="0" sz="4000" spc="-10" b="1">
                <a:latin typeface="Calibri"/>
                <a:cs typeface="Calibri"/>
              </a:rPr>
              <a:t>DALAM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9785" y="2850642"/>
            <a:ext cx="531495" cy="1987550"/>
          </a:xfrm>
          <a:custGeom>
            <a:avLst/>
            <a:gdLst/>
            <a:ahLst/>
            <a:cxnLst/>
            <a:rect l="l" t="t" r="r" b="b"/>
            <a:pathLst>
              <a:path w="531495" h="1987550">
                <a:moveTo>
                  <a:pt x="0" y="0"/>
                </a:moveTo>
                <a:lnTo>
                  <a:pt x="0" y="1987042"/>
                </a:lnTo>
                <a:lnTo>
                  <a:pt x="531368" y="1987042"/>
                </a:lnTo>
              </a:path>
              <a:path w="531495" h="1987550">
                <a:moveTo>
                  <a:pt x="0" y="0"/>
                </a:moveTo>
                <a:lnTo>
                  <a:pt x="0" y="1166876"/>
                </a:lnTo>
                <a:lnTo>
                  <a:pt x="531368" y="1166876"/>
                </a:lnTo>
              </a:path>
              <a:path w="531495" h="1987550">
                <a:moveTo>
                  <a:pt x="0" y="0"/>
                </a:moveTo>
                <a:lnTo>
                  <a:pt x="0" y="346583"/>
                </a:lnTo>
                <a:lnTo>
                  <a:pt x="531368" y="346583"/>
                </a:lnTo>
              </a:path>
            </a:pathLst>
          </a:custGeom>
          <a:ln w="25400">
            <a:solidFill>
              <a:srgbClr val="AD47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70270" y="2030729"/>
            <a:ext cx="699135" cy="242570"/>
          </a:xfrm>
          <a:custGeom>
            <a:avLst/>
            <a:gdLst/>
            <a:ahLst/>
            <a:cxnLst/>
            <a:rect l="l" t="t" r="r" b="b"/>
            <a:pathLst>
              <a:path w="699134" h="242569">
                <a:moveTo>
                  <a:pt x="0" y="0"/>
                </a:moveTo>
                <a:lnTo>
                  <a:pt x="0" y="121285"/>
                </a:lnTo>
                <a:lnTo>
                  <a:pt x="698880" y="121285"/>
                </a:lnTo>
                <a:lnTo>
                  <a:pt x="698880" y="242570"/>
                </a:lnTo>
              </a:path>
            </a:pathLst>
          </a:custGeom>
          <a:ln w="25400">
            <a:solidFill>
              <a:srgbClr val="AD47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72278" y="2850642"/>
            <a:ext cx="531495" cy="1987550"/>
          </a:xfrm>
          <a:custGeom>
            <a:avLst/>
            <a:gdLst/>
            <a:ahLst/>
            <a:cxnLst/>
            <a:rect l="l" t="t" r="r" b="b"/>
            <a:pathLst>
              <a:path w="531495" h="1987550">
                <a:moveTo>
                  <a:pt x="0" y="0"/>
                </a:moveTo>
                <a:lnTo>
                  <a:pt x="0" y="1987042"/>
                </a:lnTo>
                <a:lnTo>
                  <a:pt x="531368" y="1987042"/>
                </a:lnTo>
              </a:path>
              <a:path w="531495" h="1987550">
                <a:moveTo>
                  <a:pt x="0" y="0"/>
                </a:moveTo>
                <a:lnTo>
                  <a:pt x="0" y="1166876"/>
                </a:lnTo>
                <a:lnTo>
                  <a:pt x="531368" y="1166876"/>
                </a:lnTo>
              </a:path>
              <a:path w="531495" h="1987550">
                <a:moveTo>
                  <a:pt x="0" y="0"/>
                </a:moveTo>
                <a:lnTo>
                  <a:pt x="0" y="346583"/>
                </a:lnTo>
                <a:lnTo>
                  <a:pt x="531368" y="346583"/>
                </a:lnTo>
              </a:path>
            </a:pathLst>
          </a:custGeom>
          <a:ln w="25400">
            <a:solidFill>
              <a:srgbClr val="AD47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72278" y="2030729"/>
            <a:ext cx="699135" cy="242570"/>
          </a:xfrm>
          <a:custGeom>
            <a:avLst/>
            <a:gdLst/>
            <a:ahLst/>
            <a:cxnLst/>
            <a:rect l="l" t="t" r="r" b="b"/>
            <a:pathLst>
              <a:path w="699135" h="242569">
                <a:moveTo>
                  <a:pt x="698881" y="0"/>
                </a:moveTo>
                <a:lnTo>
                  <a:pt x="698881" y="121285"/>
                </a:lnTo>
                <a:lnTo>
                  <a:pt x="0" y="121285"/>
                </a:lnTo>
                <a:lnTo>
                  <a:pt x="0" y="242570"/>
                </a:lnTo>
              </a:path>
            </a:pathLst>
          </a:custGeom>
          <a:ln w="25400">
            <a:solidFill>
              <a:srgbClr val="AD47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47338" y="1210817"/>
            <a:ext cx="2122805" cy="242570"/>
          </a:xfrm>
          <a:custGeom>
            <a:avLst/>
            <a:gdLst/>
            <a:ahLst/>
            <a:cxnLst/>
            <a:rect l="l" t="t" r="r" b="b"/>
            <a:pathLst>
              <a:path w="2122804" h="242569">
                <a:moveTo>
                  <a:pt x="0" y="0"/>
                </a:moveTo>
                <a:lnTo>
                  <a:pt x="0" y="121285"/>
                </a:lnTo>
                <a:lnTo>
                  <a:pt x="2122804" y="121285"/>
                </a:lnTo>
                <a:lnTo>
                  <a:pt x="2122804" y="24257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23438" y="2030729"/>
            <a:ext cx="531495" cy="1987550"/>
          </a:xfrm>
          <a:custGeom>
            <a:avLst/>
            <a:gdLst/>
            <a:ahLst/>
            <a:cxnLst/>
            <a:rect l="l" t="t" r="r" b="b"/>
            <a:pathLst>
              <a:path w="531495" h="1987550">
                <a:moveTo>
                  <a:pt x="0" y="0"/>
                </a:moveTo>
                <a:lnTo>
                  <a:pt x="0" y="1987042"/>
                </a:lnTo>
                <a:lnTo>
                  <a:pt x="531367" y="1987042"/>
                </a:lnTo>
              </a:path>
              <a:path w="531495" h="1987550">
                <a:moveTo>
                  <a:pt x="0" y="0"/>
                </a:moveTo>
                <a:lnTo>
                  <a:pt x="0" y="1166876"/>
                </a:lnTo>
                <a:lnTo>
                  <a:pt x="531367" y="1166876"/>
                </a:lnTo>
              </a:path>
              <a:path w="531495" h="1987550">
                <a:moveTo>
                  <a:pt x="0" y="0"/>
                </a:moveTo>
                <a:lnTo>
                  <a:pt x="0" y="346583"/>
                </a:lnTo>
                <a:lnTo>
                  <a:pt x="531367" y="346583"/>
                </a:lnTo>
              </a:path>
            </a:pathLst>
          </a:custGeom>
          <a:ln w="25400">
            <a:solidFill>
              <a:srgbClr val="AD47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23438" y="1210817"/>
            <a:ext cx="725170" cy="242570"/>
          </a:xfrm>
          <a:custGeom>
            <a:avLst/>
            <a:gdLst/>
            <a:ahLst/>
            <a:cxnLst/>
            <a:rect l="l" t="t" r="r" b="b"/>
            <a:pathLst>
              <a:path w="725170" h="242569">
                <a:moveTo>
                  <a:pt x="724915" y="0"/>
                </a:moveTo>
                <a:lnTo>
                  <a:pt x="724915" y="121285"/>
                </a:lnTo>
                <a:lnTo>
                  <a:pt x="0" y="121285"/>
                </a:lnTo>
                <a:lnTo>
                  <a:pt x="0" y="24257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24405" y="2030729"/>
            <a:ext cx="531495" cy="1987550"/>
          </a:xfrm>
          <a:custGeom>
            <a:avLst/>
            <a:gdLst/>
            <a:ahLst/>
            <a:cxnLst/>
            <a:rect l="l" t="t" r="r" b="b"/>
            <a:pathLst>
              <a:path w="531494" h="1987550">
                <a:moveTo>
                  <a:pt x="0" y="0"/>
                </a:moveTo>
                <a:lnTo>
                  <a:pt x="0" y="1987042"/>
                </a:lnTo>
                <a:lnTo>
                  <a:pt x="531368" y="1987042"/>
                </a:lnTo>
              </a:path>
              <a:path w="531494" h="1987550">
                <a:moveTo>
                  <a:pt x="0" y="0"/>
                </a:moveTo>
                <a:lnTo>
                  <a:pt x="0" y="1166876"/>
                </a:lnTo>
                <a:lnTo>
                  <a:pt x="531368" y="1166876"/>
                </a:lnTo>
              </a:path>
              <a:path w="531494" h="1987550">
                <a:moveTo>
                  <a:pt x="0" y="0"/>
                </a:moveTo>
                <a:lnTo>
                  <a:pt x="0" y="346583"/>
                </a:lnTo>
                <a:lnTo>
                  <a:pt x="531368" y="346583"/>
                </a:lnTo>
              </a:path>
            </a:pathLst>
          </a:custGeom>
          <a:ln w="25400">
            <a:solidFill>
              <a:srgbClr val="AD47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24405" y="1210817"/>
            <a:ext cx="2122805" cy="242570"/>
          </a:xfrm>
          <a:custGeom>
            <a:avLst/>
            <a:gdLst/>
            <a:ahLst/>
            <a:cxnLst/>
            <a:rect l="l" t="t" r="r" b="b"/>
            <a:pathLst>
              <a:path w="2122804" h="242569">
                <a:moveTo>
                  <a:pt x="2122805" y="0"/>
                </a:moveTo>
                <a:lnTo>
                  <a:pt x="2122805" y="121285"/>
                </a:lnTo>
                <a:lnTo>
                  <a:pt x="0" y="121285"/>
                </a:lnTo>
                <a:lnTo>
                  <a:pt x="0" y="24257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26865" y="633841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70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7"/>
                </a:lnTo>
                <a:lnTo>
                  <a:pt x="368593" y="39736"/>
                </a:lnTo>
                <a:lnTo>
                  <a:pt x="406908" y="66944"/>
                </a:lnTo>
                <a:lnTo>
                  <a:pt x="434161" y="93054"/>
                </a:lnTo>
                <a:lnTo>
                  <a:pt x="442468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26865" y="1107694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69">
                <a:moveTo>
                  <a:pt x="442468" y="0"/>
                </a:moveTo>
                <a:lnTo>
                  <a:pt x="409468" y="33451"/>
                </a:lnTo>
                <a:lnTo>
                  <a:pt x="372522" y="60451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60" y="35559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619880" y="798957"/>
            <a:ext cx="455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latin typeface="Calibri"/>
                <a:cs typeface="Calibri"/>
              </a:rPr>
              <a:t>T</a:t>
            </a:r>
            <a:r>
              <a:rPr dirty="0" sz="1200">
                <a:latin typeface="Calibri"/>
                <a:cs typeface="Calibri"/>
              </a:rPr>
              <a:t>eli</a:t>
            </a:r>
            <a:r>
              <a:rPr dirty="0" sz="1200" spc="5">
                <a:latin typeface="Calibri"/>
                <a:cs typeface="Calibri"/>
              </a:rPr>
              <a:t>n</a:t>
            </a:r>
            <a:r>
              <a:rPr dirty="0" sz="1200" spc="-25">
                <a:latin typeface="Calibri"/>
                <a:cs typeface="Calibri"/>
              </a:rPr>
              <a:t>g</a:t>
            </a:r>
            <a:r>
              <a:rPr dirty="0" sz="120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03933" y="1453753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4" h="102869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7"/>
                </a:lnTo>
                <a:lnTo>
                  <a:pt x="368593" y="39736"/>
                </a:lnTo>
                <a:lnTo>
                  <a:pt x="406908" y="66944"/>
                </a:lnTo>
                <a:lnTo>
                  <a:pt x="434161" y="93054"/>
                </a:lnTo>
                <a:lnTo>
                  <a:pt x="442467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03933" y="1927605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4" h="102869">
                <a:moveTo>
                  <a:pt x="442467" y="0"/>
                </a:moveTo>
                <a:lnTo>
                  <a:pt x="409468" y="33451"/>
                </a:lnTo>
                <a:lnTo>
                  <a:pt x="372522" y="60452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59" y="35560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576197" y="1619503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uar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55266" y="2273665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4" h="102869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7"/>
                </a:lnTo>
                <a:lnTo>
                  <a:pt x="368593" y="39736"/>
                </a:lnTo>
                <a:lnTo>
                  <a:pt x="406907" y="66944"/>
                </a:lnTo>
                <a:lnTo>
                  <a:pt x="434161" y="93054"/>
                </a:lnTo>
                <a:lnTo>
                  <a:pt x="442467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55266" y="2747517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4" h="102869">
                <a:moveTo>
                  <a:pt x="442467" y="0"/>
                </a:moveTo>
                <a:lnTo>
                  <a:pt x="409468" y="33451"/>
                </a:lnTo>
                <a:lnTo>
                  <a:pt x="372522" y="60452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59" y="35560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206879" y="2439365"/>
            <a:ext cx="5365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Auri</a:t>
            </a:r>
            <a:r>
              <a:rPr dirty="0" sz="1200" spc="-5">
                <a:latin typeface="Calibri"/>
                <a:cs typeface="Calibri"/>
              </a:rPr>
              <a:t>c</a:t>
            </a:r>
            <a:r>
              <a:rPr dirty="0" sz="1200">
                <a:latin typeface="Calibri"/>
                <a:cs typeface="Calibri"/>
              </a:rPr>
              <a:t>ula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55266" y="3095101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4" h="102869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7"/>
                </a:lnTo>
                <a:lnTo>
                  <a:pt x="368593" y="39736"/>
                </a:lnTo>
                <a:lnTo>
                  <a:pt x="406907" y="66944"/>
                </a:lnTo>
                <a:lnTo>
                  <a:pt x="434161" y="93054"/>
                </a:lnTo>
                <a:lnTo>
                  <a:pt x="442467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55266" y="3568953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4" h="102870">
                <a:moveTo>
                  <a:pt x="442467" y="0"/>
                </a:moveTo>
                <a:lnTo>
                  <a:pt x="409468" y="33451"/>
                </a:lnTo>
                <a:lnTo>
                  <a:pt x="372522" y="60452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59" y="35560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927986" y="3176396"/>
            <a:ext cx="109537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38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Meatus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acusticus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80"/>
              </a:lnSpc>
            </a:pPr>
            <a:r>
              <a:rPr dirty="0" sz="1200" spc="-5">
                <a:latin typeface="Calibri"/>
                <a:cs typeface="Calibri"/>
              </a:rPr>
              <a:t>externus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55266" y="3915013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4" h="102870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8"/>
                </a:lnTo>
                <a:lnTo>
                  <a:pt x="368593" y="39736"/>
                </a:lnTo>
                <a:lnTo>
                  <a:pt x="406907" y="66944"/>
                </a:lnTo>
                <a:lnTo>
                  <a:pt x="434161" y="93054"/>
                </a:lnTo>
                <a:lnTo>
                  <a:pt x="442467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255266" y="4388865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4" h="102870">
                <a:moveTo>
                  <a:pt x="442467" y="0"/>
                </a:moveTo>
                <a:lnTo>
                  <a:pt x="409468" y="33451"/>
                </a:lnTo>
                <a:lnTo>
                  <a:pt x="372522" y="60451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59" y="35559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155063" y="3996944"/>
            <a:ext cx="638810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64135" marR="5080" indent="-52069">
              <a:lnSpc>
                <a:spcPts val="1320"/>
              </a:lnSpc>
              <a:spcBef>
                <a:spcPts val="240"/>
              </a:spcBef>
            </a:pPr>
            <a:r>
              <a:rPr dirty="0" sz="1200">
                <a:latin typeface="Calibri"/>
                <a:cs typeface="Calibri"/>
              </a:rPr>
              <a:t>Mem</a:t>
            </a:r>
            <a:r>
              <a:rPr dirty="0" sz="1200" spc="5">
                <a:latin typeface="Calibri"/>
                <a:cs typeface="Calibri"/>
              </a:rPr>
              <a:t>b</a:t>
            </a:r>
            <a:r>
              <a:rPr dirty="0" sz="1200" spc="-25">
                <a:latin typeface="Calibri"/>
                <a:cs typeface="Calibri"/>
              </a:rPr>
              <a:t>r</a:t>
            </a:r>
            <a:r>
              <a:rPr dirty="0" sz="1200">
                <a:latin typeface="Calibri"/>
                <a:cs typeface="Calibri"/>
              </a:rPr>
              <a:t>an  </a:t>
            </a:r>
            <a:r>
              <a:rPr dirty="0" sz="1200">
                <a:latin typeface="Calibri"/>
                <a:cs typeface="Calibri"/>
              </a:rPr>
              <a:t>tympani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01442" y="1453753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69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7"/>
                </a:lnTo>
                <a:lnTo>
                  <a:pt x="368593" y="39736"/>
                </a:lnTo>
                <a:lnTo>
                  <a:pt x="406907" y="66944"/>
                </a:lnTo>
                <a:lnTo>
                  <a:pt x="434161" y="93054"/>
                </a:lnTo>
                <a:lnTo>
                  <a:pt x="442468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01442" y="1927605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69">
                <a:moveTo>
                  <a:pt x="442468" y="0"/>
                </a:moveTo>
                <a:lnTo>
                  <a:pt x="409468" y="33451"/>
                </a:lnTo>
                <a:lnTo>
                  <a:pt x="372522" y="60452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59" y="35560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888995" y="1619503"/>
            <a:ext cx="4654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latin typeface="Calibri"/>
                <a:cs typeface="Calibri"/>
              </a:rPr>
              <a:t>T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5">
                <a:latin typeface="Calibri"/>
                <a:cs typeface="Calibri"/>
              </a:rPr>
              <a:t>n</a:t>
            </a:r>
            <a:r>
              <a:rPr dirty="0" sz="1200" spc="-25">
                <a:latin typeface="Calibri"/>
                <a:cs typeface="Calibri"/>
              </a:rPr>
              <a:t>g</a:t>
            </a:r>
            <a:r>
              <a:rPr dirty="0" sz="1200">
                <a:latin typeface="Calibri"/>
                <a:cs typeface="Calibri"/>
              </a:rPr>
              <a:t>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52773" y="2273665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69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7"/>
                </a:lnTo>
                <a:lnTo>
                  <a:pt x="368593" y="39736"/>
                </a:lnTo>
                <a:lnTo>
                  <a:pt x="406908" y="66944"/>
                </a:lnTo>
                <a:lnTo>
                  <a:pt x="434161" y="93054"/>
                </a:lnTo>
                <a:lnTo>
                  <a:pt x="442467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652773" y="2747517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69">
                <a:moveTo>
                  <a:pt x="442467" y="0"/>
                </a:moveTo>
                <a:lnTo>
                  <a:pt x="409468" y="33451"/>
                </a:lnTo>
                <a:lnTo>
                  <a:pt x="372522" y="60452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60" y="35560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299840" y="2356230"/>
            <a:ext cx="1146175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372745" marR="5080" indent="-360045">
              <a:lnSpc>
                <a:spcPts val="1320"/>
              </a:lnSpc>
              <a:spcBef>
                <a:spcPts val="240"/>
              </a:spcBef>
            </a:pPr>
            <a:r>
              <a:rPr dirty="0" sz="1200" spc="-10">
                <a:latin typeface="Calibri"/>
                <a:cs typeface="Calibri"/>
              </a:rPr>
              <a:t>Cavitas </a:t>
            </a:r>
            <a:r>
              <a:rPr dirty="0" sz="1200" spc="-5">
                <a:latin typeface="Calibri"/>
                <a:cs typeface="Calibri"/>
              </a:rPr>
              <a:t>tympanica </a:t>
            </a:r>
            <a:r>
              <a:rPr dirty="0" sz="1200" spc="-2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propia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52773" y="3095101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69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7"/>
                </a:lnTo>
                <a:lnTo>
                  <a:pt x="368593" y="39736"/>
                </a:lnTo>
                <a:lnTo>
                  <a:pt x="406908" y="66944"/>
                </a:lnTo>
                <a:lnTo>
                  <a:pt x="434161" y="93054"/>
                </a:lnTo>
                <a:lnTo>
                  <a:pt x="442467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52773" y="3568953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70">
                <a:moveTo>
                  <a:pt x="442467" y="0"/>
                </a:moveTo>
                <a:lnTo>
                  <a:pt x="409468" y="33451"/>
                </a:lnTo>
                <a:lnTo>
                  <a:pt x="372522" y="60452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60" y="35560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406521" y="3176396"/>
            <a:ext cx="93662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38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Recessus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80"/>
              </a:lnSpc>
            </a:pPr>
            <a:r>
              <a:rPr dirty="0" sz="1200">
                <a:latin typeface="Calibri"/>
                <a:cs typeface="Calibri"/>
              </a:rPr>
              <a:t>epitympanicus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52773" y="3915013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70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8"/>
                </a:lnTo>
                <a:lnTo>
                  <a:pt x="368593" y="39736"/>
                </a:lnTo>
                <a:lnTo>
                  <a:pt x="406908" y="66944"/>
                </a:lnTo>
                <a:lnTo>
                  <a:pt x="434161" y="93054"/>
                </a:lnTo>
                <a:lnTo>
                  <a:pt x="442467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52773" y="4388865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70">
                <a:moveTo>
                  <a:pt x="442467" y="0"/>
                </a:moveTo>
                <a:lnTo>
                  <a:pt x="409468" y="33451"/>
                </a:lnTo>
                <a:lnTo>
                  <a:pt x="372522" y="60451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60" y="35559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449573" y="3996944"/>
            <a:ext cx="845819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168910">
              <a:lnSpc>
                <a:spcPts val="1320"/>
              </a:lnSpc>
              <a:spcBef>
                <a:spcPts val="240"/>
              </a:spcBef>
            </a:pPr>
            <a:r>
              <a:rPr dirty="0" sz="1200" spc="-10">
                <a:latin typeface="Calibri"/>
                <a:cs typeface="Calibri"/>
              </a:rPr>
              <a:t>Tulang2 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</a:t>
            </a:r>
            <a:r>
              <a:rPr dirty="0" sz="1200" spc="5">
                <a:latin typeface="Calibri"/>
                <a:cs typeface="Calibri"/>
              </a:rPr>
              <a:t>n</a:t>
            </a:r>
            <a:r>
              <a:rPr dirty="0" sz="1200">
                <a:latin typeface="Calibri"/>
                <a:cs typeface="Calibri"/>
              </a:rPr>
              <a:t>de</a:t>
            </a:r>
            <a:r>
              <a:rPr dirty="0" sz="1200" spc="5">
                <a:latin typeface="Calibri"/>
                <a:cs typeface="Calibri"/>
              </a:rPr>
              <a:t>n</a:t>
            </a:r>
            <a:r>
              <a:rPr dirty="0" sz="1200" spc="-25">
                <a:latin typeface="Calibri"/>
                <a:cs typeface="Calibri"/>
              </a:rPr>
              <a:t>g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-25">
                <a:latin typeface="Calibri"/>
                <a:cs typeface="Calibri"/>
              </a:rPr>
              <a:t>r</a:t>
            </a:r>
            <a:r>
              <a:rPr dirty="0" sz="1200">
                <a:latin typeface="Calibri"/>
                <a:cs typeface="Calibri"/>
              </a:rPr>
              <a:t>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49797" y="1453753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69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7"/>
                </a:lnTo>
                <a:lnTo>
                  <a:pt x="368593" y="39736"/>
                </a:lnTo>
                <a:lnTo>
                  <a:pt x="406907" y="66944"/>
                </a:lnTo>
                <a:lnTo>
                  <a:pt x="434161" y="93054"/>
                </a:lnTo>
                <a:lnTo>
                  <a:pt x="442467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749797" y="1927605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69">
                <a:moveTo>
                  <a:pt x="442467" y="0"/>
                </a:moveTo>
                <a:lnTo>
                  <a:pt x="409468" y="33451"/>
                </a:lnTo>
                <a:lnTo>
                  <a:pt x="372522" y="60452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60" y="35560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758434" y="1619503"/>
            <a:ext cx="42290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Dalam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050282" y="2273665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69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7"/>
                </a:lnTo>
                <a:lnTo>
                  <a:pt x="368593" y="39736"/>
                </a:lnTo>
                <a:lnTo>
                  <a:pt x="406907" y="66944"/>
                </a:lnTo>
                <a:lnTo>
                  <a:pt x="434161" y="93054"/>
                </a:lnTo>
                <a:lnTo>
                  <a:pt x="442467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050282" y="2747517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69">
                <a:moveTo>
                  <a:pt x="442467" y="0"/>
                </a:moveTo>
                <a:lnTo>
                  <a:pt x="409468" y="33451"/>
                </a:lnTo>
                <a:lnTo>
                  <a:pt x="372522" y="60452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59" y="35560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894834" y="2356230"/>
            <a:ext cx="752475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67640" marR="5080" indent="-155575">
              <a:lnSpc>
                <a:spcPts val="1320"/>
              </a:lnSpc>
              <a:spcBef>
                <a:spcPts val="240"/>
              </a:spcBef>
            </a:pPr>
            <a:r>
              <a:rPr dirty="0" sz="1200" spc="-5">
                <a:latin typeface="Calibri"/>
                <a:cs typeface="Calibri"/>
              </a:rPr>
              <a:t>La</a:t>
            </a:r>
            <a:r>
              <a:rPr dirty="0" sz="1200" spc="5">
                <a:latin typeface="Calibri"/>
                <a:cs typeface="Calibri"/>
              </a:rPr>
              <a:t>b</a:t>
            </a:r>
            <a:r>
              <a:rPr dirty="0" sz="1200">
                <a:latin typeface="Calibri"/>
                <a:cs typeface="Calibri"/>
              </a:rPr>
              <a:t>yri</a:t>
            </a:r>
            <a:r>
              <a:rPr dirty="0" sz="1200" spc="-10">
                <a:latin typeface="Calibri"/>
                <a:cs typeface="Calibri"/>
              </a:rPr>
              <a:t>n</a:t>
            </a:r>
            <a:r>
              <a:rPr dirty="0" sz="1200">
                <a:latin typeface="Calibri"/>
                <a:cs typeface="Calibri"/>
              </a:rPr>
              <a:t>thus  </a:t>
            </a:r>
            <a:r>
              <a:rPr dirty="0" sz="1200" spc="-5">
                <a:latin typeface="Calibri"/>
                <a:cs typeface="Calibri"/>
              </a:rPr>
              <a:t>osseus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801614" y="3095101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69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7"/>
                </a:lnTo>
                <a:lnTo>
                  <a:pt x="368593" y="39736"/>
                </a:lnTo>
                <a:lnTo>
                  <a:pt x="406908" y="66944"/>
                </a:lnTo>
                <a:lnTo>
                  <a:pt x="434161" y="93054"/>
                </a:lnTo>
                <a:lnTo>
                  <a:pt x="442468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801614" y="3568953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70">
                <a:moveTo>
                  <a:pt x="442468" y="0"/>
                </a:moveTo>
                <a:lnTo>
                  <a:pt x="409468" y="33451"/>
                </a:lnTo>
                <a:lnTo>
                  <a:pt x="372522" y="60452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60" y="35560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5764784" y="3260216"/>
            <a:ext cx="5156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Coc</a:t>
            </a:r>
            <a:r>
              <a:rPr dirty="0" sz="1200">
                <a:latin typeface="Calibri"/>
                <a:cs typeface="Calibri"/>
              </a:rPr>
              <a:t>hlea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801614" y="3915013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70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8"/>
                </a:lnTo>
                <a:lnTo>
                  <a:pt x="368593" y="39736"/>
                </a:lnTo>
                <a:lnTo>
                  <a:pt x="406908" y="66944"/>
                </a:lnTo>
                <a:lnTo>
                  <a:pt x="434161" y="93054"/>
                </a:lnTo>
                <a:lnTo>
                  <a:pt x="442468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801614" y="4388865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70">
                <a:moveTo>
                  <a:pt x="442468" y="0"/>
                </a:moveTo>
                <a:lnTo>
                  <a:pt x="409468" y="33451"/>
                </a:lnTo>
                <a:lnTo>
                  <a:pt x="372522" y="60451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60" y="35559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5659628" y="4080764"/>
            <a:ext cx="7245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Vestibulum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801614" y="4734925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70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8"/>
                </a:lnTo>
                <a:lnTo>
                  <a:pt x="368593" y="39736"/>
                </a:lnTo>
                <a:lnTo>
                  <a:pt x="406908" y="66944"/>
                </a:lnTo>
                <a:lnTo>
                  <a:pt x="434161" y="93054"/>
                </a:lnTo>
                <a:lnTo>
                  <a:pt x="442468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801614" y="5208778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70">
                <a:moveTo>
                  <a:pt x="442468" y="0"/>
                </a:moveTo>
                <a:lnTo>
                  <a:pt x="409468" y="33451"/>
                </a:lnTo>
                <a:lnTo>
                  <a:pt x="372522" y="60452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60" y="35560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5587746" y="4817491"/>
            <a:ext cx="870585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202565">
              <a:lnSpc>
                <a:spcPts val="1320"/>
              </a:lnSpc>
              <a:spcBef>
                <a:spcPts val="240"/>
              </a:spcBef>
            </a:pPr>
            <a:r>
              <a:rPr dirty="0" sz="1200">
                <a:latin typeface="Calibri"/>
                <a:cs typeface="Calibri"/>
              </a:rPr>
              <a:t>Canalis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</a:t>
            </a:r>
            <a:r>
              <a:rPr dirty="0" sz="1200">
                <a:latin typeface="Calibri"/>
                <a:cs typeface="Calibri"/>
              </a:rPr>
              <a:t>emici</a:t>
            </a:r>
            <a:r>
              <a:rPr dirty="0" sz="1200" spc="-15">
                <a:latin typeface="Calibri"/>
                <a:cs typeface="Calibri"/>
              </a:rPr>
              <a:t>r</a:t>
            </a:r>
            <a:r>
              <a:rPr dirty="0" sz="1200" spc="-5">
                <a:latin typeface="Calibri"/>
                <a:cs typeface="Calibri"/>
              </a:rPr>
              <a:t>c</a:t>
            </a:r>
            <a:r>
              <a:rPr dirty="0" sz="1200" spc="5">
                <a:latin typeface="Calibri"/>
                <a:cs typeface="Calibri"/>
              </a:rPr>
              <a:t>u</a:t>
            </a:r>
            <a:r>
              <a:rPr dirty="0" sz="1200">
                <a:latin typeface="Calibri"/>
                <a:cs typeface="Calibri"/>
              </a:rPr>
              <a:t>laris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47790" y="2273665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69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7"/>
                </a:lnTo>
                <a:lnTo>
                  <a:pt x="368593" y="39736"/>
                </a:lnTo>
                <a:lnTo>
                  <a:pt x="406908" y="66944"/>
                </a:lnTo>
                <a:lnTo>
                  <a:pt x="434161" y="93054"/>
                </a:lnTo>
                <a:lnTo>
                  <a:pt x="442467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447790" y="2747517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69">
                <a:moveTo>
                  <a:pt x="442467" y="0"/>
                </a:moveTo>
                <a:lnTo>
                  <a:pt x="409468" y="33451"/>
                </a:lnTo>
                <a:lnTo>
                  <a:pt x="372522" y="60452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60" y="35560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6176898" y="2356230"/>
            <a:ext cx="983615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115570">
              <a:lnSpc>
                <a:spcPts val="1320"/>
              </a:lnSpc>
              <a:spcBef>
                <a:spcPts val="240"/>
              </a:spcBef>
            </a:pPr>
            <a:r>
              <a:rPr dirty="0" sz="1200" spc="-5">
                <a:latin typeface="Calibri"/>
                <a:cs typeface="Calibri"/>
              </a:rPr>
              <a:t>Labyrinthus </a:t>
            </a:r>
            <a:r>
              <a:rPr dirty="0" sz="1200">
                <a:latin typeface="Calibri"/>
                <a:cs typeface="Calibri"/>
              </a:rPr>
              <a:t> memb</a:t>
            </a:r>
            <a:r>
              <a:rPr dirty="0" sz="1200" spc="-25">
                <a:latin typeface="Calibri"/>
                <a:cs typeface="Calibri"/>
              </a:rPr>
              <a:t>r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5">
                <a:latin typeface="Calibri"/>
                <a:cs typeface="Calibri"/>
              </a:rPr>
              <a:t>n</a:t>
            </a:r>
            <a:r>
              <a:rPr dirty="0" sz="1200">
                <a:latin typeface="Calibri"/>
                <a:cs typeface="Calibri"/>
              </a:rPr>
              <a:t>aceus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199121" y="3095101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69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7"/>
                </a:lnTo>
                <a:lnTo>
                  <a:pt x="368593" y="39736"/>
                </a:lnTo>
                <a:lnTo>
                  <a:pt x="406907" y="66944"/>
                </a:lnTo>
                <a:lnTo>
                  <a:pt x="434161" y="93054"/>
                </a:lnTo>
                <a:lnTo>
                  <a:pt x="442468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199121" y="3568953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70">
                <a:moveTo>
                  <a:pt x="442468" y="0"/>
                </a:moveTo>
                <a:lnTo>
                  <a:pt x="409468" y="33451"/>
                </a:lnTo>
                <a:lnTo>
                  <a:pt x="372522" y="60452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59" y="35560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7054722" y="3176396"/>
            <a:ext cx="73152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">
              <a:lnSpc>
                <a:spcPts val="138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Labyrinthis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dirty="0" sz="1200" spc="-5">
                <a:latin typeface="Calibri"/>
                <a:cs typeface="Calibri"/>
              </a:rPr>
              <a:t>vestibularis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199121" y="3915013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70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8"/>
                </a:lnTo>
                <a:lnTo>
                  <a:pt x="368593" y="39736"/>
                </a:lnTo>
                <a:lnTo>
                  <a:pt x="406907" y="66944"/>
                </a:lnTo>
                <a:lnTo>
                  <a:pt x="434161" y="93054"/>
                </a:lnTo>
                <a:lnTo>
                  <a:pt x="442468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199121" y="4388865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70">
                <a:moveTo>
                  <a:pt x="442468" y="0"/>
                </a:moveTo>
                <a:lnTo>
                  <a:pt x="409468" y="33451"/>
                </a:lnTo>
                <a:lnTo>
                  <a:pt x="372522" y="60451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59" y="35559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6985761" y="3996944"/>
            <a:ext cx="869315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205740">
              <a:lnSpc>
                <a:spcPts val="1320"/>
              </a:lnSpc>
              <a:spcBef>
                <a:spcPts val="240"/>
              </a:spcBef>
            </a:pPr>
            <a:r>
              <a:rPr dirty="0" sz="1200">
                <a:latin typeface="Calibri"/>
                <a:cs typeface="Calibri"/>
              </a:rPr>
              <a:t>Ductus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semici</a:t>
            </a:r>
            <a:r>
              <a:rPr dirty="0" sz="1200" spc="-15">
                <a:latin typeface="Calibri"/>
                <a:cs typeface="Calibri"/>
              </a:rPr>
              <a:t>r</a:t>
            </a:r>
            <a:r>
              <a:rPr dirty="0" sz="1200" spc="-5">
                <a:latin typeface="Calibri"/>
                <a:cs typeface="Calibri"/>
              </a:rPr>
              <a:t>c</a:t>
            </a:r>
            <a:r>
              <a:rPr dirty="0" sz="1200">
                <a:latin typeface="Calibri"/>
                <a:cs typeface="Calibri"/>
              </a:rPr>
              <a:t>ularis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199121" y="4734925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70">
                <a:moveTo>
                  <a:pt x="0" y="102504"/>
                </a:moveTo>
                <a:lnTo>
                  <a:pt x="32999" y="69053"/>
                </a:lnTo>
                <a:lnTo>
                  <a:pt x="69945" y="42052"/>
                </a:lnTo>
                <a:lnTo>
                  <a:pt x="109998" y="21574"/>
                </a:lnTo>
                <a:lnTo>
                  <a:pt x="152320" y="7691"/>
                </a:lnTo>
                <a:lnTo>
                  <a:pt x="196072" y="475"/>
                </a:lnTo>
                <a:lnTo>
                  <a:pt x="240414" y="0"/>
                </a:lnTo>
                <a:lnTo>
                  <a:pt x="284507" y="6336"/>
                </a:lnTo>
                <a:lnTo>
                  <a:pt x="327513" y="19558"/>
                </a:lnTo>
                <a:lnTo>
                  <a:pt x="368593" y="39736"/>
                </a:lnTo>
                <a:lnTo>
                  <a:pt x="406907" y="66944"/>
                </a:lnTo>
                <a:lnTo>
                  <a:pt x="434161" y="93054"/>
                </a:lnTo>
                <a:lnTo>
                  <a:pt x="442468" y="102504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199121" y="5208778"/>
            <a:ext cx="442595" cy="102870"/>
          </a:xfrm>
          <a:custGeom>
            <a:avLst/>
            <a:gdLst/>
            <a:ahLst/>
            <a:cxnLst/>
            <a:rect l="l" t="t" r="r" b="b"/>
            <a:pathLst>
              <a:path w="442595" h="102870">
                <a:moveTo>
                  <a:pt x="442468" y="0"/>
                </a:moveTo>
                <a:lnTo>
                  <a:pt x="409468" y="33451"/>
                </a:lnTo>
                <a:lnTo>
                  <a:pt x="372522" y="60452"/>
                </a:lnTo>
                <a:lnTo>
                  <a:pt x="332469" y="80930"/>
                </a:lnTo>
                <a:lnTo>
                  <a:pt x="290147" y="94813"/>
                </a:lnTo>
                <a:lnTo>
                  <a:pt x="246395" y="102028"/>
                </a:lnTo>
                <a:lnTo>
                  <a:pt x="202053" y="102504"/>
                </a:lnTo>
                <a:lnTo>
                  <a:pt x="157960" y="96167"/>
                </a:lnTo>
                <a:lnTo>
                  <a:pt x="114954" y="82946"/>
                </a:lnTo>
                <a:lnTo>
                  <a:pt x="73874" y="62767"/>
                </a:lnTo>
                <a:lnTo>
                  <a:pt x="35559" y="35560"/>
                </a:lnTo>
                <a:lnTo>
                  <a:pt x="8306" y="9449"/>
                </a:lnTo>
                <a:lnTo>
                  <a:pt x="0" y="0"/>
                </a:lnTo>
              </a:path>
            </a:pathLst>
          </a:custGeom>
          <a:ln w="25400">
            <a:solidFill>
              <a:srgbClr val="993D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7044055" y="4817491"/>
            <a:ext cx="752475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66040" marR="5080" indent="-53340">
              <a:lnSpc>
                <a:spcPts val="1320"/>
              </a:lnSpc>
              <a:spcBef>
                <a:spcPts val="240"/>
              </a:spcBef>
            </a:pPr>
            <a:r>
              <a:rPr dirty="0" sz="1200" spc="-5">
                <a:latin typeface="Calibri"/>
                <a:cs typeface="Calibri"/>
              </a:rPr>
              <a:t>La</a:t>
            </a:r>
            <a:r>
              <a:rPr dirty="0" sz="1200" spc="5">
                <a:latin typeface="Calibri"/>
                <a:cs typeface="Calibri"/>
              </a:rPr>
              <a:t>b</a:t>
            </a:r>
            <a:r>
              <a:rPr dirty="0" sz="1200">
                <a:latin typeface="Calibri"/>
                <a:cs typeface="Calibri"/>
              </a:rPr>
              <a:t>yri</a:t>
            </a:r>
            <a:r>
              <a:rPr dirty="0" sz="1200" spc="-10">
                <a:latin typeface="Calibri"/>
                <a:cs typeface="Calibri"/>
              </a:rPr>
              <a:t>n</a:t>
            </a:r>
            <a:r>
              <a:rPr dirty="0" sz="1200">
                <a:latin typeface="Calibri"/>
                <a:cs typeface="Calibri"/>
              </a:rPr>
              <a:t>thus  </a:t>
            </a:r>
            <a:r>
              <a:rPr dirty="0" sz="1200" spc="-5">
                <a:latin typeface="Calibri"/>
                <a:cs typeface="Calibri"/>
              </a:rPr>
              <a:t>cochlearis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9" y="228600"/>
            <a:ext cx="7423404" cy="581406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399" y="76200"/>
            <a:ext cx="6120384" cy="599998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" y="858011"/>
            <a:ext cx="9116695" cy="6000115"/>
            <a:chOff x="27432" y="858011"/>
            <a:chExt cx="9116695" cy="6000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1043" y="858011"/>
              <a:ext cx="4219956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999" y="858011"/>
              <a:ext cx="2699004" cy="24932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3657600"/>
              <a:ext cx="2878836" cy="23606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038224"/>
            <a:ext cx="17068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Internal</a:t>
            </a:r>
            <a:r>
              <a:rPr dirty="0" sz="2800" spc="-55"/>
              <a:t> </a:t>
            </a:r>
            <a:r>
              <a:rPr dirty="0" sz="2800" spc="-10"/>
              <a:t>Ear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119022" y="1998929"/>
            <a:ext cx="584898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MEMBRANOUS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LABYRINTH</a:t>
            </a:r>
            <a:endParaRPr sz="1800">
              <a:latin typeface="Calibri"/>
              <a:cs typeface="Calibri"/>
            </a:endParaRPr>
          </a:p>
          <a:p>
            <a:pPr marL="12700" marR="34798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The labyrinth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contains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endolymph,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watery</a:t>
            </a:r>
            <a:r>
              <a:rPr dirty="0" sz="1800" spc="-5">
                <a:latin typeface="Calibri"/>
                <a:cs typeface="Calibri"/>
              </a:rPr>
              <a:t> fluid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similar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composition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intracellular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fluid</a:t>
            </a:r>
            <a:endParaRPr sz="180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consists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more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parts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than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does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bony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labyrinth: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Vestibular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labyrinth: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utricle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saccule,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two </a:t>
            </a:r>
            <a:r>
              <a:rPr dirty="0" sz="1800">
                <a:latin typeface="Calibri"/>
                <a:cs typeface="Calibri"/>
              </a:rPr>
              <a:t>small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communicating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sacs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vestibule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bony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labyrinth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Three semicircular ducts: </a:t>
            </a:r>
            <a:r>
              <a:rPr dirty="0" sz="1800" spc="-5">
                <a:latin typeface="Calibri"/>
                <a:cs typeface="Calibri"/>
              </a:rPr>
              <a:t>in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semicircular canals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Cochlear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labyrinth: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cochlear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duct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cochlea.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7558" y="0"/>
            <a:ext cx="3094990" cy="1527810"/>
            <a:chOff x="527558" y="0"/>
            <a:chExt cx="3094990" cy="1527810"/>
          </a:xfrm>
        </p:grpSpPr>
        <p:sp>
          <p:nvSpPr>
            <p:cNvPr id="3" name="object 3"/>
            <p:cNvSpPr/>
            <p:nvPr/>
          </p:nvSpPr>
          <p:spPr>
            <a:xfrm>
              <a:off x="540258" y="0"/>
              <a:ext cx="3069590" cy="1502410"/>
            </a:xfrm>
            <a:custGeom>
              <a:avLst/>
              <a:gdLst/>
              <a:ahLst/>
              <a:cxnLst/>
              <a:rect l="l" t="t" r="r" b="b"/>
              <a:pathLst>
                <a:path w="3069590" h="1502410">
                  <a:moveTo>
                    <a:pt x="0" y="1501902"/>
                  </a:moveTo>
                  <a:lnTo>
                    <a:pt x="3069336" y="1501902"/>
                  </a:lnTo>
                  <a:lnTo>
                    <a:pt x="3069336" y="0"/>
                  </a:lnTo>
                  <a:lnTo>
                    <a:pt x="0" y="0"/>
                  </a:lnTo>
                  <a:lnTo>
                    <a:pt x="0" y="1501902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40258" y="0"/>
              <a:ext cx="3069590" cy="1502410"/>
            </a:xfrm>
            <a:custGeom>
              <a:avLst/>
              <a:gdLst/>
              <a:ahLst/>
              <a:cxnLst/>
              <a:rect l="l" t="t" r="r" b="b"/>
              <a:pathLst>
                <a:path w="3069590" h="1502410">
                  <a:moveTo>
                    <a:pt x="0" y="1501902"/>
                  </a:moveTo>
                  <a:lnTo>
                    <a:pt x="3069336" y="1501902"/>
                  </a:lnTo>
                  <a:lnTo>
                    <a:pt x="3069336" y="0"/>
                  </a:lnTo>
                </a:path>
                <a:path w="3069590" h="1502410">
                  <a:moveTo>
                    <a:pt x="0" y="0"/>
                  </a:moveTo>
                  <a:lnTo>
                    <a:pt x="0" y="1501902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2958" y="424434"/>
            <a:ext cx="30441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06120" marR="698500" indent="16891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</a:rPr>
              <a:t>LABYRINTHUS </a:t>
            </a:r>
            <a:r>
              <a:rPr dirty="0" sz="1800" spc="-5">
                <a:solidFill>
                  <a:srgbClr val="FFFFFF"/>
                </a:solidFill>
              </a:rPr>
              <a:t> </a:t>
            </a:r>
            <a:r>
              <a:rPr dirty="0" sz="1800">
                <a:solidFill>
                  <a:srgbClr val="FFFFFF"/>
                </a:solidFill>
              </a:rPr>
              <a:t>M</a:t>
            </a:r>
            <a:r>
              <a:rPr dirty="0" sz="1800" spc="-10">
                <a:solidFill>
                  <a:srgbClr val="FFFFFF"/>
                </a:solidFill>
              </a:rPr>
              <a:t>E</a:t>
            </a:r>
            <a:r>
              <a:rPr dirty="0" sz="1800">
                <a:solidFill>
                  <a:srgbClr val="FFFFFF"/>
                </a:solidFill>
              </a:rPr>
              <a:t>MBRANASEUS</a:t>
            </a:r>
            <a:endParaRPr sz="1800"/>
          </a:p>
        </p:txBody>
      </p:sp>
      <p:grpSp>
        <p:nvGrpSpPr>
          <p:cNvPr id="6" name="object 6"/>
          <p:cNvGrpSpPr/>
          <p:nvPr/>
        </p:nvGrpSpPr>
        <p:grpSpPr>
          <a:xfrm>
            <a:off x="685800" y="457200"/>
            <a:ext cx="8249920" cy="5626735"/>
            <a:chOff x="685800" y="457200"/>
            <a:chExt cx="8249920" cy="56267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581911"/>
              <a:ext cx="3400044" cy="4501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457200"/>
              <a:ext cx="4972811" cy="54010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5210" y="109132"/>
            <a:ext cx="5378785" cy="131966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25524"/>
            <a:ext cx="9144000" cy="4666615"/>
            <a:chOff x="0" y="1525524"/>
            <a:chExt cx="9144000" cy="46666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7820"/>
              <a:ext cx="4648199" cy="45018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1525524"/>
              <a:ext cx="4572000" cy="46664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13926"/>
            <a:ext cx="9115043" cy="401515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5582"/>
            <a:ext cx="9032214" cy="51170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1124711"/>
            <a:ext cx="5760720" cy="473659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9557" y="2902153"/>
            <a:ext cx="557784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59205" marR="5080" indent="-124714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latin typeface="Calibri"/>
                <a:cs typeface="Calibri"/>
              </a:rPr>
              <a:t>Fisiologi</a:t>
            </a:r>
            <a:r>
              <a:rPr dirty="0" sz="4000" spc="15" b="1">
                <a:latin typeface="Calibri"/>
                <a:cs typeface="Calibri"/>
              </a:rPr>
              <a:t> </a:t>
            </a:r>
            <a:r>
              <a:rPr dirty="0" sz="4000" spc="-5" b="1">
                <a:latin typeface="Calibri"/>
                <a:cs typeface="Calibri"/>
              </a:rPr>
              <a:t>pendengaran</a:t>
            </a:r>
            <a:r>
              <a:rPr dirty="0" sz="4000" spc="20" b="1">
                <a:latin typeface="Calibri"/>
                <a:cs typeface="Calibri"/>
              </a:rPr>
              <a:t> </a:t>
            </a:r>
            <a:r>
              <a:rPr dirty="0" sz="4000" spc="-5" b="1">
                <a:latin typeface="Calibri"/>
                <a:cs typeface="Calibri"/>
              </a:rPr>
              <a:t>dan </a:t>
            </a:r>
            <a:r>
              <a:rPr dirty="0" sz="4000" spc="-890" b="1">
                <a:latin typeface="Calibri"/>
                <a:cs typeface="Calibri"/>
              </a:rPr>
              <a:t> </a:t>
            </a:r>
            <a:r>
              <a:rPr dirty="0" sz="4000" spc="-5" b="1">
                <a:latin typeface="Calibri"/>
                <a:cs typeface="Calibri"/>
              </a:rPr>
              <a:t>keseimbangan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599" y="1016508"/>
            <a:ext cx="6192011" cy="4824984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848" y="152400"/>
            <a:ext cx="6242304" cy="575767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050" y="182311"/>
            <a:ext cx="8939948" cy="5424936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" y="0"/>
            <a:ext cx="9116695" cy="6858000"/>
            <a:chOff x="27432" y="0"/>
            <a:chExt cx="91166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92" y="0"/>
              <a:ext cx="427177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5970" y="1405127"/>
              <a:ext cx="3401749" cy="36351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" y="858011"/>
            <a:ext cx="9116695" cy="6000115"/>
            <a:chOff x="27432" y="858011"/>
            <a:chExt cx="9116695" cy="6000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8111" y="858011"/>
              <a:ext cx="2563367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9" y="1318259"/>
              <a:ext cx="3020612" cy="41969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301" y="2698750"/>
            <a:ext cx="51625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libri"/>
                <a:cs typeface="Calibri"/>
              </a:rPr>
              <a:t>FISIOLOGI</a:t>
            </a:r>
            <a:r>
              <a:rPr dirty="0" spc="-6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KESEIMBANGAN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844" y="1554027"/>
            <a:ext cx="6999634" cy="41076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041272"/>
            <a:ext cx="25977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Vestibular</a:t>
            </a:r>
            <a:r>
              <a:rPr dirty="0" sz="2400" spc="-80"/>
              <a:t> </a:t>
            </a:r>
            <a:r>
              <a:rPr dirty="0" sz="2400"/>
              <a:t>apparatus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1070864"/>
            <a:ext cx="366014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0134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Membrane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Timpani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terdiri</a:t>
            </a:r>
            <a:r>
              <a:rPr dirty="0" sz="1800" spc="-5">
                <a:latin typeface="Calibri"/>
                <a:cs typeface="Calibri"/>
              </a:rPr>
              <a:t> dari </a:t>
            </a:r>
            <a:r>
              <a:rPr dirty="0" sz="1800">
                <a:latin typeface="Calibri"/>
                <a:cs typeface="Calibri"/>
              </a:rPr>
              <a:t>3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lapisan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299085" marR="33655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Lapisan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epithel </a:t>
            </a:r>
            <a:r>
              <a:rPr dirty="0" sz="1800" spc="-10">
                <a:latin typeface="Calibri"/>
                <a:cs typeface="Calibri"/>
              </a:rPr>
              <a:t>terdapat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diluar, 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merupakan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lanjutan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kulit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meatus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Lapisan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mucosa di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bagian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dalam,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merupakan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lanjutan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lapisan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mukosa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telinga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tengah</a:t>
            </a:r>
            <a:endParaRPr sz="1800">
              <a:latin typeface="Calibri"/>
              <a:cs typeface="Calibri"/>
            </a:endParaRPr>
          </a:p>
          <a:p>
            <a:pPr marL="299085" marR="2540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Lapisan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fibrosa ditengah,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yang </a:t>
            </a:r>
            <a:r>
              <a:rPr dirty="0" sz="1800" spc="-5">
                <a:latin typeface="Calibri"/>
                <a:cs typeface="Calibri"/>
              </a:rPr>
              <a:t> membungkus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gagang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dari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malleolus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terdpat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tiga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tipe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fibrosa</a:t>
            </a:r>
            <a:r>
              <a:rPr dirty="0" sz="1800">
                <a:latin typeface="Calibri"/>
                <a:cs typeface="Calibri"/>
              </a:rPr>
              <a:t> ---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radial,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circular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parabolic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557527"/>
            <a:ext cx="4020548" cy="3383279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5472684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1219200"/>
            <a:ext cx="8244840" cy="3769176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8924" y="685800"/>
            <a:ext cx="5349239" cy="5225796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762000"/>
            <a:ext cx="8092190" cy="463131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THANKYOU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799" y="152400"/>
            <a:ext cx="4997196" cy="5885688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9775" y="2858846"/>
            <a:ext cx="28467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latin typeface="Calibri"/>
                <a:cs typeface="Calibri"/>
              </a:rPr>
              <a:t>Terima</a:t>
            </a:r>
            <a:r>
              <a:rPr dirty="0" sz="4000" spc="-65" b="1">
                <a:latin typeface="Calibri"/>
                <a:cs typeface="Calibri"/>
              </a:rPr>
              <a:t> </a:t>
            </a:r>
            <a:r>
              <a:rPr dirty="0" sz="4000" spc="-5" b="1">
                <a:latin typeface="Calibri"/>
                <a:cs typeface="Calibri"/>
              </a:rPr>
              <a:t>kasih.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2615895"/>
            <a:ext cx="484378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Bagian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superior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Fossa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cranial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medial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alibri"/>
                <a:cs typeface="Calibri"/>
              </a:rPr>
              <a:t>Bagian</a:t>
            </a:r>
            <a:r>
              <a:rPr dirty="0" sz="1800" spc="-5">
                <a:latin typeface="Calibri"/>
                <a:cs typeface="Calibri"/>
              </a:rPr>
              <a:t> posterior: </a:t>
            </a:r>
            <a:r>
              <a:rPr dirty="0" sz="1800">
                <a:latin typeface="Calibri"/>
                <a:cs typeface="Calibri"/>
              </a:rPr>
              <a:t>air</a:t>
            </a:r>
            <a:r>
              <a:rPr dirty="0" sz="1800" spc="-5">
                <a:latin typeface="Calibri"/>
                <a:cs typeface="Calibri"/>
              </a:rPr>
              <a:t> cell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mastoid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dan</a:t>
            </a:r>
            <a:r>
              <a:rPr dirty="0" sz="1800" spc="-5">
                <a:latin typeface="Calibri"/>
                <a:cs typeface="Calibri"/>
              </a:rPr>
              <a:t> nervus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facialis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Bagian</a:t>
            </a:r>
            <a:r>
              <a:rPr dirty="0" sz="1800" spc="-5">
                <a:latin typeface="Calibri"/>
                <a:cs typeface="Calibri"/>
              </a:rPr>
              <a:t> inferior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kelenjar parotis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Bagian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anterior :temporomandibular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joint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040714"/>
            <a:ext cx="5390515" cy="3771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5" b="1">
                <a:latin typeface="Calibri"/>
                <a:cs typeface="Calibri"/>
              </a:rPr>
              <a:t>HUBUNGAN</a:t>
            </a:r>
            <a:r>
              <a:rPr dirty="0" sz="2300" spc="-30" b="1">
                <a:latin typeface="Calibri"/>
                <a:cs typeface="Calibri"/>
              </a:rPr>
              <a:t> </a:t>
            </a:r>
            <a:r>
              <a:rPr dirty="0" sz="2300" spc="-5" b="1">
                <a:latin typeface="Calibri"/>
                <a:cs typeface="Calibri"/>
              </a:rPr>
              <a:t>MEATUS</a:t>
            </a:r>
            <a:r>
              <a:rPr dirty="0" sz="2300" b="1">
                <a:latin typeface="Calibri"/>
                <a:cs typeface="Calibri"/>
              </a:rPr>
              <a:t> </a:t>
            </a:r>
            <a:r>
              <a:rPr dirty="0" sz="2300" spc="-5" b="1">
                <a:latin typeface="Calibri"/>
                <a:cs typeface="Calibri"/>
              </a:rPr>
              <a:t>AKUSTIKUS</a:t>
            </a:r>
            <a:r>
              <a:rPr dirty="0" sz="2300" b="1">
                <a:latin typeface="Calibri"/>
                <a:cs typeface="Calibri"/>
              </a:rPr>
              <a:t> EKSTERNA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110" y="2296312"/>
            <a:ext cx="6573573" cy="29768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038224"/>
            <a:ext cx="32829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Persarafan</a:t>
            </a:r>
            <a:r>
              <a:rPr dirty="0" sz="2800" spc="10"/>
              <a:t> </a:t>
            </a:r>
            <a:r>
              <a:rPr dirty="0" sz="2800" spc="-10"/>
              <a:t>telinga</a:t>
            </a:r>
            <a:r>
              <a:rPr dirty="0" sz="2800"/>
              <a:t> </a:t>
            </a:r>
            <a:r>
              <a:rPr dirty="0" sz="2800" spc="-5"/>
              <a:t>luar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psik_01</dc:creator>
  <dc:title>Program Studi Ilmu Keperawatan (PSIK)  Fakultas Kedokteran dan Ilmu Kesehatan  Universitas Muhammadiyah Yogyakarta</dc:title>
  <dcterms:created xsi:type="dcterms:W3CDTF">2021-06-19T05:40:24Z</dcterms:created>
  <dcterms:modified xsi:type="dcterms:W3CDTF">2021-06-19T05:40:24Z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2021-06-19T00:00:00Z</vt:filetime>
  </property>
</Properties>
</file>