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87" r:id="rId3"/>
    <p:sldId id="266" r:id="rId4"/>
    <p:sldId id="267" r:id="rId5"/>
    <p:sldId id="257" r:id="rId6"/>
    <p:sldId id="259" r:id="rId7"/>
    <p:sldId id="268" r:id="rId8"/>
    <p:sldId id="269" r:id="rId9"/>
    <p:sldId id="261" r:id="rId10"/>
    <p:sldId id="258" r:id="rId11"/>
    <p:sldId id="270" r:id="rId12"/>
    <p:sldId id="262" r:id="rId13"/>
    <p:sldId id="272" r:id="rId14"/>
    <p:sldId id="273" r:id="rId15"/>
    <p:sldId id="275" r:id="rId16"/>
    <p:sldId id="263" r:id="rId17"/>
    <p:sldId id="276" r:id="rId18"/>
    <p:sldId id="274" r:id="rId19"/>
    <p:sldId id="277" r:id="rId20"/>
    <p:sldId id="279" r:id="rId21"/>
    <p:sldId id="280" r:id="rId22"/>
    <p:sldId id="281" r:id="rId23"/>
    <p:sldId id="26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00FF"/>
    <a:srgbClr val="0A6E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849" autoAdjust="0"/>
  </p:normalViewPr>
  <p:slideViewPr>
    <p:cSldViewPr snapToGrid="0">
      <p:cViewPr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5128" y="1298448"/>
            <a:ext cx="7315200" cy="2730627"/>
          </a:xfrm>
        </p:spPr>
        <p:txBody>
          <a:bodyPr>
            <a:normAutofit/>
          </a:bodyPr>
          <a:lstStyle/>
          <a:p>
            <a:r>
              <a:rPr lang="en-GB" sz="8800" dirty="0" smtClean="0"/>
              <a:t>TEXTUS</a:t>
            </a:r>
            <a:br>
              <a:rPr lang="en-GB" sz="8800" dirty="0" smtClean="0"/>
            </a:br>
            <a:r>
              <a:rPr lang="en-GB" sz="8800" dirty="0" smtClean="0"/>
              <a:t>EPITHELIUM</a:t>
            </a:r>
            <a:endParaRPr lang="en-GB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5276" y="4029075"/>
            <a:ext cx="5945362" cy="1555571"/>
          </a:xfrm>
        </p:spPr>
        <p:txBody>
          <a:bodyPr>
            <a:normAutofit/>
          </a:bodyPr>
          <a:lstStyle/>
          <a:p>
            <a:r>
              <a:rPr lang="en-GB" dirty="0" smtClean="0"/>
              <a:t>HISTOLOGY LABORATORY DEPT.</a:t>
            </a:r>
          </a:p>
          <a:p>
            <a:r>
              <a:rPr lang="en-GB" dirty="0" smtClean="0"/>
              <a:t>MEDICAL &amp; HEALTH SCIENCE FACULTY</a:t>
            </a:r>
          </a:p>
          <a:p>
            <a:r>
              <a:rPr lang="en-GB" dirty="0" smtClean="0"/>
              <a:t>MUHAMMADIYAH  YOGYAKARTA UNIVERSITY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869" y="-1"/>
            <a:ext cx="4212131" cy="665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00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141" y="0"/>
            <a:ext cx="9358859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833141" cy="6858000"/>
          </a:xfrm>
          <a:solidFill>
            <a:srgbClr val="FF00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117475"/>
            <a:r>
              <a:rPr lang="en-GB" dirty="0" smtClean="0"/>
              <a:t>SIMPLE</a:t>
            </a:r>
            <a:br>
              <a:rPr lang="en-GB" dirty="0" smtClean="0"/>
            </a:br>
            <a:r>
              <a:rPr lang="en-GB" dirty="0" smtClean="0"/>
              <a:t>COLUMNAR</a:t>
            </a:r>
            <a:br>
              <a:rPr lang="en-GB" dirty="0" smtClean="0"/>
            </a:br>
            <a:r>
              <a:rPr lang="en-GB" dirty="0" smtClean="0"/>
              <a:t>EPITHELIUM</a:t>
            </a:r>
            <a:br>
              <a:rPr lang="en-GB" dirty="0" smtClean="0"/>
            </a:br>
            <a:r>
              <a:rPr lang="en-GB" sz="2400" dirty="0" smtClean="0"/>
              <a:t>(INTESTINUM VILLI)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7357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5" descr="e4b copy"/>
          <p:cNvPicPr>
            <a:picLocks noChangeAspect="1" noChangeArrowheads="1"/>
          </p:cNvPicPr>
          <p:nvPr/>
        </p:nvPicPr>
        <p:blipFill rotWithShape="1">
          <a:blip r:embed="rId2">
            <a:lum bright="12000" contrast="12000"/>
          </a:blip>
          <a:srcRect l="95785"/>
          <a:stretch/>
        </p:blipFill>
        <p:spPr bwMode="auto">
          <a:xfrm flipH="1">
            <a:off x="0" y="646331"/>
            <a:ext cx="2013679" cy="6211669"/>
          </a:xfrm>
          <a:prstGeom prst="rect">
            <a:avLst/>
          </a:prstGeom>
          <a:noFill/>
        </p:spPr>
      </p:pic>
      <p:pic>
        <p:nvPicPr>
          <p:cNvPr id="7" name="Picture 5" descr="e4b copy"/>
          <p:cNvPicPr>
            <a:picLocks noChangeAspect="1" noChangeArrowheads="1"/>
          </p:cNvPicPr>
          <p:nvPr/>
        </p:nvPicPr>
        <p:blipFill>
          <a:blip r:embed="rId2">
            <a:lum bright="12000" contrast="12000"/>
          </a:blip>
          <a:srcRect/>
          <a:stretch>
            <a:fillRect/>
          </a:stretch>
        </p:blipFill>
        <p:spPr bwMode="auto">
          <a:xfrm>
            <a:off x="123067" y="646331"/>
            <a:ext cx="12068933" cy="62116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EPITHELIUM PSEUDOSTRATIFICATUM</a:t>
            </a:r>
            <a:endParaRPr lang="en-US" sz="36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637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140" y="0"/>
            <a:ext cx="9358859" cy="685141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833141" cy="6858000"/>
          </a:xfrm>
          <a:solidFill>
            <a:srgbClr val="7030A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117475"/>
            <a:r>
              <a:rPr lang="en-GB" dirty="0" smtClean="0"/>
              <a:t>PSEUDO-</a:t>
            </a:r>
            <a:br>
              <a:rPr lang="en-GB" dirty="0" smtClean="0"/>
            </a:br>
            <a:r>
              <a:rPr lang="en-GB" dirty="0" smtClean="0"/>
              <a:t>STRATIFIED</a:t>
            </a:r>
            <a:br>
              <a:rPr lang="en-GB" dirty="0" smtClean="0"/>
            </a:br>
            <a:r>
              <a:rPr lang="en-GB" dirty="0" smtClean="0"/>
              <a:t>EPITHELIUM</a:t>
            </a:r>
            <a:br>
              <a:rPr lang="en-GB" dirty="0" smtClean="0"/>
            </a:br>
            <a:r>
              <a:rPr lang="en-GB" sz="2400" dirty="0" smtClean="0"/>
              <a:t>(EPIDIDYMIS)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758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140" y="11243"/>
            <a:ext cx="9358859" cy="684675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833141" cy="6858000"/>
          </a:xfrm>
          <a:solidFill>
            <a:srgbClr val="CC00CC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117475"/>
            <a:r>
              <a:rPr lang="en-GB" dirty="0" smtClean="0"/>
              <a:t>PSEUDO-</a:t>
            </a:r>
            <a:br>
              <a:rPr lang="en-GB" dirty="0" smtClean="0"/>
            </a:br>
            <a:r>
              <a:rPr lang="en-GB" dirty="0" smtClean="0"/>
              <a:t>STRATIFIED</a:t>
            </a:r>
            <a:br>
              <a:rPr lang="en-GB" dirty="0" smtClean="0"/>
            </a:br>
            <a:r>
              <a:rPr lang="en-GB" dirty="0" smtClean="0"/>
              <a:t>EPITHELIUM</a:t>
            </a:r>
            <a:br>
              <a:rPr lang="en-GB" dirty="0" smtClean="0"/>
            </a:br>
            <a:r>
              <a:rPr lang="en-GB" sz="2400" dirty="0" smtClean="0"/>
              <a:t>(EPIDIDYMIS)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3094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76585" y="1348688"/>
            <a:ext cx="2947482" cy="4601183"/>
          </a:xfrm>
        </p:spPr>
        <p:txBody>
          <a:bodyPr/>
          <a:lstStyle/>
          <a:p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5" descr="e4b copy"/>
          <p:cNvPicPr>
            <a:picLocks noChangeAspect="1" noChangeArrowheads="1"/>
          </p:cNvPicPr>
          <p:nvPr/>
        </p:nvPicPr>
        <p:blipFill rotWithShape="1">
          <a:blip r:embed="rId2">
            <a:lum bright="12000" contrast="12000"/>
          </a:blip>
          <a:srcRect l="95785"/>
          <a:stretch/>
        </p:blipFill>
        <p:spPr bwMode="auto">
          <a:xfrm flipH="1">
            <a:off x="-1" y="646331"/>
            <a:ext cx="12192000" cy="62116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EPITHELIUM STRATIFICATUM SQUAMOSUM CORNIFICATUM</a:t>
            </a:r>
            <a:endParaRPr lang="en-US" sz="36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Picture 5" descr="e6b copy"/>
          <p:cNvPicPr>
            <a:picLocks noChangeAspect="1" noChangeArrowheads="1"/>
          </p:cNvPicPr>
          <p:nvPr/>
        </p:nvPicPr>
        <p:blipFill>
          <a:blip r:embed="rId3">
            <a:lum bright="6000" contrast="12000"/>
          </a:blip>
          <a:srcRect r="32076"/>
          <a:stretch>
            <a:fillRect/>
          </a:stretch>
        </p:blipFill>
        <p:spPr bwMode="auto">
          <a:xfrm>
            <a:off x="-2" y="670800"/>
            <a:ext cx="8332688" cy="6187200"/>
          </a:xfrm>
          <a:prstGeom prst="rect">
            <a:avLst/>
          </a:prstGeom>
          <a:noFill/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8958530" y="1772342"/>
            <a:ext cx="2908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Stratum cornificatum</a:t>
            </a: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flipV="1">
            <a:off x="6100998" y="2743200"/>
            <a:ext cx="2755590" cy="370987"/>
          </a:xfrm>
          <a:prstGeom prst="line">
            <a:avLst/>
          </a:prstGeom>
          <a:ln w="38100" cap="flat" cmpd="sng" algn="ctr">
            <a:solidFill>
              <a:srgbClr val="0A6EE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8958530" y="2520769"/>
            <a:ext cx="2754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Stratum superficiale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8923783" y="3666776"/>
            <a:ext cx="29546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Stratum intermedium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8943540" y="4572943"/>
            <a:ext cx="2499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Membrana basalis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8983743" y="5319584"/>
            <a:ext cx="21146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Stratum basale</a:t>
            </a:r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6370948" y="1856392"/>
            <a:ext cx="2355795" cy="122309"/>
          </a:xfrm>
          <a:prstGeom prst="line">
            <a:avLst/>
          </a:prstGeom>
          <a:ln w="38100" cap="flat" cmpd="sng" algn="ctr">
            <a:solidFill>
              <a:srgbClr val="0A6EE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3497243" y="3519810"/>
            <a:ext cx="5254714" cy="337983"/>
          </a:xfrm>
          <a:prstGeom prst="line">
            <a:avLst/>
          </a:prstGeom>
          <a:ln w="38100" cap="flat" cmpd="sng" algn="ctr">
            <a:solidFill>
              <a:srgbClr val="0A6EE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flipV="1">
            <a:off x="4745062" y="4793172"/>
            <a:ext cx="4111525" cy="170932"/>
          </a:xfrm>
          <a:prstGeom prst="line">
            <a:avLst/>
          </a:prstGeom>
          <a:ln w="38100" cap="flat" cmpd="sng" algn="ctr">
            <a:solidFill>
              <a:srgbClr val="0A6EE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 flipV="1">
            <a:off x="4315194" y="5536777"/>
            <a:ext cx="4566606" cy="97398"/>
          </a:xfrm>
          <a:prstGeom prst="line">
            <a:avLst/>
          </a:prstGeom>
          <a:ln w="38100" cap="flat" cmpd="sng" algn="ctr">
            <a:solidFill>
              <a:srgbClr val="0A6EE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13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76585" y="1348688"/>
            <a:ext cx="2947482" cy="4601183"/>
          </a:xfrm>
        </p:spPr>
        <p:txBody>
          <a:bodyPr/>
          <a:lstStyle/>
          <a:p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5" descr="e4b copy"/>
          <p:cNvPicPr>
            <a:picLocks noChangeAspect="1" noChangeArrowheads="1"/>
          </p:cNvPicPr>
          <p:nvPr/>
        </p:nvPicPr>
        <p:blipFill rotWithShape="1">
          <a:blip r:embed="rId2">
            <a:lum bright="12000" contrast="12000"/>
          </a:blip>
          <a:srcRect l="95785"/>
          <a:stretch/>
        </p:blipFill>
        <p:spPr bwMode="auto">
          <a:xfrm flipH="1">
            <a:off x="-1" y="646331"/>
            <a:ext cx="12192000" cy="62116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EPITHELIUM STRATIFICATUM SQUAMOSUM CORNIFICATUM</a:t>
            </a:r>
            <a:endParaRPr lang="en-US" sz="36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7" name="Picture 5" descr="e6a copy"/>
          <p:cNvPicPr>
            <a:picLocks noChangeAspect="1" noChangeArrowheads="1"/>
          </p:cNvPicPr>
          <p:nvPr/>
        </p:nvPicPr>
        <p:blipFill>
          <a:blip r:embed="rId3">
            <a:lum bright="12000" contrast="18000"/>
          </a:blip>
          <a:srcRect r="30841"/>
          <a:stretch>
            <a:fillRect/>
          </a:stretch>
        </p:blipFill>
        <p:spPr bwMode="auto">
          <a:xfrm>
            <a:off x="-16991" y="698216"/>
            <a:ext cx="8278301" cy="6159784"/>
          </a:xfrm>
          <a:prstGeom prst="rect">
            <a:avLst/>
          </a:prstGeom>
          <a:noFill/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8995577" y="2591584"/>
            <a:ext cx="2908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Stratum cornificatum</a:t>
            </a: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3264818" y="3499257"/>
            <a:ext cx="5718923" cy="947075"/>
          </a:xfrm>
          <a:prstGeom prst="line">
            <a:avLst/>
          </a:prstGeom>
          <a:ln w="38100" cap="flat" cmpd="sng" algn="ctr">
            <a:solidFill>
              <a:srgbClr val="0A6EE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9000731" y="3401225"/>
            <a:ext cx="2754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Stratum superficiale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8983743" y="4218088"/>
            <a:ext cx="29546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Stratum intermedium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8983743" y="5319584"/>
            <a:ext cx="21146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Stratum basale</a:t>
            </a:r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6131432" y="2774272"/>
            <a:ext cx="2839257" cy="22628"/>
          </a:xfrm>
          <a:prstGeom prst="line">
            <a:avLst/>
          </a:prstGeom>
          <a:ln w="38100" cap="flat" cmpd="sng" algn="ctr">
            <a:solidFill>
              <a:srgbClr val="0A6EE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 flipV="1">
            <a:off x="7225259" y="3755607"/>
            <a:ext cx="1758482" cy="742612"/>
          </a:xfrm>
          <a:prstGeom prst="line">
            <a:avLst/>
          </a:prstGeom>
          <a:ln w="38100" cap="flat" cmpd="sng" algn="ctr">
            <a:solidFill>
              <a:srgbClr val="0A6EE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>
            <a:off x="6816750" y="5285309"/>
            <a:ext cx="2065049" cy="251468"/>
          </a:xfrm>
          <a:prstGeom prst="line">
            <a:avLst/>
          </a:prstGeom>
          <a:ln w="38100" cap="flat" cmpd="sng" algn="ctr">
            <a:solidFill>
              <a:srgbClr val="0A6EE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711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2833141" cy="6869243"/>
          </a:xfrm>
          <a:solidFill>
            <a:srgbClr val="7030A0"/>
          </a:solidFill>
        </p:spPr>
        <p:txBody>
          <a:bodyPr>
            <a:normAutofit/>
          </a:bodyPr>
          <a:lstStyle/>
          <a:p>
            <a:pPr marL="117475"/>
            <a:r>
              <a:rPr lang="en-GB" sz="3200" dirty="0" smtClean="0"/>
              <a:t>STRATIFIED</a:t>
            </a:r>
            <a:br>
              <a:rPr lang="en-GB" sz="3200" dirty="0" smtClean="0"/>
            </a:br>
            <a:r>
              <a:rPr lang="en-GB" sz="3200" dirty="0" smtClean="0"/>
              <a:t>SQUAMOUS</a:t>
            </a:r>
            <a:br>
              <a:rPr lang="en-GB" sz="3200" dirty="0" smtClean="0"/>
            </a:br>
            <a:r>
              <a:rPr lang="en-GB" sz="3200" dirty="0" smtClean="0"/>
              <a:t>EPITHELIUM,</a:t>
            </a:r>
            <a:br>
              <a:rPr lang="en-GB" sz="3200" dirty="0" smtClean="0"/>
            </a:br>
            <a:r>
              <a:rPr lang="en-GB" sz="3200" dirty="0" smtClean="0"/>
              <a:t>KERATINIZED</a:t>
            </a:r>
            <a:br>
              <a:rPr lang="en-GB" sz="3200" dirty="0" smtClean="0"/>
            </a:br>
            <a:r>
              <a:rPr lang="en-GB" sz="2000" dirty="0" smtClean="0"/>
              <a:t>(EPIDERMIS OF PALMAR)</a:t>
            </a:r>
            <a:endParaRPr lang="en-GB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140" y="0"/>
            <a:ext cx="9358859" cy="6869243"/>
          </a:xfrm>
        </p:spPr>
      </p:pic>
    </p:spTree>
    <p:extLst>
      <p:ext uri="{BB962C8B-B14F-4D97-AF65-F5344CB8AC3E}">
        <p14:creationId xmlns:p14="http://schemas.microsoft.com/office/powerpoint/2010/main" val="3417978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7" t="1552"/>
          <a:stretch/>
        </p:blipFill>
        <p:spPr>
          <a:xfrm>
            <a:off x="2833141" y="0"/>
            <a:ext cx="9358859" cy="686924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2833141" cy="6869243"/>
          </a:xfrm>
          <a:solidFill>
            <a:srgbClr val="FF00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117475"/>
            <a:r>
              <a:rPr lang="en-GB" sz="3200" dirty="0" smtClean="0"/>
              <a:t>STRATIFIED</a:t>
            </a:r>
            <a:br>
              <a:rPr lang="en-GB" sz="3200" dirty="0" smtClean="0"/>
            </a:br>
            <a:r>
              <a:rPr lang="en-GB" sz="3200" dirty="0" smtClean="0"/>
              <a:t>SQUAMOUS</a:t>
            </a:r>
            <a:br>
              <a:rPr lang="en-GB" sz="3200" dirty="0" smtClean="0"/>
            </a:br>
            <a:r>
              <a:rPr lang="en-GB" sz="3200" dirty="0" smtClean="0"/>
              <a:t>EPITHELIUM,</a:t>
            </a:r>
            <a:br>
              <a:rPr lang="en-GB" sz="3200" dirty="0" smtClean="0"/>
            </a:br>
            <a:r>
              <a:rPr lang="en-GB" sz="3200" dirty="0" smtClean="0"/>
              <a:t>KERATINIZED</a:t>
            </a:r>
            <a:br>
              <a:rPr lang="en-GB" sz="3200" dirty="0" smtClean="0"/>
            </a:br>
            <a:r>
              <a:rPr lang="en-GB" sz="2000" dirty="0" smtClean="0"/>
              <a:t>(GENERAL EPIDERMIS)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807008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140" y="-1"/>
            <a:ext cx="9358859" cy="686924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2833141" cy="6869243"/>
          </a:xfrm>
          <a:solidFill>
            <a:srgbClr val="0070C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117475"/>
            <a:r>
              <a:rPr lang="en-GB" sz="3200" dirty="0" smtClean="0"/>
              <a:t>STRATIFIED</a:t>
            </a:r>
            <a:br>
              <a:rPr lang="en-GB" sz="3200" dirty="0" smtClean="0"/>
            </a:br>
            <a:r>
              <a:rPr lang="en-GB" sz="3200" dirty="0" smtClean="0"/>
              <a:t>SQUAMOUS</a:t>
            </a:r>
            <a:br>
              <a:rPr lang="en-GB" sz="3200" dirty="0" smtClean="0"/>
            </a:br>
            <a:r>
              <a:rPr lang="en-GB" sz="3200" dirty="0" smtClean="0"/>
              <a:t>EPITHELIUM, </a:t>
            </a:r>
            <a:r>
              <a:rPr lang="en-GB" sz="3200" dirty="0"/>
              <a:t>NON-KERATINIZED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2000" dirty="0" smtClean="0"/>
              <a:t>(ESOPHAGUS)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1393402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c02.hccs.edu/BiologyLabs/AP2/07Urinary/07UrinaryImages/06UrinaryHistologyImages/Urinary_BladderHistology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91"/>
          <a:stretch/>
        </p:blipFill>
        <p:spPr bwMode="auto">
          <a:xfrm>
            <a:off x="190674" y="1263760"/>
            <a:ext cx="11899727" cy="500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EPITHELIUM TRANSITIONALE</a:t>
            </a:r>
            <a:endParaRPr lang="en-US" sz="36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121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5" b="14844"/>
          <a:stretch/>
        </p:blipFill>
        <p:spPr bwMode="auto">
          <a:xfrm flipH="1">
            <a:off x="914400" y="0"/>
            <a:ext cx="11274269" cy="686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2833141" cy="6858000"/>
          </a:xfrm>
          <a:prstGeom prst="rect">
            <a:avLst/>
          </a:prstGeom>
          <a:solidFill>
            <a:srgbClr val="CC00CC"/>
          </a:solidFill>
          <a:ln>
            <a:solidFill>
              <a:srgbClr val="CC00CC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7475"/>
            <a:r>
              <a:rPr lang="en-GB" dirty="0" smtClean="0"/>
              <a:t>SIMPLE</a:t>
            </a:r>
            <a:br>
              <a:rPr lang="en-GB" dirty="0" smtClean="0"/>
            </a:br>
            <a:r>
              <a:rPr lang="en-GB" dirty="0" smtClean="0"/>
              <a:t>SQUAMOUS</a:t>
            </a:r>
          </a:p>
          <a:p>
            <a:pPr marL="117475"/>
            <a:r>
              <a:rPr lang="en-GB" dirty="0" smtClean="0"/>
              <a:t>EPITHELIUM</a:t>
            </a:r>
            <a:br>
              <a:rPr lang="en-GB" dirty="0" smtClean="0"/>
            </a:br>
            <a:r>
              <a:rPr lang="en-GB" sz="2400" dirty="0" smtClean="0"/>
              <a:t>(CORPUSCULUM RENALE)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17723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94"/>
          <a:stretch/>
        </p:blipFill>
        <p:spPr>
          <a:xfrm>
            <a:off x="200267" y="1098778"/>
            <a:ext cx="11988793" cy="5601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EPITHELIUM TRANSITIONALE</a:t>
            </a:r>
            <a:endParaRPr lang="en-US" sz="36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19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30"/>
          <a:stretch/>
        </p:blipFill>
        <p:spPr>
          <a:xfrm>
            <a:off x="129869" y="1051439"/>
            <a:ext cx="12062131" cy="54542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EPITHELIUM TRANSITIONALE</a:t>
            </a:r>
            <a:endParaRPr lang="en-US" sz="36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4758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9503"/>
          <a:stretch/>
        </p:blipFill>
        <p:spPr>
          <a:xfrm>
            <a:off x="0" y="209862"/>
            <a:ext cx="12192000" cy="66481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EPITHELIUM TRANSITIONALE</a:t>
            </a:r>
            <a:endParaRPr lang="en-US" sz="36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848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833141" cy="6858000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 marL="117475"/>
            <a:r>
              <a:rPr lang="en-GB" sz="2800" dirty="0" smtClean="0"/>
              <a:t>TRANSITIONAL</a:t>
            </a:r>
            <a:br>
              <a:rPr lang="en-GB" sz="2800" dirty="0" smtClean="0"/>
            </a:br>
            <a:r>
              <a:rPr lang="en-GB" sz="2800" dirty="0" smtClean="0"/>
              <a:t>EPITHELIUM</a:t>
            </a:r>
            <a:br>
              <a:rPr lang="en-GB" sz="2800" dirty="0" smtClean="0"/>
            </a:br>
            <a:r>
              <a:rPr lang="en-GB" sz="1800" dirty="0" smtClean="0"/>
              <a:t>(URINARY BLADDER)</a:t>
            </a:r>
            <a:endParaRPr lang="en-GB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1"/>
          <a:stretch/>
        </p:blipFill>
        <p:spPr>
          <a:xfrm>
            <a:off x="2833140" y="0"/>
            <a:ext cx="9358859" cy="6858000"/>
          </a:xfrm>
        </p:spPr>
      </p:pic>
    </p:spTree>
    <p:extLst>
      <p:ext uri="{BB962C8B-B14F-4D97-AF65-F5344CB8AC3E}">
        <p14:creationId xmlns:p14="http://schemas.microsoft.com/office/powerpoint/2010/main" val="4285445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5" descr="e2a cop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2000" contrast="30000"/>
          </a:blip>
          <a:srcRect/>
          <a:stretch>
            <a:fillRect/>
          </a:stretch>
        </p:blipFill>
        <p:spPr bwMode="auto">
          <a:xfrm>
            <a:off x="0" y="419725"/>
            <a:ext cx="12192000" cy="64382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EPITHELIUM SIMPLEX CUBOIDEUM</a:t>
            </a:r>
            <a:endParaRPr lang="en-US" sz="36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0447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 descr="e2b cop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2000" contrast="12000"/>
          </a:blip>
          <a:srcRect/>
          <a:stretch>
            <a:fillRect/>
          </a:stretch>
        </p:blipFill>
        <p:spPr bwMode="auto">
          <a:xfrm>
            <a:off x="0" y="479685"/>
            <a:ext cx="12192000" cy="637831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EPITHELIUM SIMPLEX CUBOIDEUM</a:t>
            </a:r>
            <a:endParaRPr lang="en-US" sz="36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521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141" y="0"/>
            <a:ext cx="9358859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833141" cy="6858000"/>
          </a:xfrm>
          <a:solidFill>
            <a:schemeClr val="accent6">
              <a:lumMod val="7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117475"/>
            <a:r>
              <a:rPr lang="en-GB" dirty="0" smtClean="0"/>
              <a:t>SIMPLE</a:t>
            </a:r>
            <a:br>
              <a:rPr lang="en-GB" dirty="0" smtClean="0"/>
            </a:br>
            <a:r>
              <a:rPr lang="en-GB" dirty="0"/>
              <a:t>CUBOIDAL </a:t>
            </a:r>
            <a:r>
              <a:rPr lang="en-GB" dirty="0" smtClean="0"/>
              <a:t>EPITHELIUM</a:t>
            </a:r>
            <a:br>
              <a:rPr lang="en-GB" dirty="0" smtClean="0"/>
            </a:br>
            <a:r>
              <a:rPr lang="en-GB" sz="2400" dirty="0" smtClean="0"/>
              <a:t>(THYROID GLAND)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7293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140" y="0"/>
            <a:ext cx="9488775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833141" cy="6858000"/>
          </a:xfrm>
          <a:solidFill>
            <a:srgbClr val="0070C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117475"/>
            <a:r>
              <a:rPr lang="en-GB" dirty="0" smtClean="0"/>
              <a:t>SIMPLE</a:t>
            </a:r>
            <a:br>
              <a:rPr lang="en-GB" dirty="0" smtClean="0"/>
            </a:br>
            <a:r>
              <a:rPr lang="en-GB" dirty="0"/>
              <a:t>CUBOIDAL </a:t>
            </a:r>
            <a:r>
              <a:rPr lang="en-GB" dirty="0" smtClean="0"/>
              <a:t>EPITHELIUM</a:t>
            </a:r>
            <a:br>
              <a:rPr lang="en-GB" dirty="0" smtClean="0"/>
            </a:br>
            <a:r>
              <a:rPr lang="en-GB" sz="2400" dirty="0" smtClean="0"/>
              <a:t>(THYROID GLAND)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4627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EPITHELIUM SIMPLEX COLUMNARE</a:t>
            </a:r>
            <a:endParaRPr lang="en-US" sz="36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5" descr="e3a copy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0" y="583963"/>
            <a:ext cx="12192000" cy="6274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3703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EPITHELIUM SIMPLEX COLUMNARE</a:t>
            </a:r>
            <a:endParaRPr lang="en-US" sz="36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 descr="e3b copy"/>
          <p:cNvPicPr>
            <a:picLocks noChangeAspect="1" noChangeArrowheads="1"/>
          </p:cNvPicPr>
          <p:nvPr/>
        </p:nvPicPr>
        <p:blipFill rotWithShape="1">
          <a:blip r:embed="rId2">
            <a:lum bright="12000" contrast="12000"/>
          </a:blip>
          <a:srcRect b="2509"/>
          <a:stretch/>
        </p:blipFill>
        <p:spPr bwMode="auto">
          <a:xfrm>
            <a:off x="0" y="584200"/>
            <a:ext cx="12192000" cy="627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9527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140" y="-1"/>
            <a:ext cx="9358859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833141" cy="6858000"/>
          </a:xfrm>
          <a:solidFill>
            <a:srgbClr val="7030A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117475"/>
            <a:r>
              <a:rPr lang="en-GB" dirty="0" smtClean="0"/>
              <a:t>SIMPLE</a:t>
            </a:r>
            <a:br>
              <a:rPr lang="en-GB" dirty="0" smtClean="0"/>
            </a:br>
            <a:r>
              <a:rPr lang="en-GB" dirty="0" smtClean="0"/>
              <a:t>COLUMNAR</a:t>
            </a:r>
            <a:br>
              <a:rPr lang="en-GB" dirty="0" smtClean="0"/>
            </a:br>
            <a:r>
              <a:rPr lang="en-GB" dirty="0" smtClean="0"/>
              <a:t>EPITHELIUM</a:t>
            </a:r>
            <a:br>
              <a:rPr lang="en-GB" dirty="0" smtClean="0"/>
            </a:br>
            <a:r>
              <a:rPr lang="en-GB" sz="2400" dirty="0" smtClean="0"/>
              <a:t>(INTESTINUM VILLI)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5221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459</TotalTime>
  <Words>72</Words>
  <Application>Microsoft Office PowerPoint</Application>
  <PresentationFormat>Custom</PresentationFormat>
  <Paragraphs>36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Frame</vt:lpstr>
      <vt:lpstr>TEXTUS EPITHELIUM</vt:lpstr>
      <vt:lpstr>PowerPoint Presentation</vt:lpstr>
      <vt:lpstr>PowerPoint Presentation</vt:lpstr>
      <vt:lpstr>PowerPoint Presentation</vt:lpstr>
      <vt:lpstr>SIMPLE CUBOIDAL EPITHELIUM (THYROID GLAND)</vt:lpstr>
      <vt:lpstr>SIMPLE CUBOIDAL EPITHELIUM (THYROID GLAND)</vt:lpstr>
      <vt:lpstr>PowerPoint Presentation</vt:lpstr>
      <vt:lpstr>PowerPoint Presentation</vt:lpstr>
      <vt:lpstr>SIMPLE COLUMNAR EPITHELIUM (INTESTINUM VILLI)</vt:lpstr>
      <vt:lpstr>SIMPLE COLUMNAR EPITHELIUM (INTESTINUM VILLI)</vt:lpstr>
      <vt:lpstr>PowerPoint Presentation</vt:lpstr>
      <vt:lpstr>PSEUDO- STRATIFIED EPITHELIUM (EPIDIDYMIS)</vt:lpstr>
      <vt:lpstr>PSEUDO- STRATIFIED EPITHELIUM (EPIDIDYMIS)</vt:lpstr>
      <vt:lpstr>PowerPoint Presentation</vt:lpstr>
      <vt:lpstr>PowerPoint Presentation</vt:lpstr>
      <vt:lpstr>STRATIFIED SQUAMOUS EPITHELIUM, KERATINIZED (EPIDERMIS OF PALMAR)</vt:lpstr>
      <vt:lpstr>STRATIFIED SQUAMOUS EPITHELIUM, KERATINIZED (GENERAL EPIDERMIS)</vt:lpstr>
      <vt:lpstr>STRATIFIED SQUAMOUS EPITHELIUM, NON-KERATINIZED (ESOPHAGUS)</vt:lpstr>
      <vt:lpstr>PowerPoint Presentation</vt:lpstr>
      <vt:lpstr>PowerPoint Presentation</vt:lpstr>
      <vt:lpstr>PowerPoint Presentation</vt:lpstr>
      <vt:lpstr>PowerPoint Presentation</vt:lpstr>
      <vt:lpstr>TRANSITIONAL EPITHELIUM (URINARY BLADDER)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TEXTUS EPITHELIAL</dc:title>
  <dc:creator>Mika Kresna</dc:creator>
  <cp:lastModifiedBy>umy</cp:lastModifiedBy>
  <cp:revision>32</cp:revision>
  <dcterms:created xsi:type="dcterms:W3CDTF">2015-10-20T15:22:27Z</dcterms:created>
  <dcterms:modified xsi:type="dcterms:W3CDTF">2020-11-05T06:02:49Z</dcterms:modified>
</cp:coreProperties>
</file>