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260" r:id="rId3"/>
    <p:sldId id="256" r:id="rId4"/>
    <p:sldId id="268" r:id="rId5"/>
    <p:sldId id="270" r:id="rId6"/>
    <p:sldId id="269" r:id="rId7"/>
    <p:sldId id="323" r:id="rId8"/>
    <p:sldId id="324" r:id="rId9"/>
    <p:sldId id="325" r:id="rId10"/>
    <p:sldId id="258" r:id="rId11"/>
    <p:sldId id="265" r:id="rId12"/>
    <p:sldId id="261" r:id="rId13"/>
    <p:sldId id="326" r:id="rId14"/>
    <p:sldId id="327" r:id="rId15"/>
    <p:sldId id="277" r:id="rId16"/>
    <p:sldId id="278" r:id="rId17"/>
    <p:sldId id="280" r:id="rId18"/>
    <p:sldId id="332" r:id="rId19"/>
    <p:sldId id="333" r:id="rId20"/>
    <p:sldId id="335" r:id="rId21"/>
    <p:sldId id="290" r:id="rId22"/>
    <p:sldId id="334" r:id="rId23"/>
    <p:sldId id="287" r:id="rId24"/>
    <p:sldId id="293" r:id="rId25"/>
    <p:sldId id="308" r:id="rId26"/>
    <p:sldId id="336" r:id="rId27"/>
    <p:sldId id="294" r:id="rId28"/>
    <p:sldId id="295" r:id="rId29"/>
    <p:sldId id="337" r:id="rId30"/>
    <p:sldId id="338" r:id="rId31"/>
    <p:sldId id="328" r:id="rId32"/>
    <p:sldId id="296" r:id="rId33"/>
    <p:sldId id="339" r:id="rId34"/>
    <p:sldId id="297" r:id="rId35"/>
    <p:sldId id="341" r:id="rId36"/>
    <p:sldId id="301" r:id="rId37"/>
    <p:sldId id="340" r:id="rId38"/>
    <p:sldId id="342" r:id="rId39"/>
    <p:sldId id="343" r:id="rId40"/>
    <p:sldId id="344" r:id="rId41"/>
    <p:sldId id="34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594E8-9012-464E-A89C-C34CE5F6102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2E9B19-F033-4DFA-82D2-D08C259645C7}">
      <dgm:prSet/>
      <dgm:spPr/>
      <dgm:t>
        <a:bodyPr/>
        <a:lstStyle/>
        <a:p>
          <a:r>
            <a:rPr lang="en-US" b="1" i="0" baseline="0" dirty="0">
              <a:highlight>
                <a:srgbClr val="00FF00"/>
              </a:highlight>
            </a:rPr>
            <a:t>Meningkatkan Absorbsi</a:t>
          </a:r>
          <a:endParaRPr lang="en-US" dirty="0">
            <a:highlight>
              <a:srgbClr val="00FF00"/>
            </a:highlight>
          </a:endParaRPr>
        </a:p>
      </dgm:t>
    </dgm:pt>
    <dgm:pt modelId="{1EFD1BD2-BB46-4493-ABB8-5EC0EDEFA276}" type="parTrans" cxnId="{4C1DBD20-CFC9-4A88-816E-66CA75B53939}">
      <dgm:prSet/>
      <dgm:spPr/>
      <dgm:t>
        <a:bodyPr/>
        <a:lstStyle/>
        <a:p>
          <a:endParaRPr lang="en-US"/>
        </a:p>
      </dgm:t>
    </dgm:pt>
    <dgm:pt modelId="{6F467362-2C83-47C7-B955-9D162F157BB8}" type="sibTrans" cxnId="{4C1DBD20-CFC9-4A88-816E-66CA75B53939}">
      <dgm:prSet/>
      <dgm:spPr/>
      <dgm:t>
        <a:bodyPr/>
        <a:lstStyle/>
        <a:p>
          <a:endParaRPr lang="en-US"/>
        </a:p>
      </dgm:t>
    </dgm:pt>
    <dgm:pt modelId="{ECF8ED4D-7EAD-4D6F-B72F-4402D54847F7}">
      <dgm:prSet/>
      <dgm:spPr/>
      <dgm:t>
        <a:bodyPr/>
        <a:lstStyle/>
        <a:p>
          <a:r>
            <a:rPr lang="en-US" b="0" i="0" baseline="0"/>
            <a:t>Ascorbic acid</a:t>
          </a:r>
          <a:endParaRPr lang="en-US"/>
        </a:p>
      </dgm:t>
    </dgm:pt>
    <dgm:pt modelId="{C51B9F93-002C-45C2-8FC2-A05BCF70B2B9}" type="parTrans" cxnId="{BE80C003-F86E-4A11-AB79-B605C99E53F9}">
      <dgm:prSet/>
      <dgm:spPr/>
      <dgm:t>
        <a:bodyPr/>
        <a:lstStyle/>
        <a:p>
          <a:endParaRPr lang="en-US"/>
        </a:p>
      </dgm:t>
    </dgm:pt>
    <dgm:pt modelId="{3AB6555D-9168-4B46-9661-3E9446412D84}" type="sibTrans" cxnId="{BE80C003-F86E-4A11-AB79-B605C99E53F9}">
      <dgm:prSet/>
      <dgm:spPr/>
      <dgm:t>
        <a:bodyPr/>
        <a:lstStyle/>
        <a:p>
          <a:endParaRPr lang="en-US"/>
        </a:p>
      </dgm:t>
    </dgm:pt>
    <dgm:pt modelId="{3C18A86C-E9DB-466D-B057-60C74936E323}">
      <dgm:prSet/>
      <dgm:spPr/>
      <dgm:t>
        <a:bodyPr/>
        <a:lstStyle/>
        <a:p>
          <a:r>
            <a:rPr lang="en-US" b="0" i="0" baseline="0"/>
            <a:t>Amino acids</a:t>
          </a:r>
          <a:endParaRPr lang="en-US"/>
        </a:p>
      </dgm:t>
    </dgm:pt>
    <dgm:pt modelId="{DDC42393-49C2-4B61-911D-54B2FFCB9066}" type="parTrans" cxnId="{C41A2E1A-F9A6-4D59-A8B0-348F66D17693}">
      <dgm:prSet/>
      <dgm:spPr/>
      <dgm:t>
        <a:bodyPr/>
        <a:lstStyle/>
        <a:p>
          <a:endParaRPr lang="en-US"/>
        </a:p>
      </dgm:t>
    </dgm:pt>
    <dgm:pt modelId="{D8BE2D0B-5966-421D-A4A7-FD079AC22C89}" type="sibTrans" cxnId="{C41A2E1A-F9A6-4D59-A8B0-348F66D17693}">
      <dgm:prSet/>
      <dgm:spPr/>
      <dgm:t>
        <a:bodyPr/>
        <a:lstStyle/>
        <a:p>
          <a:endParaRPr lang="en-US"/>
        </a:p>
      </dgm:t>
    </dgm:pt>
    <dgm:pt modelId="{9220B238-B177-4AE3-8FDF-F4FCB223E84A}">
      <dgm:prSet/>
      <dgm:spPr/>
      <dgm:t>
        <a:bodyPr/>
        <a:lstStyle/>
        <a:p>
          <a:r>
            <a:rPr lang="en-US" b="0" i="0" baseline="0" dirty="0"/>
            <a:t>Meat (asam amino </a:t>
          </a:r>
          <a:r>
            <a:rPr lang="en-US" b="0" i="0" baseline="0" dirty="0" err="1"/>
            <a:t>cystein</a:t>
          </a:r>
          <a:r>
            <a:rPr lang="en-US" b="0" i="0" baseline="0" dirty="0"/>
            <a:t>)</a:t>
          </a:r>
          <a:endParaRPr lang="en-US" dirty="0"/>
        </a:p>
      </dgm:t>
    </dgm:pt>
    <dgm:pt modelId="{E07AF226-2B49-4EAE-91B0-4B679B50AAF9}" type="parTrans" cxnId="{34DCB7A3-EC7C-424C-A2D9-1442BB1FE0E7}">
      <dgm:prSet/>
      <dgm:spPr/>
      <dgm:t>
        <a:bodyPr/>
        <a:lstStyle/>
        <a:p>
          <a:endParaRPr lang="en-US"/>
        </a:p>
      </dgm:t>
    </dgm:pt>
    <dgm:pt modelId="{B2EE5C72-987D-4DD8-8430-559EA9DB7504}" type="sibTrans" cxnId="{34DCB7A3-EC7C-424C-A2D9-1442BB1FE0E7}">
      <dgm:prSet/>
      <dgm:spPr/>
      <dgm:t>
        <a:bodyPr/>
        <a:lstStyle/>
        <a:p>
          <a:endParaRPr lang="en-US"/>
        </a:p>
      </dgm:t>
    </dgm:pt>
    <dgm:pt modelId="{4DFA02D4-C66B-44CD-94B7-871768F5C57A}">
      <dgm:prSet/>
      <dgm:spPr/>
      <dgm:t>
        <a:bodyPr/>
        <a:lstStyle/>
        <a:p>
          <a:r>
            <a:rPr lang="en-US" b="0" i="0" baseline="0"/>
            <a:t>Increased gastric</a:t>
          </a:r>
          <a:endParaRPr lang="en-US"/>
        </a:p>
      </dgm:t>
    </dgm:pt>
    <dgm:pt modelId="{33AC3A79-C8A4-4F0B-AB99-C2576FE88F3B}" type="parTrans" cxnId="{6D330E13-7F11-47C3-A39E-BD91E33BF674}">
      <dgm:prSet/>
      <dgm:spPr/>
      <dgm:t>
        <a:bodyPr/>
        <a:lstStyle/>
        <a:p>
          <a:endParaRPr lang="en-US"/>
        </a:p>
      </dgm:t>
    </dgm:pt>
    <dgm:pt modelId="{38B0A006-861C-43D8-B583-5B6A83430739}" type="sibTrans" cxnId="{6D330E13-7F11-47C3-A39E-BD91E33BF674}">
      <dgm:prSet/>
      <dgm:spPr/>
      <dgm:t>
        <a:bodyPr/>
        <a:lstStyle/>
        <a:p>
          <a:endParaRPr lang="en-US"/>
        </a:p>
      </dgm:t>
    </dgm:pt>
    <dgm:pt modelId="{3FBD8FC1-4EF9-433B-A63D-F38EBA611483}">
      <dgm:prSet/>
      <dgm:spPr/>
      <dgm:t>
        <a:bodyPr/>
        <a:lstStyle/>
        <a:p>
          <a:r>
            <a:rPr lang="en-US" b="0" i="0" baseline="0"/>
            <a:t>Acidity</a:t>
          </a:r>
          <a:endParaRPr lang="en-US"/>
        </a:p>
      </dgm:t>
    </dgm:pt>
    <dgm:pt modelId="{76A1D615-9A6F-466D-8018-B42FF6E67B1D}" type="parTrans" cxnId="{703975F5-2327-4D18-ADF4-6CF97C85506B}">
      <dgm:prSet/>
      <dgm:spPr/>
      <dgm:t>
        <a:bodyPr/>
        <a:lstStyle/>
        <a:p>
          <a:endParaRPr lang="en-US"/>
        </a:p>
      </dgm:t>
    </dgm:pt>
    <dgm:pt modelId="{D12A9BEA-95E5-44AC-A973-FD92BC7C3858}" type="sibTrans" cxnId="{703975F5-2327-4D18-ADF4-6CF97C85506B}">
      <dgm:prSet/>
      <dgm:spPr/>
      <dgm:t>
        <a:bodyPr/>
        <a:lstStyle/>
        <a:p>
          <a:endParaRPr lang="en-US"/>
        </a:p>
      </dgm:t>
    </dgm:pt>
    <dgm:pt modelId="{797D7536-BF5A-4EFC-859D-0A51DA97DE05}">
      <dgm:prSet/>
      <dgm:spPr/>
      <dgm:t>
        <a:bodyPr/>
        <a:lstStyle/>
        <a:p>
          <a:r>
            <a:rPr lang="en-US" b="1" i="0" baseline="0" dirty="0">
              <a:highlight>
                <a:srgbClr val="FFFF00"/>
              </a:highlight>
            </a:rPr>
            <a:t>Menurunkan absorbsi</a:t>
          </a:r>
          <a:endParaRPr lang="en-US" dirty="0">
            <a:highlight>
              <a:srgbClr val="FFFF00"/>
            </a:highlight>
          </a:endParaRPr>
        </a:p>
      </dgm:t>
    </dgm:pt>
    <dgm:pt modelId="{76059F4C-6FF3-4C26-A042-7754949449DE}" type="parTrans" cxnId="{FD58543A-60C7-477C-A82C-4C6AD4430F60}">
      <dgm:prSet/>
      <dgm:spPr/>
      <dgm:t>
        <a:bodyPr/>
        <a:lstStyle/>
        <a:p>
          <a:endParaRPr lang="en-US"/>
        </a:p>
      </dgm:t>
    </dgm:pt>
    <dgm:pt modelId="{B46884AC-FFEF-4088-91BB-824D71CF0D0C}" type="sibTrans" cxnId="{FD58543A-60C7-477C-A82C-4C6AD4430F60}">
      <dgm:prSet/>
      <dgm:spPr/>
      <dgm:t>
        <a:bodyPr/>
        <a:lstStyle/>
        <a:p>
          <a:endParaRPr lang="en-US"/>
        </a:p>
      </dgm:t>
    </dgm:pt>
    <dgm:pt modelId="{A1C0A967-4E98-4A42-A761-76CCF66B605D}">
      <dgm:prSet/>
      <dgm:spPr/>
      <dgm:t>
        <a:bodyPr/>
        <a:lstStyle/>
        <a:p>
          <a:r>
            <a:rPr lang="en-US" b="0" i="0" baseline="0"/>
            <a:t>Antacids</a:t>
          </a:r>
          <a:endParaRPr lang="en-US"/>
        </a:p>
      </dgm:t>
    </dgm:pt>
    <dgm:pt modelId="{2C1A030B-4451-472D-8EF3-D7E3C60576D8}" type="parTrans" cxnId="{572451C9-DCE6-4880-87BB-9B9243B29C12}">
      <dgm:prSet/>
      <dgm:spPr/>
      <dgm:t>
        <a:bodyPr/>
        <a:lstStyle/>
        <a:p>
          <a:endParaRPr lang="en-US"/>
        </a:p>
      </dgm:t>
    </dgm:pt>
    <dgm:pt modelId="{12BC21B5-C485-4670-BF39-61B96589AA65}" type="sibTrans" cxnId="{572451C9-DCE6-4880-87BB-9B9243B29C12}">
      <dgm:prSet/>
      <dgm:spPr/>
      <dgm:t>
        <a:bodyPr/>
        <a:lstStyle/>
        <a:p>
          <a:endParaRPr lang="en-US"/>
        </a:p>
      </dgm:t>
    </dgm:pt>
    <dgm:pt modelId="{66886A9F-1EC1-47C5-866A-C74C1B5667C0}">
      <dgm:prSet/>
      <dgm:spPr/>
      <dgm:t>
        <a:bodyPr/>
        <a:lstStyle/>
        <a:p>
          <a:r>
            <a:rPr lang="en-US" b="0" i="0" baseline="0"/>
            <a:t>Phosphates</a:t>
          </a:r>
          <a:endParaRPr lang="en-US"/>
        </a:p>
      </dgm:t>
    </dgm:pt>
    <dgm:pt modelId="{63EE8A95-9C63-4785-8B3C-AD9DB5E59A9A}" type="parTrans" cxnId="{93F000A8-8788-4F9F-95FB-7168A84614A9}">
      <dgm:prSet/>
      <dgm:spPr/>
      <dgm:t>
        <a:bodyPr/>
        <a:lstStyle/>
        <a:p>
          <a:endParaRPr lang="en-US"/>
        </a:p>
      </dgm:t>
    </dgm:pt>
    <dgm:pt modelId="{0197C454-B8EC-444B-85E1-1FC35E74936C}" type="sibTrans" cxnId="{93F000A8-8788-4F9F-95FB-7168A84614A9}">
      <dgm:prSet/>
      <dgm:spPr/>
      <dgm:t>
        <a:bodyPr/>
        <a:lstStyle/>
        <a:p>
          <a:endParaRPr lang="en-US"/>
        </a:p>
      </dgm:t>
    </dgm:pt>
    <dgm:pt modelId="{DBC1A046-14AC-45E5-8FEC-E4D1E1A249B1}">
      <dgm:prSet/>
      <dgm:spPr/>
      <dgm:t>
        <a:bodyPr/>
        <a:lstStyle/>
        <a:p>
          <a:r>
            <a:rPr lang="en-US" b="0" i="0" baseline="0" dirty="0"/>
            <a:t>Phytates (</a:t>
          </a:r>
          <a:r>
            <a:rPr lang="nl-NL" altLang="en-US" dirty="0"/>
            <a:t>jagung, protein kedelai, susu coklat dan </a:t>
          </a:r>
          <a:r>
            <a:rPr lang="en-US" altLang="en-US" dirty="0"/>
            <a:t>kacang- kacangan)</a:t>
          </a:r>
          <a:endParaRPr lang="en-US" dirty="0"/>
        </a:p>
      </dgm:t>
    </dgm:pt>
    <dgm:pt modelId="{15076938-76FD-4574-AE0C-D6AC92B0A663}" type="parTrans" cxnId="{07D5EAEA-87A5-4743-B878-FC59C30F816A}">
      <dgm:prSet/>
      <dgm:spPr/>
      <dgm:t>
        <a:bodyPr/>
        <a:lstStyle/>
        <a:p>
          <a:endParaRPr lang="en-US"/>
        </a:p>
      </dgm:t>
    </dgm:pt>
    <dgm:pt modelId="{51E31FF5-412D-4069-B292-A49801293B9B}" type="sibTrans" cxnId="{07D5EAEA-87A5-4743-B878-FC59C30F816A}">
      <dgm:prSet/>
      <dgm:spPr/>
      <dgm:t>
        <a:bodyPr/>
        <a:lstStyle/>
        <a:p>
          <a:endParaRPr lang="en-US"/>
        </a:p>
      </dgm:t>
    </dgm:pt>
    <dgm:pt modelId="{B4DB0156-35B0-43BF-A222-D7C035D04F0B}">
      <dgm:prSet/>
      <dgm:spPr/>
      <dgm:t>
        <a:bodyPr/>
        <a:lstStyle/>
        <a:p>
          <a:r>
            <a:rPr lang="en-US" b="0" i="0" baseline="0" dirty="0"/>
            <a:t>Tetracyclines</a:t>
          </a:r>
          <a:endParaRPr lang="en-US" dirty="0"/>
        </a:p>
      </dgm:t>
    </dgm:pt>
    <dgm:pt modelId="{3E58C5A0-F967-4915-9C5B-3E56782E9F9F}" type="parTrans" cxnId="{D63B4D12-17B7-4F08-B8D2-E7F23214A395}">
      <dgm:prSet/>
      <dgm:spPr/>
      <dgm:t>
        <a:bodyPr/>
        <a:lstStyle/>
        <a:p>
          <a:endParaRPr lang="en-US"/>
        </a:p>
      </dgm:t>
    </dgm:pt>
    <dgm:pt modelId="{B5060EC4-D9B6-48A5-A82B-557CD64A3500}" type="sibTrans" cxnId="{D63B4D12-17B7-4F08-B8D2-E7F23214A395}">
      <dgm:prSet/>
      <dgm:spPr/>
      <dgm:t>
        <a:bodyPr/>
        <a:lstStyle/>
        <a:p>
          <a:endParaRPr lang="en-US"/>
        </a:p>
      </dgm:t>
    </dgm:pt>
    <dgm:pt modelId="{A62C4B37-7BA5-4712-AAD3-8B95DE51FBCE}">
      <dgm:prSet/>
      <dgm:spPr/>
      <dgm:t>
        <a:bodyPr/>
        <a:lstStyle/>
        <a:p>
          <a:r>
            <a:rPr lang="en-US" b="0" i="0" baseline="0" dirty="0"/>
            <a:t>Makanan dalam lambung</a:t>
          </a:r>
          <a:endParaRPr lang="en-US" dirty="0"/>
        </a:p>
      </dgm:t>
    </dgm:pt>
    <dgm:pt modelId="{AE368E7C-4CC3-4135-94D3-EA7812CBA544}" type="parTrans" cxnId="{DA0B9900-2FEE-43EB-89CD-90CB7024EAE9}">
      <dgm:prSet/>
      <dgm:spPr/>
      <dgm:t>
        <a:bodyPr/>
        <a:lstStyle/>
        <a:p>
          <a:endParaRPr lang="en-US"/>
        </a:p>
      </dgm:t>
    </dgm:pt>
    <dgm:pt modelId="{15DA0342-D146-4100-9A55-2966A95C81CD}" type="sibTrans" cxnId="{DA0B9900-2FEE-43EB-89CD-90CB7024EAE9}">
      <dgm:prSet/>
      <dgm:spPr/>
      <dgm:t>
        <a:bodyPr/>
        <a:lstStyle/>
        <a:p>
          <a:endParaRPr lang="en-US"/>
        </a:p>
      </dgm:t>
    </dgm:pt>
    <dgm:pt modelId="{D47FDDA6-A1D0-4BE8-A73F-FB8423ED9DE5}">
      <dgm:prSet/>
      <dgm:spPr/>
      <dgm:t>
        <a:bodyPr/>
        <a:lstStyle/>
        <a:p>
          <a:r>
            <a:rPr lang="en-US" dirty="0"/>
            <a:t>Tanin (teh, kopi)</a:t>
          </a:r>
        </a:p>
      </dgm:t>
    </dgm:pt>
    <dgm:pt modelId="{C4BBBBF1-2690-4A6E-9F9B-1384A3E08850}" type="parTrans" cxnId="{36A92BE3-7656-4F13-8BE8-9BFD1F465AD4}">
      <dgm:prSet/>
      <dgm:spPr/>
      <dgm:t>
        <a:bodyPr/>
        <a:lstStyle/>
        <a:p>
          <a:endParaRPr lang="en-US"/>
        </a:p>
      </dgm:t>
    </dgm:pt>
    <dgm:pt modelId="{634BAB43-A9F2-48B0-A939-E6813B40A7A1}" type="sibTrans" cxnId="{36A92BE3-7656-4F13-8BE8-9BFD1F465AD4}">
      <dgm:prSet/>
      <dgm:spPr/>
      <dgm:t>
        <a:bodyPr/>
        <a:lstStyle/>
        <a:p>
          <a:endParaRPr lang="en-US"/>
        </a:p>
      </dgm:t>
    </dgm:pt>
    <dgm:pt modelId="{3EAF9A22-EC37-4702-BF45-561D6BE0AE49}">
      <dgm:prSet/>
      <dgm:spPr/>
      <dgm:t>
        <a:bodyPr/>
        <a:lstStyle/>
        <a:p>
          <a:r>
            <a:rPr lang="en-US" altLang="en-US" dirty="0" err="1"/>
            <a:t>Oksalat</a:t>
          </a:r>
          <a:r>
            <a:rPr lang="en-US" altLang="en-US" dirty="0"/>
            <a:t> (selada, kol, kembang kol, buncis dan kacang hijau)</a:t>
          </a:r>
          <a:endParaRPr lang="en-US" dirty="0"/>
        </a:p>
      </dgm:t>
    </dgm:pt>
    <dgm:pt modelId="{C5954F63-45B0-427E-83B4-071EC646B874}" type="parTrans" cxnId="{0494C928-A3D8-4B3C-BCFA-8C1F8879B37E}">
      <dgm:prSet/>
      <dgm:spPr/>
      <dgm:t>
        <a:bodyPr/>
        <a:lstStyle/>
        <a:p>
          <a:endParaRPr lang="en-US"/>
        </a:p>
      </dgm:t>
    </dgm:pt>
    <dgm:pt modelId="{19B3715C-8514-4872-A0BC-281401329461}" type="sibTrans" cxnId="{0494C928-A3D8-4B3C-BCFA-8C1F8879B37E}">
      <dgm:prSet/>
      <dgm:spPr/>
      <dgm:t>
        <a:bodyPr/>
        <a:lstStyle/>
        <a:p>
          <a:endParaRPr lang="en-US"/>
        </a:p>
      </dgm:t>
    </dgm:pt>
    <dgm:pt modelId="{496351FE-5449-4AE1-92F1-96653C0A5CC7}" type="pres">
      <dgm:prSet presAssocID="{465594E8-9012-464E-A89C-C34CE5F61027}" presName="vert0" presStyleCnt="0">
        <dgm:presLayoutVars>
          <dgm:dir/>
          <dgm:animOne val="branch"/>
          <dgm:animLvl val="lvl"/>
        </dgm:presLayoutVars>
      </dgm:prSet>
      <dgm:spPr/>
    </dgm:pt>
    <dgm:pt modelId="{0C1A3087-44FA-4B16-9128-DA76FC9E6349}" type="pres">
      <dgm:prSet presAssocID="{A72E9B19-F033-4DFA-82D2-D08C259645C7}" presName="thickLine" presStyleLbl="alignNode1" presStyleIdx="0" presStyleCnt="2"/>
      <dgm:spPr/>
    </dgm:pt>
    <dgm:pt modelId="{15796E81-799C-4158-B0F0-45714C813348}" type="pres">
      <dgm:prSet presAssocID="{A72E9B19-F033-4DFA-82D2-D08C259645C7}" presName="horz1" presStyleCnt="0"/>
      <dgm:spPr/>
    </dgm:pt>
    <dgm:pt modelId="{65A2F324-42E7-4B78-B8C5-950CE7009877}" type="pres">
      <dgm:prSet presAssocID="{A72E9B19-F033-4DFA-82D2-D08C259645C7}" presName="tx1" presStyleLbl="revTx" presStyleIdx="0" presStyleCnt="14"/>
      <dgm:spPr/>
    </dgm:pt>
    <dgm:pt modelId="{0DB990E9-4E0E-4FF0-BE25-0653C2BDF924}" type="pres">
      <dgm:prSet presAssocID="{A72E9B19-F033-4DFA-82D2-D08C259645C7}" presName="vert1" presStyleCnt="0"/>
      <dgm:spPr/>
    </dgm:pt>
    <dgm:pt modelId="{46FFBE44-1503-45D8-8689-C635FC81C43F}" type="pres">
      <dgm:prSet presAssocID="{ECF8ED4D-7EAD-4D6F-B72F-4402D54847F7}" presName="vertSpace2a" presStyleCnt="0"/>
      <dgm:spPr/>
    </dgm:pt>
    <dgm:pt modelId="{A9D7C427-0620-421E-8952-071A17A0A1E1}" type="pres">
      <dgm:prSet presAssocID="{ECF8ED4D-7EAD-4D6F-B72F-4402D54847F7}" presName="horz2" presStyleCnt="0"/>
      <dgm:spPr/>
    </dgm:pt>
    <dgm:pt modelId="{B7750011-3F08-4009-B56F-ACE64351A6F0}" type="pres">
      <dgm:prSet presAssocID="{ECF8ED4D-7EAD-4D6F-B72F-4402D54847F7}" presName="horzSpace2" presStyleCnt="0"/>
      <dgm:spPr/>
    </dgm:pt>
    <dgm:pt modelId="{3614D82A-D75F-43A1-8612-B806EA818549}" type="pres">
      <dgm:prSet presAssocID="{ECF8ED4D-7EAD-4D6F-B72F-4402D54847F7}" presName="tx2" presStyleLbl="revTx" presStyleIdx="1" presStyleCnt="14"/>
      <dgm:spPr/>
    </dgm:pt>
    <dgm:pt modelId="{D08CEE36-2BE1-4192-BF0D-C17FE797DEEC}" type="pres">
      <dgm:prSet presAssocID="{ECF8ED4D-7EAD-4D6F-B72F-4402D54847F7}" presName="vert2" presStyleCnt="0"/>
      <dgm:spPr/>
    </dgm:pt>
    <dgm:pt modelId="{033E0682-8E1D-4BBF-89AE-D19AE1BC9A65}" type="pres">
      <dgm:prSet presAssocID="{ECF8ED4D-7EAD-4D6F-B72F-4402D54847F7}" presName="thinLine2b" presStyleLbl="callout" presStyleIdx="0" presStyleCnt="12"/>
      <dgm:spPr/>
    </dgm:pt>
    <dgm:pt modelId="{4490E25C-D499-4504-8F9C-EE85A711459C}" type="pres">
      <dgm:prSet presAssocID="{ECF8ED4D-7EAD-4D6F-B72F-4402D54847F7}" presName="vertSpace2b" presStyleCnt="0"/>
      <dgm:spPr/>
    </dgm:pt>
    <dgm:pt modelId="{40DDABCC-CE05-411F-BD09-5E62A58CC86B}" type="pres">
      <dgm:prSet presAssocID="{3C18A86C-E9DB-466D-B057-60C74936E323}" presName="horz2" presStyleCnt="0"/>
      <dgm:spPr/>
    </dgm:pt>
    <dgm:pt modelId="{B6075C9C-2ED3-43E7-BCC5-DF100E73F2E6}" type="pres">
      <dgm:prSet presAssocID="{3C18A86C-E9DB-466D-B057-60C74936E323}" presName="horzSpace2" presStyleCnt="0"/>
      <dgm:spPr/>
    </dgm:pt>
    <dgm:pt modelId="{FFA40C25-8104-4393-A8C5-487D296C88BB}" type="pres">
      <dgm:prSet presAssocID="{3C18A86C-E9DB-466D-B057-60C74936E323}" presName="tx2" presStyleLbl="revTx" presStyleIdx="2" presStyleCnt="14"/>
      <dgm:spPr/>
    </dgm:pt>
    <dgm:pt modelId="{D522D4EF-67DB-481F-BE6F-30B434512D94}" type="pres">
      <dgm:prSet presAssocID="{3C18A86C-E9DB-466D-B057-60C74936E323}" presName="vert2" presStyleCnt="0"/>
      <dgm:spPr/>
    </dgm:pt>
    <dgm:pt modelId="{308E3AFF-9B6B-473D-A3AF-95290148A9C1}" type="pres">
      <dgm:prSet presAssocID="{3C18A86C-E9DB-466D-B057-60C74936E323}" presName="thinLine2b" presStyleLbl="callout" presStyleIdx="1" presStyleCnt="12"/>
      <dgm:spPr/>
    </dgm:pt>
    <dgm:pt modelId="{AEC531AC-A60C-44E7-9CAD-0FD9FA95FDD7}" type="pres">
      <dgm:prSet presAssocID="{3C18A86C-E9DB-466D-B057-60C74936E323}" presName="vertSpace2b" presStyleCnt="0"/>
      <dgm:spPr/>
    </dgm:pt>
    <dgm:pt modelId="{E6647635-6403-4033-B79E-E4472C360523}" type="pres">
      <dgm:prSet presAssocID="{9220B238-B177-4AE3-8FDF-F4FCB223E84A}" presName="horz2" presStyleCnt="0"/>
      <dgm:spPr/>
    </dgm:pt>
    <dgm:pt modelId="{7CE6DC13-D302-4406-9D70-C637501B0FFD}" type="pres">
      <dgm:prSet presAssocID="{9220B238-B177-4AE3-8FDF-F4FCB223E84A}" presName="horzSpace2" presStyleCnt="0"/>
      <dgm:spPr/>
    </dgm:pt>
    <dgm:pt modelId="{40BF5F4C-AC93-42C1-909B-D89B6929ABA4}" type="pres">
      <dgm:prSet presAssocID="{9220B238-B177-4AE3-8FDF-F4FCB223E84A}" presName="tx2" presStyleLbl="revTx" presStyleIdx="3" presStyleCnt="14"/>
      <dgm:spPr/>
    </dgm:pt>
    <dgm:pt modelId="{766BB5FD-D35F-41C8-8E4D-01A3DF09285E}" type="pres">
      <dgm:prSet presAssocID="{9220B238-B177-4AE3-8FDF-F4FCB223E84A}" presName="vert2" presStyleCnt="0"/>
      <dgm:spPr/>
    </dgm:pt>
    <dgm:pt modelId="{97DEFF0B-51DD-40C9-A7B2-CDBBC9126CF5}" type="pres">
      <dgm:prSet presAssocID="{9220B238-B177-4AE3-8FDF-F4FCB223E84A}" presName="thinLine2b" presStyleLbl="callout" presStyleIdx="2" presStyleCnt="12"/>
      <dgm:spPr/>
    </dgm:pt>
    <dgm:pt modelId="{F0009ED4-FEAE-4721-94F1-BF1C76B789FA}" type="pres">
      <dgm:prSet presAssocID="{9220B238-B177-4AE3-8FDF-F4FCB223E84A}" presName="vertSpace2b" presStyleCnt="0"/>
      <dgm:spPr/>
    </dgm:pt>
    <dgm:pt modelId="{69E9A1AD-3FDF-4CD7-92B1-FA3F13F442FE}" type="pres">
      <dgm:prSet presAssocID="{4DFA02D4-C66B-44CD-94B7-871768F5C57A}" presName="horz2" presStyleCnt="0"/>
      <dgm:spPr/>
    </dgm:pt>
    <dgm:pt modelId="{6F2D9AE0-4CE7-4DC9-A224-4BEBE5C07672}" type="pres">
      <dgm:prSet presAssocID="{4DFA02D4-C66B-44CD-94B7-871768F5C57A}" presName="horzSpace2" presStyleCnt="0"/>
      <dgm:spPr/>
    </dgm:pt>
    <dgm:pt modelId="{6FD13398-3CBD-46C6-B32A-A3859EB1C835}" type="pres">
      <dgm:prSet presAssocID="{4DFA02D4-C66B-44CD-94B7-871768F5C57A}" presName="tx2" presStyleLbl="revTx" presStyleIdx="4" presStyleCnt="14"/>
      <dgm:spPr/>
    </dgm:pt>
    <dgm:pt modelId="{E913972F-8AD7-4D94-B0B1-74ECD46F303E}" type="pres">
      <dgm:prSet presAssocID="{4DFA02D4-C66B-44CD-94B7-871768F5C57A}" presName="vert2" presStyleCnt="0"/>
      <dgm:spPr/>
    </dgm:pt>
    <dgm:pt modelId="{A7F94095-5D97-46F4-9879-F79D9AC6BDDE}" type="pres">
      <dgm:prSet presAssocID="{4DFA02D4-C66B-44CD-94B7-871768F5C57A}" presName="thinLine2b" presStyleLbl="callout" presStyleIdx="3" presStyleCnt="12"/>
      <dgm:spPr/>
    </dgm:pt>
    <dgm:pt modelId="{4A39272B-6491-401A-BE43-63D8812DC13C}" type="pres">
      <dgm:prSet presAssocID="{4DFA02D4-C66B-44CD-94B7-871768F5C57A}" presName="vertSpace2b" presStyleCnt="0"/>
      <dgm:spPr/>
    </dgm:pt>
    <dgm:pt modelId="{06D7B9AF-4796-4462-8CB2-5A6ABA5A0B20}" type="pres">
      <dgm:prSet presAssocID="{3FBD8FC1-4EF9-433B-A63D-F38EBA611483}" presName="horz2" presStyleCnt="0"/>
      <dgm:spPr/>
    </dgm:pt>
    <dgm:pt modelId="{841226BE-1BCB-4E69-ACDD-4532AC50ACC7}" type="pres">
      <dgm:prSet presAssocID="{3FBD8FC1-4EF9-433B-A63D-F38EBA611483}" presName="horzSpace2" presStyleCnt="0"/>
      <dgm:spPr/>
    </dgm:pt>
    <dgm:pt modelId="{C5118A34-9087-4771-8589-4E6E9B2A7969}" type="pres">
      <dgm:prSet presAssocID="{3FBD8FC1-4EF9-433B-A63D-F38EBA611483}" presName="tx2" presStyleLbl="revTx" presStyleIdx="5" presStyleCnt="14"/>
      <dgm:spPr/>
    </dgm:pt>
    <dgm:pt modelId="{467833ED-D18C-4978-AE8D-ED99E21C35EC}" type="pres">
      <dgm:prSet presAssocID="{3FBD8FC1-4EF9-433B-A63D-F38EBA611483}" presName="vert2" presStyleCnt="0"/>
      <dgm:spPr/>
    </dgm:pt>
    <dgm:pt modelId="{AC69FBDD-3D2A-4F46-93C6-7EDA75D249BE}" type="pres">
      <dgm:prSet presAssocID="{3FBD8FC1-4EF9-433B-A63D-F38EBA611483}" presName="thinLine2b" presStyleLbl="callout" presStyleIdx="4" presStyleCnt="12"/>
      <dgm:spPr/>
    </dgm:pt>
    <dgm:pt modelId="{6BE323A5-32F0-4277-9D9F-6F012EFEEB2D}" type="pres">
      <dgm:prSet presAssocID="{3FBD8FC1-4EF9-433B-A63D-F38EBA611483}" presName="vertSpace2b" presStyleCnt="0"/>
      <dgm:spPr/>
    </dgm:pt>
    <dgm:pt modelId="{8413EF10-D3A9-48B0-A882-B6EE55EAB99A}" type="pres">
      <dgm:prSet presAssocID="{797D7536-BF5A-4EFC-859D-0A51DA97DE05}" presName="thickLine" presStyleLbl="alignNode1" presStyleIdx="1" presStyleCnt="2"/>
      <dgm:spPr/>
    </dgm:pt>
    <dgm:pt modelId="{AD8ED4FB-087D-41E8-94C4-E304A8DD2B5B}" type="pres">
      <dgm:prSet presAssocID="{797D7536-BF5A-4EFC-859D-0A51DA97DE05}" presName="horz1" presStyleCnt="0"/>
      <dgm:spPr/>
    </dgm:pt>
    <dgm:pt modelId="{11C52E5C-4069-4654-8DE3-2EFD7269FF1A}" type="pres">
      <dgm:prSet presAssocID="{797D7536-BF5A-4EFC-859D-0A51DA97DE05}" presName="tx1" presStyleLbl="revTx" presStyleIdx="6" presStyleCnt="14"/>
      <dgm:spPr/>
    </dgm:pt>
    <dgm:pt modelId="{DDB5DD34-E416-41E4-94CD-F674DA5190E3}" type="pres">
      <dgm:prSet presAssocID="{797D7536-BF5A-4EFC-859D-0A51DA97DE05}" presName="vert1" presStyleCnt="0"/>
      <dgm:spPr/>
    </dgm:pt>
    <dgm:pt modelId="{2FA3226E-E2E1-416F-927E-FC528D45DCD0}" type="pres">
      <dgm:prSet presAssocID="{A1C0A967-4E98-4A42-A761-76CCF66B605D}" presName="vertSpace2a" presStyleCnt="0"/>
      <dgm:spPr/>
    </dgm:pt>
    <dgm:pt modelId="{0273E797-6514-43A7-A573-C3806FA06994}" type="pres">
      <dgm:prSet presAssocID="{A1C0A967-4E98-4A42-A761-76CCF66B605D}" presName="horz2" presStyleCnt="0"/>
      <dgm:spPr/>
    </dgm:pt>
    <dgm:pt modelId="{5BE2CC94-9A83-4B5C-8EEE-BB7577098C4B}" type="pres">
      <dgm:prSet presAssocID="{A1C0A967-4E98-4A42-A761-76CCF66B605D}" presName="horzSpace2" presStyleCnt="0"/>
      <dgm:spPr/>
    </dgm:pt>
    <dgm:pt modelId="{1B6881ED-E439-41A6-BF7E-0F9326501E55}" type="pres">
      <dgm:prSet presAssocID="{A1C0A967-4E98-4A42-A761-76CCF66B605D}" presName="tx2" presStyleLbl="revTx" presStyleIdx="7" presStyleCnt="14"/>
      <dgm:spPr/>
    </dgm:pt>
    <dgm:pt modelId="{8807693D-D03F-47DF-82DD-55FC17ED790F}" type="pres">
      <dgm:prSet presAssocID="{A1C0A967-4E98-4A42-A761-76CCF66B605D}" presName="vert2" presStyleCnt="0"/>
      <dgm:spPr/>
    </dgm:pt>
    <dgm:pt modelId="{940453F3-7E87-4431-86EC-EACDEB2456AA}" type="pres">
      <dgm:prSet presAssocID="{A1C0A967-4E98-4A42-A761-76CCF66B605D}" presName="thinLine2b" presStyleLbl="callout" presStyleIdx="5" presStyleCnt="12"/>
      <dgm:spPr/>
    </dgm:pt>
    <dgm:pt modelId="{45AF0511-F48D-4C8C-9D99-A918B38E35CC}" type="pres">
      <dgm:prSet presAssocID="{A1C0A967-4E98-4A42-A761-76CCF66B605D}" presName="vertSpace2b" presStyleCnt="0"/>
      <dgm:spPr/>
    </dgm:pt>
    <dgm:pt modelId="{5F669698-2A1E-4887-84BB-BE107AF3691D}" type="pres">
      <dgm:prSet presAssocID="{66886A9F-1EC1-47C5-866A-C74C1B5667C0}" presName="horz2" presStyleCnt="0"/>
      <dgm:spPr/>
    </dgm:pt>
    <dgm:pt modelId="{C3C8D2CE-314A-4A7D-91BE-C36CD4EB20D0}" type="pres">
      <dgm:prSet presAssocID="{66886A9F-1EC1-47C5-866A-C74C1B5667C0}" presName="horzSpace2" presStyleCnt="0"/>
      <dgm:spPr/>
    </dgm:pt>
    <dgm:pt modelId="{AF2DBC84-7354-4C5E-AF14-984D4AC87582}" type="pres">
      <dgm:prSet presAssocID="{66886A9F-1EC1-47C5-866A-C74C1B5667C0}" presName="tx2" presStyleLbl="revTx" presStyleIdx="8" presStyleCnt="14"/>
      <dgm:spPr/>
    </dgm:pt>
    <dgm:pt modelId="{1CD28C2C-94F1-4D5D-955A-635BB150E509}" type="pres">
      <dgm:prSet presAssocID="{66886A9F-1EC1-47C5-866A-C74C1B5667C0}" presName="vert2" presStyleCnt="0"/>
      <dgm:spPr/>
    </dgm:pt>
    <dgm:pt modelId="{32EB1E86-3B6F-4F5D-9E50-49F6A2168CFA}" type="pres">
      <dgm:prSet presAssocID="{66886A9F-1EC1-47C5-866A-C74C1B5667C0}" presName="thinLine2b" presStyleLbl="callout" presStyleIdx="6" presStyleCnt="12"/>
      <dgm:spPr/>
    </dgm:pt>
    <dgm:pt modelId="{EA27FBFA-43DC-43F1-8D65-611E71C5DD14}" type="pres">
      <dgm:prSet presAssocID="{66886A9F-1EC1-47C5-866A-C74C1B5667C0}" presName="vertSpace2b" presStyleCnt="0"/>
      <dgm:spPr/>
    </dgm:pt>
    <dgm:pt modelId="{D80893A8-DAEC-4250-8979-0D8E8FEDF033}" type="pres">
      <dgm:prSet presAssocID="{DBC1A046-14AC-45E5-8FEC-E4D1E1A249B1}" presName="horz2" presStyleCnt="0"/>
      <dgm:spPr/>
    </dgm:pt>
    <dgm:pt modelId="{A7561851-9E33-427E-9999-8C25D86F8CBC}" type="pres">
      <dgm:prSet presAssocID="{DBC1A046-14AC-45E5-8FEC-E4D1E1A249B1}" presName="horzSpace2" presStyleCnt="0"/>
      <dgm:spPr/>
    </dgm:pt>
    <dgm:pt modelId="{46A026EE-9B9A-411F-A22B-549DAD4C5567}" type="pres">
      <dgm:prSet presAssocID="{DBC1A046-14AC-45E5-8FEC-E4D1E1A249B1}" presName="tx2" presStyleLbl="revTx" presStyleIdx="9" presStyleCnt="14"/>
      <dgm:spPr/>
    </dgm:pt>
    <dgm:pt modelId="{A20F5C3A-16DC-4A9B-A23E-D8384D2FB88C}" type="pres">
      <dgm:prSet presAssocID="{DBC1A046-14AC-45E5-8FEC-E4D1E1A249B1}" presName="vert2" presStyleCnt="0"/>
      <dgm:spPr/>
    </dgm:pt>
    <dgm:pt modelId="{3767EADB-C85E-462A-A641-2E2DDCAB05A9}" type="pres">
      <dgm:prSet presAssocID="{DBC1A046-14AC-45E5-8FEC-E4D1E1A249B1}" presName="thinLine2b" presStyleLbl="callout" presStyleIdx="7" presStyleCnt="12"/>
      <dgm:spPr/>
    </dgm:pt>
    <dgm:pt modelId="{B51138C2-E7ED-45EB-9FED-AA99BE0C1DC1}" type="pres">
      <dgm:prSet presAssocID="{DBC1A046-14AC-45E5-8FEC-E4D1E1A249B1}" presName="vertSpace2b" presStyleCnt="0"/>
      <dgm:spPr/>
    </dgm:pt>
    <dgm:pt modelId="{8766FEDC-E1F1-47F9-98AF-F00AAB033B88}" type="pres">
      <dgm:prSet presAssocID="{B4DB0156-35B0-43BF-A222-D7C035D04F0B}" presName="horz2" presStyleCnt="0"/>
      <dgm:spPr/>
    </dgm:pt>
    <dgm:pt modelId="{6BEA8687-B39B-446D-9D1D-8C4C234C1E96}" type="pres">
      <dgm:prSet presAssocID="{B4DB0156-35B0-43BF-A222-D7C035D04F0B}" presName="horzSpace2" presStyleCnt="0"/>
      <dgm:spPr/>
    </dgm:pt>
    <dgm:pt modelId="{2E5DD70B-F169-4D90-AF9C-E94C63358446}" type="pres">
      <dgm:prSet presAssocID="{B4DB0156-35B0-43BF-A222-D7C035D04F0B}" presName="tx2" presStyleLbl="revTx" presStyleIdx="10" presStyleCnt="14"/>
      <dgm:spPr/>
    </dgm:pt>
    <dgm:pt modelId="{DFC408FA-C6F1-491D-9E43-785483DC3D91}" type="pres">
      <dgm:prSet presAssocID="{B4DB0156-35B0-43BF-A222-D7C035D04F0B}" presName="vert2" presStyleCnt="0"/>
      <dgm:spPr/>
    </dgm:pt>
    <dgm:pt modelId="{F862A87A-2E6F-44CC-9B24-9A53E15D5821}" type="pres">
      <dgm:prSet presAssocID="{B4DB0156-35B0-43BF-A222-D7C035D04F0B}" presName="thinLine2b" presStyleLbl="callout" presStyleIdx="8" presStyleCnt="12"/>
      <dgm:spPr/>
    </dgm:pt>
    <dgm:pt modelId="{35E4ABC1-3748-4748-9A7B-CEA69E699505}" type="pres">
      <dgm:prSet presAssocID="{B4DB0156-35B0-43BF-A222-D7C035D04F0B}" presName="vertSpace2b" presStyleCnt="0"/>
      <dgm:spPr/>
    </dgm:pt>
    <dgm:pt modelId="{A3CE7B3D-F6AB-4770-A9F0-FC9131885C56}" type="pres">
      <dgm:prSet presAssocID="{D47FDDA6-A1D0-4BE8-A73F-FB8423ED9DE5}" presName="horz2" presStyleCnt="0"/>
      <dgm:spPr/>
    </dgm:pt>
    <dgm:pt modelId="{60CA3271-93AC-4965-B1DE-19C67B5CBE49}" type="pres">
      <dgm:prSet presAssocID="{D47FDDA6-A1D0-4BE8-A73F-FB8423ED9DE5}" presName="horzSpace2" presStyleCnt="0"/>
      <dgm:spPr/>
    </dgm:pt>
    <dgm:pt modelId="{E6B952C1-4AA2-4D53-9703-0117A3F5A284}" type="pres">
      <dgm:prSet presAssocID="{D47FDDA6-A1D0-4BE8-A73F-FB8423ED9DE5}" presName="tx2" presStyleLbl="revTx" presStyleIdx="11" presStyleCnt="14"/>
      <dgm:spPr/>
    </dgm:pt>
    <dgm:pt modelId="{3A217B29-2798-4A0D-AE39-D4C6B9ECDA7E}" type="pres">
      <dgm:prSet presAssocID="{D47FDDA6-A1D0-4BE8-A73F-FB8423ED9DE5}" presName="vert2" presStyleCnt="0"/>
      <dgm:spPr/>
    </dgm:pt>
    <dgm:pt modelId="{8219D281-F958-4CC1-A761-FDF01B8C038F}" type="pres">
      <dgm:prSet presAssocID="{D47FDDA6-A1D0-4BE8-A73F-FB8423ED9DE5}" presName="thinLine2b" presStyleLbl="callout" presStyleIdx="9" presStyleCnt="12"/>
      <dgm:spPr/>
    </dgm:pt>
    <dgm:pt modelId="{51E2C28D-2BE6-4D2E-8FFE-4658FE0FF5CD}" type="pres">
      <dgm:prSet presAssocID="{D47FDDA6-A1D0-4BE8-A73F-FB8423ED9DE5}" presName="vertSpace2b" presStyleCnt="0"/>
      <dgm:spPr/>
    </dgm:pt>
    <dgm:pt modelId="{7D327873-BF41-4270-810D-DC082D939604}" type="pres">
      <dgm:prSet presAssocID="{A62C4B37-7BA5-4712-AAD3-8B95DE51FBCE}" presName="horz2" presStyleCnt="0"/>
      <dgm:spPr/>
    </dgm:pt>
    <dgm:pt modelId="{3164954C-ACA2-47C1-AE99-E3F27A9C60BB}" type="pres">
      <dgm:prSet presAssocID="{A62C4B37-7BA5-4712-AAD3-8B95DE51FBCE}" presName="horzSpace2" presStyleCnt="0"/>
      <dgm:spPr/>
    </dgm:pt>
    <dgm:pt modelId="{B77DB737-98A6-4782-8A34-3FBF6E4FDFEA}" type="pres">
      <dgm:prSet presAssocID="{A62C4B37-7BA5-4712-AAD3-8B95DE51FBCE}" presName="tx2" presStyleLbl="revTx" presStyleIdx="12" presStyleCnt="14"/>
      <dgm:spPr/>
    </dgm:pt>
    <dgm:pt modelId="{9934C76E-87DE-48F1-90F2-0C90E6EEA1CC}" type="pres">
      <dgm:prSet presAssocID="{A62C4B37-7BA5-4712-AAD3-8B95DE51FBCE}" presName="vert2" presStyleCnt="0"/>
      <dgm:spPr/>
    </dgm:pt>
    <dgm:pt modelId="{2336E289-3735-47A5-8372-81650734BF59}" type="pres">
      <dgm:prSet presAssocID="{A62C4B37-7BA5-4712-AAD3-8B95DE51FBCE}" presName="thinLine2b" presStyleLbl="callout" presStyleIdx="10" presStyleCnt="12"/>
      <dgm:spPr/>
    </dgm:pt>
    <dgm:pt modelId="{152CA65C-CFB0-4786-97E9-3C2CDF9AA97C}" type="pres">
      <dgm:prSet presAssocID="{A62C4B37-7BA5-4712-AAD3-8B95DE51FBCE}" presName="vertSpace2b" presStyleCnt="0"/>
      <dgm:spPr/>
    </dgm:pt>
    <dgm:pt modelId="{9BC5BDFA-2DCB-4DB8-B24A-AB73DA27E7CB}" type="pres">
      <dgm:prSet presAssocID="{3EAF9A22-EC37-4702-BF45-561D6BE0AE49}" presName="horz2" presStyleCnt="0"/>
      <dgm:spPr/>
    </dgm:pt>
    <dgm:pt modelId="{00E57EA7-675B-40FE-BD3E-C5ADCB228539}" type="pres">
      <dgm:prSet presAssocID="{3EAF9A22-EC37-4702-BF45-561D6BE0AE49}" presName="horzSpace2" presStyleCnt="0"/>
      <dgm:spPr/>
    </dgm:pt>
    <dgm:pt modelId="{96C18F0C-B682-4642-995C-813A7FEEA03C}" type="pres">
      <dgm:prSet presAssocID="{3EAF9A22-EC37-4702-BF45-561D6BE0AE49}" presName="tx2" presStyleLbl="revTx" presStyleIdx="13" presStyleCnt="14"/>
      <dgm:spPr/>
    </dgm:pt>
    <dgm:pt modelId="{64544385-6CF5-4A95-B2B0-ADE8827AE3CD}" type="pres">
      <dgm:prSet presAssocID="{3EAF9A22-EC37-4702-BF45-561D6BE0AE49}" presName="vert2" presStyleCnt="0"/>
      <dgm:spPr/>
    </dgm:pt>
    <dgm:pt modelId="{4A905384-6CB0-40BD-9ECF-8E91F69974D3}" type="pres">
      <dgm:prSet presAssocID="{3EAF9A22-EC37-4702-BF45-561D6BE0AE49}" presName="thinLine2b" presStyleLbl="callout" presStyleIdx="11" presStyleCnt="12"/>
      <dgm:spPr/>
    </dgm:pt>
    <dgm:pt modelId="{74728B68-70FD-46A9-96A6-9E21F19F9FB2}" type="pres">
      <dgm:prSet presAssocID="{3EAF9A22-EC37-4702-BF45-561D6BE0AE49}" presName="vertSpace2b" presStyleCnt="0"/>
      <dgm:spPr/>
    </dgm:pt>
  </dgm:ptLst>
  <dgm:cxnLst>
    <dgm:cxn modelId="{DA0B9900-2FEE-43EB-89CD-90CB7024EAE9}" srcId="{797D7536-BF5A-4EFC-859D-0A51DA97DE05}" destId="{A62C4B37-7BA5-4712-AAD3-8B95DE51FBCE}" srcOrd="5" destOrd="0" parTransId="{AE368E7C-4CC3-4135-94D3-EA7812CBA544}" sibTransId="{15DA0342-D146-4100-9A55-2966A95C81CD}"/>
    <dgm:cxn modelId="{BE80C003-F86E-4A11-AB79-B605C99E53F9}" srcId="{A72E9B19-F033-4DFA-82D2-D08C259645C7}" destId="{ECF8ED4D-7EAD-4D6F-B72F-4402D54847F7}" srcOrd="0" destOrd="0" parTransId="{C51B9F93-002C-45C2-8FC2-A05BCF70B2B9}" sibTransId="{3AB6555D-9168-4B46-9661-3E9446412D84}"/>
    <dgm:cxn modelId="{D75C830B-2985-423A-AF54-1BCB92E91D8F}" type="presOf" srcId="{ECF8ED4D-7EAD-4D6F-B72F-4402D54847F7}" destId="{3614D82A-D75F-43A1-8612-B806EA818549}" srcOrd="0" destOrd="0" presId="urn:microsoft.com/office/officeart/2008/layout/LinedList"/>
    <dgm:cxn modelId="{D63B4D12-17B7-4F08-B8D2-E7F23214A395}" srcId="{797D7536-BF5A-4EFC-859D-0A51DA97DE05}" destId="{B4DB0156-35B0-43BF-A222-D7C035D04F0B}" srcOrd="3" destOrd="0" parTransId="{3E58C5A0-F967-4915-9C5B-3E56782E9F9F}" sibTransId="{B5060EC4-D9B6-48A5-A82B-557CD64A3500}"/>
    <dgm:cxn modelId="{6D330E13-7F11-47C3-A39E-BD91E33BF674}" srcId="{A72E9B19-F033-4DFA-82D2-D08C259645C7}" destId="{4DFA02D4-C66B-44CD-94B7-871768F5C57A}" srcOrd="3" destOrd="0" parTransId="{33AC3A79-C8A4-4F0B-AB99-C2576FE88F3B}" sibTransId="{38B0A006-861C-43D8-B583-5B6A83430739}"/>
    <dgm:cxn modelId="{747F8314-6FF3-448F-9342-1CD091EF7A0E}" type="presOf" srcId="{D47FDDA6-A1D0-4BE8-A73F-FB8423ED9DE5}" destId="{E6B952C1-4AA2-4D53-9703-0117A3F5A284}" srcOrd="0" destOrd="0" presId="urn:microsoft.com/office/officeart/2008/layout/LinedList"/>
    <dgm:cxn modelId="{C41A2E1A-F9A6-4D59-A8B0-348F66D17693}" srcId="{A72E9B19-F033-4DFA-82D2-D08C259645C7}" destId="{3C18A86C-E9DB-466D-B057-60C74936E323}" srcOrd="1" destOrd="0" parTransId="{DDC42393-49C2-4B61-911D-54B2FFCB9066}" sibTransId="{D8BE2D0B-5966-421D-A4A7-FD079AC22C89}"/>
    <dgm:cxn modelId="{4C1DBD20-CFC9-4A88-816E-66CA75B53939}" srcId="{465594E8-9012-464E-A89C-C34CE5F61027}" destId="{A72E9B19-F033-4DFA-82D2-D08C259645C7}" srcOrd="0" destOrd="0" parTransId="{1EFD1BD2-BB46-4493-ABB8-5EC0EDEFA276}" sibTransId="{6F467362-2C83-47C7-B955-9D162F157BB8}"/>
    <dgm:cxn modelId="{7D39E023-5EDA-42FF-B549-83B2B5632CD9}" type="presOf" srcId="{797D7536-BF5A-4EFC-859D-0A51DA97DE05}" destId="{11C52E5C-4069-4654-8DE3-2EFD7269FF1A}" srcOrd="0" destOrd="0" presId="urn:microsoft.com/office/officeart/2008/layout/LinedList"/>
    <dgm:cxn modelId="{0494C928-A3D8-4B3C-BCFA-8C1F8879B37E}" srcId="{797D7536-BF5A-4EFC-859D-0A51DA97DE05}" destId="{3EAF9A22-EC37-4702-BF45-561D6BE0AE49}" srcOrd="6" destOrd="0" parTransId="{C5954F63-45B0-427E-83B4-071EC646B874}" sibTransId="{19B3715C-8514-4872-A0BC-281401329461}"/>
    <dgm:cxn modelId="{C2E40629-060A-4430-A01B-6994E956641D}" type="presOf" srcId="{DBC1A046-14AC-45E5-8FEC-E4D1E1A249B1}" destId="{46A026EE-9B9A-411F-A22B-549DAD4C5567}" srcOrd="0" destOrd="0" presId="urn:microsoft.com/office/officeart/2008/layout/LinedList"/>
    <dgm:cxn modelId="{47D07C32-8482-4D6B-8370-374D248BE8AB}" type="presOf" srcId="{465594E8-9012-464E-A89C-C34CE5F61027}" destId="{496351FE-5449-4AE1-92F1-96653C0A5CC7}" srcOrd="0" destOrd="0" presId="urn:microsoft.com/office/officeart/2008/layout/LinedList"/>
    <dgm:cxn modelId="{FD58543A-60C7-477C-A82C-4C6AD4430F60}" srcId="{465594E8-9012-464E-A89C-C34CE5F61027}" destId="{797D7536-BF5A-4EFC-859D-0A51DA97DE05}" srcOrd="1" destOrd="0" parTransId="{76059F4C-6FF3-4C26-A042-7754949449DE}" sibTransId="{B46884AC-FFEF-4088-91BB-824D71CF0D0C}"/>
    <dgm:cxn modelId="{05189764-66F2-4F75-B7AE-3AF07BA4C296}" type="presOf" srcId="{66886A9F-1EC1-47C5-866A-C74C1B5667C0}" destId="{AF2DBC84-7354-4C5E-AF14-984D4AC87582}" srcOrd="0" destOrd="0" presId="urn:microsoft.com/office/officeart/2008/layout/LinedList"/>
    <dgm:cxn modelId="{B9584752-725A-4216-883A-C94E05AC92E6}" type="presOf" srcId="{A1C0A967-4E98-4A42-A761-76CCF66B605D}" destId="{1B6881ED-E439-41A6-BF7E-0F9326501E55}" srcOrd="0" destOrd="0" presId="urn:microsoft.com/office/officeart/2008/layout/LinedList"/>
    <dgm:cxn modelId="{288B3673-F04B-464E-B705-51ED8DD39645}" type="presOf" srcId="{A72E9B19-F033-4DFA-82D2-D08C259645C7}" destId="{65A2F324-42E7-4B78-B8C5-950CE7009877}" srcOrd="0" destOrd="0" presId="urn:microsoft.com/office/officeart/2008/layout/LinedList"/>
    <dgm:cxn modelId="{D42A8954-6BA2-4663-95D7-037C493F4D5D}" type="presOf" srcId="{A62C4B37-7BA5-4712-AAD3-8B95DE51FBCE}" destId="{B77DB737-98A6-4782-8A34-3FBF6E4FDFEA}" srcOrd="0" destOrd="0" presId="urn:microsoft.com/office/officeart/2008/layout/LinedList"/>
    <dgm:cxn modelId="{9DC8B886-22AD-4653-9167-D7BDD241863D}" type="presOf" srcId="{3FBD8FC1-4EF9-433B-A63D-F38EBA611483}" destId="{C5118A34-9087-4771-8589-4E6E9B2A7969}" srcOrd="0" destOrd="0" presId="urn:microsoft.com/office/officeart/2008/layout/LinedList"/>
    <dgm:cxn modelId="{34DCB7A3-EC7C-424C-A2D9-1442BB1FE0E7}" srcId="{A72E9B19-F033-4DFA-82D2-D08C259645C7}" destId="{9220B238-B177-4AE3-8FDF-F4FCB223E84A}" srcOrd="2" destOrd="0" parTransId="{E07AF226-2B49-4EAE-91B0-4B679B50AAF9}" sibTransId="{B2EE5C72-987D-4DD8-8430-559EA9DB7504}"/>
    <dgm:cxn modelId="{93F000A8-8788-4F9F-95FB-7168A84614A9}" srcId="{797D7536-BF5A-4EFC-859D-0A51DA97DE05}" destId="{66886A9F-1EC1-47C5-866A-C74C1B5667C0}" srcOrd="1" destOrd="0" parTransId="{63EE8A95-9C63-4785-8B3C-AD9DB5E59A9A}" sibTransId="{0197C454-B8EC-444B-85E1-1FC35E74936C}"/>
    <dgm:cxn modelId="{C21494AE-3EEF-42B9-B5D0-1A7F93CE251C}" type="presOf" srcId="{4DFA02D4-C66B-44CD-94B7-871768F5C57A}" destId="{6FD13398-3CBD-46C6-B32A-A3859EB1C835}" srcOrd="0" destOrd="0" presId="urn:microsoft.com/office/officeart/2008/layout/LinedList"/>
    <dgm:cxn modelId="{CC53CFB2-9807-4A28-AFAC-C2E7964DEC76}" type="presOf" srcId="{9220B238-B177-4AE3-8FDF-F4FCB223E84A}" destId="{40BF5F4C-AC93-42C1-909B-D89B6929ABA4}" srcOrd="0" destOrd="0" presId="urn:microsoft.com/office/officeart/2008/layout/LinedList"/>
    <dgm:cxn modelId="{261099B7-A4E5-42E1-8DC7-56ECEB4A76B2}" type="presOf" srcId="{3EAF9A22-EC37-4702-BF45-561D6BE0AE49}" destId="{96C18F0C-B682-4642-995C-813A7FEEA03C}" srcOrd="0" destOrd="0" presId="urn:microsoft.com/office/officeart/2008/layout/LinedList"/>
    <dgm:cxn modelId="{C478A1B7-700D-41DA-A040-185D3CAAF33E}" type="presOf" srcId="{3C18A86C-E9DB-466D-B057-60C74936E323}" destId="{FFA40C25-8104-4393-A8C5-487D296C88BB}" srcOrd="0" destOrd="0" presId="urn:microsoft.com/office/officeart/2008/layout/LinedList"/>
    <dgm:cxn modelId="{572451C9-DCE6-4880-87BB-9B9243B29C12}" srcId="{797D7536-BF5A-4EFC-859D-0A51DA97DE05}" destId="{A1C0A967-4E98-4A42-A761-76CCF66B605D}" srcOrd="0" destOrd="0" parTransId="{2C1A030B-4451-472D-8EF3-D7E3C60576D8}" sibTransId="{12BC21B5-C485-4670-BF39-61B96589AA65}"/>
    <dgm:cxn modelId="{505B91D2-AD1A-4699-8BD5-5DE5DAF8EA65}" type="presOf" srcId="{B4DB0156-35B0-43BF-A222-D7C035D04F0B}" destId="{2E5DD70B-F169-4D90-AF9C-E94C63358446}" srcOrd="0" destOrd="0" presId="urn:microsoft.com/office/officeart/2008/layout/LinedList"/>
    <dgm:cxn modelId="{36A92BE3-7656-4F13-8BE8-9BFD1F465AD4}" srcId="{797D7536-BF5A-4EFC-859D-0A51DA97DE05}" destId="{D47FDDA6-A1D0-4BE8-A73F-FB8423ED9DE5}" srcOrd="4" destOrd="0" parTransId="{C4BBBBF1-2690-4A6E-9F9B-1384A3E08850}" sibTransId="{634BAB43-A9F2-48B0-A939-E6813B40A7A1}"/>
    <dgm:cxn modelId="{07D5EAEA-87A5-4743-B878-FC59C30F816A}" srcId="{797D7536-BF5A-4EFC-859D-0A51DA97DE05}" destId="{DBC1A046-14AC-45E5-8FEC-E4D1E1A249B1}" srcOrd="2" destOrd="0" parTransId="{15076938-76FD-4574-AE0C-D6AC92B0A663}" sibTransId="{51E31FF5-412D-4069-B292-A49801293B9B}"/>
    <dgm:cxn modelId="{703975F5-2327-4D18-ADF4-6CF97C85506B}" srcId="{A72E9B19-F033-4DFA-82D2-D08C259645C7}" destId="{3FBD8FC1-4EF9-433B-A63D-F38EBA611483}" srcOrd="4" destOrd="0" parTransId="{76A1D615-9A6F-466D-8018-B42FF6E67B1D}" sibTransId="{D12A9BEA-95E5-44AC-A973-FD92BC7C3858}"/>
    <dgm:cxn modelId="{39FA3898-8879-44AB-B1CB-444CBD3E04F1}" type="presParOf" srcId="{496351FE-5449-4AE1-92F1-96653C0A5CC7}" destId="{0C1A3087-44FA-4B16-9128-DA76FC9E6349}" srcOrd="0" destOrd="0" presId="urn:microsoft.com/office/officeart/2008/layout/LinedList"/>
    <dgm:cxn modelId="{A6326289-084B-42F5-B0F4-E62700C66E8A}" type="presParOf" srcId="{496351FE-5449-4AE1-92F1-96653C0A5CC7}" destId="{15796E81-799C-4158-B0F0-45714C813348}" srcOrd="1" destOrd="0" presId="urn:microsoft.com/office/officeart/2008/layout/LinedList"/>
    <dgm:cxn modelId="{91F1D75F-190E-4F09-8DB6-0E814FFA8126}" type="presParOf" srcId="{15796E81-799C-4158-B0F0-45714C813348}" destId="{65A2F324-42E7-4B78-B8C5-950CE7009877}" srcOrd="0" destOrd="0" presId="urn:microsoft.com/office/officeart/2008/layout/LinedList"/>
    <dgm:cxn modelId="{2AECD5EC-4D09-490B-A585-45FE3B244073}" type="presParOf" srcId="{15796E81-799C-4158-B0F0-45714C813348}" destId="{0DB990E9-4E0E-4FF0-BE25-0653C2BDF924}" srcOrd="1" destOrd="0" presId="urn:microsoft.com/office/officeart/2008/layout/LinedList"/>
    <dgm:cxn modelId="{76F330EF-5F33-428C-8DC5-365A8104A68D}" type="presParOf" srcId="{0DB990E9-4E0E-4FF0-BE25-0653C2BDF924}" destId="{46FFBE44-1503-45D8-8689-C635FC81C43F}" srcOrd="0" destOrd="0" presId="urn:microsoft.com/office/officeart/2008/layout/LinedList"/>
    <dgm:cxn modelId="{25E059EF-0B04-4882-8DC9-8AAA879DFD9C}" type="presParOf" srcId="{0DB990E9-4E0E-4FF0-BE25-0653C2BDF924}" destId="{A9D7C427-0620-421E-8952-071A17A0A1E1}" srcOrd="1" destOrd="0" presId="urn:microsoft.com/office/officeart/2008/layout/LinedList"/>
    <dgm:cxn modelId="{EFA2C4F1-447C-4E02-BDA5-813198A82ACF}" type="presParOf" srcId="{A9D7C427-0620-421E-8952-071A17A0A1E1}" destId="{B7750011-3F08-4009-B56F-ACE64351A6F0}" srcOrd="0" destOrd="0" presId="urn:microsoft.com/office/officeart/2008/layout/LinedList"/>
    <dgm:cxn modelId="{2D3EA063-598A-4D4C-856F-7B95B500B66D}" type="presParOf" srcId="{A9D7C427-0620-421E-8952-071A17A0A1E1}" destId="{3614D82A-D75F-43A1-8612-B806EA818549}" srcOrd="1" destOrd="0" presId="urn:microsoft.com/office/officeart/2008/layout/LinedList"/>
    <dgm:cxn modelId="{B4D3D066-F68E-4466-A41D-D3AF3DC4B554}" type="presParOf" srcId="{A9D7C427-0620-421E-8952-071A17A0A1E1}" destId="{D08CEE36-2BE1-4192-BF0D-C17FE797DEEC}" srcOrd="2" destOrd="0" presId="urn:microsoft.com/office/officeart/2008/layout/LinedList"/>
    <dgm:cxn modelId="{A2F7ECDB-0409-4E10-A4C1-C8D57E833B87}" type="presParOf" srcId="{0DB990E9-4E0E-4FF0-BE25-0653C2BDF924}" destId="{033E0682-8E1D-4BBF-89AE-D19AE1BC9A65}" srcOrd="2" destOrd="0" presId="urn:microsoft.com/office/officeart/2008/layout/LinedList"/>
    <dgm:cxn modelId="{70709898-8C30-4D69-BEA1-2B28BABD6CD3}" type="presParOf" srcId="{0DB990E9-4E0E-4FF0-BE25-0653C2BDF924}" destId="{4490E25C-D499-4504-8F9C-EE85A711459C}" srcOrd="3" destOrd="0" presId="urn:microsoft.com/office/officeart/2008/layout/LinedList"/>
    <dgm:cxn modelId="{BC9F84B5-48C6-418E-9EB6-7050FCE42DF9}" type="presParOf" srcId="{0DB990E9-4E0E-4FF0-BE25-0653C2BDF924}" destId="{40DDABCC-CE05-411F-BD09-5E62A58CC86B}" srcOrd="4" destOrd="0" presId="urn:microsoft.com/office/officeart/2008/layout/LinedList"/>
    <dgm:cxn modelId="{D277D4ED-6F18-4EBF-84DF-C2ED0B61BFED}" type="presParOf" srcId="{40DDABCC-CE05-411F-BD09-5E62A58CC86B}" destId="{B6075C9C-2ED3-43E7-BCC5-DF100E73F2E6}" srcOrd="0" destOrd="0" presId="urn:microsoft.com/office/officeart/2008/layout/LinedList"/>
    <dgm:cxn modelId="{5033C858-194F-4F11-B7EC-0975E3B05239}" type="presParOf" srcId="{40DDABCC-CE05-411F-BD09-5E62A58CC86B}" destId="{FFA40C25-8104-4393-A8C5-487D296C88BB}" srcOrd="1" destOrd="0" presId="urn:microsoft.com/office/officeart/2008/layout/LinedList"/>
    <dgm:cxn modelId="{5F77DC01-CC07-4153-B85F-BF9F70A0B196}" type="presParOf" srcId="{40DDABCC-CE05-411F-BD09-5E62A58CC86B}" destId="{D522D4EF-67DB-481F-BE6F-30B434512D94}" srcOrd="2" destOrd="0" presId="urn:microsoft.com/office/officeart/2008/layout/LinedList"/>
    <dgm:cxn modelId="{8AA87672-3A52-4F6F-9073-7B7A9EE8B3DB}" type="presParOf" srcId="{0DB990E9-4E0E-4FF0-BE25-0653C2BDF924}" destId="{308E3AFF-9B6B-473D-A3AF-95290148A9C1}" srcOrd="5" destOrd="0" presId="urn:microsoft.com/office/officeart/2008/layout/LinedList"/>
    <dgm:cxn modelId="{4BA55772-4C95-4ADE-BC69-804B597710D8}" type="presParOf" srcId="{0DB990E9-4E0E-4FF0-BE25-0653C2BDF924}" destId="{AEC531AC-A60C-44E7-9CAD-0FD9FA95FDD7}" srcOrd="6" destOrd="0" presId="urn:microsoft.com/office/officeart/2008/layout/LinedList"/>
    <dgm:cxn modelId="{02DED501-DD5A-4512-A2F1-8CE412A27F67}" type="presParOf" srcId="{0DB990E9-4E0E-4FF0-BE25-0653C2BDF924}" destId="{E6647635-6403-4033-B79E-E4472C360523}" srcOrd="7" destOrd="0" presId="urn:microsoft.com/office/officeart/2008/layout/LinedList"/>
    <dgm:cxn modelId="{A1191BF8-B359-4D9A-8F7F-CE148B3F29B6}" type="presParOf" srcId="{E6647635-6403-4033-B79E-E4472C360523}" destId="{7CE6DC13-D302-4406-9D70-C637501B0FFD}" srcOrd="0" destOrd="0" presId="urn:microsoft.com/office/officeart/2008/layout/LinedList"/>
    <dgm:cxn modelId="{A76FFDEE-0925-4E19-9B3D-ED34ACAD4047}" type="presParOf" srcId="{E6647635-6403-4033-B79E-E4472C360523}" destId="{40BF5F4C-AC93-42C1-909B-D89B6929ABA4}" srcOrd="1" destOrd="0" presId="urn:microsoft.com/office/officeart/2008/layout/LinedList"/>
    <dgm:cxn modelId="{3973E3A7-D6C3-427B-80D6-3B0CE7746376}" type="presParOf" srcId="{E6647635-6403-4033-B79E-E4472C360523}" destId="{766BB5FD-D35F-41C8-8E4D-01A3DF09285E}" srcOrd="2" destOrd="0" presId="urn:microsoft.com/office/officeart/2008/layout/LinedList"/>
    <dgm:cxn modelId="{86660A4D-FFCE-49F8-9B41-796C4FCF3694}" type="presParOf" srcId="{0DB990E9-4E0E-4FF0-BE25-0653C2BDF924}" destId="{97DEFF0B-51DD-40C9-A7B2-CDBBC9126CF5}" srcOrd="8" destOrd="0" presId="urn:microsoft.com/office/officeart/2008/layout/LinedList"/>
    <dgm:cxn modelId="{BC3BE364-022B-4F18-8045-D080735966A1}" type="presParOf" srcId="{0DB990E9-4E0E-4FF0-BE25-0653C2BDF924}" destId="{F0009ED4-FEAE-4721-94F1-BF1C76B789FA}" srcOrd="9" destOrd="0" presId="urn:microsoft.com/office/officeart/2008/layout/LinedList"/>
    <dgm:cxn modelId="{A342CD14-3564-4D08-8F23-70288D2ADF45}" type="presParOf" srcId="{0DB990E9-4E0E-4FF0-BE25-0653C2BDF924}" destId="{69E9A1AD-3FDF-4CD7-92B1-FA3F13F442FE}" srcOrd="10" destOrd="0" presId="urn:microsoft.com/office/officeart/2008/layout/LinedList"/>
    <dgm:cxn modelId="{1E15F45B-D35D-4F7B-B802-4DA75C2504BD}" type="presParOf" srcId="{69E9A1AD-3FDF-4CD7-92B1-FA3F13F442FE}" destId="{6F2D9AE0-4CE7-4DC9-A224-4BEBE5C07672}" srcOrd="0" destOrd="0" presId="urn:microsoft.com/office/officeart/2008/layout/LinedList"/>
    <dgm:cxn modelId="{ABCA9BE4-1EDC-4D6A-B443-93CD4557AC7C}" type="presParOf" srcId="{69E9A1AD-3FDF-4CD7-92B1-FA3F13F442FE}" destId="{6FD13398-3CBD-46C6-B32A-A3859EB1C835}" srcOrd="1" destOrd="0" presId="urn:microsoft.com/office/officeart/2008/layout/LinedList"/>
    <dgm:cxn modelId="{1ACFEAB4-04E0-492F-911A-36F6409B962C}" type="presParOf" srcId="{69E9A1AD-3FDF-4CD7-92B1-FA3F13F442FE}" destId="{E913972F-8AD7-4D94-B0B1-74ECD46F303E}" srcOrd="2" destOrd="0" presId="urn:microsoft.com/office/officeart/2008/layout/LinedList"/>
    <dgm:cxn modelId="{F27FE630-B7DB-4194-8B5B-51AC97A5648D}" type="presParOf" srcId="{0DB990E9-4E0E-4FF0-BE25-0653C2BDF924}" destId="{A7F94095-5D97-46F4-9879-F79D9AC6BDDE}" srcOrd="11" destOrd="0" presId="urn:microsoft.com/office/officeart/2008/layout/LinedList"/>
    <dgm:cxn modelId="{EDE2F104-1B00-4089-9332-48E8D89A25DE}" type="presParOf" srcId="{0DB990E9-4E0E-4FF0-BE25-0653C2BDF924}" destId="{4A39272B-6491-401A-BE43-63D8812DC13C}" srcOrd="12" destOrd="0" presId="urn:microsoft.com/office/officeart/2008/layout/LinedList"/>
    <dgm:cxn modelId="{AA66051D-C7E6-4502-ADC0-989096E27993}" type="presParOf" srcId="{0DB990E9-4E0E-4FF0-BE25-0653C2BDF924}" destId="{06D7B9AF-4796-4462-8CB2-5A6ABA5A0B20}" srcOrd="13" destOrd="0" presId="urn:microsoft.com/office/officeart/2008/layout/LinedList"/>
    <dgm:cxn modelId="{CC281FE7-C288-4CA1-82A1-3CE134A703BA}" type="presParOf" srcId="{06D7B9AF-4796-4462-8CB2-5A6ABA5A0B20}" destId="{841226BE-1BCB-4E69-ACDD-4532AC50ACC7}" srcOrd="0" destOrd="0" presId="urn:microsoft.com/office/officeart/2008/layout/LinedList"/>
    <dgm:cxn modelId="{29FD6070-135C-416A-AB67-CDA23D0B2A58}" type="presParOf" srcId="{06D7B9AF-4796-4462-8CB2-5A6ABA5A0B20}" destId="{C5118A34-9087-4771-8589-4E6E9B2A7969}" srcOrd="1" destOrd="0" presId="urn:microsoft.com/office/officeart/2008/layout/LinedList"/>
    <dgm:cxn modelId="{2090D74B-856D-4F58-BB44-DC398EF98DCA}" type="presParOf" srcId="{06D7B9AF-4796-4462-8CB2-5A6ABA5A0B20}" destId="{467833ED-D18C-4978-AE8D-ED99E21C35EC}" srcOrd="2" destOrd="0" presId="urn:microsoft.com/office/officeart/2008/layout/LinedList"/>
    <dgm:cxn modelId="{15730346-2E39-4270-8760-139B7070DB76}" type="presParOf" srcId="{0DB990E9-4E0E-4FF0-BE25-0653C2BDF924}" destId="{AC69FBDD-3D2A-4F46-93C6-7EDA75D249BE}" srcOrd="14" destOrd="0" presId="urn:microsoft.com/office/officeart/2008/layout/LinedList"/>
    <dgm:cxn modelId="{2B28ABAF-7282-49FD-84BC-B8B333C48908}" type="presParOf" srcId="{0DB990E9-4E0E-4FF0-BE25-0653C2BDF924}" destId="{6BE323A5-32F0-4277-9D9F-6F012EFEEB2D}" srcOrd="15" destOrd="0" presId="urn:microsoft.com/office/officeart/2008/layout/LinedList"/>
    <dgm:cxn modelId="{CC65122F-468A-4D92-BBAE-66C578DA2622}" type="presParOf" srcId="{496351FE-5449-4AE1-92F1-96653C0A5CC7}" destId="{8413EF10-D3A9-48B0-A882-B6EE55EAB99A}" srcOrd="2" destOrd="0" presId="urn:microsoft.com/office/officeart/2008/layout/LinedList"/>
    <dgm:cxn modelId="{4A36EF9C-9D19-4FCC-B2DB-A4739E5E08F5}" type="presParOf" srcId="{496351FE-5449-4AE1-92F1-96653C0A5CC7}" destId="{AD8ED4FB-087D-41E8-94C4-E304A8DD2B5B}" srcOrd="3" destOrd="0" presId="urn:microsoft.com/office/officeart/2008/layout/LinedList"/>
    <dgm:cxn modelId="{737B59B9-006C-41E3-BB6A-74FA2AE98622}" type="presParOf" srcId="{AD8ED4FB-087D-41E8-94C4-E304A8DD2B5B}" destId="{11C52E5C-4069-4654-8DE3-2EFD7269FF1A}" srcOrd="0" destOrd="0" presId="urn:microsoft.com/office/officeart/2008/layout/LinedList"/>
    <dgm:cxn modelId="{48608A64-4BA3-4AE4-89D6-A73F691605D5}" type="presParOf" srcId="{AD8ED4FB-087D-41E8-94C4-E304A8DD2B5B}" destId="{DDB5DD34-E416-41E4-94CD-F674DA5190E3}" srcOrd="1" destOrd="0" presId="urn:microsoft.com/office/officeart/2008/layout/LinedList"/>
    <dgm:cxn modelId="{EB97C05D-FD18-42C0-9956-CDC153997329}" type="presParOf" srcId="{DDB5DD34-E416-41E4-94CD-F674DA5190E3}" destId="{2FA3226E-E2E1-416F-927E-FC528D45DCD0}" srcOrd="0" destOrd="0" presId="urn:microsoft.com/office/officeart/2008/layout/LinedList"/>
    <dgm:cxn modelId="{B707B6F4-1A7A-48EA-AD6E-12BA240C2867}" type="presParOf" srcId="{DDB5DD34-E416-41E4-94CD-F674DA5190E3}" destId="{0273E797-6514-43A7-A573-C3806FA06994}" srcOrd="1" destOrd="0" presId="urn:microsoft.com/office/officeart/2008/layout/LinedList"/>
    <dgm:cxn modelId="{C636946F-5ECE-4E8A-A188-E8844C1F3463}" type="presParOf" srcId="{0273E797-6514-43A7-A573-C3806FA06994}" destId="{5BE2CC94-9A83-4B5C-8EEE-BB7577098C4B}" srcOrd="0" destOrd="0" presId="urn:microsoft.com/office/officeart/2008/layout/LinedList"/>
    <dgm:cxn modelId="{788D7CBB-133B-438C-ADB8-6BB75599E8E3}" type="presParOf" srcId="{0273E797-6514-43A7-A573-C3806FA06994}" destId="{1B6881ED-E439-41A6-BF7E-0F9326501E55}" srcOrd="1" destOrd="0" presId="urn:microsoft.com/office/officeart/2008/layout/LinedList"/>
    <dgm:cxn modelId="{86968726-5481-48B6-AF67-6DC806C395B8}" type="presParOf" srcId="{0273E797-6514-43A7-A573-C3806FA06994}" destId="{8807693D-D03F-47DF-82DD-55FC17ED790F}" srcOrd="2" destOrd="0" presId="urn:microsoft.com/office/officeart/2008/layout/LinedList"/>
    <dgm:cxn modelId="{16ED01ED-3C7A-4648-AA15-6EDF5A81AF6B}" type="presParOf" srcId="{DDB5DD34-E416-41E4-94CD-F674DA5190E3}" destId="{940453F3-7E87-4431-86EC-EACDEB2456AA}" srcOrd="2" destOrd="0" presId="urn:microsoft.com/office/officeart/2008/layout/LinedList"/>
    <dgm:cxn modelId="{5C1ABA97-0A8D-4590-85D1-469F6D264825}" type="presParOf" srcId="{DDB5DD34-E416-41E4-94CD-F674DA5190E3}" destId="{45AF0511-F48D-4C8C-9D99-A918B38E35CC}" srcOrd="3" destOrd="0" presId="urn:microsoft.com/office/officeart/2008/layout/LinedList"/>
    <dgm:cxn modelId="{A0D56F8D-6374-408F-AEB5-BFA2A8B0496C}" type="presParOf" srcId="{DDB5DD34-E416-41E4-94CD-F674DA5190E3}" destId="{5F669698-2A1E-4887-84BB-BE107AF3691D}" srcOrd="4" destOrd="0" presId="urn:microsoft.com/office/officeart/2008/layout/LinedList"/>
    <dgm:cxn modelId="{81F05C1E-EA77-4098-BBE1-E1216103A03D}" type="presParOf" srcId="{5F669698-2A1E-4887-84BB-BE107AF3691D}" destId="{C3C8D2CE-314A-4A7D-91BE-C36CD4EB20D0}" srcOrd="0" destOrd="0" presId="urn:microsoft.com/office/officeart/2008/layout/LinedList"/>
    <dgm:cxn modelId="{DFE43813-E5DA-4EB7-AD4A-195EE4239655}" type="presParOf" srcId="{5F669698-2A1E-4887-84BB-BE107AF3691D}" destId="{AF2DBC84-7354-4C5E-AF14-984D4AC87582}" srcOrd="1" destOrd="0" presId="urn:microsoft.com/office/officeart/2008/layout/LinedList"/>
    <dgm:cxn modelId="{775A3931-2FFF-4178-AE56-DFC3E69DFE2A}" type="presParOf" srcId="{5F669698-2A1E-4887-84BB-BE107AF3691D}" destId="{1CD28C2C-94F1-4D5D-955A-635BB150E509}" srcOrd="2" destOrd="0" presId="urn:microsoft.com/office/officeart/2008/layout/LinedList"/>
    <dgm:cxn modelId="{BFD82B6E-2795-45D8-887D-03AAD99A00AE}" type="presParOf" srcId="{DDB5DD34-E416-41E4-94CD-F674DA5190E3}" destId="{32EB1E86-3B6F-4F5D-9E50-49F6A2168CFA}" srcOrd="5" destOrd="0" presId="urn:microsoft.com/office/officeart/2008/layout/LinedList"/>
    <dgm:cxn modelId="{AD3030BB-AE82-4ED7-8C11-185D9F6AEC1B}" type="presParOf" srcId="{DDB5DD34-E416-41E4-94CD-F674DA5190E3}" destId="{EA27FBFA-43DC-43F1-8D65-611E71C5DD14}" srcOrd="6" destOrd="0" presId="urn:microsoft.com/office/officeart/2008/layout/LinedList"/>
    <dgm:cxn modelId="{1B377A16-C7A4-49FD-8E23-CBDCA30FE6B1}" type="presParOf" srcId="{DDB5DD34-E416-41E4-94CD-F674DA5190E3}" destId="{D80893A8-DAEC-4250-8979-0D8E8FEDF033}" srcOrd="7" destOrd="0" presId="urn:microsoft.com/office/officeart/2008/layout/LinedList"/>
    <dgm:cxn modelId="{E58E6967-950E-43A5-840D-2A68A8CA1A06}" type="presParOf" srcId="{D80893A8-DAEC-4250-8979-0D8E8FEDF033}" destId="{A7561851-9E33-427E-9999-8C25D86F8CBC}" srcOrd="0" destOrd="0" presId="urn:microsoft.com/office/officeart/2008/layout/LinedList"/>
    <dgm:cxn modelId="{7B6CF851-0671-45D5-BE57-BA90938109D0}" type="presParOf" srcId="{D80893A8-DAEC-4250-8979-0D8E8FEDF033}" destId="{46A026EE-9B9A-411F-A22B-549DAD4C5567}" srcOrd="1" destOrd="0" presId="urn:microsoft.com/office/officeart/2008/layout/LinedList"/>
    <dgm:cxn modelId="{6D3A265F-623E-4DF1-A205-B3818BE9AA4D}" type="presParOf" srcId="{D80893A8-DAEC-4250-8979-0D8E8FEDF033}" destId="{A20F5C3A-16DC-4A9B-A23E-D8384D2FB88C}" srcOrd="2" destOrd="0" presId="urn:microsoft.com/office/officeart/2008/layout/LinedList"/>
    <dgm:cxn modelId="{D2E44D74-4566-4C12-9587-C4551234F640}" type="presParOf" srcId="{DDB5DD34-E416-41E4-94CD-F674DA5190E3}" destId="{3767EADB-C85E-462A-A641-2E2DDCAB05A9}" srcOrd="8" destOrd="0" presId="urn:microsoft.com/office/officeart/2008/layout/LinedList"/>
    <dgm:cxn modelId="{A526F44D-3C45-452A-897D-013B9FF394A3}" type="presParOf" srcId="{DDB5DD34-E416-41E4-94CD-F674DA5190E3}" destId="{B51138C2-E7ED-45EB-9FED-AA99BE0C1DC1}" srcOrd="9" destOrd="0" presId="urn:microsoft.com/office/officeart/2008/layout/LinedList"/>
    <dgm:cxn modelId="{C645D38A-98CC-445C-9936-D7EE16CC0B21}" type="presParOf" srcId="{DDB5DD34-E416-41E4-94CD-F674DA5190E3}" destId="{8766FEDC-E1F1-47F9-98AF-F00AAB033B88}" srcOrd="10" destOrd="0" presId="urn:microsoft.com/office/officeart/2008/layout/LinedList"/>
    <dgm:cxn modelId="{3776B746-FC12-485B-B8A8-B4AF57167700}" type="presParOf" srcId="{8766FEDC-E1F1-47F9-98AF-F00AAB033B88}" destId="{6BEA8687-B39B-446D-9D1D-8C4C234C1E96}" srcOrd="0" destOrd="0" presId="urn:microsoft.com/office/officeart/2008/layout/LinedList"/>
    <dgm:cxn modelId="{C54E7396-6388-4483-AE39-BA095D759A9B}" type="presParOf" srcId="{8766FEDC-E1F1-47F9-98AF-F00AAB033B88}" destId="{2E5DD70B-F169-4D90-AF9C-E94C63358446}" srcOrd="1" destOrd="0" presId="urn:microsoft.com/office/officeart/2008/layout/LinedList"/>
    <dgm:cxn modelId="{B949756A-8756-4592-8298-DD172E91207B}" type="presParOf" srcId="{8766FEDC-E1F1-47F9-98AF-F00AAB033B88}" destId="{DFC408FA-C6F1-491D-9E43-785483DC3D91}" srcOrd="2" destOrd="0" presId="urn:microsoft.com/office/officeart/2008/layout/LinedList"/>
    <dgm:cxn modelId="{8210C168-DF9D-414B-BE76-F79D1584AC50}" type="presParOf" srcId="{DDB5DD34-E416-41E4-94CD-F674DA5190E3}" destId="{F862A87A-2E6F-44CC-9B24-9A53E15D5821}" srcOrd="11" destOrd="0" presId="urn:microsoft.com/office/officeart/2008/layout/LinedList"/>
    <dgm:cxn modelId="{C03967B9-E6AB-47C2-98F6-2BC429681B02}" type="presParOf" srcId="{DDB5DD34-E416-41E4-94CD-F674DA5190E3}" destId="{35E4ABC1-3748-4748-9A7B-CEA69E699505}" srcOrd="12" destOrd="0" presId="urn:microsoft.com/office/officeart/2008/layout/LinedList"/>
    <dgm:cxn modelId="{AA1FE87B-868D-45CD-99B2-55619D0FF0C7}" type="presParOf" srcId="{DDB5DD34-E416-41E4-94CD-F674DA5190E3}" destId="{A3CE7B3D-F6AB-4770-A9F0-FC9131885C56}" srcOrd="13" destOrd="0" presId="urn:microsoft.com/office/officeart/2008/layout/LinedList"/>
    <dgm:cxn modelId="{0A374E8F-D809-4C38-B411-0B19AE1B7B4C}" type="presParOf" srcId="{A3CE7B3D-F6AB-4770-A9F0-FC9131885C56}" destId="{60CA3271-93AC-4965-B1DE-19C67B5CBE49}" srcOrd="0" destOrd="0" presId="urn:microsoft.com/office/officeart/2008/layout/LinedList"/>
    <dgm:cxn modelId="{AE9939B4-3D56-46F2-95E6-46A107ADDF98}" type="presParOf" srcId="{A3CE7B3D-F6AB-4770-A9F0-FC9131885C56}" destId="{E6B952C1-4AA2-4D53-9703-0117A3F5A284}" srcOrd="1" destOrd="0" presId="urn:microsoft.com/office/officeart/2008/layout/LinedList"/>
    <dgm:cxn modelId="{34B5B9F0-C709-428E-8923-3D0FC1ADBB4E}" type="presParOf" srcId="{A3CE7B3D-F6AB-4770-A9F0-FC9131885C56}" destId="{3A217B29-2798-4A0D-AE39-D4C6B9ECDA7E}" srcOrd="2" destOrd="0" presId="urn:microsoft.com/office/officeart/2008/layout/LinedList"/>
    <dgm:cxn modelId="{26DC5182-C26E-4C62-830F-7830C740FD2A}" type="presParOf" srcId="{DDB5DD34-E416-41E4-94CD-F674DA5190E3}" destId="{8219D281-F958-4CC1-A761-FDF01B8C038F}" srcOrd="14" destOrd="0" presId="urn:microsoft.com/office/officeart/2008/layout/LinedList"/>
    <dgm:cxn modelId="{ACEE7C37-9114-4E83-A931-F3CC6DCE19B0}" type="presParOf" srcId="{DDB5DD34-E416-41E4-94CD-F674DA5190E3}" destId="{51E2C28D-2BE6-4D2E-8FFE-4658FE0FF5CD}" srcOrd="15" destOrd="0" presId="urn:microsoft.com/office/officeart/2008/layout/LinedList"/>
    <dgm:cxn modelId="{3C12712B-F537-421E-A32C-C215B0A9F2B4}" type="presParOf" srcId="{DDB5DD34-E416-41E4-94CD-F674DA5190E3}" destId="{7D327873-BF41-4270-810D-DC082D939604}" srcOrd="16" destOrd="0" presId="urn:microsoft.com/office/officeart/2008/layout/LinedList"/>
    <dgm:cxn modelId="{4080A740-1953-4727-877D-20BD47DE3B8D}" type="presParOf" srcId="{7D327873-BF41-4270-810D-DC082D939604}" destId="{3164954C-ACA2-47C1-AE99-E3F27A9C60BB}" srcOrd="0" destOrd="0" presId="urn:microsoft.com/office/officeart/2008/layout/LinedList"/>
    <dgm:cxn modelId="{1BA90C77-408E-44A3-9905-74D23D36BD2E}" type="presParOf" srcId="{7D327873-BF41-4270-810D-DC082D939604}" destId="{B77DB737-98A6-4782-8A34-3FBF6E4FDFEA}" srcOrd="1" destOrd="0" presId="urn:microsoft.com/office/officeart/2008/layout/LinedList"/>
    <dgm:cxn modelId="{1DFBA572-5529-4F18-94C0-716226397556}" type="presParOf" srcId="{7D327873-BF41-4270-810D-DC082D939604}" destId="{9934C76E-87DE-48F1-90F2-0C90E6EEA1CC}" srcOrd="2" destOrd="0" presId="urn:microsoft.com/office/officeart/2008/layout/LinedList"/>
    <dgm:cxn modelId="{C115C173-292C-4CE4-8444-A2F9892B874B}" type="presParOf" srcId="{DDB5DD34-E416-41E4-94CD-F674DA5190E3}" destId="{2336E289-3735-47A5-8372-81650734BF59}" srcOrd="17" destOrd="0" presId="urn:microsoft.com/office/officeart/2008/layout/LinedList"/>
    <dgm:cxn modelId="{A85F34E7-6CAA-454C-9CB9-0695B3BF14E2}" type="presParOf" srcId="{DDB5DD34-E416-41E4-94CD-F674DA5190E3}" destId="{152CA65C-CFB0-4786-97E9-3C2CDF9AA97C}" srcOrd="18" destOrd="0" presId="urn:microsoft.com/office/officeart/2008/layout/LinedList"/>
    <dgm:cxn modelId="{00682A1D-A27E-4597-BA47-B2517E47A637}" type="presParOf" srcId="{DDB5DD34-E416-41E4-94CD-F674DA5190E3}" destId="{9BC5BDFA-2DCB-4DB8-B24A-AB73DA27E7CB}" srcOrd="19" destOrd="0" presId="urn:microsoft.com/office/officeart/2008/layout/LinedList"/>
    <dgm:cxn modelId="{E48D3809-464C-410F-8E43-B0A6B3FB81B7}" type="presParOf" srcId="{9BC5BDFA-2DCB-4DB8-B24A-AB73DA27E7CB}" destId="{00E57EA7-675B-40FE-BD3E-C5ADCB228539}" srcOrd="0" destOrd="0" presId="urn:microsoft.com/office/officeart/2008/layout/LinedList"/>
    <dgm:cxn modelId="{DFF4C8F6-29E6-47CA-84D6-E28B5FB92BD0}" type="presParOf" srcId="{9BC5BDFA-2DCB-4DB8-B24A-AB73DA27E7CB}" destId="{96C18F0C-B682-4642-995C-813A7FEEA03C}" srcOrd="1" destOrd="0" presId="urn:microsoft.com/office/officeart/2008/layout/LinedList"/>
    <dgm:cxn modelId="{62423888-4DC8-41A5-BB23-0DDA12C92ABF}" type="presParOf" srcId="{9BC5BDFA-2DCB-4DB8-B24A-AB73DA27E7CB}" destId="{64544385-6CF5-4A95-B2B0-ADE8827AE3CD}" srcOrd="2" destOrd="0" presId="urn:microsoft.com/office/officeart/2008/layout/LinedList"/>
    <dgm:cxn modelId="{8B7AC155-8F6D-447F-BA03-5A45FC96024F}" type="presParOf" srcId="{DDB5DD34-E416-41E4-94CD-F674DA5190E3}" destId="{4A905384-6CB0-40BD-9ECF-8E91F69974D3}" srcOrd="20" destOrd="0" presId="urn:microsoft.com/office/officeart/2008/layout/LinedList"/>
    <dgm:cxn modelId="{65EA75D6-8A36-4330-B02E-50EBEC8D48C4}" type="presParOf" srcId="{DDB5DD34-E416-41E4-94CD-F674DA5190E3}" destId="{74728B68-70FD-46A9-96A6-9E21F19F9FB2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A3087-44FA-4B16-9128-DA76FC9E634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2F324-42E7-4B78-B8C5-950CE7009877}">
      <dsp:nvSpPr>
        <dsp:cNvPr id="0" name=""/>
        <dsp:cNvSpPr/>
      </dsp:nvSpPr>
      <dsp:spPr>
        <a:xfrm>
          <a:off x="0" y="0"/>
          <a:ext cx="138010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highlight>
                <a:srgbClr val="00FF00"/>
              </a:highlight>
            </a:rPr>
            <a:t>Meningkatkan Absorbsi</a:t>
          </a:r>
          <a:endParaRPr lang="en-US" sz="1600" kern="1200" dirty="0">
            <a:highlight>
              <a:srgbClr val="00FF00"/>
            </a:highlight>
          </a:endParaRPr>
        </a:p>
      </dsp:txBody>
      <dsp:txXfrm>
        <a:off x="0" y="0"/>
        <a:ext cx="1380102" cy="2768070"/>
      </dsp:txXfrm>
    </dsp:sp>
    <dsp:sp modelId="{3614D82A-D75F-43A1-8612-B806EA818549}">
      <dsp:nvSpPr>
        <dsp:cNvPr id="0" name=""/>
        <dsp:cNvSpPr/>
      </dsp:nvSpPr>
      <dsp:spPr>
        <a:xfrm>
          <a:off x="1483610" y="26085"/>
          <a:ext cx="5416901" cy="52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Ascorbic acid</a:t>
          </a:r>
          <a:endParaRPr lang="en-US" sz="1500" kern="1200"/>
        </a:p>
      </dsp:txBody>
      <dsp:txXfrm>
        <a:off x="1483610" y="26085"/>
        <a:ext cx="5416901" cy="521716"/>
      </dsp:txXfrm>
    </dsp:sp>
    <dsp:sp modelId="{033E0682-8E1D-4BBF-89AE-D19AE1BC9A65}">
      <dsp:nvSpPr>
        <dsp:cNvPr id="0" name=""/>
        <dsp:cNvSpPr/>
      </dsp:nvSpPr>
      <dsp:spPr>
        <a:xfrm>
          <a:off x="1380102" y="547802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40C25-8104-4393-A8C5-487D296C88BB}">
      <dsp:nvSpPr>
        <dsp:cNvPr id="0" name=""/>
        <dsp:cNvSpPr/>
      </dsp:nvSpPr>
      <dsp:spPr>
        <a:xfrm>
          <a:off x="1483610" y="573888"/>
          <a:ext cx="5416901" cy="52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Amino acids</a:t>
          </a:r>
          <a:endParaRPr lang="en-US" sz="1500" kern="1200"/>
        </a:p>
      </dsp:txBody>
      <dsp:txXfrm>
        <a:off x="1483610" y="573888"/>
        <a:ext cx="5416901" cy="521716"/>
      </dsp:txXfrm>
    </dsp:sp>
    <dsp:sp modelId="{308E3AFF-9B6B-473D-A3AF-95290148A9C1}">
      <dsp:nvSpPr>
        <dsp:cNvPr id="0" name=""/>
        <dsp:cNvSpPr/>
      </dsp:nvSpPr>
      <dsp:spPr>
        <a:xfrm>
          <a:off x="1380102" y="1095604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F5F4C-AC93-42C1-909B-D89B6929ABA4}">
      <dsp:nvSpPr>
        <dsp:cNvPr id="0" name=""/>
        <dsp:cNvSpPr/>
      </dsp:nvSpPr>
      <dsp:spPr>
        <a:xfrm>
          <a:off x="1483610" y="1121690"/>
          <a:ext cx="5416901" cy="52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Meat (asam amino </a:t>
          </a:r>
          <a:r>
            <a:rPr lang="en-US" sz="1500" b="0" i="0" kern="1200" baseline="0" dirty="0" err="1"/>
            <a:t>cystein</a:t>
          </a:r>
          <a:r>
            <a:rPr lang="en-US" sz="1500" b="0" i="0" kern="1200" baseline="0" dirty="0"/>
            <a:t>)</a:t>
          </a:r>
          <a:endParaRPr lang="en-US" sz="1500" kern="1200" dirty="0"/>
        </a:p>
      </dsp:txBody>
      <dsp:txXfrm>
        <a:off x="1483610" y="1121690"/>
        <a:ext cx="5416901" cy="521716"/>
      </dsp:txXfrm>
    </dsp:sp>
    <dsp:sp modelId="{97DEFF0B-51DD-40C9-A7B2-CDBBC9126CF5}">
      <dsp:nvSpPr>
        <dsp:cNvPr id="0" name=""/>
        <dsp:cNvSpPr/>
      </dsp:nvSpPr>
      <dsp:spPr>
        <a:xfrm>
          <a:off x="1380102" y="1643406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13398-3CBD-46C6-B32A-A3859EB1C835}">
      <dsp:nvSpPr>
        <dsp:cNvPr id="0" name=""/>
        <dsp:cNvSpPr/>
      </dsp:nvSpPr>
      <dsp:spPr>
        <a:xfrm>
          <a:off x="1483610" y="1669492"/>
          <a:ext cx="5416901" cy="52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Increased gastric</a:t>
          </a:r>
          <a:endParaRPr lang="en-US" sz="1500" kern="1200"/>
        </a:p>
      </dsp:txBody>
      <dsp:txXfrm>
        <a:off x="1483610" y="1669492"/>
        <a:ext cx="5416901" cy="521716"/>
      </dsp:txXfrm>
    </dsp:sp>
    <dsp:sp modelId="{A7F94095-5D97-46F4-9879-F79D9AC6BDDE}">
      <dsp:nvSpPr>
        <dsp:cNvPr id="0" name=""/>
        <dsp:cNvSpPr/>
      </dsp:nvSpPr>
      <dsp:spPr>
        <a:xfrm>
          <a:off x="1380102" y="2191208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18A34-9087-4771-8589-4E6E9B2A7969}">
      <dsp:nvSpPr>
        <dsp:cNvPr id="0" name=""/>
        <dsp:cNvSpPr/>
      </dsp:nvSpPr>
      <dsp:spPr>
        <a:xfrm>
          <a:off x="1483610" y="2217294"/>
          <a:ext cx="5416901" cy="52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Acidity</a:t>
          </a:r>
          <a:endParaRPr lang="en-US" sz="1500" kern="1200"/>
        </a:p>
      </dsp:txBody>
      <dsp:txXfrm>
        <a:off x="1483610" y="2217294"/>
        <a:ext cx="5416901" cy="521716"/>
      </dsp:txXfrm>
    </dsp:sp>
    <dsp:sp modelId="{AC69FBDD-3D2A-4F46-93C6-7EDA75D249BE}">
      <dsp:nvSpPr>
        <dsp:cNvPr id="0" name=""/>
        <dsp:cNvSpPr/>
      </dsp:nvSpPr>
      <dsp:spPr>
        <a:xfrm>
          <a:off x="1380102" y="2739011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3EF10-D3A9-48B0-A882-B6EE55EAB99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52E5C-4069-4654-8DE3-2EFD7269FF1A}">
      <dsp:nvSpPr>
        <dsp:cNvPr id="0" name=""/>
        <dsp:cNvSpPr/>
      </dsp:nvSpPr>
      <dsp:spPr>
        <a:xfrm>
          <a:off x="0" y="2768070"/>
          <a:ext cx="138010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highlight>
                <a:srgbClr val="FFFF00"/>
              </a:highlight>
            </a:rPr>
            <a:t>Menurunkan absorbsi</a:t>
          </a:r>
          <a:endParaRPr lang="en-US" sz="1600" kern="1200" dirty="0">
            <a:highlight>
              <a:srgbClr val="FFFF00"/>
            </a:highlight>
          </a:endParaRPr>
        </a:p>
      </dsp:txBody>
      <dsp:txXfrm>
        <a:off x="0" y="2768070"/>
        <a:ext cx="1380102" cy="2768070"/>
      </dsp:txXfrm>
    </dsp:sp>
    <dsp:sp modelId="{1B6881ED-E439-41A6-BF7E-0F9326501E55}">
      <dsp:nvSpPr>
        <dsp:cNvPr id="0" name=""/>
        <dsp:cNvSpPr/>
      </dsp:nvSpPr>
      <dsp:spPr>
        <a:xfrm>
          <a:off x="1483610" y="2786756"/>
          <a:ext cx="5416901" cy="37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Antacids</a:t>
          </a:r>
          <a:endParaRPr lang="en-US" sz="1500" kern="1200"/>
        </a:p>
      </dsp:txBody>
      <dsp:txXfrm>
        <a:off x="1483610" y="2786756"/>
        <a:ext cx="5416901" cy="373716"/>
      </dsp:txXfrm>
    </dsp:sp>
    <dsp:sp modelId="{940453F3-7E87-4431-86EC-EACDEB2456AA}">
      <dsp:nvSpPr>
        <dsp:cNvPr id="0" name=""/>
        <dsp:cNvSpPr/>
      </dsp:nvSpPr>
      <dsp:spPr>
        <a:xfrm>
          <a:off x="1380102" y="3160472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DBC84-7354-4C5E-AF14-984D4AC87582}">
      <dsp:nvSpPr>
        <dsp:cNvPr id="0" name=""/>
        <dsp:cNvSpPr/>
      </dsp:nvSpPr>
      <dsp:spPr>
        <a:xfrm>
          <a:off x="1483610" y="3179158"/>
          <a:ext cx="5416901" cy="37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/>
            <a:t>Phosphates</a:t>
          </a:r>
          <a:endParaRPr lang="en-US" sz="1500" kern="1200"/>
        </a:p>
      </dsp:txBody>
      <dsp:txXfrm>
        <a:off x="1483610" y="3179158"/>
        <a:ext cx="5416901" cy="373716"/>
      </dsp:txXfrm>
    </dsp:sp>
    <dsp:sp modelId="{32EB1E86-3B6F-4F5D-9E50-49F6A2168CFA}">
      <dsp:nvSpPr>
        <dsp:cNvPr id="0" name=""/>
        <dsp:cNvSpPr/>
      </dsp:nvSpPr>
      <dsp:spPr>
        <a:xfrm>
          <a:off x="1380102" y="3552875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026EE-9B9A-411F-A22B-549DAD4C5567}">
      <dsp:nvSpPr>
        <dsp:cNvPr id="0" name=""/>
        <dsp:cNvSpPr/>
      </dsp:nvSpPr>
      <dsp:spPr>
        <a:xfrm>
          <a:off x="1483610" y="3571561"/>
          <a:ext cx="5416901" cy="37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Phytates (</a:t>
          </a:r>
          <a:r>
            <a:rPr lang="nl-NL" altLang="en-US" sz="1500" kern="1200" dirty="0"/>
            <a:t>jagung, protein kedelai, susu coklat dan </a:t>
          </a:r>
          <a:r>
            <a:rPr lang="en-US" altLang="en-US" sz="1500" kern="1200" dirty="0"/>
            <a:t>kacang- kacangan)</a:t>
          </a:r>
          <a:endParaRPr lang="en-US" sz="1500" kern="1200" dirty="0"/>
        </a:p>
      </dsp:txBody>
      <dsp:txXfrm>
        <a:off x="1483610" y="3571561"/>
        <a:ext cx="5416901" cy="373716"/>
      </dsp:txXfrm>
    </dsp:sp>
    <dsp:sp modelId="{3767EADB-C85E-462A-A641-2E2DDCAB05A9}">
      <dsp:nvSpPr>
        <dsp:cNvPr id="0" name=""/>
        <dsp:cNvSpPr/>
      </dsp:nvSpPr>
      <dsp:spPr>
        <a:xfrm>
          <a:off x="1380102" y="3945277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DD70B-F169-4D90-AF9C-E94C63358446}">
      <dsp:nvSpPr>
        <dsp:cNvPr id="0" name=""/>
        <dsp:cNvSpPr/>
      </dsp:nvSpPr>
      <dsp:spPr>
        <a:xfrm>
          <a:off x="1483610" y="3963963"/>
          <a:ext cx="5416901" cy="37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Tetracyclines</a:t>
          </a:r>
          <a:endParaRPr lang="en-US" sz="1500" kern="1200" dirty="0"/>
        </a:p>
      </dsp:txBody>
      <dsp:txXfrm>
        <a:off x="1483610" y="3963963"/>
        <a:ext cx="5416901" cy="373716"/>
      </dsp:txXfrm>
    </dsp:sp>
    <dsp:sp modelId="{F862A87A-2E6F-44CC-9B24-9A53E15D5821}">
      <dsp:nvSpPr>
        <dsp:cNvPr id="0" name=""/>
        <dsp:cNvSpPr/>
      </dsp:nvSpPr>
      <dsp:spPr>
        <a:xfrm>
          <a:off x="1380102" y="4337680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952C1-4AA2-4D53-9703-0117A3F5A284}">
      <dsp:nvSpPr>
        <dsp:cNvPr id="0" name=""/>
        <dsp:cNvSpPr/>
      </dsp:nvSpPr>
      <dsp:spPr>
        <a:xfrm>
          <a:off x="1483610" y="4356365"/>
          <a:ext cx="5416901" cy="37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Tanin (teh, kopi)</a:t>
          </a:r>
        </a:p>
      </dsp:txBody>
      <dsp:txXfrm>
        <a:off x="1483610" y="4356365"/>
        <a:ext cx="5416901" cy="373716"/>
      </dsp:txXfrm>
    </dsp:sp>
    <dsp:sp modelId="{8219D281-F958-4CC1-A761-FDF01B8C038F}">
      <dsp:nvSpPr>
        <dsp:cNvPr id="0" name=""/>
        <dsp:cNvSpPr/>
      </dsp:nvSpPr>
      <dsp:spPr>
        <a:xfrm>
          <a:off x="1380102" y="4730082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DB737-98A6-4782-8A34-3FBF6E4FDFEA}">
      <dsp:nvSpPr>
        <dsp:cNvPr id="0" name=""/>
        <dsp:cNvSpPr/>
      </dsp:nvSpPr>
      <dsp:spPr>
        <a:xfrm>
          <a:off x="1483610" y="4748768"/>
          <a:ext cx="5416901" cy="37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Makanan dalam lambung</a:t>
          </a:r>
          <a:endParaRPr lang="en-US" sz="1500" kern="1200" dirty="0"/>
        </a:p>
      </dsp:txBody>
      <dsp:txXfrm>
        <a:off x="1483610" y="4748768"/>
        <a:ext cx="5416901" cy="373716"/>
      </dsp:txXfrm>
    </dsp:sp>
    <dsp:sp modelId="{2336E289-3735-47A5-8372-81650734BF59}">
      <dsp:nvSpPr>
        <dsp:cNvPr id="0" name=""/>
        <dsp:cNvSpPr/>
      </dsp:nvSpPr>
      <dsp:spPr>
        <a:xfrm>
          <a:off x="1380102" y="5122484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18F0C-B682-4642-995C-813A7FEEA03C}">
      <dsp:nvSpPr>
        <dsp:cNvPr id="0" name=""/>
        <dsp:cNvSpPr/>
      </dsp:nvSpPr>
      <dsp:spPr>
        <a:xfrm>
          <a:off x="1483610" y="5141170"/>
          <a:ext cx="5416901" cy="37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500" kern="1200" dirty="0" err="1"/>
            <a:t>Oksalat</a:t>
          </a:r>
          <a:r>
            <a:rPr lang="en-US" altLang="en-US" sz="1500" kern="1200" dirty="0"/>
            <a:t> (selada, kol, kembang kol, buncis dan kacang hijau)</a:t>
          </a:r>
          <a:endParaRPr lang="en-US" sz="1500" kern="1200" dirty="0"/>
        </a:p>
      </dsp:txBody>
      <dsp:txXfrm>
        <a:off x="1483610" y="5141170"/>
        <a:ext cx="5416901" cy="373716"/>
      </dsp:txXfrm>
    </dsp:sp>
    <dsp:sp modelId="{4A905384-6CB0-40BD-9ECF-8E91F69974D3}">
      <dsp:nvSpPr>
        <dsp:cNvPr id="0" name=""/>
        <dsp:cNvSpPr/>
      </dsp:nvSpPr>
      <dsp:spPr>
        <a:xfrm>
          <a:off x="1380102" y="5514887"/>
          <a:ext cx="55204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3379F-3A21-40D8-A61A-421EC9FBF3A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B9724-C7EC-4919-A482-A177F3C5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5E5D0F6-C362-B60C-98B0-6861836346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D7BB36A-3BA7-CC85-944F-3260B6446D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EDA33A7-119C-51FE-B587-CBBC5B53E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045A5-41CA-4DAF-A019-E745DD2D2E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9724-C7EC-4919-A482-A177F3C55B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9724-C7EC-4919-A482-A177F3C55B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9724-C7EC-4919-A482-A177F3C55B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3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9724-C7EC-4919-A482-A177F3C55B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5CF2D8C-6DFD-B7DA-6F09-1BD1664F5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36789-BAC9-466C-A178-BB6344BA56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B7DCBE3-65FA-26AC-3012-CC6DC4378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E0A7522-6673-4751-BE9B-D889B2E40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03BFF1D-2A10-3016-94BC-9E1736F692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19D624D-2F38-886B-79C1-64189AA76A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043349F-2AE3-E4D7-4ED8-DD11FB578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9FBB00-146A-468E-BAC6-BA48441DA5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4C39DDC7-37AC-C72B-2D37-91A0CE0CA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DB15BCA0-2141-25B0-E55D-CA8C58CEB9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Seseorang yang menderita Hemokromatosis mengabsorpsi zat besi yang berlebihan. hemokromatosis sangat jarang tetapi penyebab tersering adalah karena genetik sedangkan kemungkinan Iainnya bisa disebabkan karena : makan pil yang mengandung zat besi dalam jumlah banyak atau suplemen, dan transfusi darah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D1061451-A732-DAEC-B75F-76A0CC940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287E5E-EEEE-4729-AE51-F02A109500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GaramondPro-Regular"/>
              </a:rPr>
              <a:t>elevated serum homocysteine increases the risk of atherosclerotic cardiovascular disease.</a:t>
            </a:r>
          </a:p>
          <a:p>
            <a:pPr algn="l"/>
            <a:r>
              <a:rPr lang="en-US" sz="1800" b="0" i="0" u="none" strike="noStrike" baseline="0" dirty="0">
                <a:latin typeface="AGaramondPro-Regular"/>
              </a:rPr>
              <a:t>abnormal accumulation of </a:t>
            </a:r>
            <a:r>
              <a:rPr lang="en-US" sz="1800" b="0" i="0" u="none" strike="noStrike" baseline="0" dirty="0" err="1">
                <a:latin typeface="AGaramondPro-Regular"/>
              </a:rPr>
              <a:t>methylmalonyl</a:t>
            </a:r>
            <a:r>
              <a:rPr lang="en-US" sz="1800" b="0" i="0" u="none" strike="noStrike" baseline="0" dirty="0">
                <a:latin typeface="AGaramondPro-Regular"/>
              </a:rPr>
              <a:t>-CoA causes the neurologic manifestations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9724-C7EC-4919-A482-A177F3C55B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9724-C7EC-4919-A482-A177F3C55B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7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08EA1E12-7464-FDEB-FE9C-7A2D088943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3DB872BD-9AED-93C1-FB0C-71D505BADB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Molekul asam folat terdiri dari tiga gugus yaitu pteridin, suatu cincin yang</a:t>
            </a:r>
          </a:p>
          <a:p>
            <a:r>
              <a:rPr lang="en-US" altLang="en-US"/>
              <a:t>mengandung atom nitrogen, cincin </a:t>
            </a:r>
            <a:r>
              <a:rPr lang="en-US" altLang="en-US" i="1"/>
              <a:t>psoriasis aminobenzoic</a:t>
            </a:r>
          </a:p>
          <a:p>
            <a:r>
              <a:rPr lang="es-ES" altLang="en-US" i="1"/>
              <a:t>acid (PABA) dan asam glutamat.</a:t>
            </a:r>
          </a:p>
          <a:p>
            <a:r>
              <a:rPr lang="es-ES" altLang="en-US" i="1"/>
              <a:t>Tubuh </a:t>
            </a:r>
            <a:r>
              <a:rPr lang="en-US" altLang="en-US"/>
              <a:t>manusia tidak dapat mensintesis struktur folat</a:t>
            </a:r>
          </a:p>
          <a:p>
            <a:r>
              <a:rPr lang="fi-FI" altLang="en-US"/>
              <a:t>sehingga membutuhkan asupan dari makanan.1,2</a:t>
            </a:r>
          </a:p>
          <a:p>
            <a:r>
              <a:rPr lang="en-US" altLang="en-US"/>
              <a:t>Walaupun banyak bahan makanan yang mengandung</a:t>
            </a:r>
          </a:p>
          <a:p>
            <a:r>
              <a:rPr lang="en-US" altLang="en-US"/>
              <a:t>folat, tetapi karena sifatnya termolabil dan larut dalam</a:t>
            </a:r>
          </a:p>
          <a:p>
            <a:r>
              <a:rPr lang="sv-SE" altLang="en-US"/>
              <a:t>air, sering kali folat dari bahan-bahan makanan</a:t>
            </a:r>
          </a:p>
          <a:p>
            <a:r>
              <a:rPr lang="en-US" altLang="en-US"/>
              <a:t>tersebut rusak karena proses memasak.</a:t>
            </a: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48E7F29B-5FE6-4A47-E24F-BF3AB4155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25D750-2958-4A8C-A867-D7857D47DC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B9724-C7EC-4919-A482-A177F3C55B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6BD2ECFA-909E-AA48-CDBC-B965F7612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056B57F1-8631-4F0A-3760-BA03C05E64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Defisiensi asam folat juga</a:t>
            </a:r>
          </a:p>
          <a:p>
            <a:r>
              <a:rPr lang="en-US" altLang="en-US" b="1"/>
              <a:t>mengakibatkan peningkatan homosistenin plasma (hiperhomosisteinemia) yang dianggap</a:t>
            </a:r>
          </a:p>
          <a:p>
            <a:r>
              <a:rPr lang="en-US" altLang="en-US" b="1"/>
              <a:t>sebagai salah satu faktor risiko penyakit kardiovaskular berupa aterosklerosis.</a:t>
            </a:r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D2141799-69D6-2C22-8FBB-41561E7A6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C90FEB-DB98-4691-B040-282A26A2A1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605E-BB4C-2F1B-CB60-D2F64453A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F8673-5BB2-D364-AA09-41380AF9D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62513-A2CD-33BE-1D63-2C0C87DD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276AA-4FE6-45F3-AE16-30C3EEB2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D8F6C-D90C-6B4D-3EC0-2E6226D5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1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4F82-E014-F9C7-AEB0-5299939F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92418-8B06-ECF1-9F71-D78EF7FAD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4403-37CF-F96F-644A-3E5B8A7C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F7CE2-5A08-DBDC-A933-8CCDBEF8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F08EF-83A5-A28F-EAF2-1C0C4E18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6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02258-96E5-0246-6329-51DE94CED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D2A38-FF0C-A992-424D-4F7F2712D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79633-F6D9-9325-A0E9-6A718D1A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D4B0-D9DC-6BE7-D82E-B6154980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A1839-D4CD-3747-DFF9-DCE82E97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32E1-0D13-0E96-CE2D-D55FB02B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C223-069D-0F4B-EEBE-1FF279C7B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2F7E7-8138-16F2-38CB-B527ED79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20CA1-13E0-4085-293E-0A053D87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0F9CC-A39D-3092-F5C0-E5D0F159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2F40-5F5A-AC7D-7467-4C5603078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DD35A-9A65-81CE-9C29-084F21967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D6854-6B7F-D49C-429B-57EBC829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94D95-605D-9A11-B426-B630F2BB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B638C-B90E-E3B6-1912-F91E582E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12FC-5D51-6F8C-1CBD-6C17C217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00D6-D418-5EDA-A8FD-7827D3092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D74E-3DA3-1666-BA71-A7214C005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B8396-442C-9F03-1DB6-F90A2316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84D26-9A42-5237-A1CE-83F53381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B7AE6-65C4-4D2D-469C-9C18E034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CDAA-8D83-9A70-B991-36FABC7B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4310C-EAB9-0D17-AC73-17246BD19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58A6F-5123-FCF7-A357-CE5E96A9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90AB0-D042-BC37-D5A8-B41D5124E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E885A-8A1C-7299-A6FC-ADEBBDBC0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980A9-FD3D-0738-6429-4AD4B47A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F1D0C-E0FF-A1F3-1F3C-05F2A461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AFBEF-85DB-07BB-658A-86F476AC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CFE6-DAEB-AFC3-26F5-88E30E18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EBC12-8E95-E1B5-390E-37F951EF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43D69-5483-C6D2-C16B-878619FB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1748E-9C71-C33A-296D-C9541AD5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5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B0AC5-B9A7-37BF-9EC1-AEE9657A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4D263-E434-F083-4153-282F2649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3BB69-C267-DEFA-1204-A44497B8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36D2-45AA-72FF-2874-DCE8863E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C845-F111-69FB-501E-4450810C4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69D14-5275-4594-BEDA-C92A73DDF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F8E4B-1071-8690-9E56-B0F0F13D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2D1E1-431E-2110-988A-3A5DBF79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F5750-10D4-D5CE-55CC-DBB4FE67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8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AF8D-B0BD-1AEC-8172-CD10C6C5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80DC8-CC24-697A-1A4E-55076AC87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E0EBF-25AD-58C5-42EF-172D0D49A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E9F9F-CD7E-8EA4-2464-0FF5CFF8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3183C-E2AF-F512-0016-CF5852C1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F678D-75B1-6379-F36C-AC0E8DC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9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01BD32-9A5E-0E20-E2A5-754454CD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DA293-846B-D17F-9E25-122BDE06F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9B3ED-32D4-C50C-07A3-C7AF7C79F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2903-729E-46F4-83A3-6CF226B6584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549F-3384-1336-DF04-4C1BF705A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35187-CD08-1FFF-B084-CBBB2723B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A343-C5E2-4C47-B60E-A475744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ash.uhamzah.web.id/id1/2826-2721/Deposito_22615_smash-uhamzah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mash.uhamzah.web.id/id1/2826-2721/Jaringan_23637_smash-uhamzah.html" TargetMode="External"/><Relationship Id="rId4" Type="http://schemas.openxmlformats.org/officeDocument/2006/relationships/hyperlink" Target="http://smash.uhamzah.web.id/id1/2826-2721/Zat-Besi_61859_smash-uhamzah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153FDE-49C0-C4B0-1743-29D30DD4C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4" r="9090" b="275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244625-87A3-9917-3B7C-546CE7F7E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31015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 err="1">
                <a:solidFill>
                  <a:srgbClr val="FF0000"/>
                </a:solidFill>
                <a:latin typeface="Amasis MT Pro Black" panose="02040A04050005020304" pitchFamily="18" charset="0"/>
              </a:rPr>
              <a:t>Hematinics</a:t>
            </a:r>
            <a:endParaRPr lang="en-US" sz="54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6FC2E4-0338-D2A1-0C6F-22DB4F87B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masis MT Pro Medium" panose="02040604050005020304" pitchFamily="18" charset="0"/>
              </a:rPr>
              <a:t>dr. Imaniar Ranti, </a:t>
            </a:r>
            <a:r>
              <a:rPr lang="en-US" sz="2000" dirty="0" err="1">
                <a:latin typeface="Amasis MT Pro Medium" panose="02040604050005020304" pitchFamily="18" charset="0"/>
              </a:rPr>
              <a:t>M.Sc</a:t>
            </a:r>
            <a:endParaRPr lang="en-US" sz="2000" dirty="0">
              <a:latin typeface="Amasis MT Pro Medium" panose="02040604050005020304" pitchFamily="18" charset="0"/>
            </a:endParaRPr>
          </a:p>
          <a:p>
            <a:pPr algn="l"/>
            <a:r>
              <a:rPr lang="en-US" sz="2000" dirty="0">
                <a:latin typeface="Amasis MT Pro Medium" panose="02040604050005020304" pitchFamily="18" charset="0"/>
              </a:rPr>
              <a:t>Departemen Farmakologi</a:t>
            </a:r>
          </a:p>
          <a:p>
            <a:pPr algn="l"/>
            <a:r>
              <a:rPr lang="en-US" sz="2000" dirty="0">
                <a:latin typeface="Amasis MT Pro Medium" panose="02040604050005020304" pitchFamily="18" charset="0"/>
              </a:rPr>
              <a:t>FKIK UMY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14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12F6E-F1C4-8FB7-E669-62D146C24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56" y="128127"/>
            <a:ext cx="8849369" cy="6034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FC702-7287-4EB0-52F9-7AB9D6CED7B4}"/>
              </a:ext>
            </a:extLst>
          </p:cNvPr>
          <p:cNvSpPr txBox="1"/>
          <p:nvPr/>
        </p:nvSpPr>
        <p:spPr>
          <a:xfrm>
            <a:off x="618014" y="6000473"/>
            <a:ext cx="11011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DMT1: </a:t>
            </a:r>
            <a:r>
              <a:rPr lang="en-US" sz="1400" b="0" i="0" u="none" strike="noStrike" baseline="0" dirty="0">
                <a:latin typeface="MyriadPro-Regular"/>
              </a:rPr>
              <a:t>divalent metal transporter 1; HCP1:heme iron via the heme carrier protein 1; FP: </a:t>
            </a:r>
            <a:r>
              <a:rPr lang="en-US" sz="1400" b="0" i="0" u="none" strike="noStrike" baseline="0" dirty="0" err="1">
                <a:latin typeface="MyriadPro-Regular"/>
              </a:rPr>
              <a:t>ferroportin</a:t>
            </a:r>
            <a:r>
              <a:rPr lang="en-US" sz="1400" b="0" i="0" u="none" strike="noStrike" baseline="0" dirty="0">
                <a:latin typeface="MyriadPro-Regular"/>
              </a:rPr>
              <a:t>; F:ferritin; </a:t>
            </a:r>
            <a:r>
              <a:rPr lang="en-US" sz="1400" b="0" i="0" u="none" strike="noStrike" baseline="0" dirty="0" err="1">
                <a:latin typeface="MyriadPro-Regular"/>
              </a:rPr>
              <a:t>TF:transferrin</a:t>
            </a:r>
            <a:r>
              <a:rPr lang="en-US" sz="1400" dirty="0">
                <a:latin typeface="MyriadPro-Regular"/>
              </a:rPr>
              <a:t>; </a:t>
            </a:r>
            <a:r>
              <a:rPr lang="en-US" sz="1400" dirty="0" err="1">
                <a:latin typeface="MyriadPro-Regular"/>
              </a:rPr>
              <a:t>Hgb:</a:t>
            </a:r>
            <a:r>
              <a:rPr lang="en-US" sz="1400" b="0" i="0" u="none" strike="noStrike" baseline="0" dirty="0" err="1">
                <a:latin typeface="MyriadPro-Regular"/>
              </a:rPr>
              <a:t>hemoglobin</a:t>
            </a:r>
            <a:r>
              <a:rPr lang="en-US" sz="1400" b="0" i="0" u="none" strike="noStrike" baseline="0" dirty="0">
                <a:latin typeface="MyriadPro-Regular"/>
              </a:rPr>
              <a:t>; </a:t>
            </a:r>
            <a:r>
              <a:rPr lang="en-US" sz="1400" b="0" i="0" u="none" strike="noStrike" baseline="0" dirty="0" err="1">
                <a:latin typeface="MyriadPro-Regular"/>
              </a:rPr>
              <a:t>RBC:red</a:t>
            </a:r>
            <a:r>
              <a:rPr lang="en-US" sz="1400" b="0" i="0" u="none" strike="noStrike" baseline="0" dirty="0">
                <a:latin typeface="MyriadPro-Regular"/>
              </a:rPr>
              <a:t> blood cells; </a:t>
            </a:r>
            <a:r>
              <a:rPr lang="en-US" sz="1400" b="0" i="0" u="none" strike="noStrike" baseline="0" dirty="0" err="1">
                <a:latin typeface="MyriadPro-Regular"/>
              </a:rPr>
              <a:t>TfR:transferrin</a:t>
            </a:r>
            <a:r>
              <a:rPr lang="en-US" sz="1400" b="0" i="0" u="none" strike="noStrike" baseline="0" dirty="0">
                <a:latin typeface="MyriadPro-Regular"/>
              </a:rPr>
              <a:t> receptors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133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96" name="Rectangle 4609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B0E7A4EF-96FA-F24E-5B87-6FDF3B2F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>
                <a:latin typeface="Amasis MT Pro Medium" panose="02040604050005020304" pitchFamily="18" charset="0"/>
              </a:rPr>
              <a:t>Interaksi Zat Besi dgn Zat Lain</a:t>
            </a:r>
          </a:p>
        </p:txBody>
      </p:sp>
      <p:sp>
        <p:nvSpPr>
          <p:cNvPr id="4609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092" name="Content Placeholder 2">
            <a:extLst>
              <a:ext uri="{FF2B5EF4-FFF2-40B4-BE49-F238E27FC236}">
                <a16:creationId xmlns:a16="http://schemas.microsoft.com/office/drawing/2014/main" id="{5A2D9D5A-F1E5-7553-2FF4-76E479B32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4586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C0AA-0F93-66F1-F17B-69D1B21C3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masis MT Pro Medium" panose="02040604050005020304" pitchFamily="18" charset="0"/>
              </a:rPr>
              <a:t>Bentuk Sediaan Zat Besi (Iron)</a:t>
            </a:r>
            <a:endParaRPr lang="en-US" dirty="0"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B604-9ED5-B1A2-3914-D253005FB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en-US" dirty="0">
                <a:latin typeface="Amasis MT Pro Medium" panose="02040604050005020304" pitchFamily="18" charset="0"/>
              </a:rPr>
              <a:t>Oral:</a:t>
            </a:r>
          </a:p>
          <a:p>
            <a:pPr lvl="1" eaLnBrk="1" hangingPunct="1"/>
            <a:r>
              <a:rPr lang="it-IT" altLang="en-US" dirty="0">
                <a:latin typeface="Amasis MT Pro Medium" panose="02040604050005020304" pitchFamily="18" charset="0"/>
              </a:rPr>
              <a:t>fero sulfat</a:t>
            </a:r>
          </a:p>
          <a:p>
            <a:pPr lvl="1" eaLnBrk="1" hangingPunct="1"/>
            <a:r>
              <a:rPr lang="it-IT" altLang="en-US" u="sng" dirty="0">
                <a:latin typeface="Amasis MT Pro Medium" panose="02040604050005020304" pitchFamily="18" charset="0"/>
              </a:rPr>
              <a:t>fero glukonat</a:t>
            </a:r>
          </a:p>
          <a:p>
            <a:pPr lvl="1" eaLnBrk="1" hangingPunct="1"/>
            <a:r>
              <a:rPr lang="it-IT" altLang="en-US" u="sng" dirty="0">
                <a:latin typeface="Amasis MT Pro Medium" panose="02040604050005020304" pitchFamily="18" charset="0"/>
              </a:rPr>
              <a:t>fero fumarat</a:t>
            </a:r>
          </a:p>
          <a:p>
            <a:pPr eaLnBrk="1" hangingPunct="1"/>
            <a:r>
              <a:rPr lang="en-US" altLang="en-US" dirty="0">
                <a:latin typeface="Amasis MT Pro Medium" panose="02040604050005020304" pitchFamily="18" charset="0"/>
              </a:rPr>
              <a:t>Parenteral: </a:t>
            </a:r>
          </a:p>
          <a:p>
            <a:pPr lvl="1" eaLnBrk="1" hangingPunct="1"/>
            <a:r>
              <a:rPr lang="en-US" altLang="en-US" dirty="0">
                <a:latin typeface="Amasis MT Pro Medium" panose="02040604050005020304" pitchFamily="18" charset="0"/>
              </a:rPr>
              <a:t>Iron Sucrose (</a:t>
            </a:r>
            <a:r>
              <a:rPr lang="en-US" altLang="en-US" dirty="0" err="1">
                <a:latin typeface="Amasis MT Pro Medium" panose="02040604050005020304" pitchFamily="18" charset="0"/>
              </a:rPr>
              <a:t>Venofer</a:t>
            </a:r>
            <a:r>
              <a:rPr lang="en-US" altLang="en-US" dirty="0">
                <a:latin typeface="Amasis MT Pro Medium" panose="02040604050005020304" pitchFamily="18" charset="0"/>
              </a:rPr>
              <a:t>) &amp; Ferric </a:t>
            </a:r>
            <a:r>
              <a:rPr lang="en-US" altLang="en-US" dirty="0" err="1">
                <a:latin typeface="Amasis MT Pro Medium" panose="02040604050005020304" pitchFamily="18" charset="0"/>
              </a:rPr>
              <a:t>carboxymaltose</a:t>
            </a:r>
            <a:r>
              <a:rPr lang="en-US" altLang="en-US" dirty="0">
                <a:latin typeface="Amasis MT Pro Medium" panose="02040604050005020304" pitchFamily="18" charset="0"/>
              </a:rPr>
              <a:t> (</a:t>
            </a:r>
            <a:r>
              <a:rPr lang="en-US" altLang="en-US" dirty="0" err="1">
                <a:latin typeface="Amasis MT Pro Medium" panose="02040604050005020304" pitchFamily="18" charset="0"/>
              </a:rPr>
              <a:t>Ferinject</a:t>
            </a:r>
            <a:r>
              <a:rPr lang="en-US" altLang="en-US" dirty="0">
                <a:latin typeface="Amasis MT Pro Medium" panose="02040604050005020304" pitchFamily="18" charset="0"/>
              </a:rPr>
              <a:t>) ----- iv </a:t>
            </a:r>
          </a:p>
          <a:p>
            <a:pPr lvl="1" eaLnBrk="1" hangingPunct="1"/>
            <a:r>
              <a:rPr lang="en-US" altLang="en-US" dirty="0">
                <a:latin typeface="Amasis MT Pro Medium" panose="02040604050005020304" pitchFamily="18" charset="0"/>
              </a:rPr>
              <a:t>Iron (III) hydroxide dextran (</a:t>
            </a:r>
            <a:r>
              <a:rPr lang="en-US" altLang="en-US" dirty="0" err="1">
                <a:latin typeface="Amasis MT Pro Medium" panose="02040604050005020304" pitchFamily="18" charset="0"/>
              </a:rPr>
              <a:t>Cosmofer</a:t>
            </a:r>
            <a:r>
              <a:rPr lang="en-US" altLang="en-US" dirty="0">
                <a:latin typeface="Amasis MT Pro Medium" panose="02040604050005020304" pitchFamily="18" charset="0"/>
              </a:rPr>
              <a:t>) ---- iv dan </a:t>
            </a:r>
            <a:r>
              <a:rPr lang="en-US" altLang="en-US" dirty="0" err="1">
                <a:latin typeface="Amasis MT Pro Medium" panose="02040604050005020304" pitchFamily="18" charset="0"/>
              </a:rPr>
              <a:t>im</a:t>
            </a:r>
            <a:endParaRPr lang="en-US" altLang="en-US" dirty="0">
              <a:latin typeface="Amasis MT Pro Medium" panose="020406040500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F0000"/>
                </a:solidFill>
                <a:latin typeface="Amasis MT Pro Medium" panose="02040604050005020304" pitchFamily="18" charset="0"/>
              </a:rPr>
              <a:t>Pemberiannya tidak disarankan secara bersamaan </a:t>
            </a:r>
            <a:r>
              <a:rPr lang="en-US" altLang="en-US" dirty="0">
                <a:solidFill>
                  <a:srgbClr val="FF0000"/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 pemberian oral 5 hari setelahnya</a:t>
            </a:r>
            <a:r>
              <a:rPr lang="en-US" altLang="en-US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3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9EF62-32F1-E4A9-F5FC-A18F3A7A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Amasis MT Pro Medium" panose="02040604050005020304" pitchFamily="18" charset="0"/>
              </a:rPr>
              <a:t>Efek samping pemberian parenteral</a:t>
            </a:r>
            <a:endParaRPr lang="en-US" dirty="0">
              <a:latin typeface="Amasis MT Pro Medium" panose="020406040500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3EAF3-09F3-76A5-B793-C35C839C4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3" r="15612" b="-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D901-5FFF-4E57-509E-5F5CB644B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masis MT Pro Medium" panose="02040604050005020304" pitchFamily="18" charset="0"/>
              </a:rPr>
              <a:t>Keluhan Lokal:</a:t>
            </a:r>
            <a:endParaRPr lang="en-US" sz="24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400" dirty="0">
                <a:latin typeface="Amasis MT Pro Medium" panose="02040604050005020304" pitchFamily="18" charset="0"/>
              </a:rPr>
              <a:t>Nyeri pada bekas </a:t>
            </a:r>
            <a:r>
              <a:rPr lang="en-US" sz="2400" dirty="0" err="1">
                <a:latin typeface="Amasis MT Pro Medium" panose="02040604050005020304" pitchFamily="18" charset="0"/>
              </a:rPr>
              <a:t>suntikkan</a:t>
            </a:r>
            <a:endParaRPr lang="en-US" sz="24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Pigmentasi kulit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Abses pada lokasi injeksi</a:t>
            </a:r>
          </a:p>
          <a:p>
            <a:pPr marL="0" indent="0">
              <a:buNone/>
            </a:pPr>
            <a:r>
              <a:rPr lang="en-US" sz="2400" b="1" i="0" u="none" strike="noStrike" baseline="0" dirty="0">
                <a:latin typeface="Amasis MT Pro Medium" panose="02040604050005020304" pitchFamily="18" charset="0"/>
              </a:rPr>
              <a:t>Keluhan Sistemik:</a:t>
            </a:r>
            <a:endParaRPr lang="en-US" sz="24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Deman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Nyeri kepala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Mual muntah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Nyeri sendi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Pembesaran </a:t>
            </a:r>
            <a:r>
              <a:rPr lang="en-US" sz="2400" b="0" i="0" u="none" strike="noStrike" baseline="0" dirty="0" err="1">
                <a:latin typeface="Amasis MT Pro Medium" panose="02040604050005020304" pitchFamily="18" charset="0"/>
              </a:rPr>
              <a:t>limfonodi</a:t>
            </a:r>
            <a:endParaRPr lang="en-US" sz="24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400" b="0" i="0" u="none" strike="noStrike" baseline="0" dirty="0" err="1">
                <a:latin typeface="Amasis MT Pro Medium" panose="02040604050005020304" pitchFamily="18" charset="0"/>
              </a:rPr>
              <a:t>Palpitasi</a:t>
            </a:r>
            <a:endParaRPr lang="en-US" sz="24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Sulit bernapas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Reaksi </a:t>
            </a:r>
            <a:r>
              <a:rPr lang="en-US" sz="2400" b="0" i="0" u="none" strike="noStrike" baseline="0" dirty="0" err="1">
                <a:latin typeface="Amasis MT Pro Medium" panose="02040604050005020304" pitchFamily="18" charset="0"/>
              </a:rPr>
              <a:t>anafilatik</a:t>
            </a:r>
            <a:endParaRPr lang="en-US" sz="24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1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01AC6-8C1A-CD42-896B-99361DD4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masis MT Pro Medium" panose="02040604050005020304" pitchFamily="18" charset="0"/>
              </a:rPr>
              <a:t>Intoksikasi</a:t>
            </a:r>
            <a:r>
              <a:rPr lang="en-US" b="1" dirty="0">
                <a:latin typeface="Amasis MT Pro Medium" panose="02040604050005020304" pitchFamily="18" charset="0"/>
              </a:rPr>
              <a:t> Iron</a:t>
            </a:r>
            <a:endParaRPr lang="en-US" dirty="0">
              <a:latin typeface="Amasis MT Pro Medium" panose="020406040500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585216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9866F42-FBDF-F033-F4FB-3E5988148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4" y="2019910"/>
            <a:ext cx="6217920" cy="41349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5ECF-4829-D391-759F-B2BB3E3A0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783" y="781461"/>
            <a:ext cx="3822192" cy="416966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0" u="none" strike="noStrike" baseline="0" dirty="0">
                <a:latin typeface="Amasis MT Pro Medium" panose="02040604050005020304" pitchFamily="18" charset="0"/>
              </a:rPr>
              <a:t>Manifestasi: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Mual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Nyeri abdomen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Hematemesis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Diare berdarah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Shock</a:t>
            </a: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Pusing</a:t>
            </a:r>
          </a:p>
          <a:p>
            <a:r>
              <a:rPr lang="en-US" sz="2400" b="0" i="0" u="none" strike="noStrike" baseline="0" dirty="0" err="1">
                <a:latin typeface="Amasis MT Pro Medium" panose="02040604050005020304" pitchFamily="18" charset="0"/>
              </a:rPr>
              <a:t>Sianosis</a:t>
            </a:r>
            <a:endParaRPr lang="en-US" sz="24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400" b="0" i="0" u="none" strike="noStrike" baseline="0" dirty="0" err="1">
                <a:latin typeface="Amasis MT Pro Medium" panose="02040604050005020304" pitchFamily="18" charset="0"/>
              </a:rPr>
              <a:t>Asidosis</a:t>
            </a:r>
            <a:endParaRPr lang="en-US" sz="24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Dehidrasi</a:t>
            </a:r>
          </a:p>
          <a:p>
            <a:r>
              <a:rPr lang="en-US" sz="2400" dirty="0">
                <a:latin typeface="Amasis MT Pro Medium" panose="02040604050005020304" pitchFamily="18" charset="0"/>
              </a:rPr>
              <a:t>Kolaps </a:t>
            </a:r>
            <a:r>
              <a:rPr lang="en-US" sz="2400" dirty="0" err="1">
                <a:latin typeface="Amasis MT Pro Medium" panose="02040604050005020304" pitchFamily="18" charset="0"/>
              </a:rPr>
              <a:t>k</a:t>
            </a:r>
            <a:r>
              <a:rPr lang="en-US" sz="2400" b="0" i="0" u="none" strike="noStrike" baseline="0" dirty="0" err="1">
                <a:latin typeface="Amasis MT Pro Medium" panose="02040604050005020304" pitchFamily="18" charset="0"/>
              </a:rPr>
              <a:t>ardiovascular</a:t>
            </a:r>
            <a:endParaRPr lang="en-US" sz="24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400" dirty="0">
                <a:latin typeface="Amasis MT Pro Medium" panose="02040604050005020304" pitchFamily="18" charset="0"/>
              </a:rPr>
              <a:t>K</a:t>
            </a: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oma</a:t>
            </a:r>
            <a:endParaRPr lang="en-US" sz="24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4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1C3A02-FFB4-83BA-A4D9-FC0A7C2113F7}"/>
              </a:ext>
            </a:extLst>
          </p:cNvPr>
          <p:cNvSpPr/>
          <p:nvPr/>
        </p:nvSpPr>
        <p:spPr>
          <a:xfrm>
            <a:off x="2209800" y="4114800"/>
            <a:ext cx="8077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2330B-308A-8A27-A3C8-D1F74FFD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3" y="228600"/>
            <a:ext cx="8967402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Amasis MT Pro Medium" panose="02040604050005020304" pitchFamily="18" charset="0"/>
              </a:rPr>
              <a:t>Tatalaksana</a:t>
            </a:r>
            <a:r>
              <a:rPr lang="en-US" dirty="0">
                <a:latin typeface="Amasis MT Pro Medium" panose="02040604050005020304" pitchFamily="18" charset="0"/>
              </a:rPr>
              <a:t> </a:t>
            </a:r>
            <a:r>
              <a:rPr lang="en-US" dirty="0" err="1">
                <a:latin typeface="Amasis MT Pro Medium" panose="02040604050005020304" pitchFamily="18" charset="0"/>
              </a:rPr>
              <a:t>Intoksikasi</a:t>
            </a:r>
            <a:r>
              <a:rPr lang="en-US" dirty="0">
                <a:latin typeface="Amasis MT Pro Medium" panose="02040604050005020304" pitchFamily="18" charset="0"/>
              </a:rPr>
              <a:t> </a:t>
            </a:r>
            <a:r>
              <a:rPr lang="en-US" dirty="0" err="1">
                <a:latin typeface="Amasis MT Pro Medium" panose="02040604050005020304" pitchFamily="18" charset="0"/>
              </a:rPr>
              <a:t>Akut</a:t>
            </a:r>
            <a:r>
              <a:rPr lang="en-US" dirty="0">
                <a:latin typeface="Amasis MT Pro Medium" panose="02040604050005020304" pitchFamily="18" charset="0"/>
              </a:rPr>
              <a:t> </a:t>
            </a:r>
            <a:r>
              <a:rPr lang="en-US" dirty="0" err="1">
                <a:latin typeface="Amasis MT Pro Medium" panose="02040604050005020304" pitchFamily="18" charset="0"/>
              </a:rPr>
              <a:t>Zat</a:t>
            </a:r>
            <a:r>
              <a:rPr lang="en-US" dirty="0">
                <a:latin typeface="Amasis MT Pro Medium" panose="02040604050005020304" pitchFamily="18" charset="0"/>
              </a:rPr>
              <a:t> </a:t>
            </a:r>
            <a:r>
              <a:rPr lang="en-US" dirty="0" err="1">
                <a:latin typeface="Amasis MT Pro Medium" panose="02040604050005020304" pitchFamily="18" charset="0"/>
              </a:rPr>
              <a:t>Besi</a:t>
            </a:r>
            <a:endParaRPr lang="en-US" dirty="0">
              <a:latin typeface="Amasis MT Pro Medium" panose="02040604050005020304" pitchFamily="18" charset="0"/>
            </a:endParaRPr>
          </a:p>
        </p:txBody>
      </p:sp>
      <p:sp>
        <p:nvSpPr>
          <p:cNvPr id="53252" name="Content Placeholder 2">
            <a:extLst>
              <a:ext uri="{FF2B5EF4-FFF2-40B4-BE49-F238E27FC236}">
                <a16:creationId xmlns:a16="http://schemas.microsoft.com/office/drawing/2014/main" id="{47B021AB-F426-EAE9-B9FA-891A3423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masis MT Pro Medium" panose="02040604050005020304" pitchFamily="18" charset="0"/>
              </a:rPr>
              <a:t>Whole bowel irrigation</a:t>
            </a:r>
          </a:p>
          <a:p>
            <a:pPr eaLnBrk="1" hangingPunct="1"/>
            <a:r>
              <a:rPr lang="en-US" altLang="en-US" dirty="0" err="1">
                <a:latin typeface="Amasis MT Pro Medium" panose="02040604050005020304" pitchFamily="18" charset="0"/>
              </a:rPr>
              <a:t>Desferrioxamine</a:t>
            </a:r>
            <a:r>
              <a:rPr lang="en-US" altLang="en-US" dirty="0">
                <a:latin typeface="Amasis MT Pro Medium" panose="02040604050005020304" pitchFamily="18" charset="0"/>
              </a:rPr>
              <a:t> (Deferoxamine)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masis MT Pro Medium" panose="02040604050005020304" pitchFamily="18" charset="0"/>
              </a:rPr>
              <a:t>	► orally --- for unabsorbed iron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masis MT Pro Medium" panose="02040604050005020304" pitchFamily="18" charset="0"/>
              </a:rPr>
              <a:t>	► Parenteral ( </a:t>
            </a:r>
            <a:r>
              <a:rPr lang="en-US" altLang="en-US" dirty="0" err="1">
                <a:latin typeface="Amasis MT Pro Medium" panose="02040604050005020304" pitchFamily="18" charset="0"/>
              </a:rPr>
              <a:t>i.m.</a:t>
            </a:r>
            <a:r>
              <a:rPr lang="en-US" altLang="en-US" dirty="0">
                <a:latin typeface="Amasis MT Pro Medium" panose="02040604050005020304" pitchFamily="18" charset="0"/>
              </a:rPr>
              <a:t> , </a:t>
            </a:r>
            <a:r>
              <a:rPr lang="en-US" altLang="en-US" dirty="0" err="1">
                <a:latin typeface="Amasis MT Pro Medium" panose="02040604050005020304" pitchFamily="18" charset="0"/>
              </a:rPr>
              <a:t>i.v.</a:t>
            </a:r>
            <a:r>
              <a:rPr lang="en-US" altLang="en-US" dirty="0">
                <a:latin typeface="Amasis MT Pro Medium" panose="02040604050005020304" pitchFamily="18" charset="0"/>
              </a:rPr>
              <a:t> ) --- for iron absorbed</a:t>
            </a:r>
          </a:p>
          <a:p>
            <a:pPr eaLnBrk="1" hangingPunct="1"/>
            <a:endParaRPr lang="en-US" altLang="en-US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Amasis MT Pro Medium" panose="02040604050005020304" pitchFamily="18" charset="0"/>
              </a:rPr>
              <a:t>Desferrioxamine</a:t>
            </a:r>
            <a:r>
              <a:rPr lang="en-US" altLang="en-US" b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  +  ferric iron </a:t>
            </a:r>
            <a:r>
              <a:rPr lang="en-US" altLang="en-US" b="1" dirty="0">
                <a:solidFill>
                  <a:schemeClr val="bg1"/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b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Ferrioxamine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  <a:latin typeface="Amasis MT Pro Medium" panose="02040604050005020304" pitchFamily="18" charset="0"/>
              </a:rPr>
              <a:t>--- excreted in urine and bile.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80" name="Rectangle 54279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282" name="Group 5428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4283" name="Rectangle 5428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84" name="Rectangle 5428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85" name="Rectangle 5428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287" name="Rectangle 5428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3A4F765C-4054-FD6F-1B0B-C619EC87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800" dirty="0">
                <a:latin typeface="Amasis MT Pro Medium" panose="02040604050005020304" pitchFamily="18" charset="0"/>
              </a:rPr>
              <a:t>Efek Toksik Zat Besi (Kronik)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4F3D0704-B67D-F0A3-C5A3-D6D169C5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96471"/>
            <a:ext cx="9941319" cy="3545142"/>
          </a:xfrm>
        </p:spPr>
        <p:txBody>
          <a:bodyPr anchor="ctr"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b="1" dirty="0">
              <a:highlight>
                <a:srgbClr val="FFFF00"/>
              </a:highlight>
              <a:latin typeface="Amasis MT Pro Medium" panose="020406040500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b="1" dirty="0">
              <a:highlight>
                <a:srgbClr val="FFFF00"/>
              </a:highlight>
              <a:latin typeface="Amasis MT Pro Medium" panose="020406040500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 dirty="0" err="1">
                <a:highlight>
                  <a:srgbClr val="FFFF00"/>
                </a:highlight>
                <a:latin typeface="Amasis MT Pro Medium" panose="02040604050005020304" pitchFamily="18" charset="0"/>
              </a:rPr>
              <a:t>Hemokromatosis</a:t>
            </a:r>
            <a:r>
              <a:rPr lang="en-US" altLang="en-US" sz="26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 </a:t>
            </a:r>
          </a:p>
          <a:p>
            <a:pPr eaLnBrk="1" hangingPunct="1"/>
            <a:r>
              <a:rPr lang="en-US" altLang="en-US" sz="2600" dirty="0">
                <a:latin typeface="Amasis MT Pro Medium" panose="02040604050005020304" pitchFamily="18" charset="0"/>
              </a:rPr>
              <a:t>Penyakit yang timbul karena metabolisme zat besi yang abnormal. </a:t>
            </a:r>
            <a:r>
              <a:rPr lang="en-US" altLang="en-US" sz="2600" dirty="0">
                <a:latin typeface="Amasis MT Pro Medium" panose="020406040500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600" dirty="0">
                <a:latin typeface="Amasis MT Pro Medium" panose="02040604050005020304" pitchFamily="18" charset="0"/>
              </a:rPr>
              <a:t>disebut dengan </a:t>
            </a:r>
            <a:r>
              <a:rPr lang="en-US" altLang="en-US" sz="2600" b="1" dirty="0">
                <a:latin typeface="Amasis MT Pro Medium" panose="02040604050005020304" pitchFamily="18" charset="0"/>
              </a:rPr>
              <a:t>"iron overload" / kelebihan besi atau "iron storage overload"/penyimpanan besi berlebihan</a:t>
            </a:r>
          </a:p>
          <a:p>
            <a:pPr eaLnBrk="1" hangingPunct="1"/>
            <a:r>
              <a:rPr lang="en-US" altLang="en-US" sz="2600" dirty="0">
                <a:latin typeface="Amasis MT Pro Medium" panose="02040604050005020304" pitchFamily="18" charset="0"/>
              </a:rPr>
              <a:t>Menyebabkan </a:t>
            </a:r>
            <a:r>
              <a:rPr lang="en-US" altLang="en-US" sz="2600" u="sng" dirty="0">
                <a:latin typeface="Amasis MT Pro Medium" panose="02040604050005020304" pitchFamily="18" charset="0"/>
              </a:rPr>
              <a:t>kerusakan jaringan </a:t>
            </a:r>
            <a:r>
              <a:rPr lang="en-US" altLang="en-US" sz="2600" dirty="0">
                <a:latin typeface="Amasis MT Pro Medium" panose="020406040500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Amasis MT Pro Medium" panose="02040604050005020304" pitchFamily="18" charset="0"/>
              </a:rPr>
              <a:t> </a:t>
            </a:r>
            <a:r>
              <a:rPr lang="en-US" altLang="en-US" sz="2600" dirty="0" err="1">
                <a:latin typeface="Amasis MT Pro Medium" panose="02040604050005020304" pitchFamily="18" charset="0"/>
              </a:rPr>
              <a:t>sirosis</a:t>
            </a:r>
            <a:r>
              <a:rPr lang="en-US" altLang="en-US" sz="2600" dirty="0">
                <a:latin typeface="Amasis MT Pro Medium" panose="02040604050005020304" pitchFamily="18" charset="0"/>
              </a:rPr>
              <a:t> hepatis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b="1" dirty="0">
              <a:highlight>
                <a:srgbClr val="FFFF00"/>
              </a:highlight>
              <a:latin typeface="Amasis MT Pro Medium" panose="020406040500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 dirty="0">
                <a:highlight>
                  <a:srgbClr val="FFFF00"/>
                </a:highlight>
                <a:latin typeface="Amasis MT Pro Medium" panose="02040604050005020304" pitchFamily="18" charset="0"/>
              </a:rPr>
              <a:t>Hemosiderosis</a:t>
            </a:r>
            <a:r>
              <a:rPr lang="en-US" altLang="en-US" sz="2600" dirty="0">
                <a:highlight>
                  <a:srgbClr val="FFFF00"/>
                </a:highlight>
                <a:latin typeface="Amasis MT Pro Medium" panose="02040604050005020304" pitchFamily="18" charset="0"/>
              </a:rPr>
              <a:t> </a:t>
            </a:r>
          </a:p>
          <a:p>
            <a:pPr eaLnBrk="1" hangingPunct="1"/>
            <a:r>
              <a:rPr lang="en-US" altLang="en-US" sz="2600" dirty="0">
                <a:latin typeface="Amasis MT Pro Medium" panose="02040604050005020304" pitchFamily="18" charset="0"/>
              </a:rPr>
              <a:t>adalah </a:t>
            </a:r>
            <a:r>
              <a:rPr lang="en-US" altLang="en-US" sz="2600" b="1" u="sng" dirty="0">
                <a:latin typeface="Amasis MT Pro Medium" panose="02040604050005020304" pitchFamily="18" charset="0"/>
                <a:hlinkClick r:id="rId3" tooltip="Deposito"/>
              </a:rPr>
              <a:t>deposito</a:t>
            </a:r>
            <a:r>
              <a:rPr lang="en-US" altLang="en-US" sz="2600" dirty="0">
                <a:latin typeface="Amasis MT Pro Medium" panose="02040604050005020304" pitchFamily="18" charset="0"/>
              </a:rPr>
              <a:t> </a:t>
            </a:r>
            <a:r>
              <a:rPr lang="en-US" altLang="en-US" sz="2600" b="1" u="sng" dirty="0">
                <a:latin typeface="Amasis MT Pro Medium" panose="02040604050005020304" pitchFamily="18" charset="0"/>
                <a:hlinkClick r:id="rId4" tooltip="Zat besi"/>
              </a:rPr>
              <a:t>zat besi</a:t>
            </a:r>
            <a:r>
              <a:rPr lang="en-US" altLang="en-US" sz="2600" dirty="0">
                <a:latin typeface="Amasis MT Pro Medium" panose="02040604050005020304" pitchFamily="18" charset="0"/>
              </a:rPr>
              <a:t> dalam </a:t>
            </a:r>
            <a:r>
              <a:rPr lang="en-US" altLang="en-US" sz="2600" b="1" u="sng" dirty="0">
                <a:latin typeface="Amasis MT Pro Medium" panose="02040604050005020304" pitchFamily="18" charset="0"/>
                <a:hlinkClick r:id="rId5" tooltip="Jaringan"/>
              </a:rPr>
              <a:t>jaringan</a:t>
            </a:r>
            <a:r>
              <a:rPr lang="en-US" altLang="en-US" sz="2600" dirty="0">
                <a:latin typeface="Amasis MT Pro Medium" panose="02040604050005020304" pitchFamily="18" charset="0"/>
              </a:rPr>
              <a:t> lokal yang </a:t>
            </a:r>
            <a:r>
              <a:rPr lang="en-US" altLang="en-US" sz="2600" b="1" dirty="0">
                <a:solidFill>
                  <a:srgbClr val="CC9900"/>
                </a:solidFill>
                <a:latin typeface="Amasis MT Pro Medium" panose="02040604050005020304" pitchFamily="18" charset="0"/>
              </a:rPr>
              <a:t>tidak</a:t>
            </a:r>
            <a:r>
              <a:rPr lang="en-US" altLang="en-US" sz="2600" dirty="0">
                <a:latin typeface="Amasis MT Pro Medium" panose="02040604050005020304" pitchFamily="18" charset="0"/>
              </a:rPr>
              <a:t> menyebabkan kerusakan jaringan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b="1" u="sng" dirty="0"/>
          </a:p>
          <a:p>
            <a:pPr eaLnBrk="1" hangingPunct="1"/>
            <a:endParaRPr lang="en-US" altLang="en-US" sz="2400" b="1" dirty="0"/>
          </a:p>
        </p:txBody>
      </p:sp>
      <p:cxnSp>
        <p:nvCxnSpPr>
          <p:cNvPr id="54289" name="Straight Connector 5428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52" name="Rectangle 5735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E3183-242F-CE7C-04DF-5A0A818E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9720279" cy="118895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Amasis MT Pro Medium" panose="02040604050005020304" pitchFamily="18" charset="0"/>
              </a:rPr>
              <a:t>Tatalaksana </a:t>
            </a:r>
            <a:r>
              <a:rPr lang="en-US" sz="4000" dirty="0" err="1">
                <a:latin typeface="Amasis MT Pro Medium" panose="02040604050005020304" pitchFamily="18" charset="0"/>
              </a:rPr>
              <a:t>Intoksikasi</a:t>
            </a:r>
            <a:r>
              <a:rPr lang="en-US" sz="4000" dirty="0">
                <a:latin typeface="Amasis MT Pro Medium" panose="02040604050005020304" pitchFamily="18" charset="0"/>
              </a:rPr>
              <a:t> Kronik Zat Besi</a:t>
            </a:r>
          </a:p>
        </p:txBody>
      </p:sp>
      <p:grpSp>
        <p:nvGrpSpPr>
          <p:cNvPr id="57354" name="Group 5735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57355" name="Rectangle 5735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56" name="Rectangle 5735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358" name="Rectangle 5735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1B7848F1-5511-D504-49B9-780FF3F8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 b="1" dirty="0">
                <a:latin typeface="Amasis MT Pro Medium" panose="02040604050005020304" pitchFamily="18" charset="0"/>
              </a:rPr>
              <a:t>Intermittent Venesection (Phlebotomy)----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Amasis MT Pro Medium" panose="02040604050005020304" pitchFamily="18" charset="0"/>
              </a:rPr>
              <a:t>		jika tanpa anemia</a:t>
            </a:r>
          </a:p>
          <a:p>
            <a:pPr eaLnBrk="1" hangingPunct="1"/>
            <a:endParaRPr lang="en-US" altLang="en-US" sz="2400" b="1" dirty="0">
              <a:latin typeface="Amasis MT Pro Medium" panose="02040604050005020304" pitchFamily="18" charset="0"/>
            </a:endParaRPr>
          </a:p>
          <a:p>
            <a:pPr eaLnBrk="1" hangingPunct="1"/>
            <a:r>
              <a:rPr lang="en-US" altLang="en-US" sz="2400" b="1" dirty="0">
                <a:latin typeface="Amasis MT Pro Medium" panose="02040604050005020304" pitchFamily="18" charset="0"/>
              </a:rPr>
              <a:t> Chelation (</a:t>
            </a:r>
            <a:r>
              <a:rPr lang="en-US" altLang="en-US" sz="2400" b="1" dirty="0" err="1">
                <a:latin typeface="Amasis MT Pro Medium" panose="02040604050005020304" pitchFamily="18" charset="0"/>
              </a:rPr>
              <a:t>Desferrioxamine</a:t>
            </a:r>
            <a:r>
              <a:rPr lang="en-US" altLang="en-US" sz="2400" b="1" dirty="0">
                <a:latin typeface="Amasis MT Pro Medium" panose="02040604050005020304" pitchFamily="18" charset="0"/>
              </a:rPr>
              <a:t>) ----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Amasis MT Pro Medium" panose="02040604050005020304" pitchFamily="18" charset="0"/>
              </a:rPr>
              <a:t>		untuk transfusion overload</a:t>
            </a:r>
            <a:endParaRPr lang="ar-SA" altLang="en-US" sz="2400" b="1" dirty="0">
              <a:latin typeface="Amasis MT Pro Medium" panose="02040604050005020304" pitchFamily="18" charset="0"/>
            </a:endParaRP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80" name="Rectangle 6247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481" name="Freeform: Shape 6247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801542-289F-1CB4-AC54-A8CA16446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706" y="1788791"/>
            <a:ext cx="5684213" cy="369760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2482" name="Arc 6247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466" name="Title 1">
            <a:extLst>
              <a:ext uri="{FF2B5EF4-FFF2-40B4-BE49-F238E27FC236}">
                <a16:creationId xmlns:a16="http://schemas.microsoft.com/office/drawing/2014/main" id="{0A63BF99-0EC5-766E-2556-E52CFADE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masis MT Pro Black" panose="02040A04050005020304" pitchFamily="18" charset="0"/>
              </a:rPr>
              <a:t>Vitamin B</a:t>
            </a:r>
            <a:r>
              <a:rPr lang="en-US" altLang="en-US" baseline="-25000" dirty="0">
                <a:latin typeface="Amasis MT Pro Black" panose="02040A04050005020304" pitchFamily="18" charset="0"/>
              </a:rPr>
              <a:t>12</a:t>
            </a:r>
            <a:r>
              <a:rPr lang="en-US" altLang="en-US" dirty="0">
                <a:latin typeface="Amasis MT Pro Black" panose="02040A04050005020304" pitchFamily="18" charset="0"/>
              </a:rPr>
              <a:t> (</a:t>
            </a:r>
            <a:r>
              <a:rPr lang="en-US" altLang="en-US" i="1" dirty="0">
                <a:latin typeface="Amasis MT Pro Black" panose="02040A04050005020304" pitchFamily="18" charset="0"/>
              </a:rPr>
              <a:t>Cyanocobalamin</a:t>
            </a:r>
            <a:r>
              <a:rPr lang="en-US" altLang="en-US" dirty="0">
                <a:latin typeface="Amasis MT Pro Black" panose="02040A04050005020304" pitchFamily="18" charset="0"/>
              </a:rPr>
              <a:t>)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AE1BB096-470D-88EB-11EA-CAAE9A917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highlight>
                  <a:srgbClr val="FFFF00"/>
                </a:highlight>
                <a:latin typeface="Amasis MT Pro Medium" panose="02040604050005020304" pitchFamily="18" charset="0"/>
              </a:rPr>
              <a:t>Coenzyme</a:t>
            </a:r>
            <a:r>
              <a:rPr lang="en-US" altLang="en-US" dirty="0">
                <a:latin typeface="Amasis MT Pro Medium" panose="02040604050005020304" pitchFamily="18" charset="0"/>
              </a:rPr>
              <a:t>; Fungsi metabolik:</a:t>
            </a:r>
          </a:p>
          <a:p>
            <a:r>
              <a:rPr lang="en-US" altLang="en-US" dirty="0">
                <a:latin typeface="Amasis MT Pro Medium" panose="02040604050005020304" pitchFamily="18" charset="0"/>
              </a:rPr>
              <a:t>Sintesis protein </a:t>
            </a:r>
          </a:p>
          <a:p>
            <a:r>
              <a:rPr lang="en-US" altLang="en-US" dirty="0">
                <a:latin typeface="Amasis MT Pro Medium" panose="02040604050005020304" pitchFamily="18" charset="0"/>
              </a:rPr>
              <a:t>Replikasi sel</a:t>
            </a:r>
          </a:p>
          <a:p>
            <a:r>
              <a:rPr lang="en-US" altLang="en-US" dirty="0">
                <a:latin typeface="Amasis MT Pro Medium" panose="02040604050005020304" pitchFamily="18" charset="0"/>
              </a:rPr>
              <a:t>Hematopoiesis (RBC maturation) </a:t>
            </a:r>
          </a:p>
          <a:p>
            <a:r>
              <a:rPr lang="en-US" altLang="en-US" dirty="0">
                <a:latin typeface="Amasis MT Pro Medium" panose="02040604050005020304" pitchFamily="18" charset="0"/>
              </a:rPr>
              <a:t>Metabolisme karbohidrat</a:t>
            </a:r>
            <a:endParaRPr lang="en-US" altLang="en-US" dirty="0">
              <a:latin typeface="proxima_nova_rgregular"/>
            </a:endParaRPr>
          </a:p>
          <a:p>
            <a:endParaRPr lang="en-US" altLang="en-US" dirty="0">
              <a:latin typeface="proxima_nova_rgregular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C31295-9E74-A2C9-6105-9E0A5CF7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masis MT Pro Medium" panose="02040604050005020304" pitchFamily="18" charset="0"/>
              </a:rPr>
              <a:t>Vitamin B</a:t>
            </a:r>
            <a:r>
              <a:rPr lang="en-US" altLang="en-US" sz="4000" baseline="-25000" dirty="0">
                <a:latin typeface="Amasis MT Pro Medium" panose="02040604050005020304" pitchFamily="18" charset="0"/>
              </a:rPr>
              <a:t>12</a:t>
            </a:r>
            <a:r>
              <a:rPr lang="en-US" altLang="en-US" sz="4000" dirty="0">
                <a:latin typeface="Amasis MT Pro Medium" panose="02040604050005020304" pitchFamily="18" charset="0"/>
              </a:rPr>
              <a:t> (</a:t>
            </a:r>
            <a:r>
              <a:rPr lang="en-US" altLang="en-US" sz="4000" i="1" dirty="0">
                <a:latin typeface="Amasis MT Pro Medium" panose="02040604050005020304" pitchFamily="18" charset="0"/>
              </a:rPr>
              <a:t>Cyanocobalamin</a:t>
            </a:r>
            <a:r>
              <a:rPr lang="en-US" altLang="en-US" sz="4000" dirty="0">
                <a:latin typeface="Amasis MT Pro Medium" panose="02040604050005020304" pitchFamily="18" charset="0"/>
              </a:rPr>
              <a:t>)</a:t>
            </a:r>
            <a:endParaRPr lang="en-US" sz="4000" dirty="0">
              <a:latin typeface="Amasis MT Pro Medium" panose="02040604050005020304" pitchFamily="18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39B3F-0425-DA20-D940-6143F73B3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>
                <a:latin typeface="Amasis MT Pro Medium" panose="02040604050005020304" pitchFamily="18" charset="0"/>
              </a:rPr>
              <a:t>Sumber diet:</a:t>
            </a:r>
          </a:p>
          <a:p>
            <a:pPr marL="0" indent="0">
              <a:buNone/>
            </a:pPr>
            <a:r>
              <a:rPr lang="en-US" sz="2400" dirty="0">
                <a:latin typeface="Amasis MT Pro Medium" panose="02040604050005020304" pitchFamily="18" charset="0"/>
              </a:rPr>
              <a:t>	</a:t>
            </a: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Hati, ikan, kuning telur, daging, keju</a:t>
            </a:r>
          </a:p>
          <a:p>
            <a:r>
              <a:rPr lang="en-US" sz="2400" b="1" i="0" u="none" strike="noStrike" baseline="0" dirty="0">
                <a:latin typeface="Amasis MT Pro Medium" panose="02040604050005020304" pitchFamily="18" charset="0"/>
              </a:rPr>
              <a:t>Kebutuhan harian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	• Dewasa 1-3 </a:t>
            </a:r>
            <a:r>
              <a:rPr lang="el-GR" sz="2400" b="0" i="0" u="none" strike="noStrike" baseline="0" dirty="0">
                <a:latin typeface="Amasis MT Pro Medium" panose="02040604050005020304" pitchFamily="18" charset="0"/>
              </a:rPr>
              <a:t>μ</a:t>
            </a: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g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	• Hamil dan menyusui 3-5 </a:t>
            </a:r>
            <a:r>
              <a:rPr lang="en-US" sz="2400" b="0" i="0" u="none" strike="noStrike" baseline="0" dirty="0" err="1">
                <a:latin typeface="Amasis MT Pro Medium" panose="02040604050005020304" pitchFamily="18" charset="0"/>
              </a:rPr>
              <a:t>μg</a:t>
            </a:r>
            <a:endParaRPr lang="ar-SA" altLang="en-US" sz="2400" b="1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2217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9FE13-5F7E-96FD-CD22-8B1CB793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60D3C2-CA93-1DAA-2688-B38258C22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altLang="en-US"/>
              <a:t>Memahami indikasi penggunaan obat </a:t>
            </a:r>
            <a:r>
              <a:rPr lang="en-US" altLang="en-US" err="1"/>
              <a:t>hematinik</a:t>
            </a:r>
            <a:endParaRPr lang="en-US" altLang="en-US"/>
          </a:p>
          <a:p>
            <a:r>
              <a:rPr lang="en-US" altLang="en-US"/>
              <a:t>Memahami jenis – jenis obat </a:t>
            </a:r>
            <a:r>
              <a:rPr lang="en-US" altLang="en-US" err="1"/>
              <a:t>hematinik</a:t>
            </a:r>
            <a:endParaRPr lang="en-US" altLang="en-US"/>
          </a:p>
          <a:p>
            <a:r>
              <a:rPr lang="en-US" altLang="en-US"/>
              <a:t>Memahami </a:t>
            </a:r>
            <a:r>
              <a:rPr lang="en-US" altLang="en-US" err="1"/>
              <a:t>farmakokinetik</a:t>
            </a:r>
            <a:r>
              <a:rPr lang="en-US" altLang="en-US"/>
              <a:t> obat hematinic</a:t>
            </a:r>
          </a:p>
          <a:p>
            <a:r>
              <a:rPr lang="en-US" altLang="en-US"/>
              <a:t>Memahami farmakodinamika obat </a:t>
            </a:r>
            <a:r>
              <a:rPr lang="en-US" altLang="en-US" err="1"/>
              <a:t>hematinik</a:t>
            </a:r>
            <a:endParaRPr lang="en-US" altLang="en-US"/>
          </a:p>
          <a:p>
            <a:r>
              <a:rPr lang="en-US" altLang="en-US"/>
              <a:t>Memahami efek samping penggunaan obat </a:t>
            </a:r>
            <a:r>
              <a:rPr lang="en-US" altLang="en-US" err="1"/>
              <a:t>hematinik</a:t>
            </a:r>
            <a:endParaRPr lang="en-US" alt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0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064C8-996B-6AA9-D00B-25EE4F54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masis MT Pro Medium" panose="02040604050005020304" pitchFamily="18" charset="0"/>
              </a:rPr>
              <a:t>Sediaan Vitamin B</a:t>
            </a:r>
            <a:r>
              <a:rPr lang="en-US" altLang="en-US" sz="4000" baseline="-25000" dirty="0">
                <a:latin typeface="Amasis MT Pro Medium" panose="02040604050005020304" pitchFamily="18" charset="0"/>
              </a:rPr>
              <a:t>12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21EB-7796-9F3A-BD01-86986307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u="none" strike="noStrike" baseline="0" dirty="0">
                <a:highlight>
                  <a:srgbClr val="FFFF00"/>
                </a:highlight>
                <a:latin typeface="Amasis MT Pro Medium" panose="02040604050005020304" pitchFamily="18" charset="0"/>
              </a:rPr>
              <a:t>Cyanocobalamin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Injeksi 100 </a:t>
            </a:r>
            <a:r>
              <a:rPr lang="en-US" sz="2000" b="0" i="0" u="none" strike="noStrike" baseline="0" dirty="0" err="1">
                <a:latin typeface="Amasis MT Pro Medium" panose="02040604050005020304" pitchFamily="18" charset="0"/>
              </a:rPr>
              <a:t>μg</a:t>
            </a: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/ml secara IM atau deep SC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Bisa menyebabkan reaksi hipersensitivitas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highlight>
                  <a:srgbClr val="FFFF00"/>
                </a:highlight>
                <a:latin typeface="Amasis MT Pro Medium" panose="02040604050005020304" pitchFamily="18" charset="0"/>
              </a:rPr>
              <a:t>Hydroxocobalamin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Injeksi </a:t>
            </a:r>
            <a:r>
              <a:rPr lang="el-GR" sz="2000" b="0" i="0" u="none" strike="noStrike" baseline="0" dirty="0">
                <a:latin typeface="Amasis MT Pro Medium" panose="02040604050005020304" pitchFamily="18" charset="0"/>
              </a:rPr>
              <a:t>100, 500, 1000 μ</a:t>
            </a: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g/ml </a:t>
            </a:r>
          </a:p>
          <a:p>
            <a:r>
              <a:rPr lang="en-US" sz="2000" dirty="0">
                <a:latin typeface="Amasis MT Pro Medium" panose="02040604050005020304" pitchFamily="18" charset="0"/>
              </a:rPr>
              <a:t>Memiliki efek jangka panjang, tetapi bisa </a:t>
            </a:r>
            <a:r>
              <a:rPr lang="en-US" sz="2000" dirty="0" err="1">
                <a:latin typeface="Amasis MT Pro Medium" panose="02040604050005020304" pitchFamily="18" charset="0"/>
              </a:rPr>
              <a:t>mengaktivasi</a:t>
            </a:r>
            <a:r>
              <a:rPr lang="en-US" sz="2000" dirty="0">
                <a:latin typeface="Amasis MT Pro Medium" panose="02040604050005020304" pitchFamily="18" charset="0"/>
              </a:rPr>
              <a:t> antibodi anti-cobalamin</a:t>
            </a:r>
            <a:endParaRPr lang="en-US" sz="20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altLang="en-US" sz="2000" dirty="0" err="1">
                <a:latin typeface="Amasis MT Pro Medium" panose="02040604050005020304" pitchFamily="18" charset="0"/>
              </a:rPr>
              <a:t>Hydroxycobalamin</a:t>
            </a:r>
            <a:r>
              <a:rPr lang="en-US" altLang="en-US" sz="2000" dirty="0">
                <a:latin typeface="Amasis MT Pro Medium" panose="02040604050005020304" pitchFamily="18" charset="0"/>
              </a:rPr>
              <a:t>  ---  lebih baik dikarenakan ikatan dengan proteinnya lebih kuat sehingga lebih lama dalam sirkulasi </a:t>
            </a:r>
          </a:p>
          <a:p>
            <a:r>
              <a:rPr lang="en-US" sz="2000" b="0" i="0" u="none" strike="noStrike" baseline="0" dirty="0">
                <a:highlight>
                  <a:srgbClr val="FFFF00"/>
                </a:highlight>
                <a:latin typeface="Amasis MT Pro Medium" panose="02040604050005020304" pitchFamily="18" charset="0"/>
              </a:rPr>
              <a:t>Sediaan </a:t>
            </a:r>
            <a:r>
              <a:rPr lang="en-US" sz="2000" dirty="0">
                <a:highlight>
                  <a:srgbClr val="FFFF00"/>
                </a:highlight>
                <a:latin typeface="Amasis MT Pro Medium" panose="02040604050005020304" pitchFamily="18" charset="0"/>
              </a:rPr>
              <a:t>m</a:t>
            </a:r>
            <a:r>
              <a:rPr lang="en-US" sz="2000" b="0" i="0" u="none" strike="noStrike" baseline="0" dirty="0">
                <a:highlight>
                  <a:srgbClr val="FFFF00"/>
                </a:highlight>
                <a:latin typeface="Amasis MT Pro Medium" panose="02040604050005020304" pitchFamily="18" charset="0"/>
              </a:rPr>
              <a:t>ultivitamin – Oral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723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0" name="Rectangle 2867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B4086AB-2BCE-95B4-8D34-09CADB925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/>
              <a:t>Farmakokinetik Vit B12</a:t>
            </a:r>
          </a:p>
        </p:txBody>
      </p:sp>
      <p:sp>
        <p:nvSpPr>
          <p:cNvPr id="2868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89A8819-EDC1-1150-7754-36F4E2CC8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b="1" dirty="0"/>
              <a:t>Absorption: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latin typeface="Arial Narrow" panose="020B0606020202030204" pitchFamily="34" charset="0"/>
              </a:rPr>
              <a:t>Intrinsic factor (IF)  --- glycoprotein, </a:t>
            </a:r>
            <a:r>
              <a:rPr lang="en-US" sz="2200" b="1" dirty="0" err="1">
                <a:latin typeface="Arial Narrow" panose="020B0606020202030204" pitchFamily="34" charset="0"/>
              </a:rPr>
              <a:t>disekresi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highlight>
                  <a:srgbClr val="00FF00"/>
                </a:highlight>
                <a:latin typeface="Arial Narrow" panose="020B0606020202030204" pitchFamily="34" charset="0"/>
              </a:rPr>
              <a:t>oleh sel parietal mukosa </a:t>
            </a:r>
            <a:r>
              <a:rPr lang="en-US" sz="2200" b="1" dirty="0" err="1">
                <a:highlight>
                  <a:srgbClr val="00FF00"/>
                </a:highlight>
                <a:latin typeface="Arial Narrow" panose="020B0606020202030204" pitchFamily="34" charset="0"/>
              </a:rPr>
              <a:t>gaster</a:t>
            </a:r>
            <a:endParaRPr lang="en-US" sz="2200" b="1" dirty="0">
              <a:highlight>
                <a:srgbClr val="00FF00"/>
              </a:highlight>
              <a:latin typeface="Arial Narrow" panose="020B0606020202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latin typeface="Arial Narrow" panose="020B0606020202030204" pitchFamily="34" charset="0"/>
              </a:rPr>
              <a:t>IF-Vit.B</a:t>
            </a:r>
            <a:r>
              <a:rPr lang="en-US" sz="2200" b="1" baseline="-25000" dirty="0">
                <a:latin typeface="Arial Narrow" panose="020B0606020202030204" pitchFamily="34" charset="0"/>
              </a:rPr>
              <a:t>12 </a:t>
            </a:r>
            <a:r>
              <a:rPr lang="en-US" sz="2200" b="1" dirty="0">
                <a:latin typeface="Arial Narrow" panose="020B0606020202030204" pitchFamily="34" charset="0"/>
              </a:rPr>
              <a:t> Complex --- </a:t>
            </a:r>
            <a:r>
              <a:rPr lang="en-US" sz="2200" b="1" dirty="0" err="1">
                <a:latin typeface="Arial Narrow" panose="020B0606020202030204" pitchFamily="34" charset="0"/>
              </a:rPr>
              <a:t>diabsorbsi</a:t>
            </a:r>
            <a:r>
              <a:rPr lang="en-US" sz="2200" b="1" dirty="0">
                <a:latin typeface="Arial Narrow" panose="020B0606020202030204" pitchFamily="34" charset="0"/>
              </a:rPr>
              <a:t> secara transport aktif di </a:t>
            </a:r>
            <a:r>
              <a:rPr lang="en-US" sz="2200" b="1" dirty="0">
                <a:highlight>
                  <a:srgbClr val="00FF00"/>
                </a:highlight>
                <a:latin typeface="Arial Narrow" panose="020B0606020202030204" pitchFamily="34" charset="0"/>
              </a:rPr>
              <a:t>distal ileum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Arial Narrow" panose="020B0606020202030204" pitchFamily="34" charset="0"/>
              </a:rPr>
              <a:t>Bioavailability: 6.1%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200" b="1" dirty="0"/>
              <a:t>Distribusi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latin typeface="Arial Narrow" panose="020B0606020202030204" pitchFamily="34" charset="0"/>
              </a:rPr>
              <a:t>Didistribusikan ke liver, sumsum tulang dan jaringan lainnya</a:t>
            </a:r>
            <a:endParaRPr lang="ar-SA" sz="2200" b="1" dirty="0">
              <a:latin typeface="Arial Narrow" panose="020B060602020203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latin typeface="Arial Narrow" panose="020B0606020202030204" pitchFamily="34" charset="0"/>
              </a:rPr>
              <a:t>Terikat oleh </a:t>
            </a:r>
            <a:r>
              <a:rPr lang="en-US" sz="2200" b="1" dirty="0">
                <a:highlight>
                  <a:srgbClr val="00FF00"/>
                </a:highlight>
                <a:latin typeface="Arial Narrow" panose="020B0606020202030204" pitchFamily="34" charset="0"/>
              </a:rPr>
              <a:t>glycoprotein transcobalamin II  </a:t>
            </a:r>
            <a:r>
              <a:rPr lang="en-US" sz="2200" b="1" dirty="0">
                <a:latin typeface="Arial Narrow" panose="020B0606020202030204" pitchFamily="34" charset="0"/>
              </a:rPr>
              <a:t>di plasma untuk didistribusikan ke jaringan yang membutuhkan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1" dirty="0">
                <a:latin typeface="Arial Narrow" panose="020B0606020202030204" pitchFamily="34" charset="0"/>
              </a:rPr>
              <a:t>Disimpan di </a:t>
            </a:r>
            <a:r>
              <a:rPr lang="en-US" sz="2200" b="1" dirty="0">
                <a:highlight>
                  <a:srgbClr val="00FF00"/>
                </a:highlight>
                <a:latin typeface="Arial Narrow" panose="020B0606020202030204" pitchFamily="34" charset="0"/>
              </a:rPr>
              <a:t>hepatocytes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0BC5-22E7-C197-A052-12DDA741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A41F-3C34-2FF7-09BA-A3F00E7E2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37C2C-32A2-7438-9BB2-05DB0642B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679" y="128127"/>
            <a:ext cx="7106642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48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2" name="Rectangle 6759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586" name="Title 1">
            <a:extLst>
              <a:ext uri="{FF2B5EF4-FFF2-40B4-BE49-F238E27FC236}">
                <a16:creationId xmlns:a16="http://schemas.microsoft.com/office/drawing/2014/main" id="{F0BA04F7-5D35-6C4E-56A8-183AB7DE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759" y="131974"/>
            <a:ext cx="5574379" cy="179393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4300" dirty="0">
                <a:latin typeface="Amasis MT Pro Medium" panose="02040604050005020304" pitchFamily="18" charset="0"/>
              </a:rPr>
              <a:t>Indikasi Pemberian Vit B12</a:t>
            </a:r>
          </a:p>
        </p:txBody>
      </p:sp>
      <p:sp>
        <p:nvSpPr>
          <p:cNvPr id="67594" name="Oval 6759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263CD-B5E0-A0BA-652C-F97850FD25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4" r="28117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6759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59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A9D8EDDA-FB39-E9C0-CADB-29C5BC27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573" y="2057878"/>
            <a:ext cx="4538622" cy="3630378"/>
          </a:xfrm>
        </p:spPr>
        <p:txBody>
          <a:bodyPr anchor="t">
            <a:normAutofit fontScale="92500" lnSpcReduction="10000"/>
          </a:bodyPr>
          <a:lstStyle/>
          <a:p>
            <a:pPr eaLnBrk="1" hangingPunct="1"/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Anemi </a:t>
            </a:r>
            <a:r>
              <a:rPr lang="en-US" altLang="en-US" sz="1900" dirty="0" err="1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megaloblastik</a:t>
            </a:r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 (MCV &gt; 120 </a:t>
            </a:r>
            <a:r>
              <a:rPr lang="en-US" altLang="en-US" sz="1900" dirty="0" err="1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fL</a:t>
            </a:r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)</a:t>
            </a:r>
          </a:p>
          <a:p>
            <a:pPr eaLnBrk="1" hangingPunct="1"/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Penyakit GI</a:t>
            </a:r>
          </a:p>
          <a:p>
            <a:pPr lvl="1" eaLnBrk="1" hangingPunct="1"/>
            <a:r>
              <a:rPr lang="en-US" altLang="en-US" sz="1900" dirty="0" err="1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gastrectomi</a:t>
            </a:r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 partial/total</a:t>
            </a:r>
          </a:p>
          <a:p>
            <a:pPr lvl="1" eaLnBrk="1" hangingPunct="1"/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sindroma malabsorpsi, </a:t>
            </a:r>
          </a:p>
          <a:p>
            <a:pPr lvl="1" eaLnBrk="1" hangingPunct="1"/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inflamasi usus, </a:t>
            </a:r>
          </a:p>
          <a:p>
            <a:pPr lvl="1" eaLnBrk="1" hangingPunct="1"/>
            <a:r>
              <a:rPr lang="en-US" altLang="en-US" sz="1900" dirty="0" err="1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reseksi</a:t>
            </a:r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 usus</a:t>
            </a:r>
            <a:endParaRPr lang="en-US" altLang="en-US" sz="1900" dirty="0">
              <a:solidFill>
                <a:schemeClr val="tx1">
                  <a:alpha val="80000"/>
                </a:schemeClr>
              </a:solidFill>
              <a:latin typeface="Amasis MT Pro Medium" panose="02040604050005020304" pitchFamily="18" charset="0"/>
            </a:endParaRPr>
          </a:p>
          <a:p>
            <a:pPr lvl="1" eaLnBrk="1" hangingPunct="1"/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Atrofi lambung </a:t>
            </a:r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 def. faktor intrinsik + HCl </a:t>
            </a:r>
          </a:p>
          <a:p>
            <a:pPr eaLnBrk="1" hangingPunct="1"/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Gangguan neurologis (</a:t>
            </a:r>
            <a:r>
              <a:rPr lang="en-US" altLang="en-US" sz="1900" dirty="0" err="1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neuropati</a:t>
            </a:r>
            <a:r>
              <a:rPr lang="en-US" altLang="en-US" sz="1900" dirty="0">
                <a:solidFill>
                  <a:schemeClr val="tx1">
                    <a:alpha val="80000"/>
                  </a:schemeClr>
                </a:solidFill>
                <a:latin typeface="Amasis MT Pro Medium" panose="02040604050005020304" pitchFamily="18" charset="0"/>
              </a:rPr>
              <a:t>) </a:t>
            </a:r>
          </a:p>
          <a:p>
            <a:pPr marL="0" indent="0" eaLnBrk="1" hangingPunct="1">
              <a:buNone/>
            </a:pPr>
            <a:r>
              <a:rPr lang="en-US" altLang="en-US" sz="1900" b="1" dirty="0">
                <a:latin typeface="Amasis MT Pro Medium" panose="02040604050005020304" pitchFamily="18" charset="0"/>
              </a:rPr>
              <a:t>Pemberian</a:t>
            </a:r>
            <a:r>
              <a:rPr lang="en-US" altLang="en-US" sz="1900" b="1" dirty="0">
                <a:solidFill>
                  <a:schemeClr val="accent2"/>
                </a:solidFill>
                <a:latin typeface="Amasis MT Pro Medium" panose="02040604050005020304" pitchFamily="18" charset="0"/>
              </a:rPr>
              <a:t> </a:t>
            </a:r>
            <a:r>
              <a:rPr lang="en-US" altLang="en-US" sz="1900" b="1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Hydroxycobalamin</a:t>
            </a:r>
            <a:r>
              <a:rPr lang="en-US" altLang="en-US" sz="1900" b="1" dirty="0">
                <a:solidFill>
                  <a:schemeClr val="accent2"/>
                </a:solidFill>
                <a:latin typeface="Amasis MT Pro Medium" panose="02040604050005020304" pitchFamily="18" charset="0"/>
              </a:rPr>
              <a:t> </a:t>
            </a:r>
            <a:r>
              <a:rPr lang="en-US" altLang="en-US" sz="1900" b="1" dirty="0">
                <a:latin typeface="Amasis MT Pro Medium" panose="02040604050005020304" pitchFamily="18" charset="0"/>
              </a:rPr>
              <a:t>pada: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Amasis MT Pro Medium" panose="02040604050005020304" pitchFamily="18" charset="0"/>
              </a:rPr>
              <a:t>Tobacco Amblyopia </a:t>
            </a:r>
            <a:r>
              <a:rPr lang="en-US" altLang="en-US" sz="1900" b="1" dirty="0">
                <a:latin typeface="Amasis MT Pro Medium" panose="020406040500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900" b="1" dirty="0">
                <a:latin typeface="Amasis MT Pro Medium" panose="02040604050005020304" pitchFamily="18" charset="0"/>
              </a:rPr>
              <a:t>Cyanide toxicity   </a:t>
            </a:r>
            <a:endParaRPr lang="ar-SA" altLang="en-US" sz="1900" b="1" dirty="0">
              <a:latin typeface="Amasis MT Pro Medium" panose="02040604050005020304" pitchFamily="18" charset="0"/>
            </a:endParaRPr>
          </a:p>
          <a:p>
            <a:pPr marL="0" indent="0" eaLnBrk="1" hangingPunct="1">
              <a:buNone/>
            </a:pPr>
            <a:endParaRPr lang="en-US" altLang="en-US" sz="1700" dirty="0">
              <a:solidFill>
                <a:schemeClr val="tx1">
                  <a:alpha val="80000"/>
                </a:schemeClr>
              </a:solidFill>
              <a:latin typeface="Amasis MT Pro Medium" panose="02040604050005020304" pitchFamily="18" charset="0"/>
              <a:sym typeface="Wingdings" panose="05000000000000000000" pitchFamily="2" charset="2"/>
            </a:endParaRPr>
          </a:p>
          <a:p>
            <a:pPr lvl="1" eaLnBrk="1" hangingPunct="1"/>
            <a:endParaRPr lang="en-US" altLang="en-US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760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760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40663D-1F76-601E-3875-3B99821F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>
                <a:latin typeface="Amasis MT Pro Black" panose="02040A04050005020304" pitchFamily="18" charset="0"/>
              </a:rPr>
              <a:t>ASAM FOLAT </a:t>
            </a:r>
            <a:r>
              <a:rPr lang="en-US" sz="2800">
                <a:latin typeface="Amasis MT Pro Black" panose="02040A04050005020304" pitchFamily="18" charset="0"/>
              </a:rPr>
              <a:t>(</a:t>
            </a:r>
            <a:r>
              <a:rPr lang="en-US" sz="2800" b="1">
                <a:latin typeface="Amasis MT Pro Black" panose="02040A04050005020304" pitchFamily="18" charset="0"/>
              </a:rPr>
              <a:t>PTEROYLGLUTAMIC ACID; VITAMIN B</a:t>
            </a:r>
            <a:r>
              <a:rPr lang="en-US" sz="2800" b="1" baseline="-25000">
                <a:latin typeface="Amasis MT Pro Black" panose="02040A04050005020304" pitchFamily="18" charset="0"/>
              </a:rPr>
              <a:t>9</a:t>
            </a:r>
            <a:r>
              <a:rPr lang="en-US" sz="2800" b="1">
                <a:latin typeface="Amasis MT Pro Black" panose="02040A04050005020304" pitchFamily="18" charset="0"/>
              </a:rPr>
              <a:t>)</a:t>
            </a:r>
            <a:endParaRPr lang="en-US" sz="2800">
              <a:latin typeface="Amasis MT Pro Black" panose="02040A04050005020304" pitchFamily="18" charset="0"/>
            </a:endParaRPr>
          </a:p>
        </p:txBody>
      </p:sp>
      <p:sp>
        <p:nvSpPr>
          <p:cNvPr id="70659" name="Content Placeholder 5">
            <a:extLst>
              <a:ext uri="{FF2B5EF4-FFF2-40B4-BE49-F238E27FC236}">
                <a16:creationId xmlns:a16="http://schemas.microsoft.com/office/drawing/2014/main" id="{A13EBBD4-6B0B-B6A5-78C4-492BDF5D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2314808"/>
            <a:ext cx="6916329" cy="41240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b="1" dirty="0">
                <a:latin typeface="Amasis MT Pro Medium" panose="02040604050005020304" pitchFamily="18" charset="0"/>
              </a:rPr>
              <a:t>Bentuknya </a:t>
            </a:r>
            <a:r>
              <a:rPr lang="en-US" altLang="en-US" sz="2000" b="1" dirty="0" err="1">
                <a:latin typeface="Amasis MT Pro Medium" panose="02040604050005020304" pitchFamily="18" charset="0"/>
              </a:rPr>
              <a:t>Inaktif</a:t>
            </a:r>
            <a:endParaRPr lang="en-US" altLang="en-US" sz="2000" b="1" dirty="0">
              <a:latin typeface="Amasis MT Pro Medium" panose="020406040500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Amasis MT Pro Medium" panose="02040604050005020304" pitchFamily="18" charset="0"/>
              </a:rPr>
              <a:t>	► </a:t>
            </a:r>
            <a:r>
              <a:rPr lang="en-US" altLang="en-US" sz="2000" b="1" dirty="0">
                <a:highlight>
                  <a:srgbClr val="00FF00"/>
                </a:highlight>
                <a:latin typeface="Amasis MT Pro Medium" panose="02040604050005020304" pitchFamily="18" charset="0"/>
              </a:rPr>
              <a:t>Bentuk aktifnya---- </a:t>
            </a:r>
            <a:r>
              <a:rPr lang="en-US" altLang="en-US" sz="2000" b="1" dirty="0" err="1">
                <a:highlight>
                  <a:srgbClr val="00FF00"/>
                </a:highlight>
                <a:latin typeface="Amasis MT Pro Medium" panose="02040604050005020304" pitchFamily="18" charset="0"/>
              </a:rPr>
              <a:t>tetrahydrofolic</a:t>
            </a:r>
            <a:r>
              <a:rPr lang="en-US" altLang="en-US" sz="2000" b="1" dirty="0">
                <a:highlight>
                  <a:srgbClr val="00FF00"/>
                </a:highlight>
                <a:latin typeface="Amasis MT Pro Medium" panose="02040604050005020304" pitchFamily="18" charset="0"/>
              </a:rPr>
              <a:t> acid</a:t>
            </a:r>
          </a:p>
          <a:p>
            <a:pPr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Fungsi:</a:t>
            </a:r>
          </a:p>
          <a:p>
            <a:pPr lvl="1"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Sintesis DNA </a:t>
            </a:r>
          </a:p>
          <a:p>
            <a:pPr lvl="1"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Sintesis asam amino : purines, pyrimidines</a:t>
            </a:r>
          </a:p>
          <a:p>
            <a:pPr lvl="1"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Pembelahan sel</a:t>
            </a:r>
          </a:p>
          <a:p>
            <a:r>
              <a:rPr lang="en-US" sz="2000" b="1" i="0" u="none" strike="noStrike" baseline="0" dirty="0">
                <a:latin typeface="Amasis MT Pro Medium" panose="02040604050005020304" pitchFamily="18" charset="0"/>
              </a:rPr>
              <a:t>Sumber diet: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     Telur, sayuran hijau, hati, susu, jamur</a:t>
            </a:r>
          </a:p>
          <a:p>
            <a:r>
              <a:rPr lang="en-US" sz="2000" b="1" i="0" u="none" strike="noStrike" baseline="0" dirty="0">
                <a:latin typeface="Amasis MT Pro Medium" panose="02040604050005020304" pitchFamily="18" charset="0"/>
              </a:rPr>
              <a:t>Kebutuhan harian: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     Dewasa 50-100 </a:t>
            </a:r>
            <a:r>
              <a:rPr lang="el-GR" sz="2000" b="0" i="0" u="none" strike="noStrike" baseline="0" dirty="0">
                <a:latin typeface="Amasis MT Pro Medium" panose="02040604050005020304" pitchFamily="18" charset="0"/>
              </a:rPr>
              <a:t>μ</a:t>
            </a: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g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     Hamil dan menyusui 200-400 </a:t>
            </a:r>
            <a:r>
              <a:rPr lang="en-US" sz="2000" b="0" i="0" u="none" strike="noStrike" baseline="0" dirty="0" err="1">
                <a:latin typeface="Amasis MT Pro Medium" panose="02040604050005020304" pitchFamily="18" charset="0"/>
              </a:rPr>
              <a:t>μg</a:t>
            </a:r>
            <a:endParaRPr lang="en-US" altLang="en-US" sz="2000" b="1" dirty="0">
              <a:latin typeface="Amasis MT Pro Medium" panose="020406040500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ar-SA" altLang="en-US" sz="1700" b="1" dirty="0"/>
          </a:p>
          <a:p>
            <a:pPr eaLnBrk="1" hangingPunct="1"/>
            <a:endParaRPr lang="en-US" altLang="en-US" sz="1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C551C-7E8B-EC82-5104-20935115C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27" r="1687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0669" name="Straight Connector 7066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9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EDDE507F-26F3-0706-37ED-B61961B8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kern="1200" dirty="0">
                <a:solidFill>
                  <a:schemeClr val="tx1"/>
                </a:solidFill>
                <a:latin typeface="Amasis MT Pro Black" panose="02040A04050005020304" pitchFamily="18" charset="0"/>
              </a:rPr>
              <a:t>ASAM FOLAT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032EA041-1B31-A58A-A9DB-1F4C6F7D0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400" dirty="0">
                <a:latin typeface="Amasis MT Pro Medium" panose="02040604050005020304" pitchFamily="18" charset="0"/>
              </a:rPr>
              <a:t>Tubuh</a:t>
            </a:r>
            <a:r>
              <a:rPr lang="en-US" altLang="en-US" sz="2400" i="1" dirty="0">
                <a:latin typeface="Amasis MT Pro Medium" panose="02040604050005020304" pitchFamily="18" charset="0"/>
              </a:rPr>
              <a:t> </a:t>
            </a:r>
            <a:r>
              <a:rPr lang="en-US" altLang="en-US" sz="2400" dirty="0">
                <a:latin typeface="Amasis MT Pro Medium" panose="02040604050005020304" pitchFamily="18" charset="0"/>
              </a:rPr>
              <a:t>manusia tidak dapat </a:t>
            </a:r>
            <a:r>
              <a:rPr lang="en-US" altLang="en-US" sz="2400" dirty="0" err="1">
                <a:latin typeface="Amasis MT Pro Medium" panose="02040604050005020304" pitchFamily="18" charset="0"/>
              </a:rPr>
              <a:t>mensintesis</a:t>
            </a:r>
            <a:r>
              <a:rPr lang="en-US" altLang="en-US" sz="2400" dirty="0">
                <a:latin typeface="Amasis MT Pro Medium" panose="02040604050005020304" pitchFamily="18" charset="0"/>
              </a:rPr>
              <a:t> struktur </a:t>
            </a:r>
            <a:r>
              <a:rPr lang="en-US" altLang="en-US" sz="2400" dirty="0" err="1">
                <a:latin typeface="Amasis MT Pro Medium" panose="02040604050005020304" pitchFamily="18" charset="0"/>
              </a:rPr>
              <a:t>folat</a:t>
            </a:r>
            <a:r>
              <a:rPr lang="en-US" altLang="en-US" sz="2400" dirty="0">
                <a:latin typeface="Amasis MT Pro Medium" panose="02040604050005020304" pitchFamily="18" charset="0"/>
              </a:rPr>
              <a:t> sehingga membutuhkan </a:t>
            </a:r>
            <a:r>
              <a:rPr lang="en-US" altLang="en-US" sz="2400" dirty="0" err="1">
                <a:latin typeface="Amasis MT Pro Medium" panose="02040604050005020304" pitchFamily="18" charset="0"/>
              </a:rPr>
              <a:t>asupan</a:t>
            </a:r>
            <a:r>
              <a:rPr lang="en-US" altLang="en-US" sz="2400" dirty="0">
                <a:latin typeface="Amasis MT Pro Medium" panose="02040604050005020304" pitchFamily="18" charset="0"/>
              </a:rPr>
              <a:t> dari makanan.</a:t>
            </a:r>
          </a:p>
          <a:p>
            <a:pPr marL="0" indent="0">
              <a:buNone/>
            </a:pPr>
            <a:endParaRPr lang="en-US" altLang="en-US" sz="2400" dirty="0">
              <a:latin typeface="Amasis MT Pro Medium" panose="02040604050005020304" pitchFamily="18" charset="0"/>
            </a:endParaRPr>
          </a:p>
          <a:p>
            <a:r>
              <a:rPr lang="en-US" altLang="en-US" sz="2400" dirty="0">
                <a:latin typeface="Amasis MT Pro Medium" panose="02040604050005020304" pitchFamily="18" charset="0"/>
              </a:rPr>
              <a:t>Sifatnya </a:t>
            </a:r>
            <a:r>
              <a:rPr lang="en-US" altLang="en-US" sz="2400" dirty="0">
                <a:highlight>
                  <a:srgbClr val="00FF00"/>
                </a:highlight>
                <a:latin typeface="Amasis MT Pro Medium" panose="02040604050005020304" pitchFamily="18" charset="0"/>
              </a:rPr>
              <a:t>termolabil</a:t>
            </a:r>
            <a:r>
              <a:rPr lang="en-US" altLang="en-US" sz="2400" dirty="0">
                <a:latin typeface="Amasis MT Pro Medium" panose="02040604050005020304" pitchFamily="18" charset="0"/>
              </a:rPr>
              <a:t> </a:t>
            </a:r>
            <a:r>
              <a:rPr lang="en-US" altLang="en-US" sz="2400" dirty="0">
                <a:highlight>
                  <a:srgbClr val="00FF00"/>
                </a:highlight>
                <a:latin typeface="Amasis MT Pro Medium" panose="02040604050005020304" pitchFamily="18" charset="0"/>
              </a:rPr>
              <a:t>dan larut dalam air </a:t>
            </a:r>
          </a:p>
        </p:txBody>
      </p:sp>
      <p:sp>
        <p:nvSpPr>
          <p:cNvPr id="71688" name="Rectangle 7168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53F39-7A96-CF86-92AB-44AFE7B7A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177652"/>
            <a:ext cx="6019331" cy="44994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D7DE-3E9D-399D-9B3A-79A7CBD04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8B05-8E5B-4E9E-F5FE-293ADC891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EA997-ED3D-5023-E733-1B146C71C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70" y="0"/>
            <a:ext cx="9027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2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736" name="Rectangle 73735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0" name="Title 1">
            <a:extLst>
              <a:ext uri="{FF2B5EF4-FFF2-40B4-BE49-F238E27FC236}">
                <a16:creationId xmlns:a16="http://schemas.microsoft.com/office/drawing/2014/main" id="{839C72E2-78F5-155B-A7CA-6F62C77C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5000" dirty="0">
                <a:latin typeface="Amasis MT Pro Medium" panose="02040604050005020304" pitchFamily="18" charset="0"/>
              </a:rPr>
              <a:t>Kekurangan Asam </a:t>
            </a:r>
            <a:r>
              <a:rPr lang="en-US" altLang="en-US" sz="5000" dirty="0" err="1">
                <a:latin typeface="Amasis MT Pro Medium" panose="02040604050005020304" pitchFamily="18" charset="0"/>
              </a:rPr>
              <a:t>Folat</a:t>
            </a:r>
            <a:endParaRPr lang="en-US" altLang="en-US" sz="5000" dirty="0">
              <a:latin typeface="Amasis MT Pro Medium" panose="02040604050005020304" pitchFamily="18" charset="0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DA95EFEE-4DDF-14F6-DA91-33C1F3FF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1893665"/>
            <a:ext cx="5458968" cy="3070669"/>
          </a:xfrm>
          <a:prstGeom prst="rect">
            <a:avLst/>
          </a:prstGeom>
        </p:spPr>
      </p:pic>
      <p:sp>
        <p:nvSpPr>
          <p:cNvPr id="73738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7203FA28-1453-BEAF-4CCA-61DF509B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76419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Defisiensi asam </a:t>
            </a:r>
            <a:r>
              <a:rPr lang="en-US" altLang="en-US" sz="2000" dirty="0" err="1">
                <a:latin typeface="Amasis MT Pro Medium" panose="02040604050005020304" pitchFamily="18" charset="0"/>
              </a:rPr>
              <a:t>folat</a:t>
            </a:r>
            <a:r>
              <a:rPr lang="en-US" altLang="en-US" sz="2000" dirty="0">
                <a:latin typeface="Amasis MT Pro Medium" panose="02040604050005020304" pitchFamily="18" charset="0"/>
              </a:rPr>
              <a:t> jika kadar asam </a:t>
            </a:r>
            <a:r>
              <a:rPr lang="en-US" altLang="en-US" sz="2000" dirty="0" err="1">
                <a:latin typeface="Amasis MT Pro Medium" panose="02040604050005020304" pitchFamily="18" charset="0"/>
              </a:rPr>
              <a:t>folat</a:t>
            </a:r>
            <a:r>
              <a:rPr lang="en-US" altLang="en-US" sz="2000" dirty="0">
                <a:latin typeface="Amasis MT Pro Medium" panose="02040604050005020304" pitchFamily="18" charset="0"/>
              </a:rPr>
              <a:t> serum &lt; 3 ng/ml dan </a:t>
            </a:r>
            <a:r>
              <a:rPr lang="en-US" altLang="en-US" sz="2000" dirty="0" err="1">
                <a:latin typeface="Amasis MT Pro Medium" panose="02040604050005020304" pitchFamily="18" charset="0"/>
              </a:rPr>
              <a:t>folat</a:t>
            </a:r>
            <a:r>
              <a:rPr lang="en-US" altLang="en-US" sz="2000" dirty="0">
                <a:latin typeface="Amasis MT Pro Medium" panose="02040604050005020304" pitchFamily="18" charset="0"/>
              </a:rPr>
              <a:t> </a:t>
            </a:r>
            <a:r>
              <a:rPr lang="en-US" altLang="en-US" sz="2000" dirty="0" err="1">
                <a:latin typeface="Amasis MT Pro Medium" panose="02040604050005020304" pitchFamily="18" charset="0"/>
              </a:rPr>
              <a:t>entrosit</a:t>
            </a:r>
            <a:r>
              <a:rPr lang="en-US" altLang="en-US" sz="2000" dirty="0">
                <a:latin typeface="Amasis MT Pro Medium" panose="02040604050005020304" pitchFamily="18" charset="0"/>
              </a:rPr>
              <a:t> &lt; 130 ng/ml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latin typeface="Amasis MT Pro Medium" panose="02040604050005020304" pitchFamily="18" charset="0"/>
              </a:rPr>
              <a:t>Mengakibatkan:</a:t>
            </a:r>
          </a:p>
          <a:p>
            <a:pPr eaLnBrk="1" hangingPunct="1"/>
            <a:r>
              <a:rPr lang="en-US" altLang="en-US" sz="2000" dirty="0" err="1">
                <a:latin typeface="Amasis MT Pro Medium" panose="02040604050005020304" pitchFamily="18" charset="0"/>
              </a:rPr>
              <a:t>Ganguan</a:t>
            </a:r>
            <a:r>
              <a:rPr lang="en-US" altLang="en-US" sz="2000" dirty="0">
                <a:latin typeface="Amasis MT Pro Medium" panose="02040604050005020304" pitchFamily="18" charset="0"/>
              </a:rPr>
              <a:t> proses mitosis </a:t>
            </a:r>
            <a:r>
              <a:rPr lang="en-US" altLang="en-US" sz="2000" dirty="0">
                <a:latin typeface="Amasis MT Pro Medium" panose="020406040500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latin typeface="Amasis MT Pro Medium" panose="02040604050005020304" pitchFamily="18" charset="0"/>
              </a:rPr>
              <a:t>erythroid tissues </a:t>
            </a:r>
            <a:r>
              <a:rPr lang="en-US" altLang="en-US" sz="2000" dirty="0">
                <a:latin typeface="Amasis MT Pro Medium" panose="020406040500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latin typeface="Amasis MT Pro Medium" panose="02040604050005020304" pitchFamily="18" charset="0"/>
              </a:rPr>
              <a:t>Anemia</a:t>
            </a:r>
          </a:p>
          <a:p>
            <a:pPr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Congenital malformations  --- neural tube defects ( e.g., spina bifida)</a:t>
            </a:r>
          </a:p>
          <a:p>
            <a:pPr eaLnBrk="1" hangingPunct="1"/>
            <a:r>
              <a:rPr lang="en-US" altLang="en-US" sz="2000" dirty="0" err="1">
                <a:latin typeface="Amasis MT Pro Medium" panose="02040604050005020304" pitchFamily="18" charset="0"/>
              </a:rPr>
              <a:t>Hiperhomosisteinemia</a:t>
            </a:r>
            <a:r>
              <a:rPr lang="en-US" altLang="en-US" sz="2000" dirty="0">
                <a:latin typeface="Amasis MT Pro Medium" panose="02040604050005020304" pitchFamily="18" charset="0"/>
              </a:rPr>
              <a:t> </a:t>
            </a:r>
            <a:r>
              <a:rPr lang="en-US" altLang="en-US" sz="2000" dirty="0">
                <a:latin typeface="Amasis MT Pro Medium" panose="020406040500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000" dirty="0">
                <a:latin typeface="Amasis MT Pro Medium" panose="02040604050005020304" pitchFamily="18" charset="0"/>
              </a:rPr>
              <a:t>Vascular disease</a:t>
            </a:r>
            <a:endParaRPr lang="ar-SA" altLang="en-US" sz="2000" dirty="0">
              <a:latin typeface="Amasis MT Pro Medium" panose="02040604050005020304" pitchFamily="18" charset="0"/>
            </a:endParaRPr>
          </a:p>
          <a:p>
            <a:pPr marL="0" indent="0" eaLnBrk="1" hangingPunct="1"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4">
            <a:extLst>
              <a:ext uri="{FF2B5EF4-FFF2-40B4-BE49-F238E27FC236}">
                <a16:creationId xmlns:a16="http://schemas.microsoft.com/office/drawing/2014/main" id="{CA8E595B-6C50-927C-29C1-3B06FE312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altLang="en-US" dirty="0">
                <a:latin typeface="Amasis MT Pro Medium" panose="02040604050005020304" pitchFamily="18" charset="0"/>
              </a:rPr>
              <a:t>Indikasi Terapi Asam </a:t>
            </a:r>
            <a:r>
              <a:rPr lang="en-US" altLang="en-US" dirty="0" err="1">
                <a:latin typeface="Amasis MT Pro Medium" panose="02040604050005020304" pitchFamily="18" charset="0"/>
              </a:rPr>
              <a:t>Folat</a:t>
            </a:r>
            <a:endParaRPr lang="en-US" altLang="en-US" dirty="0">
              <a:latin typeface="Amasis MT Pro Medium" panose="02040604050005020304" pitchFamily="18" charset="0"/>
            </a:endParaRPr>
          </a:p>
        </p:txBody>
      </p:sp>
      <p:sp>
        <p:nvSpPr>
          <p:cNvPr id="75779" name="Content Placeholder 5">
            <a:extLst>
              <a:ext uri="{FF2B5EF4-FFF2-40B4-BE49-F238E27FC236}">
                <a16:creationId xmlns:a16="http://schemas.microsoft.com/office/drawing/2014/main" id="{5D5F1195-84A5-A0F2-93BE-18E77F57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Defisiensi nutrisi (orang tua)</a:t>
            </a:r>
          </a:p>
          <a:p>
            <a:pPr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Kehamilan dan laktasi</a:t>
            </a:r>
          </a:p>
          <a:p>
            <a:pPr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Penurunan sel darah merah--- anemia </a:t>
            </a:r>
            <a:r>
              <a:rPr lang="en-US" altLang="en-US" sz="2000" dirty="0" err="1">
                <a:latin typeface="Amasis MT Pro Medium" panose="02040604050005020304" pitchFamily="18" charset="0"/>
              </a:rPr>
              <a:t>hemolitik</a:t>
            </a:r>
            <a:endParaRPr lang="en-US" altLang="en-US" sz="2000" dirty="0">
              <a:latin typeface="Amasis MT Pro Medium" panose="02040604050005020304" pitchFamily="18" charset="0"/>
            </a:endParaRPr>
          </a:p>
          <a:p>
            <a:pPr eaLnBrk="1" hangingPunct="1"/>
            <a:r>
              <a:rPr lang="en-US" altLang="en-US" sz="2000" dirty="0" err="1">
                <a:latin typeface="Amasis MT Pro Medium" panose="02040604050005020304" pitchFamily="18" charset="0"/>
              </a:rPr>
              <a:t>Prematuritas</a:t>
            </a:r>
            <a:endParaRPr lang="en-US" altLang="en-US" sz="2000" dirty="0">
              <a:latin typeface="Amasis MT Pro Medium" panose="02040604050005020304" pitchFamily="18" charset="0"/>
            </a:endParaRPr>
          </a:p>
          <a:p>
            <a:pPr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Sindrom malabsorpsi</a:t>
            </a:r>
          </a:p>
          <a:p>
            <a:pPr eaLnBrk="1" hangingPunct="1"/>
            <a:r>
              <a:rPr lang="en-US" altLang="en-US" sz="2000" dirty="0">
                <a:latin typeface="Amasis MT Pro Medium" panose="02040604050005020304" pitchFamily="18" charset="0"/>
              </a:rPr>
              <a:t>Defisiensi as. </a:t>
            </a:r>
            <a:r>
              <a:rPr lang="en-US" altLang="en-US" sz="2000" dirty="0" err="1">
                <a:latin typeface="Amasis MT Pro Medium" panose="02040604050005020304" pitchFamily="18" charset="0"/>
              </a:rPr>
              <a:t>Folat</a:t>
            </a:r>
            <a:r>
              <a:rPr lang="en-US" altLang="en-US" sz="2000" dirty="0">
                <a:latin typeface="Amasis MT Pro Medium" panose="02040604050005020304" pitchFamily="18" charset="0"/>
              </a:rPr>
              <a:t> ~ kanker, leukemia, kelainan </a:t>
            </a:r>
            <a:r>
              <a:rPr lang="en-US" altLang="en-US" sz="2000" dirty="0" err="1">
                <a:latin typeface="Amasis MT Pro Medium" panose="02040604050005020304" pitchFamily="18" charset="0"/>
              </a:rPr>
              <a:t>mieloproliferatif</a:t>
            </a:r>
            <a:r>
              <a:rPr lang="en-US" altLang="en-US" sz="2000" dirty="0">
                <a:latin typeface="Amasis MT Pro Medium" panose="02040604050005020304" pitchFamily="18" charset="0"/>
              </a:rPr>
              <a:t>, </a:t>
            </a:r>
            <a:r>
              <a:rPr lang="en-US" altLang="en-US" sz="2000" dirty="0" err="1">
                <a:latin typeface="Amasis MT Pro Medium" panose="02040604050005020304" pitchFamily="18" charset="0"/>
              </a:rPr>
              <a:t>peny</a:t>
            </a:r>
            <a:r>
              <a:rPr lang="en-US" altLang="en-US" sz="2000" dirty="0">
                <a:latin typeface="Amasis MT Pro Medium" panose="02040604050005020304" pitchFamily="18" charset="0"/>
              </a:rPr>
              <a:t> kronis yg melemahkan tubuh; pasien dialisis ginjal. </a:t>
            </a:r>
          </a:p>
          <a:p>
            <a:pPr eaLnBrk="1" hangingPunct="1"/>
            <a:r>
              <a:rPr lang="en-US" altLang="en-US" sz="2000" dirty="0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Pasien dgn terapi </a:t>
            </a:r>
            <a:r>
              <a:rPr lang="en-US" altLang="en-US" sz="2000" dirty="0" err="1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Methotrexat</a:t>
            </a:r>
            <a:r>
              <a:rPr lang="en-US" altLang="en-US" sz="2000" dirty="0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000" dirty="0" err="1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trimetoprim</a:t>
            </a:r>
            <a:r>
              <a:rPr lang="en-US" altLang="en-US" sz="2000" dirty="0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000" dirty="0" err="1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pyrimetamin</a:t>
            </a:r>
            <a:r>
              <a:rPr lang="en-US" altLang="en-US" sz="2000" dirty="0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 menghambat </a:t>
            </a:r>
            <a:r>
              <a:rPr lang="en-US" altLang="en-US" sz="2000" dirty="0" err="1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dyhidrofolat</a:t>
            </a:r>
            <a:r>
              <a:rPr lang="en-US" altLang="en-US" sz="2000" dirty="0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reductase  def. </a:t>
            </a:r>
            <a:r>
              <a:rPr lang="en-US" altLang="en-US" sz="2000" dirty="0" err="1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kofaktor</a:t>
            </a:r>
            <a:r>
              <a:rPr lang="en-US" altLang="en-US" sz="2000" dirty="0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as. </a:t>
            </a:r>
            <a:r>
              <a:rPr lang="en-US" altLang="en-US" sz="2000" dirty="0" err="1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folat</a:t>
            </a:r>
            <a:r>
              <a:rPr lang="en-US" altLang="en-US" sz="2000" dirty="0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 anemia </a:t>
            </a:r>
            <a:r>
              <a:rPr lang="en-US" altLang="en-US" sz="2000" dirty="0" err="1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megaloblastik</a:t>
            </a:r>
            <a:r>
              <a:rPr lang="en-US" altLang="en-US" sz="2000" dirty="0">
                <a:latin typeface="Amasis MT Pro Medium" panose="020406040500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en-US" sz="2000" dirty="0">
              <a:latin typeface="Amasis MT Pro Medium" panose="02040604050005020304" pitchFamily="18" charset="0"/>
            </a:endParaRPr>
          </a:p>
          <a:p>
            <a:pPr eaLnBrk="1" hangingPunct="1"/>
            <a:endParaRPr lang="ar-SA" altLang="en-US" sz="1900" dirty="0"/>
          </a:p>
          <a:p>
            <a:pPr eaLnBrk="1" hangingPunct="1"/>
            <a:endParaRPr lang="en-US" altLang="en-US" sz="1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4D8C39-1303-12FC-F28C-315975E38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0" r="26542" b="1"/>
          <a:stretch/>
        </p:blipFill>
        <p:spPr>
          <a:xfrm>
            <a:off x="20" y="10"/>
            <a:ext cx="4635571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5784" name="Straight Connector 7578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A79E27-9C29-A634-DF09-A3D3D636A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30" t="13731" r="1" b="136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92000" cy="207732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D96C49-58B7-6814-64EA-922275E5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88" y="4337523"/>
            <a:ext cx="10918056" cy="1327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Hematopoietic Growth Factors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49692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DF9911-4A37-4096-BE25-0CCCFEC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11486"/>
            <a:ext cx="27432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26067"/>
            <a:ext cx="12188824" cy="0"/>
          </a:xfrm>
          <a:prstGeom prst="line">
            <a:avLst/>
          </a:prstGeom>
          <a:ln w="50800">
            <a:solidFill>
              <a:schemeClr val="bg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A8254B-F675-7885-23EF-20A2F9C8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0" y="0"/>
            <a:ext cx="508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046A9-C103-0696-2546-8EE98F98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365125"/>
            <a:ext cx="3800475" cy="62547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7030A0"/>
                </a:solidFill>
                <a:latin typeface="Amasis MT Pro Black" panose="02040A04050005020304" pitchFamily="18" charset="0"/>
              </a:rPr>
              <a:t>Hematopoesis</a:t>
            </a:r>
            <a:endParaRPr lang="en-US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FC9D7-5D61-FC07-33D7-2AE5EAB1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4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yringe&#10;&#10;Description automatically generated with low confidence">
            <a:extLst>
              <a:ext uri="{FF2B5EF4-FFF2-40B4-BE49-F238E27FC236}">
                <a16:creationId xmlns:a16="http://schemas.microsoft.com/office/drawing/2014/main" id="{93AD9C13-57D0-149C-5D01-9412567BDA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14" r="1" b="362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F7EE9-67B1-EAB9-7D76-269EA972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b="0" i="0" u="none" strike="noStrike" baseline="0">
                <a:latin typeface="Amasis MT Pro Black" panose="02040A04050005020304" pitchFamily="18" charset="0"/>
              </a:rPr>
              <a:t>Hematopoietic growth factors</a:t>
            </a:r>
            <a:endParaRPr lang="en-US" sz="4000"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526C-9CBC-B767-9577-DC3BCB59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Merupakan hormon yang </a:t>
            </a:r>
            <a:r>
              <a:rPr lang="en-US" sz="2000" b="0" i="0" u="none" strike="noStrike" baseline="0" dirty="0" err="1">
                <a:latin typeface="Amasis MT Pro Medium" panose="02040604050005020304" pitchFamily="18" charset="0"/>
              </a:rPr>
              <a:t>meregulasi</a:t>
            </a: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 </a:t>
            </a:r>
            <a:r>
              <a:rPr lang="en-US" sz="2000" b="0" i="0" u="none" strike="noStrike" baseline="0" dirty="0" err="1">
                <a:latin typeface="Amasis MT Pro Medium" panose="02040604050005020304" pitchFamily="18" charset="0"/>
              </a:rPr>
              <a:t>eritropoiesis</a:t>
            </a: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masis MT Pro Medium" panose="02040604050005020304" pitchFamily="18" charset="0"/>
              </a:rPr>
              <a:t>Jenisnya: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Erythropoietin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Myeloid growth factors</a:t>
            </a:r>
          </a:p>
          <a:p>
            <a:pPr lvl="1"/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GM-CSF (</a:t>
            </a:r>
            <a:r>
              <a:rPr lang="en-US" sz="1600" b="0" i="0" u="none" strike="noStrike" baseline="0" dirty="0">
                <a:latin typeface="Amasis MT Pro Medium" panose="02040604050005020304" pitchFamily="18" charset="0"/>
              </a:rPr>
              <a:t>Granulocyte Macrophage Colony Stimulating Factor</a:t>
            </a: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)</a:t>
            </a:r>
          </a:p>
          <a:p>
            <a:pPr lvl="1"/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G-CSF (</a:t>
            </a:r>
            <a:r>
              <a:rPr lang="en-US" sz="1600" b="0" i="0" u="none" strike="noStrike" baseline="0" dirty="0">
                <a:solidFill>
                  <a:srgbClr val="3C1F10"/>
                </a:solidFill>
                <a:latin typeface="Amasis MT Pro Medium" panose="02040604050005020304" pitchFamily="18" charset="0"/>
              </a:rPr>
              <a:t>Granulocyte colony stimulating factor</a:t>
            </a:r>
            <a:r>
              <a:rPr lang="en-US" sz="1800" b="0" i="0" u="none" strike="noStrike" baseline="0" dirty="0">
                <a:solidFill>
                  <a:srgbClr val="3C1F10"/>
                </a:solidFill>
                <a:latin typeface="TrebuchetMS"/>
              </a:rPr>
              <a:t>)</a:t>
            </a:r>
            <a:endParaRPr lang="en-US" sz="2000" b="0" i="0" u="none" strike="noStrike" baseline="0" dirty="0">
              <a:latin typeface="Amasis MT Pro Medium" panose="02040604050005020304" pitchFamily="18" charset="0"/>
            </a:endParaRPr>
          </a:p>
          <a:p>
            <a:pPr lvl="1"/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M-CSF (</a:t>
            </a:r>
            <a:r>
              <a:rPr lang="en-US" sz="1600" b="0" i="0" u="none" strike="noStrike" baseline="0" dirty="0">
                <a:solidFill>
                  <a:srgbClr val="3C1F10"/>
                </a:solidFill>
                <a:latin typeface="Amasis MT Pro Medium" panose="02040604050005020304" pitchFamily="18" charset="0"/>
              </a:rPr>
              <a:t>Monocyte colony stimulating factor</a:t>
            </a:r>
            <a:r>
              <a:rPr lang="en-US" sz="1800" b="0" i="0" u="none" strike="noStrike" baseline="0" dirty="0">
                <a:solidFill>
                  <a:srgbClr val="3C1F10"/>
                </a:solidFill>
                <a:latin typeface="TrebuchetMS"/>
              </a:rPr>
              <a:t>)</a:t>
            </a:r>
            <a:endParaRPr lang="en-US" sz="20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Megakaryocyte growth factors</a:t>
            </a:r>
          </a:p>
          <a:p>
            <a:pPr lvl="1"/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Thrombopoietin</a:t>
            </a:r>
          </a:p>
          <a:p>
            <a:pPr lvl="1"/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Interleukin-II</a:t>
            </a:r>
            <a:endParaRPr lang="en-US" sz="20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62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5159-3AF9-4106-6692-D69CB14D5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51"/>
          <a:stretch/>
        </p:blipFill>
        <p:spPr>
          <a:xfrm>
            <a:off x="141167" y="152400"/>
            <a:ext cx="11874332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8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05643145-F480-E867-F6CF-2694E18E4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masis MT Pro Black" panose="02040A04050005020304" pitchFamily="18" charset="0"/>
                <a:cs typeface="Traditional Arabic" pitchFamily="2" charset="-78"/>
              </a:rPr>
              <a:t>ERYTHROPOIETIN (EPOTEIN)</a:t>
            </a:r>
            <a:br>
              <a:rPr lang="en-US" sz="4000" dirty="0">
                <a:solidFill>
                  <a:srgbClr val="FF0000"/>
                </a:solidFill>
                <a:cs typeface="Traditional Arabic" pitchFamily="2" charset="-78"/>
              </a:rPr>
            </a:br>
            <a:endParaRPr lang="en-US" sz="4000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2542CDA7-2688-6193-46CC-2E89F68BD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48325" cy="43513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6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►</a:t>
            </a:r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Hormon glycoprotein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►Diproduksi oleh:</a:t>
            </a:r>
            <a:endParaRPr lang="en-US" altLang="en-US" sz="2400" dirty="0">
              <a:latin typeface="Amasis MT Pro Medium" panose="020406040500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90% --- sel peritubular ginjal</a:t>
            </a:r>
            <a:endParaRPr lang="en-US" altLang="en-US" sz="2400" dirty="0">
              <a:latin typeface="Amasis MT Pro Medium" panose="020406040500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sisanya --- liver dan jaringan lain</a:t>
            </a:r>
            <a:endParaRPr lang="en-US" altLang="en-US" sz="2400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► Distimulasi oleh adanya </a:t>
            </a:r>
            <a:r>
              <a:rPr lang="en-US" altLang="en-US" sz="2400" b="1" dirty="0">
                <a:solidFill>
                  <a:srgbClr val="0000FF"/>
                </a:solidFill>
                <a:latin typeface="Amasis MT Pro Medium" panose="02040604050005020304" pitchFamily="18" charset="0"/>
              </a:rPr>
              <a:t>hypoxia</a:t>
            </a:r>
            <a:endParaRPr lang="en-US" altLang="en-US" sz="2400" dirty="0">
              <a:solidFill>
                <a:srgbClr val="0000FF"/>
              </a:solidFill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► Berfungsi menstimulasi produksi </a:t>
            </a:r>
            <a:r>
              <a:rPr lang="en-US" altLang="en-US" sz="2400" b="1" dirty="0">
                <a:solidFill>
                  <a:srgbClr val="0000FF"/>
                </a:solidFill>
                <a:latin typeface="Amasis MT Pro Medium" panose="02040604050005020304" pitchFamily="18" charset="0"/>
              </a:rPr>
              <a:t>reticulocyte</a:t>
            </a:r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► Produk </a:t>
            </a:r>
            <a:r>
              <a:rPr lang="en-US" altLang="en-US" sz="2400" b="1" dirty="0" err="1">
                <a:solidFill>
                  <a:srgbClr val="000000"/>
                </a:solidFill>
                <a:latin typeface="Amasis MT Pro Medium" panose="02040604050005020304" pitchFamily="18" charset="0"/>
              </a:rPr>
              <a:t>sintesisnya</a:t>
            </a:r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 berasal dari teknologi </a:t>
            </a:r>
            <a:r>
              <a:rPr lang="en-US" altLang="en-US" sz="2400" b="1" dirty="0">
                <a:solidFill>
                  <a:srgbClr val="0000FF"/>
                </a:solidFill>
                <a:latin typeface="Amasis MT Pro Medium" panose="02040604050005020304" pitchFamily="18" charset="0"/>
              </a:rPr>
              <a:t>recombinant DNA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CE60B-B2D1-6667-A347-E7B7B5A11B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3BD577D3-E6F3-6826-0961-BCED6EBE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28E6A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FC3E8BDE-6CD0-4172-BE75-485A238EF527}" type="slidenum">
              <a:rPr lang="en-US" altLang="en-US" sz="1400" smtClean="0">
                <a:solidFill>
                  <a:srgbClr val="6964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32</a:t>
            </a:fld>
            <a:endParaRPr lang="en-US" altLang="en-US" sz="1400" dirty="0">
              <a:solidFill>
                <a:srgbClr val="6964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523A2-FC96-B483-B544-8AA45DB9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2096481"/>
            <a:ext cx="4761191" cy="35708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6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4177B-0A8D-5ED2-618E-3F1028190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4311" y="643467"/>
            <a:ext cx="10083377" cy="54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66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049" name="Rectangle 8704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051" name="Group 8705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7052" name="Rectangle 8705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53" name="Rectangle 8705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54" name="Rectangle 8705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056" name="Rectangle 8705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765F2FB-F60D-F0E6-E839-6DF71FEF65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b="1" kern="1200" cap="none" dirty="0" err="1">
                <a:solidFill>
                  <a:schemeClr val="tx1"/>
                </a:solidFill>
                <a:latin typeface="Amasis MT Pro Medium" panose="02040604050005020304" pitchFamily="18" charset="0"/>
              </a:rPr>
              <a:t>Farmakokinetik</a:t>
            </a:r>
            <a:r>
              <a:rPr lang="en-US" sz="4000" b="1" kern="1200" cap="none" dirty="0">
                <a:solidFill>
                  <a:schemeClr val="tx1"/>
                </a:solidFill>
                <a:latin typeface="Amasis MT Pro Medium" panose="02040604050005020304" pitchFamily="18" charset="0"/>
              </a:rPr>
              <a:t> </a:t>
            </a:r>
            <a:r>
              <a:rPr lang="en-US" sz="4000" b="1" kern="1200" cap="none" dirty="0" err="1">
                <a:solidFill>
                  <a:schemeClr val="tx1"/>
                </a:solidFill>
                <a:latin typeface="Amasis MT Pro Medium" panose="02040604050005020304" pitchFamily="18" charset="0"/>
              </a:rPr>
              <a:t>Erytropoetin</a:t>
            </a:r>
            <a:endParaRPr lang="en-US" sz="4000" b="1" kern="1200" cap="none" dirty="0">
              <a:solidFill>
                <a:schemeClr val="tx1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FADCFA9-2EAF-A21F-F4FE-2B0FCB986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28" y="2790334"/>
            <a:ext cx="9941319" cy="3351846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/>
            <a:r>
              <a:rPr lang="en-US" altLang="en-US" sz="2800" dirty="0">
                <a:latin typeface="Amasis MT Pro Medium" panose="02040604050005020304" pitchFamily="18" charset="0"/>
              </a:rPr>
              <a:t>►Rute pemberian--- S.C. or I.V.</a:t>
            </a:r>
          </a:p>
          <a:p>
            <a:pPr algn="l"/>
            <a:r>
              <a:rPr lang="en-US" altLang="en-US" sz="2800" dirty="0">
                <a:latin typeface="Amasis MT Pro Medium" panose="02040604050005020304" pitchFamily="18" charset="0"/>
              </a:rPr>
              <a:t>►Plasma t</a:t>
            </a:r>
            <a:r>
              <a:rPr lang="en-US" altLang="en-US" sz="2800" baseline="-25000" dirty="0">
                <a:latin typeface="Amasis MT Pro Medium" panose="02040604050005020304" pitchFamily="18" charset="0"/>
              </a:rPr>
              <a:t>1/2</a:t>
            </a:r>
            <a:r>
              <a:rPr lang="en-US" altLang="en-US" sz="2800" dirty="0">
                <a:latin typeface="Amasis MT Pro Medium" panose="02040604050005020304" pitchFamily="18" charset="0"/>
              </a:rPr>
              <a:t> ---- 4 - 13 jam pada pasien GGK.</a:t>
            </a:r>
          </a:p>
          <a:p>
            <a:pPr algn="l"/>
            <a:r>
              <a:rPr lang="en-US" altLang="en-US" sz="2800" dirty="0">
                <a:latin typeface="Amasis MT Pro Medium" panose="02040604050005020304" pitchFamily="18" charset="0"/>
              </a:rPr>
              <a:t>►Tidak </a:t>
            </a:r>
            <a:r>
              <a:rPr lang="en-US" altLang="en-US" sz="2800" dirty="0" err="1">
                <a:latin typeface="Amasis MT Pro Medium" panose="02040604050005020304" pitchFamily="18" charset="0"/>
              </a:rPr>
              <a:t>diekskresikan</a:t>
            </a:r>
            <a:r>
              <a:rPr lang="en-US" altLang="en-US" sz="2800" dirty="0">
                <a:latin typeface="Amasis MT Pro Medium" panose="02040604050005020304" pitchFamily="18" charset="0"/>
              </a:rPr>
              <a:t> dengan dialisis</a:t>
            </a:r>
          </a:p>
          <a:p>
            <a:pPr algn="l"/>
            <a:r>
              <a:rPr lang="en-US" altLang="en-US" sz="2800" dirty="0">
                <a:latin typeface="Amasis MT Pro Medium" panose="02040604050005020304" pitchFamily="18" charset="0"/>
              </a:rPr>
              <a:t>►</a:t>
            </a:r>
            <a:r>
              <a:rPr lang="en-US" sz="2800" i="0" u="none" strike="noStrike" baseline="0" dirty="0">
                <a:latin typeface="Amasis MT Pro Medium" panose="02040604050005020304" pitchFamily="18" charset="0"/>
              </a:rPr>
              <a:t>Sediaan:</a:t>
            </a:r>
          </a:p>
          <a:p>
            <a:pPr algn="l"/>
            <a:r>
              <a:rPr lang="en-US" sz="2800" i="0" u="none" strike="noStrike" baseline="0" dirty="0">
                <a:highlight>
                  <a:srgbClr val="FFFF00"/>
                </a:highlight>
                <a:latin typeface="Amasis MT Pro Medium" panose="02040604050005020304" pitchFamily="18" charset="0"/>
              </a:rPr>
              <a:t>Epoetin</a:t>
            </a:r>
          </a:p>
          <a:p>
            <a:pPr algn="l"/>
            <a:r>
              <a:rPr lang="en-US" sz="2800" i="0" u="none" strike="noStrike" baseline="0" dirty="0">
                <a:latin typeface="Amasis MT Pro Medium" panose="02040604050005020304" pitchFamily="18" charset="0"/>
              </a:rPr>
              <a:t>• Diberikan 2x seminggu 25-100 units/kg secara IV/SC</a:t>
            </a:r>
          </a:p>
          <a:p>
            <a:pPr algn="l"/>
            <a:r>
              <a:rPr lang="en-US" sz="2800" i="0" u="none" strike="noStrike" baseline="0" dirty="0">
                <a:highlight>
                  <a:srgbClr val="FFFF00"/>
                </a:highlight>
                <a:latin typeface="Amasis MT Pro Medium" panose="02040604050005020304" pitchFamily="18" charset="0"/>
              </a:rPr>
              <a:t>Darbepoetin</a:t>
            </a:r>
          </a:p>
          <a:p>
            <a:pPr algn="l"/>
            <a:r>
              <a:rPr lang="en-US" sz="2800" i="0" u="none" strike="noStrike" baseline="0" dirty="0">
                <a:latin typeface="Amasis MT Pro Medium" panose="02040604050005020304" pitchFamily="18" charset="0"/>
              </a:rPr>
              <a:t>• Diberikan </a:t>
            </a:r>
            <a:r>
              <a:rPr lang="en-US" sz="2800" i="0" u="none" strike="noStrike" baseline="0" dirty="0" err="1">
                <a:latin typeface="Amasis MT Pro Medium" panose="02040604050005020304" pitchFamily="18" charset="0"/>
              </a:rPr>
              <a:t>sekalo</a:t>
            </a:r>
            <a:r>
              <a:rPr lang="en-US" sz="2800" i="0" u="none" strike="noStrike" baseline="0" dirty="0">
                <a:latin typeface="Amasis MT Pro Medium" panose="02040604050005020304" pitchFamily="18" charset="0"/>
              </a:rPr>
              <a:t> seminggu atau satu kali setiap 2-4 minggu.</a:t>
            </a:r>
          </a:p>
          <a:p>
            <a:pPr algn="l"/>
            <a:r>
              <a:rPr lang="en-US" sz="2800" i="0" u="none" strike="noStrike" baseline="0" dirty="0">
                <a:latin typeface="Amasis MT Pro Medium" panose="02040604050005020304" pitchFamily="18" charset="0"/>
              </a:rPr>
              <a:t>• Dosis 0.45 mcg/kg secara IV/SC</a:t>
            </a:r>
            <a:endParaRPr lang="en-US" altLang="en-US" sz="2200" b="1" dirty="0">
              <a:latin typeface="Amasis MT Pro Medium" panose="02040604050005020304" pitchFamily="18" charset="0"/>
            </a:endParaRPr>
          </a:p>
        </p:txBody>
      </p:sp>
      <p:cxnSp>
        <p:nvCxnSpPr>
          <p:cNvPr id="87058" name="Straight Connector 8705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2" name="Slide Number Placeholder 5">
            <a:extLst>
              <a:ext uri="{FF2B5EF4-FFF2-40B4-BE49-F238E27FC236}">
                <a16:creationId xmlns:a16="http://schemas.microsoft.com/office/drawing/2014/main" id="{504FD552-1DA3-6F9A-9ABA-18B7DB75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24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28E6A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fld id="{9187084C-ECBB-4B75-97F4-69FF8848EF0F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None/>
              </a:pPr>
              <a:t>34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296" name="Rectangle 9728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297" name="Group 9728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97298" name="Rectangle 9729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99" name="Rectangle 9729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300" name="Rectangle 9729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82" name="Title 1">
            <a:extLst>
              <a:ext uri="{FF2B5EF4-FFF2-40B4-BE49-F238E27FC236}">
                <a16:creationId xmlns:a16="http://schemas.microsoft.com/office/drawing/2014/main" id="{DBDB0E0F-210A-4771-3E79-4137D20B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04" y="922919"/>
            <a:ext cx="9849751" cy="1349671"/>
          </a:xfrm>
        </p:spPr>
        <p:txBody>
          <a:bodyPr anchor="b">
            <a:normAutofit/>
          </a:bodyPr>
          <a:lstStyle/>
          <a:p>
            <a:r>
              <a:rPr lang="en-US" altLang="en-US" dirty="0" err="1">
                <a:latin typeface="Amasis MT Pro Medium" panose="02040604050005020304" pitchFamily="18" charset="0"/>
              </a:rPr>
              <a:t>Kontraindikasi</a:t>
            </a:r>
            <a:endParaRPr lang="en-US" altLang="en-US" dirty="0">
              <a:latin typeface="Amasis MT Pro Medium" panose="02040604050005020304" pitchFamily="18" charset="0"/>
            </a:endParaRP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A5C8FC8C-620F-7136-69E6-C9800EAB0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US" altLang="en-US" sz="2400" dirty="0">
                <a:latin typeface="Amasis MT Pro Medium" panose="02040604050005020304" pitchFamily="18" charset="0"/>
              </a:rPr>
              <a:t>Defisiensi asam </a:t>
            </a:r>
            <a:r>
              <a:rPr lang="en-US" altLang="en-US" sz="2400" dirty="0" err="1">
                <a:latin typeface="Amasis MT Pro Medium" panose="02040604050005020304" pitchFamily="18" charset="0"/>
              </a:rPr>
              <a:t>folat</a:t>
            </a:r>
            <a:r>
              <a:rPr lang="en-US" altLang="en-US" sz="2400" dirty="0">
                <a:latin typeface="Amasis MT Pro Medium" panose="02040604050005020304" pitchFamily="18" charset="0"/>
              </a:rPr>
              <a:t>, Vitamin B12, atau besi.</a:t>
            </a:r>
          </a:p>
          <a:p>
            <a:r>
              <a:rPr lang="en-US" altLang="en-US" sz="2400" dirty="0">
                <a:latin typeface="Amasis MT Pro Medium" panose="02040604050005020304" pitchFamily="18" charset="0"/>
              </a:rPr>
              <a:t>Pasien perdarahan atau </a:t>
            </a:r>
            <a:r>
              <a:rPr lang="en-US" altLang="en-US" sz="2400" dirty="0" err="1">
                <a:latin typeface="Amasis MT Pro Medium" panose="02040604050005020304" pitchFamily="18" charset="0"/>
              </a:rPr>
              <a:t>hemolisis</a:t>
            </a:r>
            <a:r>
              <a:rPr lang="en-US" altLang="en-US" sz="2400" dirty="0">
                <a:latin typeface="Amasis MT Pro Medium" panose="02040604050005020304" pitchFamily="18" charset="0"/>
              </a:rPr>
              <a:t>.</a:t>
            </a:r>
          </a:p>
          <a:p>
            <a:r>
              <a:rPr lang="en-US" altLang="en-US" sz="2400" dirty="0">
                <a:latin typeface="Amasis MT Pro Medium" panose="02040604050005020304" pitchFamily="18" charset="0"/>
              </a:rPr>
              <a:t>Keganasan hematologi</a:t>
            </a:r>
          </a:p>
          <a:p>
            <a:r>
              <a:rPr lang="en-US" altLang="en-US" sz="2400" dirty="0">
                <a:latin typeface="Amasis MT Pro Medium" panose="02040604050005020304" pitchFamily="18" charset="0"/>
              </a:rPr>
              <a:t>Fibrosis sumsum tulang belakang.</a:t>
            </a:r>
          </a:p>
          <a:p>
            <a:r>
              <a:rPr lang="en-US" altLang="en-US" sz="2400" dirty="0">
                <a:latin typeface="Amasis MT Pro Medium" panose="02040604050005020304" pitchFamily="18" charset="0"/>
              </a:rPr>
              <a:t>Resisten </a:t>
            </a:r>
            <a:r>
              <a:rPr lang="en-US" altLang="en-US" sz="2400" dirty="0" err="1">
                <a:latin typeface="Amasis MT Pro Medium" panose="02040604050005020304" pitchFamily="18" charset="0"/>
              </a:rPr>
              <a:t>eritropoietin</a:t>
            </a:r>
            <a:r>
              <a:rPr lang="en-US" altLang="en-US" sz="2400" dirty="0">
                <a:latin typeface="Amasis MT Pro Medium" panose="02040604050005020304" pitchFamily="18" charset="0"/>
              </a:rPr>
              <a:t> dikarenakan </a:t>
            </a:r>
            <a:r>
              <a:rPr lang="en-US" altLang="en-US" sz="2400" dirty="0" err="1">
                <a:latin typeface="Amasis MT Pro Medium" panose="02040604050005020304" pitchFamily="18" charset="0"/>
              </a:rPr>
              <a:t>neutralisasi</a:t>
            </a:r>
            <a:r>
              <a:rPr lang="en-US" altLang="en-US" sz="2400" dirty="0">
                <a:latin typeface="Amasis MT Pro Medium" panose="02040604050005020304" pitchFamily="18" charset="0"/>
              </a:rPr>
              <a:t> antibody.</a:t>
            </a:r>
          </a:p>
          <a:p>
            <a:r>
              <a:rPr lang="en-US" altLang="en-US" sz="2400" dirty="0">
                <a:latin typeface="Amasis MT Pro Medium" panose="02040604050005020304" pitchFamily="18" charset="0"/>
              </a:rPr>
              <a:t>Anemia dikarenakan pengobatan kanker jika mempunyai hipertensi yang tidak terkontrol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337" name="Rectangle 9933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339" name="Group 9933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9340" name="Rectangle 9933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41" name="Rectangle 9934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42" name="Rectangle 9934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344" name="Rectangle 9934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A2D796E4-BA87-CF36-F2AF-4016FD4E4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31" y="809898"/>
            <a:ext cx="9942716" cy="10801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en-US" sz="4800" kern="1200" cap="none" dirty="0">
                <a:solidFill>
                  <a:schemeClr val="tx1"/>
                </a:solidFill>
                <a:latin typeface="Amasis MT Pro Medium" panose="02040604050005020304" pitchFamily="18" charset="0"/>
              </a:rPr>
              <a:t>Adverse Effects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18C557FF-3187-2FF4-EE99-0B2253989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28" y="2704014"/>
            <a:ext cx="9941319" cy="3677932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en-US" sz="2200" dirty="0"/>
              <a:t>  </a:t>
            </a:r>
            <a:r>
              <a:rPr lang="en-US" altLang="en-US" sz="3200" dirty="0">
                <a:latin typeface="Amasis MT Pro Medium" panose="02040604050005020304" pitchFamily="18" charset="0"/>
              </a:rPr>
              <a:t>Transient influenza-like symptoms ------chills &amp; myalgias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>
                <a:latin typeface="Amasis MT Pro Medium" panose="02040604050005020304" pitchFamily="18" charset="0"/>
              </a:rPr>
              <a:t>Transient increases in platelet count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>
                <a:latin typeface="Amasis MT Pro Medium" panose="02040604050005020304" pitchFamily="18" charset="0"/>
              </a:rPr>
              <a:t>Hyperkalemia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>
                <a:latin typeface="Amasis MT Pro Medium" panose="02040604050005020304" pitchFamily="18" charset="0"/>
              </a:rPr>
              <a:t>Skin rashes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>
                <a:latin typeface="Amasis MT Pro Medium" panose="02040604050005020304" pitchFamily="18" charset="0"/>
              </a:rPr>
              <a:t>Pure red cell aplasia --- discontinue the drug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>
                <a:latin typeface="Amasis MT Pro Medium" panose="02040604050005020304" pitchFamily="18" charset="0"/>
              </a:rPr>
              <a:t>Antibodies to </a:t>
            </a:r>
            <a:r>
              <a:rPr lang="en-US" altLang="en-US" sz="3200" dirty="0" err="1">
                <a:latin typeface="Amasis MT Pro Medium" panose="02040604050005020304" pitchFamily="18" charset="0"/>
              </a:rPr>
              <a:t>epoetins</a:t>
            </a:r>
            <a:endParaRPr lang="en-US" altLang="en-US" sz="3200" dirty="0">
              <a:latin typeface="Amasis MT Pro Medium" panose="020406040500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Usually due to excessive increase in </a:t>
            </a:r>
            <a:r>
              <a:rPr lang="en-US" altLang="en-US" sz="3200" dirty="0">
                <a:solidFill>
                  <a:srgbClr val="0000FF"/>
                </a:solidFill>
                <a:latin typeface="Amasis MT Pro Medium" panose="02040604050005020304" pitchFamily="18" charset="0"/>
              </a:rPr>
              <a:t>hematocrit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increase blood pressure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000000"/>
                </a:solidFill>
                <a:latin typeface="Amasis MT Pro Medium" panose="02040604050005020304" pitchFamily="18" charset="0"/>
              </a:rPr>
              <a:t>Haedache</a:t>
            </a:r>
            <a:endParaRPr lang="en-US" altLang="en-US" sz="32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Hypertensive crises with encephalopathy-like </a:t>
            </a:r>
            <a:r>
              <a:rPr lang="en-US" altLang="en-US" sz="3200" dirty="0" err="1">
                <a:solidFill>
                  <a:srgbClr val="000000"/>
                </a:solidFill>
                <a:latin typeface="Amasis MT Pro Medium" panose="02040604050005020304" pitchFamily="18" charset="0"/>
              </a:rPr>
              <a:t>sympthom</a:t>
            </a:r>
            <a:endParaRPr lang="en-US" altLang="en-US" sz="32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Clotting in </a:t>
            </a:r>
            <a:r>
              <a:rPr lang="en-US" altLang="en-US" sz="3200" dirty="0" err="1">
                <a:solidFill>
                  <a:srgbClr val="000000"/>
                </a:solidFill>
                <a:latin typeface="Amasis MT Pro Medium" panose="02040604050005020304" pitchFamily="18" charset="0"/>
              </a:rPr>
              <a:t>dialyser</a:t>
            </a:r>
            <a:endParaRPr lang="en-US" altLang="en-US" sz="3200" dirty="0">
              <a:solidFill>
                <a:srgbClr val="000000"/>
              </a:solidFill>
              <a:latin typeface="Amasis MT Pro Medium" panose="02040604050005020304" pitchFamily="18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altLang="en-US" sz="2200" b="1" dirty="0"/>
          </a:p>
        </p:txBody>
      </p:sp>
      <p:cxnSp>
        <p:nvCxnSpPr>
          <p:cNvPr id="99346" name="Straight Connector 9934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0" name="Slide Number Placeholder 5">
            <a:extLst>
              <a:ext uri="{FF2B5EF4-FFF2-40B4-BE49-F238E27FC236}">
                <a16:creationId xmlns:a16="http://schemas.microsoft.com/office/drawing/2014/main" id="{6D885F20-F9AD-D5C6-1C67-DCD12A1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24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28E6A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fld id="{81577834-AE69-4653-9FBF-6DDC16343612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None/>
              </a:pPr>
              <a:t>36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42719-3F86-9191-E2F3-CD1A5414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11173-28FC-249E-4C59-506750A7C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b="1" cap="none" dirty="0">
                <a:solidFill>
                  <a:srgbClr val="FF0000"/>
                </a:solidFill>
                <a:latin typeface="Amasis MT Pro Medium" panose="02040604050005020304" pitchFamily="18" charset="0"/>
              </a:rPr>
              <a:t>Precautions</a:t>
            </a:r>
            <a:endParaRPr lang="en-US" sz="2800" dirty="0">
              <a:latin typeface="Amasis MT Pro Medium" panose="020406040500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36BE6-09BD-B1B5-6301-1F9E8F5C5B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Hipertensi harus terkontrol</a:t>
            </a:r>
          </a:p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Kejang</a:t>
            </a:r>
          </a:p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Thrombocytosis</a:t>
            </a:r>
          </a:p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Penyakit jantung iskemik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F0C80B-290E-A70B-150F-28A0C1CA5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en-US" sz="2800" b="1" cap="none" dirty="0">
                <a:solidFill>
                  <a:srgbClr val="FF0000"/>
                </a:solidFill>
                <a:latin typeface="Amasis MT Pro Medium" panose="02040604050005020304" pitchFamily="18" charset="0"/>
              </a:rPr>
              <a:t>Monitor</a:t>
            </a:r>
            <a:endParaRPr lang="en-US" sz="2800" dirty="0">
              <a:latin typeface="Amasis MT Pro Medium" panose="020406040500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B75A8-46F3-4430-2755-56F26F9DAAA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Tekanan darah</a:t>
            </a:r>
          </a:p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Serum potassium</a:t>
            </a:r>
          </a:p>
          <a:p>
            <a:pPr eaLnBrk="1" hangingPunct="1"/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Jumlah platelet</a:t>
            </a:r>
          </a:p>
          <a:p>
            <a:r>
              <a:rPr lang="en-US" altLang="en-US" sz="2400" b="1" dirty="0">
                <a:solidFill>
                  <a:srgbClr val="000000"/>
                </a:solidFill>
                <a:latin typeface="Amasis MT Pro Medium" panose="02040604050005020304" pitchFamily="18" charset="0"/>
              </a:rPr>
              <a:t>Hematocrit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BB11DE-667B-D5B9-7516-7B546415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455" y="3309954"/>
            <a:ext cx="3182921" cy="31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9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6538AC-C8E3-D315-8371-F46522591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0" u="none" strike="noStrike" baseline="0">
                <a:latin typeface="Amasis MT Pro Black" panose="02040A04050005020304" pitchFamily="18" charset="0"/>
              </a:rPr>
              <a:t>Myeloid growth factors</a:t>
            </a:r>
            <a:endParaRPr lang="en-US" sz="5400">
              <a:latin typeface="Amasis MT Pro Black" panose="02040A04050005020304" pitchFamily="18" charset="0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91129B-1567-AE94-0DD5-D0BCDEC4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u="none" strike="noStrike" baseline="0" dirty="0" err="1">
                <a:highlight>
                  <a:srgbClr val="FFFF00"/>
                </a:highlight>
                <a:latin typeface="Amasis MT Pro Medium" panose="02040604050005020304" pitchFamily="18" charset="0"/>
              </a:rPr>
              <a:t>Farmakodinamik</a:t>
            </a:r>
            <a:endParaRPr lang="en-US" sz="2000" b="1" i="0" u="none" strike="noStrike" baseline="0" dirty="0">
              <a:highlight>
                <a:srgbClr val="FFFF00"/>
              </a:highlight>
              <a:latin typeface="Amasis MT Pro Medium" panose="02040604050005020304" pitchFamily="18" charset="0"/>
            </a:endParaRP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Myeloid growth factors (MGF) terikat pada spesifik reseptor pada sel progenitor myeloid </a:t>
            </a:r>
            <a:r>
              <a:rPr lang="en-US" sz="2000" b="0" i="0" u="none" strike="noStrike" baseline="0" dirty="0">
                <a:latin typeface="Amasis MT Pro Medium" panose="02040604050005020304" pitchFamily="18" charset="0"/>
                <a:sym typeface="Wingdings" panose="05000000000000000000" pitchFamily="2" charset="2"/>
              </a:rPr>
              <a:t> stimulasi </a:t>
            </a: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proliferation &amp; differentiation neutrophils </a:t>
            </a:r>
            <a:r>
              <a:rPr lang="en-US" sz="2000" dirty="0">
                <a:latin typeface="Amasis MT Pro Medium" panose="02040604050005020304" pitchFamily="18" charset="0"/>
              </a:rPr>
              <a:t>dan </a:t>
            </a:r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monocytes</a:t>
            </a:r>
          </a:p>
          <a:p>
            <a:pPr marL="0" indent="0">
              <a:buNone/>
            </a:pPr>
            <a:r>
              <a:rPr lang="en-US" sz="2000" b="1" i="0" u="none" strike="noStrike" baseline="0" dirty="0">
                <a:highlight>
                  <a:srgbClr val="FFFF00"/>
                </a:highlight>
                <a:latin typeface="Amasis MT Pro Medium" panose="02040604050005020304" pitchFamily="18" charset="0"/>
              </a:rPr>
              <a:t>Indikasi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Transplantasi sumsum tulang 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Pendamping kemoterapi kanker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Anemia </a:t>
            </a:r>
            <a:r>
              <a:rPr lang="en-US" sz="2000" b="0" i="0" u="none" strike="noStrike" baseline="0" dirty="0" err="1">
                <a:latin typeface="Amasis MT Pro Medium" panose="02040604050005020304" pitchFamily="18" charset="0"/>
              </a:rPr>
              <a:t>aplastik</a:t>
            </a:r>
            <a:endParaRPr lang="en-US" sz="2000" b="0" i="0" u="none" strike="noStrike" baseline="0" dirty="0">
              <a:latin typeface="Amasis MT Pro Medium" panose="02040604050005020304" pitchFamily="18" charset="0"/>
            </a:endParaRP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Neutropenia kongenital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Myelodysplasia</a:t>
            </a:r>
          </a:p>
          <a:p>
            <a:r>
              <a:rPr lang="en-US" sz="2000" b="0" i="0" u="none" strike="noStrike" baseline="0" dirty="0">
                <a:latin typeface="Amasis MT Pro Medium" panose="02040604050005020304" pitchFamily="18" charset="0"/>
              </a:rPr>
              <a:t>Pasien AIDS dengan neutropenia</a:t>
            </a:r>
            <a:endParaRPr lang="en-US" sz="20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58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2B7EA-BFD6-8B32-1296-47657BC2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i="0" u="none" strike="noStrike" baseline="0" dirty="0">
                <a:latin typeface="Amasis MT Pro Black" panose="02040A04050005020304" pitchFamily="18" charset="0"/>
              </a:rPr>
              <a:t>Megakaryocyte Growth Factors</a:t>
            </a:r>
            <a:endParaRPr lang="en-US" sz="5000" dirty="0">
              <a:latin typeface="Amasis MT Pro Black" panose="02040A04050005020304" pitchFamily="18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0C62-F30E-00C2-321A-A1E8EEDF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i="0" u="none" strike="noStrike" baseline="0" dirty="0">
                <a:latin typeface="Amasis MT Pro Medium" panose="02040604050005020304" pitchFamily="18" charset="0"/>
              </a:rPr>
              <a:t>1. </a:t>
            </a:r>
            <a:r>
              <a:rPr lang="en-US" sz="2200" b="1" i="0" u="none" strike="noStrike" baseline="0" dirty="0">
                <a:highlight>
                  <a:srgbClr val="FFFF00"/>
                </a:highlight>
                <a:latin typeface="Amasis MT Pro Medium" panose="02040604050005020304" pitchFamily="18" charset="0"/>
              </a:rPr>
              <a:t>Thrombopoietin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    Meningkatkan produksi platelets</a:t>
            </a:r>
          </a:p>
          <a:p>
            <a:pPr marL="0" indent="0">
              <a:buNone/>
            </a:pPr>
            <a:r>
              <a:rPr lang="en-US" sz="2200" b="1" i="0" u="none" strike="noStrike" baseline="0" dirty="0">
                <a:latin typeface="Amasis MT Pro Medium" panose="02040604050005020304" pitchFamily="18" charset="0"/>
              </a:rPr>
              <a:t>    Indikasi</a:t>
            </a:r>
          </a:p>
          <a:p>
            <a:pPr marL="0" indent="0">
              <a:buNone/>
            </a:pPr>
            <a:r>
              <a:rPr lang="en-US" sz="2200" dirty="0">
                <a:latin typeface="Amasis MT Pro Medium" panose="02040604050005020304" pitchFamily="18" charset="0"/>
              </a:rPr>
              <a:t>    </a:t>
            </a: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• Thrombocytopenia akibat kemoterapi kanker.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    • Drug-induced thrombocytopenia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    • </a:t>
            </a:r>
            <a:r>
              <a:rPr lang="en-US" sz="2400" b="0" i="0" u="none" strike="noStrike" baseline="0" dirty="0">
                <a:latin typeface="Amasis MT Pro Medium" panose="02040604050005020304" pitchFamily="18" charset="0"/>
              </a:rPr>
              <a:t>Transplantasi sumsum tulang </a:t>
            </a:r>
          </a:p>
          <a:p>
            <a:pPr marL="0" indent="0">
              <a:buNone/>
            </a:pPr>
            <a:r>
              <a:rPr lang="en-US" sz="2200" b="1" i="0" u="none" strike="noStrike" baseline="0" dirty="0">
                <a:latin typeface="Amasis MT Pro Medium" panose="02040604050005020304" pitchFamily="18" charset="0"/>
              </a:rPr>
              <a:t>2. </a:t>
            </a:r>
            <a:r>
              <a:rPr lang="en-US" sz="2200" b="1" i="0" u="none" strike="noStrike" baseline="0" dirty="0">
                <a:highlight>
                  <a:srgbClr val="FFFF00"/>
                </a:highlight>
                <a:latin typeface="Amasis MT Pro Medium" panose="02040604050005020304" pitchFamily="18" charset="0"/>
              </a:rPr>
              <a:t>Interleukin-II</a:t>
            </a:r>
          </a:p>
          <a:p>
            <a:pPr marL="0" indent="0">
              <a:buNone/>
            </a:pPr>
            <a:r>
              <a:rPr lang="en-US" sz="2200" dirty="0">
                <a:latin typeface="Amasis MT Pro Medium" panose="02040604050005020304" pitchFamily="18" charset="0"/>
              </a:rPr>
              <a:t>   </a:t>
            </a: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 Meningkatkan maturasi megakaryocyte </a:t>
            </a:r>
          </a:p>
          <a:p>
            <a:pPr marL="0" indent="0">
              <a:buNone/>
            </a:pPr>
            <a:endParaRPr lang="en-US" sz="2200" b="0" i="0" u="none" strike="noStrike" baseline="0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r>
              <a:rPr lang="en-US" sz="2200" b="0" i="0" u="none" strike="noStrike" baseline="0" dirty="0">
                <a:solidFill>
                  <a:srgbClr val="FF0000"/>
                </a:solidFill>
                <a:latin typeface="Amasis MT Pro Medium" panose="02040604050005020304" pitchFamily="18" charset="0"/>
              </a:rPr>
              <a:t>Diberikan setiap hari secara injeksi </a:t>
            </a:r>
            <a:r>
              <a:rPr lang="en-US" sz="2200" b="0" i="0" u="none" strike="noStrike" baseline="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subkutan</a:t>
            </a:r>
            <a:r>
              <a:rPr lang="en-US" sz="2200" b="0" i="0" u="none" strike="noStrike" baseline="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hingga jumlah platelet &gt;10000/</a:t>
            </a:r>
            <a:r>
              <a:rPr lang="el-GR" sz="2200" b="0" i="0" u="none" strike="noStrike" baseline="0" dirty="0">
                <a:solidFill>
                  <a:srgbClr val="FF0000"/>
                </a:solidFill>
                <a:latin typeface="Amasis MT Pro Medium" panose="02040604050005020304" pitchFamily="18" charset="0"/>
              </a:rPr>
              <a:t>μ</a:t>
            </a:r>
            <a:r>
              <a:rPr lang="en-US" sz="2200" b="0" i="0" u="none" strike="noStrike" baseline="0" dirty="0">
                <a:solidFill>
                  <a:srgbClr val="FF0000"/>
                </a:solidFill>
                <a:latin typeface="Amasis MT Pro Medium" panose="02040604050005020304" pitchFamily="18" charset="0"/>
              </a:rPr>
              <a:t>l.</a:t>
            </a:r>
          </a:p>
        </p:txBody>
      </p:sp>
    </p:spTree>
    <p:extLst>
      <p:ext uri="{BB962C8B-B14F-4D97-AF65-F5344CB8AC3E}">
        <p14:creationId xmlns:p14="http://schemas.microsoft.com/office/powerpoint/2010/main" val="179904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AE4CA15A-9FD6-EF70-EF49-CC8EB5F6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55" y="187393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5400" kern="1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ANEMIA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CAFB8F7-5422-AAB6-07A2-710AB833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03" y="2716161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alt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Anemia didefinisikan berkurangnya 1 atau lebih parameter sel darah merah (Hb, HMT, Eritrosit)</a:t>
            </a:r>
          </a:p>
        </p:txBody>
      </p:sp>
      <p:grpSp>
        <p:nvGrpSpPr>
          <p:cNvPr id="14348" name="Group 1434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349" name="Rectangle 1434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0" name="Rectangle 1434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1" name="Rectangle 1435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5" name="Rectangle 1435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F8C2BEA1-CF09-A8A3-C415-F4CD322FF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2050223"/>
            <a:ext cx="5536001" cy="26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7">
            <a:extLst>
              <a:ext uri="{FF2B5EF4-FFF2-40B4-BE49-F238E27FC236}">
                <a16:creationId xmlns:a16="http://schemas.microsoft.com/office/drawing/2014/main" id="{A5335E24-B30D-9BC9-5D41-36AF41E6D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4" y="5743576"/>
            <a:ext cx="8169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1100">
                <a:solidFill>
                  <a:prstClr val="black"/>
                </a:solidFill>
              </a:rPr>
              <a:t>World Health Organization, Stoltzfus, R. J., &amp; Dreyfuss, M. L. (2013). Prevention of Iron Deficiency Anaemia in Adolescents Role of Weekly Iron Acid Supplementation. In </a:t>
            </a:r>
            <a:r>
              <a:rPr lang="en-US" altLang="en-US" sz="1100" i="1">
                <a:solidFill>
                  <a:prstClr val="black"/>
                </a:solidFill>
              </a:rPr>
              <a:t>Pediatrics</a:t>
            </a:r>
            <a:r>
              <a:rPr lang="en-US" altLang="en-US" sz="1100">
                <a:solidFill>
                  <a:prstClr val="black"/>
                </a:solidFill>
              </a:rPr>
              <a:t> (Vol. 138, Issue 1). https://doi.org/10.3390/nu6125915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F07FC-7BD7-6C41-A3FB-3720A9E04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i="0" u="none" strike="noStrike" baseline="0">
                <a:latin typeface="Amasis MT Pro Black" panose="02040A04050005020304" pitchFamily="18" charset="0"/>
              </a:rPr>
              <a:t>Megakaryocyte Growth Factors</a:t>
            </a:r>
            <a:endParaRPr lang="en-US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87610-48CB-F5D1-2EBC-8B2D74304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i="0" u="none" strike="noStrike" baseline="0" dirty="0">
                <a:latin typeface="Amasis MT Pro Medium" panose="02040604050005020304" pitchFamily="18" charset="0"/>
              </a:rPr>
              <a:t>Efek samping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• Retensi cairan dan gejala </a:t>
            </a:r>
            <a:r>
              <a:rPr lang="en-US" sz="2200" b="0" i="0" u="none" strike="noStrike" baseline="0" dirty="0" err="1">
                <a:latin typeface="Amasis MT Pro Medium" panose="02040604050005020304" pitchFamily="18" charset="0"/>
              </a:rPr>
              <a:t>cardiovaskular</a:t>
            </a:r>
            <a:endParaRPr lang="en-US" sz="2200" b="0" i="0" u="none" strike="noStrike" baseline="0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• Reaksi ditempat injection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• </a:t>
            </a:r>
            <a:r>
              <a:rPr lang="en-US" sz="2200" b="0" i="0" u="none" strike="noStrike" baseline="0" dirty="0" err="1">
                <a:latin typeface="Amasis MT Pro Medium" panose="02040604050005020304" pitchFamily="18" charset="0"/>
              </a:rPr>
              <a:t>Paraesthesia</a:t>
            </a:r>
            <a:endParaRPr lang="en-US" sz="2200" b="0" i="0" u="none" strike="noStrike" baseline="0" dirty="0">
              <a:latin typeface="Amasis MT Pro Medium" panose="02040604050005020304" pitchFamily="18" charset="0"/>
            </a:endParaRP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• Pandangan kabur </a:t>
            </a:r>
          </a:p>
          <a:p>
            <a:pPr marL="0" indent="0">
              <a:buNone/>
            </a:pPr>
            <a:r>
              <a:rPr lang="en-US" sz="2200" b="1" i="0" u="none" strike="noStrike" baseline="0" dirty="0">
                <a:latin typeface="Amasis MT Pro Medium" panose="02040604050005020304" pitchFamily="18" charset="0"/>
              </a:rPr>
              <a:t>Indikasi</a:t>
            </a:r>
          </a:p>
          <a:p>
            <a:pPr marL="0" indent="0">
              <a:buNone/>
            </a:pPr>
            <a:r>
              <a:rPr lang="en-US" sz="2200" b="0" i="0" u="none" strike="noStrike" baseline="0" dirty="0">
                <a:latin typeface="Amasis MT Pro Medium" panose="02040604050005020304" pitchFamily="18" charset="0"/>
              </a:rPr>
              <a:t>• Thrombocytopenia</a:t>
            </a:r>
            <a:endParaRPr lang="en-US" sz="2200" dirty="0">
              <a:latin typeface="Amasis MT Pro Medium" panose="02040604050005020304" pitchFamily="18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139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B3A8DC-530C-F159-335B-52AED6C00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9452"/>
            <a:ext cx="9144000" cy="252673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Amasis MT Pro Black" panose="02040A04050005020304" pitchFamily="18" charset="0"/>
              </a:rPr>
              <a:t>Terimakasih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00247A-2C65-C8D4-F82D-2CE9329F3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5230"/>
            <a:ext cx="9144000" cy="1626541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6D080EC2-42B5-4E04-BBF7-F0BC5CB7C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665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7" name="Rectangle 1741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19" name="Group 1741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420" name="Rectangle 1741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1" name="Rectangle 1742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2" name="Rectangle 1742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24" name="Rectangle 1742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85FBF14-10B1-CD67-5263-6E61017336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K</a:t>
            </a:r>
            <a:r>
              <a:rPr lang="en-US" sz="4800" kern="1200" dirty="0">
                <a:latin typeface="Aharoni" panose="02010803020104030203" pitchFamily="2" charset="-79"/>
                <a:cs typeface="Aharoni" panose="02010803020104030203" pitchFamily="2" charset="-79"/>
              </a:rPr>
              <a:t>lasifikasi Anemia</a:t>
            </a:r>
            <a:endParaRPr lang="en-US" sz="4800" b="1" kern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5844F6-84DD-C89C-14E3-7FDBF7E7B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en-US" b="1" dirty="0"/>
              <a:t>►</a:t>
            </a:r>
            <a:r>
              <a:rPr lang="en-US" altLang="en-US" b="1" dirty="0">
                <a:solidFill>
                  <a:srgbClr val="FF0000"/>
                </a:solidFill>
              </a:rPr>
              <a:t>Anemia Defisiensi Besi-</a:t>
            </a:r>
            <a:r>
              <a:rPr lang="en-US" altLang="en-US" b="1" dirty="0"/>
              <a:t>---microcytic , hypochromic</a:t>
            </a:r>
            <a:endParaRPr lang="en-US" altLang="en-US" dirty="0"/>
          </a:p>
          <a:p>
            <a:pPr algn="l"/>
            <a:r>
              <a:rPr lang="en-US" altLang="en-US" b="1" dirty="0"/>
              <a:t>►</a:t>
            </a:r>
            <a:r>
              <a:rPr lang="en-US" altLang="en-US" b="1" dirty="0">
                <a:solidFill>
                  <a:srgbClr val="FF0000"/>
                </a:solidFill>
              </a:rPr>
              <a:t>Anemia Megaloblastic-</a:t>
            </a:r>
            <a:r>
              <a:rPr lang="en-US" altLang="en-US" b="1" dirty="0"/>
              <a:t>--- kurang Vit. B</a:t>
            </a:r>
            <a:r>
              <a:rPr lang="en-US" altLang="en-US" b="1" baseline="-30000" dirty="0"/>
              <a:t>12</a:t>
            </a:r>
            <a:r>
              <a:rPr lang="en-US" altLang="en-US" b="1" dirty="0"/>
              <a:t> atau Asam </a:t>
            </a:r>
            <a:r>
              <a:rPr lang="en-US" altLang="en-US" b="1" dirty="0" err="1"/>
              <a:t>Folat</a:t>
            </a:r>
            <a:endParaRPr lang="en-US" altLang="en-US" dirty="0"/>
          </a:p>
          <a:p>
            <a:pPr algn="l"/>
            <a:r>
              <a:rPr lang="en-US" altLang="en-US" b="1" dirty="0"/>
              <a:t>    macrocytic , normochromic </a:t>
            </a:r>
            <a:endParaRPr lang="en-US" altLang="en-US" dirty="0"/>
          </a:p>
          <a:p>
            <a:pPr algn="l"/>
            <a:r>
              <a:rPr lang="en-US" altLang="en-US" b="1" dirty="0"/>
              <a:t>►</a:t>
            </a:r>
            <a:r>
              <a:rPr lang="en-US" altLang="en-US" b="1" dirty="0">
                <a:solidFill>
                  <a:srgbClr val="FF0000"/>
                </a:solidFill>
              </a:rPr>
              <a:t>Anemia akibat dari penyakit lain</a:t>
            </a:r>
            <a:r>
              <a:rPr lang="en-US" altLang="en-US" dirty="0">
                <a:solidFill>
                  <a:srgbClr val="FF0000"/>
                </a:solidFill>
              </a:rPr>
              <a:t>-</a:t>
            </a:r>
            <a:r>
              <a:rPr lang="en-US" altLang="en-US" dirty="0"/>
              <a:t>---</a:t>
            </a:r>
            <a:r>
              <a:rPr lang="en-US" altLang="en-US" b="1" dirty="0"/>
              <a:t>gagal ginjal kronik, infeksi parasit (cacing), malaria, obat2an (HIV), perdarahan</a:t>
            </a:r>
          </a:p>
        </p:txBody>
      </p:sp>
      <p:cxnSp>
        <p:nvCxnSpPr>
          <p:cNvPr id="17426" name="Straight Connector 1742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6A51ED94-7DF4-236D-06A6-4D6303F2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9224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28E6A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fld id="{A149D1C8-11AD-4BDA-BB59-981112F908E4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ts val="600"/>
                </a:spcAft>
                <a:buClrTx/>
                <a:buSzTx/>
                <a:buNone/>
              </a:pPr>
              <a:t>5</a:t>
            </a:fld>
            <a:endParaRPr lang="en-US" alt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99" name="Rectangle 1949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501" name="Rectangle 1950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534834CA-3634-D5CA-961D-486B3E91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Amasis MT Pro Black" panose="02040A04050005020304" pitchFamily="18" charset="0"/>
              </a:rPr>
              <a:t>Hematinics</a:t>
            </a:r>
            <a:endParaRPr lang="en-US" altLang="en-US" sz="2800" b="1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9503" name="Rectangle 1950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05" name="Rectangle 1950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75" name="Content Placeholder 2">
            <a:extLst>
              <a:ext uri="{FF2B5EF4-FFF2-40B4-BE49-F238E27FC236}">
                <a16:creationId xmlns:a16="http://schemas.microsoft.com/office/drawing/2014/main" id="{4A737B59-FB38-363F-CCA5-779782B3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altLang="en-US" sz="1800" b="1" dirty="0">
                <a:latin typeface="Amasis MT Pro Black" panose="02040A04050005020304" pitchFamily="18" charset="0"/>
              </a:rPr>
              <a:t>Zat atau nutrient yang dibutuhkan dalam pembentukan sel darah (</a:t>
            </a:r>
            <a:r>
              <a:rPr lang="en-US" altLang="en-US" sz="1800" b="1" dirty="0" err="1">
                <a:latin typeface="Amasis MT Pro Black" panose="02040A04050005020304" pitchFamily="18" charset="0"/>
              </a:rPr>
              <a:t>hematopoesis</a:t>
            </a:r>
            <a:r>
              <a:rPr lang="en-US" altLang="en-US" sz="1800" b="1" dirty="0">
                <a:latin typeface="Amasis MT Pro Black" panose="02040A04050005020304" pitchFamily="18" charset="0"/>
              </a:rPr>
              <a:t>) dan digunakan sebagai terapi anemia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>
                <a:latin typeface="Century Gothic" panose="020B0502020202020204" pitchFamily="34" charset="0"/>
              </a:rPr>
              <a:t>Jenis: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>
                <a:latin typeface="Century Gothic" panose="020B0502020202020204" pitchFamily="34" charset="0"/>
              </a:rPr>
              <a:t>Zat Besi (Iron)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>
                <a:latin typeface="Century Gothic" panose="020B0502020202020204" pitchFamily="34" charset="0"/>
              </a:rPr>
              <a:t>Vitamin B12 (Cyanocobalamin)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>
                <a:latin typeface="Century Gothic" panose="020B0502020202020204" pitchFamily="34" charset="0"/>
              </a:rPr>
              <a:t>Asam </a:t>
            </a:r>
            <a:r>
              <a:rPr lang="en-US" altLang="en-US" sz="1400" b="1" dirty="0" err="1">
                <a:latin typeface="Century Gothic" panose="020B0502020202020204" pitchFamily="34" charset="0"/>
              </a:rPr>
              <a:t>Folat</a:t>
            </a:r>
            <a:endParaRPr lang="en-US" altLang="en-US" sz="1400" b="1" dirty="0">
              <a:latin typeface="Century Gothic" panose="020B0502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1400" b="1" dirty="0">
                <a:latin typeface="Century Gothic" panose="020B0502020202020204" pitchFamily="34" charset="0"/>
              </a:rPr>
              <a:t>Erythropoietin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11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1100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698A5-1EC6-854E-2DA1-E06DE5118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38"/>
          <a:stretch/>
        </p:blipFill>
        <p:spPr>
          <a:xfrm>
            <a:off x="5120640" y="749259"/>
            <a:ext cx="6656832" cy="49413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0A2D-FA17-2D18-9FF0-27E6D920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Amasis MT Pro Black" panose="02040A04050005020304" pitchFamily="18" charset="0"/>
              </a:rPr>
              <a:t>Zat Besi (Iron)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4FE5-C8F7-7AFC-BE03-CC22B78BF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400" dirty="0">
                <a:solidFill>
                  <a:srgbClr val="3C1F10"/>
                </a:solidFill>
                <a:latin typeface="Amasis MT Pro Medium" panose="02040604050005020304" pitchFamily="18" charset="0"/>
              </a:rPr>
              <a:t>Zat besi sangat penting dalam produksi Hemoglobin</a:t>
            </a:r>
          </a:p>
          <a:p>
            <a:pPr marL="0" indent="0">
              <a:buNone/>
            </a:pPr>
            <a:r>
              <a:rPr lang="en-US" altLang="en-US" sz="2400" dirty="0">
                <a:highlight>
                  <a:srgbClr val="FFFF00"/>
                </a:highlight>
                <a:latin typeface="Amasis MT Pro Medium" panose="02040604050005020304" pitchFamily="18" charset="0"/>
              </a:rPr>
              <a:t>Hemoglobin terdiri </a:t>
            </a:r>
            <a:r>
              <a:rPr lang="en-US" altLang="en-US" sz="2400" dirty="0">
                <a:latin typeface="Amasis MT Pro Medium" panose="02040604050005020304" pitchFamily="18" charset="0"/>
              </a:rPr>
              <a:t>dari Fe (zat besi), </a:t>
            </a:r>
            <a:r>
              <a:rPr lang="it-IT" altLang="en-US" sz="2400" dirty="0">
                <a:latin typeface="Amasis MT Pro Medium" panose="02040604050005020304" pitchFamily="18" charset="0"/>
              </a:rPr>
              <a:t>protoporfirin, dan globin (1/3 berat Hb terdiri dari Fe)</a:t>
            </a:r>
          </a:p>
          <a:p>
            <a:pPr marL="0" indent="0" algn="l">
              <a:buNone/>
            </a:pPr>
            <a:endParaRPr lang="en-US" sz="1800" dirty="0">
              <a:solidFill>
                <a:srgbClr val="3C1F10"/>
              </a:solidFill>
              <a:latin typeface="TrebuchetMS"/>
            </a:endParaRPr>
          </a:p>
        </p:txBody>
      </p:sp>
      <p:pic>
        <p:nvPicPr>
          <p:cNvPr id="4" name="Picture 3" descr="هموگلوبین.jpg">
            <a:extLst>
              <a:ext uri="{FF2B5EF4-FFF2-40B4-BE49-F238E27FC236}">
                <a16:creationId xmlns:a16="http://schemas.microsoft.com/office/drawing/2014/main" id="{0F328D5A-C967-C08F-769A-AFDDE6A79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08" y="3429000"/>
            <a:ext cx="8255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1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5 Iron Rich Foods in India to Increase Haemoglobin">
            <a:extLst>
              <a:ext uri="{FF2B5EF4-FFF2-40B4-BE49-F238E27FC236}">
                <a16:creationId xmlns:a16="http://schemas.microsoft.com/office/drawing/2014/main" id="{21C85EB6-4E19-4926-0AA3-F1293C103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r="15223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50857-998B-A42F-7B9F-2D42179DC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099" y="740568"/>
            <a:ext cx="3822189" cy="5376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0" u="none" strike="noStrike" baseline="0" dirty="0">
                <a:latin typeface="TrebuchetMS-Bold"/>
              </a:rPr>
              <a:t>Kebutuhan harian</a:t>
            </a:r>
          </a:p>
          <a:p>
            <a:r>
              <a:rPr lang="en-US" b="0" i="0" u="none" strike="noStrike" baseline="0" dirty="0">
                <a:latin typeface="TrebuchetMS"/>
              </a:rPr>
              <a:t>Laki-laki 0.5-1 mg</a:t>
            </a:r>
          </a:p>
          <a:p>
            <a:r>
              <a:rPr lang="en-US" b="0" i="0" u="none" strike="noStrike" baseline="0" dirty="0">
                <a:latin typeface="TrebuchetMS"/>
              </a:rPr>
              <a:t>Wanita 1-2 mg</a:t>
            </a:r>
          </a:p>
          <a:p>
            <a:r>
              <a:rPr lang="en-US" b="0" i="0" u="none" strike="noStrike" baseline="0" dirty="0">
                <a:latin typeface="TrebuchetMS"/>
              </a:rPr>
              <a:t>Hamil dan menyusui </a:t>
            </a:r>
          </a:p>
          <a:p>
            <a:pPr marL="0" indent="0">
              <a:buNone/>
            </a:pPr>
            <a:r>
              <a:rPr lang="en-US" b="0" i="0" u="none" strike="noStrike" baseline="0" dirty="0">
                <a:latin typeface="TrebuchetMS"/>
              </a:rPr>
              <a:t>3-5 mg</a:t>
            </a:r>
          </a:p>
          <a:p>
            <a:pPr marL="0" indent="0">
              <a:buNone/>
            </a:pPr>
            <a:endParaRPr lang="en-US" b="1" i="0" u="none" strike="noStrike" baseline="0" dirty="0">
              <a:latin typeface="TrebuchetMS-Bold"/>
            </a:endParaRPr>
          </a:p>
          <a:p>
            <a:pPr marL="0" indent="0">
              <a:buNone/>
            </a:pPr>
            <a:r>
              <a:rPr lang="en-US" b="1" i="0" u="none" strike="noStrike" baseline="0" dirty="0">
                <a:latin typeface="TrebuchetMS-Bold"/>
              </a:rPr>
              <a:t>Sumber diet</a:t>
            </a:r>
          </a:p>
          <a:p>
            <a:r>
              <a:rPr lang="en-US" b="0" i="0" u="none" strike="noStrike" baseline="0" dirty="0">
                <a:latin typeface="TrebuchetMS"/>
              </a:rPr>
              <a:t>Ikan, ayam, bayam, hati, kuning telur, </a:t>
            </a:r>
            <a:r>
              <a:rPr lang="en-US" b="0" i="0" u="none" strike="noStrike" baseline="0" dirty="0" err="1">
                <a:latin typeface="TrebuchetMS"/>
              </a:rPr>
              <a:t>danging</a:t>
            </a:r>
            <a:r>
              <a:rPr lang="en-US" b="0" i="0" u="none" strike="noStrike" baseline="0" dirty="0">
                <a:latin typeface="TrebuchetMS"/>
              </a:rPr>
              <a:t> </a:t>
            </a:r>
          </a:p>
          <a:p>
            <a:r>
              <a:rPr lang="en-US" dirty="0">
                <a:latin typeface="TrebuchetMS"/>
              </a:rPr>
              <a:t>Buah kering, gandum, kacang, apel, pisang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3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90B9C-24C7-01DD-9FBF-147CA102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dirty="0" err="1">
                <a:latin typeface="Amasis MT Pro Medium" panose="02040604050005020304" pitchFamily="18" charset="0"/>
              </a:rPr>
              <a:t>Farmakokinetik</a:t>
            </a:r>
            <a:r>
              <a:rPr lang="en-US" dirty="0">
                <a:latin typeface="Amasis MT Pro Medium" panose="02040604050005020304" pitchFamily="18" charset="0"/>
              </a:rPr>
              <a:t> Zat Besi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FEC877E0-A298-9488-85E3-EB343E330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5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D5B6-4ECB-7327-779F-5878E4F25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sz="2200" b="0" i="0" u="none" strike="noStrike" baseline="0">
                <a:latin typeface="Amasis MT Pro Medium" panose="02040604050005020304" pitchFamily="18" charset="0"/>
              </a:rPr>
              <a:t>Rerata konsumsi harian zat besi adalah 10-20 mg</a:t>
            </a:r>
          </a:p>
          <a:p>
            <a:r>
              <a:rPr lang="en-US" sz="2200">
                <a:latin typeface="Amasis MT Pro Medium" panose="02040604050005020304" pitchFamily="18" charset="0"/>
              </a:rPr>
              <a:t>Hanya 10% dari zat besi yang akan terabsorbsi di duodenum dan jejunum</a:t>
            </a:r>
            <a:endParaRPr lang="en-US" sz="2200" b="0" i="0" u="none" strike="noStrike" baseline="0">
              <a:latin typeface="Amasis MT Pro Medium" panose="02040604050005020304" pitchFamily="18" charset="0"/>
            </a:endParaRPr>
          </a:p>
          <a:p>
            <a:r>
              <a:rPr lang="en-US" sz="2200" b="0" i="0" u="none" strike="noStrike" baseline="0">
                <a:latin typeface="Amasis MT Pro Medium" panose="02040604050005020304" pitchFamily="18" charset="0"/>
              </a:rPr>
              <a:t>Bentuk Inorganic ferrous iron (Fe2+) akan diabsorbsi lebih baik dari bentuk ferric iron (Fe3+).</a:t>
            </a:r>
          </a:p>
          <a:p>
            <a:r>
              <a:rPr lang="en-US" sz="2200" b="1" i="0" u="none" strike="noStrike" baseline="0">
                <a:latin typeface="Amasis MT Pro Medium" panose="02040604050005020304" pitchFamily="18" charset="0"/>
              </a:rPr>
              <a:t>Ekskresi</a:t>
            </a:r>
            <a:r>
              <a:rPr lang="en-US" sz="2200" b="0" i="0" u="none" strike="noStrike" baseline="0">
                <a:latin typeface="Amasis MT Pro Medium" panose="02040604050005020304" pitchFamily="18" charset="0"/>
              </a:rPr>
              <a:t>: Rerata 0,5-1 mg zat besi akan diekskresikan setiap hari. Pada wanita: meningkat ekskresinya saat menstruasi</a:t>
            </a:r>
          </a:p>
        </p:txBody>
      </p:sp>
    </p:spTree>
    <p:extLst>
      <p:ext uri="{BB962C8B-B14F-4D97-AF65-F5344CB8AC3E}">
        <p14:creationId xmlns:p14="http://schemas.microsoft.com/office/powerpoint/2010/main" val="426377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1638</Words>
  <Application>Microsoft Office PowerPoint</Application>
  <PresentationFormat>Widescreen</PresentationFormat>
  <Paragraphs>312</Paragraphs>
  <Slides>41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AGaramondPro-Regular</vt:lpstr>
      <vt:lpstr>Aharoni</vt:lpstr>
      <vt:lpstr>Amasis MT Pro Black</vt:lpstr>
      <vt:lpstr>Amasis MT Pro Medium</vt:lpstr>
      <vt:lpstr>Arial</vt:lpstr>
      <vt:lpstr>Arial Narrow</vt:lpstr>
      <vt:lpstr>Calibri</vt:lpstr>
      <vt:lpstr>Calibri Light</vt:lpstr>
      <vt:lpstr>Century Gothic</vt:lpstr>
      <vt:lpstr>MyriadPro-Regular</vt:lpstr>
      <vt:lpstr>proxima_nova_rgregular</vt:lpstr>
      <vt:lpstr>Times New Roman</vt:lpstr>
      <vt:lpstr>TrebuchetMS</vt:lpstr>
      <vt:lpstr>TrebuchetMS-Bold</vt:lpstr>
      <vt:lpstr>Tw Cen MT</vt:lpstr>
      <vt:lpstr>Wingdings</vt:lpstr>
      <vt:lpstr>Wingdings 2</vt:lpstr>
      <vt:lpstr>Office Theme</vt:lpstr>
      <vt:lpstr>Hematinics</vt:lpstr>
      <vt:lpstr>LO</vt:lpstr>
      <vt:lpstr>Hematopoesis</vt:lpstr>
      <vt:lpstr>ANEMIA</vt:lpstr>
      <vt:lpstr>Klasifikasi Anemia</vt:lpstr>
      <vt:lpstr>Hematinics</vt:lpstr>
      <vt:lpstr>Zat Besi (Iron)</vt:lpstr>
      <vt:lpstr>PowerPoint Presentation</vt:lpstr>
      <vt:lpstr>Farmakokinetik Zat Besi</vt:lpstr>
      <vt:lpstr>PowerPoint Presentation</vt:lpstr>
      <vt:lpstr>Interaksi Zat Besi dgn Zat Lain</vt:lpstr>
      <vt:lpstr>Bentuk Sediaan Zat Besi (Iron)</vt:lpstr>
      <vt:lpstr>Efek samping pemberian parenteral</vt:lpstr>
      <vt:lpstr>Intoksikasi Iron</vt:lpstr>
      <vt:lpstr>Tatalaksana Intoksikasi Akut Zat Besi</vt:lpstr>
      <vt:lpstr>Efek Toksik Zat Besi (Kronik)</vt:lpstr>
      <vt:lpstr>Tatalaksana Intoksikasi Kronik Zat Besi</vt:lpstr>
      <vt:lpstr>Vitamin B12 (Cyanocobalamin)</vt:lpstr>
      <vt:lpstr>Vitamin B12 (Cyanocobalamin)</vt:lpstr>
      <vt:lpstr>Sediaan Vitamin B12</vt:lpstr>
      <vt:lpstr>Farmakokinetik Vit B12</vt:lpstr>
      <vt:lpstr>PowerPoint Presentation</vt:lpstr>
      <vt:lpstr>Indikasi Pemberian Vit B12</vt:lpstr>
      <vt:lpstr>ASAM FOLAT (PTEROYLGLUTAMIC ACID; VITAMIN B9)</vt:lpstr>
      <vt:lpstr>ASAM FOLAT</vt:lpstr>
      <vt:lpstr>PowerPoint Presentation</vt:lpstr>
      <vt:lpstr>Kekurangan Asam Folat</vt:lpstr>
      <vt:lpstr>Indikasi Terapi Asam Folat</vt:lpstr>
      <vt:lpstr>Hematopoietic Growth Factors</vt:lpstr>
      <vt:lpstr>Hematopoietic growth factors</vt:lpstr>
      <vt:lpstr>PowerPoint Presentation</vt:lpstr>
      <vt:lpstr>  ERYTHROPOIETIN (EPOTEIN) </vt:lpstr>
      <vt:lpstr>PowerPoint Presentation</vt:lpstr>
      <vt:lpstr>Farmakokinetik Erytropoetin</vt:lpstr>
      <vt:lpstr>Kontraindikasi</vt:lpstr>
      <vt:lpstr>Adverse Effects</vt:lpstr>
      <vt:lpstr>PowerPoint Presentation</vt:lpstr>
      <vt:lpstr>Myeloid growth factors</vt:lpstr>
      <vt:lpstr>Megakaryocyte Growth Factors</vt:lpstr>
      <vt:lpstr>Megakaryocyte Growth Factors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Imaniar Ranti</dc:creator>
  <cp:lastModifiedBy>Imaniar Ranti</cp:lastModifiedBy>
  <cp:revision>76</cp:revision>
  <dcterms:created xsi:type="dcterms:W3CDTF">2022-12-10T10:25:05Z</dcterms:created>
  <dcterms:modified xsi:type="dcterms:W3CDTF">2022-12-13T03:08:56Z</dcterms:modified>
</cp:coreProperties>
</file>