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9" r:id="rId33"/>
    <p:sldId id="290" r:id="rId34"/>
    <p:sldId id="291" r:id="rId35"/>
    <p:sldId id="292" r:id="rId36"/>
    <p:sldId id="298" r:id="rId37"/>
    <p:sldId id="299" r:id="rId38"/>
    <p:sldId id="300" r:id="rId39"/>
    <p:sldId id="286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713"/>
  </p:normalViewPr>
  <p:slideViewPr>
    <p:cSldViewPr snapToGrid="0" snapToObjects="1">
      <p:cViewPr varScale="1">
        <p:scale>
          <a:sx n="115" d="100"/>
          <a:sy n="115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F9DC5-79AE-8746-BE34-B8D1D40CC9FF}" type="datetimeFigureOut">
              <a:rPr lang="en-US" smtClean="0"/>
              <a:t>5/21/21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217C7-D5CF-BF47-A166-8097D420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9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E05D6EF5-358A-FA4B-9E46-081CFB6529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BE5DCA5-29AE-D443-936A-72120EF01D8E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ED821607-902C-984F-BDB1-E41CE7C74D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BF2247F-7359-0244-B846-226F9C4189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8404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1">
            <a:extLst>
              <a:ext uri="{FF2B5EF4-FFF2-40B4-BE49-F238E27FC236}">
                <a16:creationId xmlns:a16="http://schemas.microsoft.com/office/drawing/2014/main" id="{AB0E97CD-BF02-4141-A0E9-7C21C711337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Text Box 2">
            <a:extLst>
              <a:ext uri="{FF2B5EF4-FFF2-40B4-BE49-F238E27FC236}">
                <a16:creationId xmlns:a16="http://schemas.microsoft.com/office/drawing/2014/main" id="{BB6BE0D8-6987-D640-860E-CE8D359D13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5402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1">
            <a:extLst>
              <a:ext uri="{FF2B5EF4-FFF2-40B4-BE49-F238E27FC236}">
                <a16:creationId xmlns:a16="http://schemas.microsoft.com/office/drawing/2014/main" id="{98BAD068-861D-6448-BDF8-04446231DE6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Text Box 2">
            <a:extLst>
              <a:ext uri="{FF2B5EF4-FFF2-40B4-BE49-F238E27FC236}">
                <a16:creationId xmlns:a16="http://schemas.microsoft.com/office/drawing/2014/main" id="{88ADD542-926F-0A40-A10B-2B3FD063A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522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1">
            <a:extLst>
              <a:ext uri="{FF2B5EF4-FFF2-40B4-BE49-F238E27FC236}">
                <a16:creationId xmlns:a16="http://schemas.microsoft.com/office/drawing/2014/main" id="{5DAABA7D-8D91-384E-946A-55720168324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Text Box 2">
            <a:extLst>
              <a:ext uri="{FF2B5EF4-FFF2-40B4-BE49-F238E27FC236}">
                <a16:creationId xmlns:a16="http://schemas.microsoft.com/office/drawing/2014/main" id="{5FC9B26F-33D2-144E-B249-5321314D4B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8685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1">
            <a:extLst>
              <a:ext uri="{FF2B5EF4-FFF2-40B4-BE49-F238E27FC236}">
                <a16:creationId xmlns:a16="http://schemas.microsoft.com/office/drawing/2014/main" id="{B1F6C5C9-E069-8F42-A90F-44770DD6F50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Text Box 2">
            <a:extLst>
              <a:ext uri="{FF2B5EF4-FFF2-40B4-BE49-F238E27FC236}">
                <a16:creationId xmlns:a16="http://schemas.microsoft.com/office/drawing/2014/main" id="{EDE71342-1152-C847-AB9A-1E84CDCDA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0743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1">
            <a:extLst>
              <a:ext uri="{FF2B5EF4-FFF2-40B4-BE49-F238E27FC236}">
                <a16:creationId xmlns:a16="http://schemas.microsoft.com/office/drawing/2014/main" id="{6165C859-B36D-9F48-A9C7-BD2DD36FADA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Text Box 2">
            <a:extLst>
              <a:ext uri="{FF2B5EF4-FFF2-40B4-BE49-F238E27FC236}">
                <a16:creationId xmlns:a16="http://schemas.microsoft.com/office/drawing/2014/main" id="{A1DA1C15-882B-8F47-90F8-BF935E7A9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6765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1">
            <a:extLst>
              <a:ext uri="{FF2B5EF4-FFF2-40B4-BE49-F238E27FC236}">
                <a16:creationId xmlns:a16="http://schemas.microsoft.com/office/drawing/2014/main" id="{B3D5B709-CFB3-8F48-85AA-77EA7FDCB0B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Text Box 2">
            <a:extLst>
              <a:ext uri="{FF2B5EF4-FFF2-40B4-BE49-F238E27FC236}">
                <a16:creationId xmlns:a16="http://schemas.microsoft.com/office/drawing/2014/main" id="{924DC51D-6DCA-1A42-BCB3-D19D790CF0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098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1625E3F4-C820-4F4D-8187-E890A515F5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E5E39FF-1ABF-2347-B3AB-08387903AC54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6D3D8D8C-BDD9-DD41-9CF5-BB409F12E5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188D517B-33A3-F245-8AD0-AF5B2475DF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6327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6714739D-E2A1-9940-A28F-64379A02DF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3958635-69DE-A642-A456-10B0AC21F757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AA798E98-6A43-D74B-A33C-14AAACCF8B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25211904-55B9-DF42-84FE-2D70D093F9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2205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E48FA210-271C-A744-BFC8-22ECC95786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DE18520-6FDF-4442-A790-97CB24702198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9C976080-F3FC-8A4B-B294-946BD884A0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BC2F41FF-FF02-1C4C-8BD1-6B5690EBA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2592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77C784BC-3A09-9F48-AC82-DC071AA529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7F4830C-57C1-B548-AF57-D6693C660DB9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0FB1FE57-90D0-764E-9267-67EA9E3119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F06671FB-AF37-2D44-8F6D-648F8B52EA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7990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CA8FD1E5-9247-D34E-8633-050BF5D022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F6066C0-09EE-384D-8069-9963BFAB42B3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307B9E4A-416E-7649-9233-DE1B02697B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8B41DF2F-4BBC-4C45-A436-465D68156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9451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1">
            <a:extLst>
              <a:ext uri="{FF2B5EF4-FFF2-40B4-BE49-F238E27FC236}">
                <a16:creationId xmlns:a16="http://schemas.microsoft.com/office/drawing/2014/main" id="{A7C78703-8CD4-894F-9BD6-C0E84B79503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Text Box 2">
            <a:extLst>
              <a:ext uri="{FF2B5EF4-FFF2-40B4-BE49-F238E27FC236}">
                <a16:creationId xmlns:a16="http://schemas.microsoft.com/office/drawing/2014/main" id="{29C18093-4C42-B043-87B4-48EDE6333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1819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1">
            <a:extLst>
              <a:ext uri="{FF2B5EF4-FFF2-40B4-BE49-F238E27FC236}">
                <a16:creationId xmlns:a16="http://schemas.microsoft.com/office/drawing/2014/main" id="{93E90C8E-59C1-B545-B766-C7B60996C8D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Text Box 2">
            <a:extLst>
              <a:ext uri="{FF2B5EF4-FFF2-40B4-BE49-F238E27FC236}">
                <a16:creationId xmlns:a16="http://schemas.microsoft.com/office/drawing/2014/main" id="{C2408107-9B23-C149-B790-5394C5040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2968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1">
            <a:extLst>
              <a:ext uri="{FF2B5EF4-FFF2-40B4-BE49-F238E27FC236}">
                <a16:creationId xmlns:a16="http://schemas.microsoft.com/office/drawing/2014/main" id="{5D5FB770-8061-1243-BCAF-1BE453E3CA5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Text Box 2">
            <a:extLst>
              <a:ext uri="{FF2B5EF4-FFF2-40B4-BE49-F238E27FC236}">
                <a16:creationId xmlns:a16="http://schemas.microsoft.com/office/drawing/2014/main" id="{CDBC7ABF-3D45-9A4D-8F08-79BA825D48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200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0E629-0F4C-804A-9BEE-A8C00D3736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E3F38-A40F-174E-89B9-11CE9881F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DBDFD-1D1B-4C4F-94BF-9ADC0786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D7CB1DD-33B9-844C-BB1E-AAA7575564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843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F00B7-1244-A74D-8E3B-C7153F581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F480A-91EF-374A-87AF-13901D633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CCA74-75D9-E14B-8040-66D3CDE2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A605BF6-8589-B74F-9CD9-0BBF3BF426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4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64CE9-D907-4A48-8778-0E74559759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Lesi</a:t>
            </a:r>
            <a:r>
              <a:rPr lang="en-US" dirty="0"/>
              <a:t> </a:t>
            </a:r>
            <a:r>
              <a:rPr lang="en-US" dirty="0" err="1"/>
              <a:t>eritroderma</a:t>
            </a:r>
            <a:r>
              <a:rPr lang="en-US" dirty="0"/>
              <a:t>,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keratinisasi</a:t>
            </a:r>
            <a:r>
              <a:rPr lang="en-US" dirty="0"/>
              <a:t>, </a:t>
            </a:r>
            <a:r>
              <a:rPr lang="en-US" dirty="0" err="1"/>
              <a:t>inflamasi</a:t>
            </a:r>
            <a:r>
              <a:rPr lang="en-US" dirty="0"/>
              <a:t>  non </a:t>
            </a:r>
            <a:r>
              <a:rPr lang="en-US" dirty="0" err="1"/>
              <a:t>infeksi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CD8652-47AB-4C4B-A041-52498D251B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62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A217D303-90E8-3D46-BDED-ED06A0A5E0E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1" y="1643063"/>
            <a:ext cx="4067175" cy="4786312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Parakeratosis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difus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penipisan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epidermis  supra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papiler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Mikro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abses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munro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Akantosis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reguler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Papila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dermis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bentuk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jari-jari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,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edem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dermis 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papilaris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Infiltrat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limfo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histiosit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perivaskuler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jarang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9394" name="Picture 7" descr="PSOPA">
            <a:extLst>
              <a:ext uri="{FF2B5EF4-FFF2-40B4-BE49-F238E27FC236}">
                <a16:creationId xmlns:a16="http://schemas.microsoft.com/office/drawing/2014/main" id="{1772865B-913A-234C-B53A-A08CC67E9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4" y="2306638"/>
            <a:ext cx="5214937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E62DE85-5E91-C94E-9369-9370F69A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938" y="285750"/>
            <a:ext cx="7772400" cy="8191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GAMBARAN HISTOLOGIS </a:t>
            </a:r>
            <a:endParaRPr lang="en-US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5957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039EE1D-C5F4-874A-80AA-4F2A30B27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8375" y="166688"/>
            <a:ext cx="3886200" cy="762000"/>
          </a:xfrm>
          <a:solidFill>
            <a:schemeClr val="bg1"/>
          </a:solidFill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 b="1">
                <a:ea typeface="ＭＳ Ｐゴシック" panose="020B0600070205080204" pitchFamily="34" charset="-128"/>
              </a:rPr>
              <a:t>Manifestasi Klinis</a:t>
            </a:r>
            <a:endParaRPr lang="en-US" altLang="en-US" sz="2800" b="1">
              <a:ea typeface="ＭＳ Ｐゴシック" panose="020B0600070205080204" pitchFamily="34" charset="-128"/>
            </a:endParaRP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929BE717-CE45-A747-BC63-7FF58D56C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163" y="1143001"/>
            <a:ext cx="4343400" cy="1323975"/>
          </a:xfrm>
          <a:prstGeom prst="rect">
            <a:avLst/>
          </a:prstGeom>
          <a:solidFill>
            <a:srgbClr val="66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600"/>
              <a:t>PSORIASIS VULGARIS</a:t>
            </a:r>
          </a:p>
          <a:p>
            <a:pPr algn="l">
              <a:spcBef>
                <a:spcPct val="50000"/>
              </a:spcBef>
            </a:pPr>
            <a:r>
              <a:rPr lang="en-US" altLang="en-US" sz="1600"/>
              <a:t>PALING BANYAK DIJUMPAI , LESI PLAKAT YANG SPESIFIK</a:t>
            </a:r>
          </a:p>
          <a:p>
            <a:pPr algn="l">
              <a:spcBef>
                <a:spcPct val="50000"/>
              </a:spcBef>
            </a:pPr>
            <a:r>
              <a:rPr lang="en-US" altLang="en-US" sz="1600"/>
              <a:t>PREDILEKSI DAERAH PROMINEN</a:t>
            </a:r>
            <a:endParaRPr lang="en-US" altLang="en-US"/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9C7764E8-FC3D-0942-8B92-F558B4CDE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2667000"/>
            <a:ext cx="4343400" cy="1568450"/>
          </a:xfrm>
          <a:prstGeom prst="rect">
            <a:avLst/>
          </a:prstGeom>
          <a:solidFill>
            <a:srgbClr val="66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600">
                <a:latin typeface="Arial" panose="020B0604020202020204" pitchFamily="34" charset="0"/>
              </a:rPr>
              <a:t>PSORIASIS INVERSA/PSORIASIS FLEKSURAL</a:t>
            </a:r>
          </a:p>
          <a:p>
            <a:pPr algn="l"/>
            <a:r>
              <a:rPr lang="en-US" altLang="en-US" sz="1600">
                <a:latin typeface="Arial" panose="020B0604020202020204" pitchFamily="34" charset="0"/>
              </a:rPr>
              <a:t>LESI PLAKAT SPESIFIK PREDILEKSI PADA DAERAH LIPATAN </a:t>
            </a:r>
          </a:p>
          <a:p>
            <a:pPr algn="l"/>
            <a:r>
              <a:rPr lang="en-US" altLang="en-US" sz="1600">
                <a:latin typeface="Arial" panose="020B0604020202020204" pitchFamily="34" charset="0"/>
              </a:rPr>
              <a:t>SEBORIASIS - PSORIASIS PADA DAERAH SEBOROIK</a:t>
            </a: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2E7A83AF-F7AE-1D49-B24F-A580A8632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4419601"/>
            <a:ext cx="4267200" cy="1719263"/>
          </a:xfrm>
          <a:prstGeom prst="rect">
            <a:avLst/>
          </a:prstGeom>
          <a:solidFill>
            <a:srgbClr val="66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/>
              <a:t>PSORIASIS GUTATTAE</a:t>
            </a:r>
          </a:p>
          <a:p>
            <a:pPr algn="l"/>
            <a:endParaRPr lang="en-US" altLang="en-US" sz="1800"/>
          </a:p>
          <a:p>
            <a:pPr algn="l"/>
            <a:r>
              <a:rPr lang="en-US" altLang="en-US" sz="1800"/>
              <a:t>ERUPSI SERENTAK, MULTIPLE, UKURAN KECIL-KECIL (SPT TETES AIR)</a:t>
            </a:r>
          </a:p>
          <a:p>
            <a:pPr algn="l"/>
            <a:r>
              <a:rPr lang="en-US" altLang="en-US" sz="1600"/>
              <a:t>PADA ANAK-ANAK SEBAGAI LESI AWAL</a:t>
            </a:r>
            <a:endParaRPr lang="en-US" altLang="en-US"/>
          </a:p>
        </p:txBody>
      </p:sp>
      <p:pic>
        <p:nvPicPr>
          <p:cNvPr id="5134" name="Picture 14">
            <a:extLst>
              <a:ext uri="{FF2B5EF4-FFF2-40B4-BE49-F238E27FC236}">
                <a16:creationId xmlns:a16="http://schemas.microsoft.com/office/drawing/2014/main" id="{53B72E06-5140-8247-B06C-F5A974D1B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143000"/>
            <a:ext cx="4449763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>
            <a:extLst>
              <a:ext uri="{FF2B5EF4-FFF2-40B4-BE49-F238E27FC236}">
                <a16:creationId xmlns:a16="http://schemas.microsoft.com/office/drawing/2014/main" id="{FD9071C2-B54E-834D-A8EA-733E0F456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9" y="1166814"/>
            <a:ext cx="3786187" cy="569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>
            <a:extLst>
              <a:ext uri="{FF2B5EF4-FFF2-40B4-BE49-F238E27FC236}">
                <a16:creationId xmlns:a16="http://schemas.microsoft.com/office/drawing/2014/main" id="{79E25FF7-AD5B-9242-A546-0896A1E90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173039"/>
            <a:ext cx="4184650" cy="654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07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4" grpId="0" animBg="1"/>
      <p:bldP spid="5124" grpId="1" animBg="1"/>
      <p:bldP spid="5125" grpId="0" animBg="1"/>
      <p:bldP spid="5125" grpId="1" animBg="1"/>
      <p:bldP spid="51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FC1C563-2DC7-B443-B6FD-F4FCAD4126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5501" y="0"/>
            <a:ext cx="8143875" cy="2000250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24617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PSORIASIS PUSTULOSA</a:t>
            </a:r>
            <a:br>
              <a:rPr lang="en-US" altLang="en-US" sz="2400">
                <a:solidFill>
                  <a:srgbClr val="24617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2400">
                <a:solidFill>
                  <a:srgbClr val="24617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Erupsi utama pustul superfisial, ukuran variatif, datar, cenderung untuk bergabung membentuk </a:t>
            </a:r>
            <a:r>
              <a:rPr lang="ja-JP" altLang="en-US" sz="2400">
                <a:solidFill>
                  <a:srgbClr val="24617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solidFill>
                  <a:srgbClr val="24617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lake of pustule</a:t>
            </a:r>
            <a:r>
              <a:rPr lang="ja-JP" altLang="en-US" sz="2400">
                <a:solidFill>
                  <a:srgbClr val="24617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br>
              <a:rPr lang="en-US" altLang="ja-JP" sz="2400">
                <a:solidFill>
                  <a:srgbClr val="24617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US" altLang="en-US" sz="2400">
              <a:solidFill>
                <a:srgbClr val="24617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F7EE160F-22CE-C249-A356-FEE6FE555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9" y="358775"/>
            <a:ext cx="84296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CC3300"/>
                </a:solidFill>
                <a:latin typeface="Tahoma" panose="020B0604030504040204" pitchFamily="34" charset="0"/>
              </a:rPr>
              <a:t>PSORIASIS PUSTULOSA GENERALISATA (von Zumbusch)</a:t>
            </a:r>
          </a:p>
          <a:p>
            <a:pPr algn="l"/>
            <a:r>
              <a:rPr lang="en-US" altLang="en-US">
                <a:solidFill>
                  <a:srgbClr val="CC3300"/>
                </a:solidFill>
                <a:latin typeface="Tahoma" panose="020B0604030504040204" pitchFamily="34" charset="0"/>
              </a:rPr>
              <a:t>pustula gerenalisata, pus steril</a:t>
            </a:r>
          </a:p>
          <a:p>
            <a:pPr algn="l"/>
            <a:r>
              <a:rPr lang="en-US" altLang="en-US">
                <a:solidFill>
                  <a:srgbClr val="CC3300"/>
                </a:solidFill>
                <a:latin typeface="Tahoma" panose="020B0604030504040204" pitchFamily="34" charset="0"/>
              </a:rPr>
              <a:t>erupsi disertai demam tinggi, AL meningkat &gt; 20.000/mmk</a:t>
            </a:r>
          </a:p>
          <a:p>
            <a:pPr algn="l"/>
            <a:r>
              <a:rPr lang="en-US" altLang="en-US">
                <a:solidFill>
                  <a:srgbClr val="CC3300"/>
                </a:solidFill>
                <a:latin typeface="Tahoma" panose="020B0604030504040204" pitchFamily="34" charset="0"/>
              </a:rPr>
              <a:t>penurunan [Ca</a:t>
            </a:r>
            <a:r>
              <a:rPr lang="en-US" altLang="en-US" baseline="30000">
                <a:solidFill>
                  <a:srgbClr val="CC3300"/>
                </a:solidFill>
                <a:latin typeface="Tahoma" panose="020B0604030504040204" pitchFamily="34" charset="0"/>
              </a:rPr>
              <a:t>++</a:t>
            </a:r>
            <a:r>
              <a:rPr lang="en-US" altLang="en-US">
                <a:solidFill>
                  <a:srgbClr val="CC3300"/>
                </a:solidFill>
                <a:latin typeface="Tahoma" panose="020B0604030504040204" pitchFamily="34" charset="0"/>
              </a:rPr>
              <a:t>] serum</a:t>
            </a:r>
            <a:endParaRPr lang="en-US" altLang="en-US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7A6CD891-43FE-8642-841C-59ACF3E50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2143125"/>
            <a:ext cx="335756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CC3300"/>
                </a:solidFill>
                <a:latin typeface="Tahoma" panose="020B0604030504040204" pitchFamily="34" charset="0"/>
              </a:rPr>
              <a:t>PSORIASIS PUSTULOSA PALMOPLANTARIS                      </a:t>
            </a:r>
          </a:p>
          <a:p>
            <a:pPr algn="l"/>
            <a:r>
              <a:rPr lang="en-US" altLang="en-US">
                <a:solidFill>
                  <a:srgbClr val="CC3300"/>
                </a:solidFill>
                <a:latin typeface="Tahoma" panose="020B0604030504040204" pitchFamily="34" charset="0"/>
              </a:rPr>
              <a:t>Erupsi pustuler terbatas pada palmoplantaris, kumat-kumatan </a:t>
            </a:r>
          </a:p>
          <a:p>
            <a:pPr algn="l"/>
            <a:r>
              <a:rPr lang="en-US" altLang="en-US">
                <a:solidFill>
                  <a:srgbClr val="CC3300"/>
                </a:solidFill>
                <a:latin typeface="Tahoma" panose="020B0604030504040204" pitchFamily="34" charset="0"/>
              </a:rPr>
              <a:t>dapat terjadi bersama sama dengan betuk plakat</a:t>
            </a:r>
          </a:p>
        </p:txBody>
      </p:sp>
      <p:sp>
        <p:nvSpPr>
          <p:cNvPr id="63492" name="Text Box 6">
            <a:extLst>
              <a:ext uri="{FF2B5EF4-FFF2-40B4-BE49-F238E27FC236}">
                <a16:creationId xmlns:a16="http://schemas.microsoft.com/office/drawing/2014/main" id="{02236CF9-0C9C-B044-9723-000265982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5527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endParaRPr lang="id-ID" altLang="en-US">
              <a:solidFill>
                <a:srgbClr val="FFFF00"/>
              </a:solidFill>
            </a:endParaRPr>
          </a:p>
        </p:txBody>
      </p:sp>
      <p:pic>
        <p:nvPicPr>
          <p:cNvPr id="6152" name="Picture 8">
            <a:extLst>
              <a:ext uri="{FF2B5EF4-FFF2-40B4-BE49-F238E27FC236}">
                <a16:creationId xmlns:a16="http://schemas.microsoft.com/office/drawing/2014/main" id="{B7B39202-050A-4E46-AC0F-D454E7BFA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6" y="2000250"/>
            <a:ext cx="4429125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>
            <a:extLst>
              <a:ext uri="{FF2B5EF4-FFF2-40B4-BE49-F238E27FC236}">
                <a16:creationId xmlns:a16="http://schemas.microsoft.com/office/drawing/2014/main" id="{D1C31E36-23DF-E849-B403-F7FCF67FB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4" y="2000250"/>
            <a:ext cx="54498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1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6" grpId="1"/>
      <p:bldP spid="6147" grpId="0"/>
      <p:bldP spid="6147" grpId="1"/>
      <p:bldP spid="61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740C0356-CCB1-3E4B-804B-B376EE73D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1643063"/>
            <a:ext cx="37861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PSORIASIS KUKU</a:t>
            </a:r>
          </a:p>
          <a:p>
            <a:pPr algn="l">
              <a:buFont typeface="Wingdings" pitchFamily="2" charset="2"/>
              <a:buChar char="]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&gt;&gt;kuku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jari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tangan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 algn="l">
              <a:buFont typeface="Wingdings" pitchFamily="2" charset="2"/>
              <a:buChar char="]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pitting nail (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lekuk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kuku)</a:t>
            </a:r>
          </a:p>
          <a:p>
            <a:pPr algn="l">
              <a:buFont typeface="Wingdings" pitchFamily="2" charset="2"/>
              <a:buChar char="]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diskolorisasi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kekuningan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pPr algn="l">
              <a:buFont typeface="Wingdings" pitchFamily="2" charset="2"/>
              <a:buChar char="]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subungual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hiperkeratosis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 algn="l">
              <a:buFont typeface="Wingdings" pitchFamily="2" charset="2"/>
              <a:buChar char="]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lateral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onikolisis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CC0A0E06-3BA7-FE4D-AFE7-94394B189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705574"/>
            <a:ext cx="42862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PSORIASIS ARTROPATI</a:t>
            </a:r>
          </a:p>
          <a:p>
            <a:pPr marL="290513" indent="-290513">
              <a:buFont typeface="Arial" pitchFamily="34" charset="0"/>
              <a:buChar char="•"/>
              <a:defRPr/>
            </a:pP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artritis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seronegatip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pPr marL="290513" indent="-290513">
              <a:buFont typeface="Arial" pitchFamily="34" charset="0"/>
              <a:buChar char="•"/>
              <a:defRPr/>
            </a:pP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predileksi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sendi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bagian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distal,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kecil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 marL="290513" indent="-290513">
              <a:buFont typeface="Arial" pitchFamily="34" charset="0"/>
              <a:buChar char="•"/>
              <a:defRPr/>
            </a:pP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persisten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 marL="290513" indent="-290513">
              <a:buFont typeface="Arial" pitchFamily="34" charset="0"/>
              <a:buChar char="•"/>
              <a:defRPr/>
            </a:pP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gambaran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Ro.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Spesifik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A05AFDD6-747E-6E41-8B9A-83160DD32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1" y="5000625"/>
            <a:ext cx="38576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C00000"/>
                </a:solidFill>
                <a:latin typeface="Arial" charset="0"/>
              </a:rPr>
              <a:t>Psoriasis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eksfoliatifa</a:t>
            </a:r>
            <a:endParaRPr lang="en-US" b="1" dirty="0">
              <a:solidFill>
                <a:srgbClr val="C00000"/>
              </a:solidFill>
              <a:latin typeface="Arial" charset="0"/>
            </a:endParaRPr>
          </a:p>
          <a:p>
            <a:pPr marL="174625" indent="-174625">
              <a:buFontTx/>
              <a:buChar char="•"/>
              <a:defRPr/>
            </a:pP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bentuk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reaktif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psoriasis</a:t>
            </a:r>
          </a:p>
          <a:p>
            <a:pPr marL="174625" indent="-174625">
              <a:buFontTx/>
              <a:buChar char="•"/>
              <a:defRPr/>
            </a:pP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eksfoliasi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&gt; 75%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permukaan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tubuh</a:t>
            </a:r>
            <a:endParaRPr lang="en-US" b="1" dirty="0">
              <a:solidFill>
                <a:srgbClr val="C00000"/>
              </a:solidFill>
              <a:latin typeface="Arial" charset="0"/>
            </a:endParaRPr>
          </a:p>
          <a:p>
            <a:pPr algn="l">
              <a:buFontTx/>
              <a:buChar char="•"/>
              <a:defRPr/>
            </a:pPr>
            <a:endParaRPr lang="en-US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4344" name="Picture 8" descr="PSORAR1">
            <a:extLst>
              <a:ext uri="{FF2B5EF4-FFF2-40B4-BE49-F238E27FC236}">
                <a16:creationId xmlns:a16="http://schemas.microsoft.com/office/drawing/2014/main" id="{646F9D3E-9A8C-A941-8FAC-B3A37932A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571501"/>
            <a:ext cx="4213225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>
            <a:extLst>
              <a:ext uri="{FF2B5EF4-FFF2-40B4-BE49-F238E27FC236}">
                <a16:creationId xmlns:a16="http://schemas.microsoft.com/office/drawing/2014/main" id="{7045CA03-1509-384E-A50B-0598EA1E5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6" y="71438"/>
            <a:ext cx="501967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>
            <a:extLst>
              <a:ext uri="{FF2B5EF4-FFF2-40B4-BE49-F238E27FC236}">
                <a16:creationId xmlns:a16="http://schemas.microsoft.com/office/drawing/2014/main" id="{2745C23F-17FC-5D42-83A3-7E966B218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1" y="3281364"/>
            <a:ext cx="47148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>
            <a:extLst>
              <a:ext uri="{FF2B5EF4-FFF2-40B4-BE49-F238E27FC236}">
                <a16:creationId xmlns:a16="http://schemas.microsoft.com/office/drawing/2014/main" id="{82151418-68E5-E04E-B359-3AEDC30F5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428626"/>
            <a:ext cx="3228975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>
            <a:extLst>
              <a:ext uri="{FF2B5EF4-FFF2-40B4-BE49-F238E27FC236}">
                <a16:creationId xmlns:a16="http://schemas.microsoft.com/office/drawing/2014/main" id="{5C11DC22-971D-AD49-986A-962EBAC78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6" y="428625"/>
            <a:ext cx="3929063" cy="62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0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14340" grpId="0"/>
      <p:bldP spid="1434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2">
            <a:extLst>
              <a:ext uri="{FF2B5EF4-FFF2-40B4-BE49-F238E27FC236}">
                <a16:creationId xmlns:a16="http://schemas.microsoft.com/office/drawing/2014/main" id="{AE65920D-388E-B040-8C5C-F7975B80A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1928813"/>
            <a:ext cx="42672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buClr>
                <a:srgbClr val="FFFF00"/>
              </a:buClr>
              <a:buFont typeface="Wingdings 2" pitchFamily="2" charset="2"/>
              <a:buNone/>
            </a:pPr>
            <a:r>
              <a:rPr lang="en-US" altLang="en-US" sz="2800">
                <a:solidFill>
                  <a:srgbClr val="FF3300"/>
                </a:solidFill>
              </a:rPr>
              <a:t>Tanda Auspitz</a:t>
            </a:r>
          </a:p>
          <a:p>
            <a:pPr algn="l">
              <a:buClr>
                <a:schemeClr val="accent2"/>
              </a:buClr>
              <a:buFont typeface="Wingdings 2" pitchFamily="2" charset="2"/>
              <a:buNone/>
            </a:pPr>
            <a:r>
              <a:rPr lang="en-US" altLang="en-US" sz="2800">
                <a:solidFill>
                  <a:srgbClr val="FF00FF"/>
                </a:solidFill>
              </a:rPr>
              <a:t>bintik-bintik perdarahan (pin point bleeding)</a:t>
            </a:r>
          </a:p>
          <a:p>
            <a:pPr algn="l">
              <a:buClr>
                <a:schemeClr val="accent2"/>
              </a:buClr>
              <a:buFont typeface="Wingdings 2" pitchFamily="2" charset="2"/>
              <a:buNone/>
            </a:pPr>
            <a:r>
              <a:rPr lang="en-US" altLang="en-US" sz="2800">
                <a:solidFill>
                  <a:srgbClr val="FF00FF"/>
                </a:solidFill>
              </a:rPr>
              <a:t> bila skuama dilepas</a:t>
            </a:r>
          </a:p>
          <a:p>
            <a:pPr algn="l">
              <a:buClr>
                <a:srgbClr val="FFFF00"/>
              </a:buClr>
              <a:buFont typeface="Wingdings 2" pitchFamily="2" charset="2"/>
              <a:buChar char="»"/>
            </a:pPr>
            <a:endParaRPr lang="en-US" altLang="en-US" sz="2800"/>
          </a:p>
        </p:txBody>
      </p:sp>
      <p:pic>
        <p:nvPicPr>
          <p:cNvPr id="67586" name="Picture 10" descr="psor13">
            <a:extLst>
              <a:ext uri="{FF2B5EF4-FFF2-40B4-BE49-F238E27FC236}">
                <a16:creationId xmlns:a16="http://schemas.microsoft.com/office/drawing/2014/main" id="{D16DE870-7FDE-C540-80E2-7FDA5E4D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1071563"/>
            <a:ext cx="4572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088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8">
            <a:extLst>
              <a:ext uri="{FF2B5EF4-FFF2-40B4-BE49-F238E27FC236}">
                <a16:creationId xmlns:a16="http://schemas.microsoft.com/office/drawing/2014/main" id="{8EDB7AFC-C77A-F041-A9A2-E16CB536D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500064"/>
            <a:ext cx="4572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buClr>
                <a:schemeClr val="accent2"/>
              </a:buClr>
              <a:buFont typeface="Wingdings 2" pitchFamily="2" charset="2"/>
              <a:buNone/>
            </a:pPr>
            <a:r>
              <a:rPr lang="en-US" altLang="en-US" sz="2800">
                <a:solidFill>
                  <a:srgbClr val="FF3300"/>
                </a:solidFill>
              </a:rPr>
              <a:t>Fenomena Koebner </a:t>
            </a:r>
          </a:p>
          <a:p>
            <a:pPr algn="l">
              <a:buClr>
                <a:schemeClr val="accent2"/>
              </a:buClr>
              <a:buFont typeface="Wingdings 2" pitchFamily="2" charset="2"/>
              <a:buNone/>
            </a:pPr>
            <a:r>
              <a:rPr lang="en-US" altLang="en-US" sz="2800">
                <a:solidFill>
                  <a:srgbClr val="FF3300"/>
                </a:solidFill>
              </a:rPr>
              <a:t>(fenomena isomorfik</a:t>
            </a:r>
            <a:r>
              <a:rPr lang="en-US" altLang="en-US" sz="2800"/>
              <a:t>)</a:t>
            </a:r>
          </a:p>
          <a:p>
            <a:pPr algn="l">
              <a:buClr>
                <a:schemeClr val="accent2"/>
              </a:buClr>
              <a:buFont typeface="Wingdings 2" pitchFamily="2" charset="2"/>
              <a:buNone/>
            </a:pPr>
            <a:r>
              <a:rPr lang="en-US" altLang="en-US" sz="2800">
                <a:solidFill>
                  <a:srgbClr val="FF00FF"/>
                </a:solidFill>
              </a:rPr>
              <a:t>munculnya erupsi isomorf yg diinduksi oleh trauma</a:t>
            </a:r>
            <a:endParaRPr lang="en-US" altLang="en-US">
              <a:solidFill>
                <a:srgbClr val="FF00FF"/>
              </a:solidFill>
            </a:endParaRPr>
          </a:p>
        </p:txBody>
      </p:sp>
      <p:pic>
        <p:nvPicPr>
          <p:cNvPr id="68610" name="Picture 11" descr="psor4">
            <a:extLst>
              <a:ext uri="{FF2B5EF4-FFF2-40B4-BE49-F238E27FC236}">
                <a16:creationId xmlns:a16="http://schemas.microsoft.com/office/drawing/2014/main" id="{3B83F92B-7A22-5B4E-92AB-5A8AE06F3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333375"/>
            <a:ext cx="38862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9">
            <a:extLst>
              <a:ext uri="{FF2B5EF4-FFF2-40B4-BE49-F238E27FC236}">
                <a16:creationId xmlns:a16="http://schemas.microsoft.com/office/drawing/2014/main" id="{11EE42C3-F69E-8E45-957D-3C57AEA40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3357564"/>
            <a:ext cx="39878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buClr>
                <a:schemeClr val="accent2"/>
              </a:buClr>
              <a:buFont typeface="Wingdings 2" pitchFamily="2" charset="2"/>
              <a:buNone/>
            </a:pPr>
            <a:r>
              <a:rPr lang="en-US" altLang="en-US" sz="2800">
                <a:solidFill>
                  <a:srgbClr val="FF3300"/>
                </a:solidFill>
              </a:rPr>
              <a:t>Fenomena Tetesan lilin</a:t>
            </a:r>
          </a:p>
          <a:p>
            <a:pPr algn="l">
              <a:buClr>
                <a:schemeClr val="accent2"/>
              </a:buClr>
              <a:buFont typeface="Wingdings 2" pitchFamily="2" charset="2"/>
              <a:buNone/>
            </a:pPr>
            <a:r>
              <a:rPr lang="en-US" altLang="en-US" sz="2800">
                <a:solidFill>
                  <a:srgbClr val="FF00FF"/>
                </a:solidFill>
              </a:rPr>
              <a:t>skuama mikaseus akan keruh bila digores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235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79E69D17-AE56-864F-8756-AD46AD15A8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PENATALAKSANAAN</a:t>
            </a:r>
            <a:endParaRPr lang="en-US" altLang="en-US" sz="2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9634" name="Text Box 3">
            <a:extLst>
              <a:ext uri="{FF2B5EF4-FFF2-40B4-BE49-F238E27FC236}">
                <a16:creationId xmlns:a16="http://schemas.microsoft.com/office/drawing/2014/main" id="{9DB8B48A-ECC5-7D47-8D79-4EDC79066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0" y="908050"/>
            <a:ext cx="83756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PENGOBATAN                                                                        </a:t>
            </a:r>
          </a:p>
          <a:p>
            <a:pPr algn="l">
              <a:buClr>
                <a:srgbClr val="FF3399"/>
              </a:buClr>
              <a:buFont typeface="Marlett" pitchFamily="2" charset="2"/>
              <a:buChar char="h"/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Topikal   : tar, as.Salisilat, kortikosteroid</a:t>
            </a:r>
          </a:p>
          <a:p>
            <a:pPr algn="l">
              <a:buClr>
                <a:srgbClr val="FF3399"/>
              </a:buClr>
              <a:buFont typeface="Marlett" pitchFamily="2" charset="2"/>
              <a:buChar char="h"/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Sistemik  :  sitostatika (cy-a, mtx) , isotretinoin, Kortikosteroid</a:t>
            </a:r>
          </a:p>
          <a:p>
            <a:pPr algn="l">
              <a:buClr>
                <a:srgbClr val="FF3399"/>
              </a:buClr>
              <a:buFont typeface="Marlett" pitchFamily="2" charset="2"/>
              <a:buChar char="h"/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Kombinasi  : radiasi UV-B + tar ( Reg.Gaukerman)</a:t>
            </a:r>
          </a:p>
          <a:p>
            <a:pPr algn="l">
              <a:buClr>
                <a:srgbClr val="FF3399"/>
              </a:buClr>
              <a:buFont typeface="Marlett" pitchFamily="2" charset="2"/>
              <a:buNone/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                          radiasi UV-A + psoralen (PUVA)</a:t>
            </a:r>
          </a:p>
        </p:txBody>
      </p:sp>
      <p:sp>
        <p:nvSpPr>
          <p:cNvPr id="69635" name="Text Box 5">
            <a:extLst>
              <a:ext uri="{FF2B5EF4-FFF2-40B4-BE49-F238E27FC236}">
                <a16:creationId xmlns:a16="http://schemas.microsoft.com/office/drawing/2014/main" id="{857F004D-D4DE-8643-B812-C566732F1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3357563"/>
            <a:ext cx="8640763" cy="20005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800" b="1">
                <a:solidFill>
                  <a:srgbClr val="FFFF99"/>
                </a:solidFill>
                <a:latin typeface="Arial" panose="020B0604020202020204" pitchFamily="34" charset="0"/>
              </a:rPr>
              <a:t>Pertimbangan dalam pemilihan obat</a:t>
            </a:r>
          </a:p>
          <a:p>
            <a:pPr algn="l">
              <a:buClr>
                <a:schemeClr val="accent2"/>
              </a:buClr>
              <a:buFont typeface="Monotype Sorts" pitchFamily="2" charset="2"/>
              <a:buChar char="w"/>
            </a:pPr>
            <a:r>
              <a:rPr lang="en-US" altLang="en-US">
                <a:solidFill>
                  <a:srgbClr val="FFFF99"/>
                </a:solidFill>
                <a:latin typeface="Arial" panose="020B0604020202020204" pitchFamily="34" charset="0"/>
              </a:rPr>
              <a:t>derajat penyakit ( ringan, sedang atau berat) dengan sekor PASI</a:t>
            </a:r>
          </a:p>
          <a:p>
            <a:pPr algn="l">
              <a:buClr>
                <a:schemeClr val="accent2"/>
              </a:buClr>
              <a:buFont typeface="Monotype Sorts" pitchFamily="2" charset="2"/>
              <a:buChar char="w"/>
            </a:pPr>
            <a:r>
              <a:rPr lang="en-US" altLang="en-US">
                <a:solidFill>
                  <a:srgbClr val="FFFF99"/>
                </a:solidFill>
                <a:latin typeface="Arial" panose="020B0604020202020204" pitchFamily="34" charset="0"/>
              </a:rPr>
              <a:t>riwayat pengobatan dan tanda-tanda efek samping obat</a:t>
            </a:r>
          </a:p>
          <a:p>
            <a:pPr algn="l">
              <a:buClr>
                <a:schemeClr val="accent2"/>
              </a:buClr>
              <a:buFont typeface="Monotype Sorts" pitchFamily="2" charset="2"/>
              <a:buChar char="w"/>
            </a:pPr>
            <a:r>
              <a:rPr lang="en-US" altLang="en-US">
                <a:solidFill>
                  <a:srgbClr val="FFFF99"/>
                </a:solidFill>
                <a:latin typeface="Arial" panose="020B0604020202020204" pitchFamily="34" charset="0"/>
              </a:rPr>
              <a:t>keadaan penderita sesaat</a:t>
            </a:r>
          </a:p>
        </p:txBody>
      </p:sp>
      <p:sp>
        <p:nvSpPr>
          <p:cNvPr id="69636" name="Text Box 6">
            <a:extLst>
              <a:ext uri="{FF2B5EF4-FFF2-40B4-BE49-F238E27FC236}">
                <a16:creationId xmlns:a16="http://schemas.microsoft.com/office/drawing/2014/main" id="{0582E92B-E9CE-4D40-B36E-FE37088C1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901" y="5516564"/>
            <a:ext cx="8278813" cy="8858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600" b="1">
                <a:solidFill>
                  <a:schemeClr val="bg1"/>
                </a:solidFill>
                <a:latin typeface="Arial" panose="020B0604020202020204" pitchFamily="34" charset="0"/>
              </a:rPr>
              <a:t>Pengelolaan sosial</a:t>
            </a:r>
          </a:p>
          <a:p>
            <a:pPr algn="l"/>
            <a:r>
              <a:rPr lang="en-US" altLang="en-US" sz="2600">
                <a:solidFill>
                  <a:schemeClr val="bg1"/>
                </a:solidFill>
                <a:latin typeface="Arial" panose="020B0604020202020204" pitchFamily="34" charset="0"/>
              </a:rPr>
              <a:t>Sosialisasi penyakit terhadap penderita dan keluarga</a:t>
            </a:r>
          </a:p>
        </p:txBody>
      </p:sp>
    </p:spTree>
    <p:extLst>
      <p:ext uri="{BB962C8B-B14F-4D97-AF65-F5344CB8AC3E}">
        <p14:creationId xmlns:p14="http://schemas.microsoft.com/office/powerpoint/2010/main" val="879437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56CA272F-ED8C-534E-B83A-1968C11E77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188913"/>
            <a:ext cx="7772400" cy="792162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PITYRIASIS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ROSEA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0658" name="Rectangle 3">
            <a:extLst>
              <a:ext uri="{FF2B5EF4-FFF2-40B4-BE49-F238E27FC236}">
                <a16:creationId xmlns:a16="http://schemas.microsoft.com/office/drawing/2014/main" id="{B893376C-31E0-4541-BEA4-8E14BE3B5E5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524000"/>
            <a:ext cx="3810000" cy="48768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363C48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EES  dengan erupsi spesifik  patch eritem oval, multipel, skuama halus </a:t>
            </a:r>
            <a:r>
              <a:rPr lang="en-US" altLang="en-US" sz="2400" i="1">
                <a:solidFill>
                  <a:srgbClr val="363C48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collarete</a:t>
            </a:r>
            <a:r>
              <a:rPr lang="en-US" altLang="en-US" sz="2400">
                <a:solidFill>
                  <a:srgbClr val="363C48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 sumbu panjang searah garis lipatan kulit, sembuh spontan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363C48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Etiologi : virus HHV 6 &amp; 7?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363C48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Lesi awal/ Herald patcth, ukuran &gt; besar, dikelilingi lesi baru (korimbiformis)</a:t>
            </a: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363C48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6633" name="Picture 9">
            <a:extLst>
              <a:ext uri="{FF2B5EF4-FFF2-40B4-BE49-F238E27FC236}">
                <a16:creationId xmlns:a16="http://schemas.microsoft.com/office/drawing/2014/main" id="{596B4290-A6F2-1E42-BC43-E160ECB61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1484313"/>
            <a:ext cx="4548188" cy="48958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503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8" descr="PR2">
            <a:extLst>
              <a:ext uri="{FF2B5EF4-FFF2-40B4-BE49-F238E27FC236}">
                <a16:creationId xmlns:a16="http://schemas.microsoft.com/office/drawing/2014/main" id="{6D72201C-34A0-A545-9D72-52FEB0EEA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286126"/>
            <a:ext cx="4572000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>
            <a:extLst>
              <a:ext uri="{FF2B5EF4-FFF2-40B4-BE49-F238E27FC236}">
                <a16:creationId xmlns:a16="http://schemas.microsoft.com/office/drawing/2014/main" id="{EA33B508-6EE2-DC42-9436-2A930A7F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981075"/>
            <a:ext cx="3241675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8374" name="Picture 6">
            <a:extLst>
              <a:ext uri="{FF2B5EF4-FFF2-40B4-BE49-F238E27FC236}">
                <a16:creationId xmlns:a16="http://schemas.microsoft.com/office/drawing/2014/main" id="{35FCDA04-A3C6-4547-8A21-759551597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188913"/>
            <a:ext cx="5184775" cy="291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1684" name="Rectangle 3">
            <a:extLst>
              <a:ext uri="{FF2B5EF4-FFF2-40B4-BE49-F238E27FC236}">
                <a16:creationId xmlns:a16="http://schemas.microsoft.com/office/drawing/2014/main" id="{64D52801-E588-9149-88C9-D5919874F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2997200"/>
            <a:ext cx="396081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363C48"/>
                </a:solidFill>
                <a:latin typeface="Arial" panose="020B0604020202020204" pitchFamily="34" charset="0"/>
              </a:rPr>
              <a:t>Manifestasi klinis:</a:t>
            </a:r>
          </a:p>
          <a:p>
            <a:pPr algn="l"/>
            <a:r>
              <a:rPr lang="en-US" altLang="en-US">
                <a:solidFill>
                  <a:srgbClr val="363C48"/>
                </a:solidFill>
                <a:latin typeface="Arial" panose="020B0604020202020204" pitchFamily="34" charset="0"/>
              </a:rPr>
              <a:t>Herald patch ----&gt; lesi kecil-kecil disekitarnya</a:t>
            </a:r>
          </a:p>
          <a:p>
            <a:pPr algn="l"/>
            <a:r>
              <a:rPr lang="en-US" altLang="en-US">
                <a:solidFill>
                  <a:srgbClr val="363C48"/>
                </a:solidFill>
                <a:latin typeface="Arial" panose="020B0604020202020204" pitchFamily="34" charset="0"/>
              </a:rPr>
              <a:t>Meluas keseluruh tubuh kecuali muka dan telapak tangan</a:t>
            </a:r>
          </a:p>
          <a:p>
            <a:pPr algn="l"/>
            <a:r>
              <a:rPr lang="en-US" altLang="en-US">
                <a:solidFill>
                  <a:srgbClr val="363C48"/>
                </a:solidFill>
                <a:latin typeface="Arial" panose="020B0604020202020204" pitchFamily="34" charset="0"/>
              </a:rPr>
              <a:t>Lesi full blown di punggung memberi gambaran pohon  cemara Lesi terutama pada kulit yang tertutup pakaian.</a:t>
            </a:r>
          </a:p>
        </p:txBody>
      </p:sp>
    </p:spTree>
    <p:extLst>
      <p:ext uri="{BB962C8B-B14F-4D97-AF65-F5344CB8AC3E}">
        <p14:creationId xmlns:p14="http://schemas.microsoft.com/office/powerpoint/2010/main" val="3765045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4">
            <a:extLst>
              <a:ext uri="{FF2B5EF4-FFF2-40B4-BE49-F238E27FC236}">
                <a16:creationId xmlns:a16="http://schemas.microsoft.com/office/drawing/2014/main" id="{F58BD0F0-6660-5C45-9DD7-6DE5CAF0C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765176"/>
            <a:ext cx="54721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363C48"/>
                </a:solidFill>
                <a:latin typeface="Arial" panose="020B0604020202020204" pitchFamily="34" charset="0"/>
              </a:rPr>
              <a:t>Bentuk atipik : lesi vesikuler</a:t>
            </a:r>
          </a:p>
          <a:p>
            <a:pPr algn="l"/>
            <a:r>
              <a:rPr lang="en-US" altLang="en-US">
                <a:solidFill>
                  <a:srgbClr val="363C48"/>
                </a:solidFill>
                <a:latin typeface="Arial" panose="020B0604020202020204" pitchFamily="34" charset="0"/>
              </a:rPr>
              <a:t>Perjalanan penyakit 6 - 12 minggu, </a:t>
            </a:r>
          </a:p>
          <a:p>
            <a:pPr algn="l"/>
            <a:r>
              <a:rPr lang="en-US" altLang="en-US">
                <a:solidFill>
                  <a:srgbClr val="363C48"/>
                </a:solidFill>
                <a:latin typeface="Arial" panose="020B0604020202020204" pitchFamily="34" charset="0"/>
              </a:rPr>
              <a:t>bekas lesi makula hipopigmentasi</a:t>
            </a:r>
          </a:p>
        </p:txBody>
      </p:sp>
    </p:spTree>
    <p:extLst>
      <p:ext uri="{BB962C8B-B14F-4D97-AF65-F5344CB8AC3E}">
        <p14:creationId xmlns:p14="http://schemas.microsoft.com/office/powerpoint/2010/main" val="2667671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9">
            <a:extLst>
              <a:ext uri="{FF2B5EF4-FFF2-40B4-BE49-F238E27FC236}">
                <a16:creationId xmlns:a16="http://schemas.microsoft.com/office/drawing/2014/main" id="{5592F218-3F78-5A42-A0D7-8E6CA2EF1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1" y="1785939"/>
            <a:ext cx="7286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Sekelompok penyakit dengan tanda utama</a:t>
            </a:r>
          </a:p>
          <a:p>
            <a:r>
              <a:rPr lang="en-US" altLang="en-US" sz="2800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Patch/plakat eritem dan bersisik</a:t>
            </a:r>
            <a:endParaRPr lang="en-US" altLang="en-US" sz="3200">
              <a:solidFill>
                <a:srgbClr val="007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0" name="Text Box 12">
            <a:extLst>
              <a:ext uri="{FF2B5EF4-FFF2-40B4-BE49-F238E27FC236}">
                <a16:creationId xmlns:a16="http://schemas.microsoft.com/office/drawing/2014/main" id="{81DA5706-4F2C-F34D-9B3A-40228A163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1" y="3241675"/>
            <a:ext cx="6943725" cy="25542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Psoriasis</a:t>
            </a:r>
          </a:p>
          <a:p>
            <a:pPr>
              <a:spcBef>
                <a:spcPts val="600"/>
              </a:spcBef>
              <a:defRPr/>
            </a:pP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Pityriasis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Rubra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Pilaris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Pityriasis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Rosea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Pityriasis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Likhenoides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Dan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Parapsoriasis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Dermatitis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Eksfoliativa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0D1DA05-8714-D443-909C-2ACDD43E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75" y="357188"/>
            <a:ext cx="77724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Penyakit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Eritroskuamosa</a:t>
            </a:r>
            <a:b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813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2">
            <a:extLst>
              <a:ext uri="{FF2B5EF4-FFF2-40B4-BE49-F238E27FC236}">
                <a16:creationId xmlns:a16="http://schemas.microsoft.com/office/drawing/2014/main" id="{037DD0AB-2718-CD47-BC48-F9D04FA8B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981076"/>
            <a:ext cx="7126287" cy="1200329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Epidemiologi: dijumpai di seluruh dunia</a:t>
            </a:r>
          </a:p>
          <a:p>
            <a:pPr algn="l"/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                         laki-laki : perempuan sama</a:t>
            </a:r>
          </a:p>
          <a:p>
            <a:pPr algn="l"/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		   anak : dewasa  sama</a:t>
            </a:r>
          </a:p>
        </p:txBody>
      </p:sp>
      <p:sp>
        <p:nvSpPr>
          <p:cNvPr id="73730" name="Rectangle 5">
            <a:extLst>
              <a:ext uri="{FF2B5EF4-FFF2-40B4-BE49-F238E27FC236}">
                <a16:creationId xmlns:a16="http://schemas.microsoft.com/office/drawing/2014/main" id="{A98E82BF-A522-674F-AC22-10F0D75FB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2492375"/>
            <a:ext cx="8229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b="1">
                <a:solidFill>
                  <a:srgbClr val="CC3300"/>
                </a:solidFill>
                <a:latin typeface="Arial" panose="020B0604020202020204" pitchFamily="34" charset="0"/>
              </a:rPr>
              <a:t>Terapi : </a:t>
            </a:r>
          </a:p>
          <a:p>
            <a:pPr algn="l">
              <a:buFontTx/>
              <a:buChar char="•"/>
            </a:pPr>
            <a:r>
              <a:rPr lang="en-US" altLang="en-US">
                <a:solidFill>
                  <a:srgbClr val="CC3300"/>
                </a:solidFill>
                <a:latin typeface="Arial" panose="020B0604020202020204" pitchFamily="34" charset="0"/>
              </a:rPr>
              <a:t>simtomatik anti inflamasi ( steroid ringan-sedang)</a:t>
            </a:r>
          </a:p>
          <a:p>
            <a:pPr algn="l">
              <a:buFontTx/>
              <a:buChar char="•"/>
            </a:pPr>
            <a:r>
              <a:rPr lang="en-US" altLang="en-US">
                <a:solidFill>
                  <a:srgbClr val="CC3300"/>
                </a:solidFill>
                <a:latin typeface="Arial" panose="020B0604020202020204" pitchFamily="34" charset="0"/>
              </a:rPr>
              <a:t>antivirus: asiklovir 5x800mg (7 hari) </a:t>
            </a:r>
            <a:r>
              <a:rPr lang="en-US" altLang="en-US">
                <a:solidFill>
                  <a:srgbClr val="CC3300"/>
                </a:solidFill>
                <a:latin typeface="Arial" panose="020B0604020202020204" pitchFamily="34" charset="0"/>
                <a:sym typeface="Wingdings" pitchFamily="2" charset="2"/>
              </a:rPr>
              <a:t> penyembuhan &gt;&gt;</a:t>
            </a:r>
            <a:endParaRPr lang="en-US" altLang="en-US">
              <a:solidFill>
                <a:srgbClr val="CC3300"/>
              </a:solidFill>
              <a:latin typeface="Arial" panose="020B0604020202020204" pitchFamily="34" charset="0"/>
            </a:endParaRPr>
          </a:p>
          <a:p>
            <a:pPr algn="l">
              <a:buFontTx/>
              <a:buChar char="•"/>
            </a:pPr>
            <a:r>
              <a:rPr lang="en-US" altLang="en-US">
                <a:solidFill>
                  <a:srgbClr val="CC3300"/>
                </a:solidFill>
                <a:latin typeface="Arial" panose="020B0604020202020204" pitchFamily="34" charset="0"/>
              </a:rPr>
              <a:t>steroid sistemik bila diperlukan</a:t>
            </a:r>
          </a:p>
          <a:p>
            <a:pPr algn="l">
              <a:buFontTx/>
              <a:buChar char="•"/>
            </a:pPr>
            <a:r>
              <a:rPr lang="en-US" altLang="en-US">
                <a:solidFill>
                  <a:srgbClr val="CC3300"/>
                </a:solidFill>
                <a:latin typeface="Arial" panose="020B0604020202020204" pitchFamily="34" charset="0"/>
              </a:rPr>
              <a:t>fototerapi</a:t>
            </a:r>
          </a:p>
        </p:txBody>
      </p:sp>
      <p:pic>
        <p:nvPicPr>
          <p:cNvPr id="59398" name="Picture 6">
            <a:extLst>
              <a:ext uri="{FF2B5EF4-FFF2-40B4-BE49-F238E27FC236}">
                <a16:creationId xmlns:a16="http://schemas.microsoft.com/office/drawing/2014/main" id="{860761D3-2E67-9A49-8EE0-F9E52C35F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4684713"/>
            <a:ext cx="8893175" cy="1839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59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B8522D4-2F4F-244D-850A-0BE5FF9DEC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PITYRIASIS RUBRA PILARIS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B3953F86-BE18-BD49-942B-99C13256D4F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noFill/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b="1">
                <a:solidFill>
                  <a:srgbClr val="FF00FF"/>
                </a:solidFill>
                <a:ea typeface="ＭＳ Ｐゴシック" panose="020B0600070205080204" pitchFamily="34" charset="-128"/>
              </a:rPr>
              <a:t>JARANG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>
                <a:solidFill>
                  <a:srgbClr val="FF00FF"/>
                </a:solidFill>
                <a:ea typeface="ＭＳ Ｐゴシック" panose="020B0600070205080204" pitchFamily="34" charset="-128"/>
              </a:rPr>
              <a:t>TANDA KHAS</a:t>
            </a:r>
            <a:r>
              <a:rPr lang="en-US" altLang="en-US" sz="2400">
                <a:solidFill>
                  <a:srgbClr val="FF00FF"/>
                </a:solidFill>
                <a:ea typeface="ＭＳ Ｐゴシック" panose="020B0600070205080204" pitchFamily="34" charset="-128"/>
              </a:rPr>
              <a:t> : </a:t>
            </a:r>
            <a:r>
              <a:rPr lang="en-US" altLang="en-US" b="1">
                <a:solidFill>
                  <a:srgbClr val="FF00FF"/>
                </a:solidFill>
                <a:ea typeface="ＭＳ Ｐゴシック" panose="020B0600070205080204" pitchFamily="34" charset="-128"/>
              </a:rPr>
              <a:t>PAPULA ERITROSKUAMOSA AKUMINATA FOLIKULER CENDERUNG KONFLUEN</a:t>
            </a:r>
            <a:endParaRPr lang="en-US" altLang="en-US" b="1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>
                <a:solidFill>
                  <a:srgbClr val="FF00FF"/>
                </a:solidFill>
                <a:ea typeface="ＭＳ Ｐゴシック" panose="020B0600070205080204" pitchFamily="34" charset="-128"/>
              </a:rPr>
              <a:t>LESI LANJUT DIJUMPAI PULAU KULIT SEHAT</a:t>
            </a:r>
            <a:endParaRPr lang="en-US" altLang="en-US" b="1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FF0000"/>
                </a:solidFill>
                <a:ea typeface="ＭＳ Ｐゴシック" panose="020B0600070205080204" pitchFamily="34" charset="-128"/>
              </a:rPr>
              <a:t>ETIOLOGI</a:t>
            </a:r>
          </a:p>
          <a:p>
            <a:pPr eaLnBrk="1" hangingPunct="1"/>
            <a:r>
              <a:rPr lang="en-US" altLang="en-US" b="1">
                <a:solidFill>
                  <a:srgbClr val="FF00FF"/>
                </a:solidFill>
                <a:ea typeface="ＭＳ Ｐゴシック" panose="020B0600070205080204" pitchFamily="34" charset="-128"/>
              </a:rPr>
              <a:t>FAMILIAL (Aut.Domin)</a:t>
            </a:r>
          </a:p>
          <a:p>
            <a:pPr eaLnBrk="1" hangingPunct="1"/>
            <a:r>
              <a:rPr lang="en-US" altLang="en-US" b="1">
                <a:solidFill>
                  <a:srgbClr val="FF00FF"/>
                </a:solidFill>
                <a:ea typeface="ＭＳ Ｐゴシック" panose="020B0600070205080204" pitchFamily="34" charset="-128"/>
              </a:rPr>
              <a:t>GANGG.METAB.VIT.A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1509" name="Picture 5" descr="PRP2">
            <a:extLst>
              <a:ext uri="{FF2B5EF4-FFF2-40B4-BE49-F238E27FC236}">
                <a16:creationId xmlns:a16="http://schemas.microsoft.com/office/drawing/2014/main" id="{5CC363C5-0161-E040-88E7-55B884F58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1219200"/>
            <a:ext cx="39909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PRP1">
            <a:extLst>
              <a:ext uri="{FF2B5EF4-FFF2-40B4-BE49-F238E27FC236}">
                <a16:creationId xmlns:a16="http://schemas.microsoft.com/office/drawing/2014/main" id="{0D9E2F1F-060D-C34E-AC57-CA333588B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434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PRP3">
            <a:extLst>
              <a:ext uri="{FF2B5EF4-FFF2-40B4-BE49-F238E27FC236}">
                <a16:creationId xmlns:a16="http://schemas.microsoft.com/office/drawing/2014/main" id="{5AC2EBB5-8971-704A-9062-D5FEB6F14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4572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PRP5">
            <a:extLst>
              <a:ext uri="{FF2B5EF4-FFF2-40B4-BE49-F238E27FC236}">
                <a16:creationId xmlns:a16="http://schemas.microsoft.com/office/drawing/2014/main" id="{8A50F420-9B7C-974C-B3BB-65367431C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0"/>
            <a:ext cx="4724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37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8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2">
            <a:extLst>
              <a:ext uri="{FF2B5EF4-FFF2-40B4-BE49-F238E27FC236}">
                <a16:creationId xmlns:a16="http://schemas.microsoft.com/office/drawing/2014/main" id="{E0730EAB-8E97-FF4F-9777-9673D2E30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325" y="506413"/>
            <a:ext cx="632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b="1">
                <a:solidFill>
                  <a:srgbClr val="CC3300"/>
                </a:solidFill>
                <a:latin typeface="Arial" panose="020B0604020202020204" pitchFamily="34" charset="0"/>
              </a:rPr>
              <a:t>Patogenesis lesi :</a:t>
            </a:r>
          </a:p>
          <a:p>
            <a:pPr algn="l"/>
            <a:r>
              <a:rPr lang="en-US" altLang="en-US" sz="2000">
                <a:solidFill>
                  <a:srgbClr val="CC3300"/>
                </a:solidFill>
                <a:latin typeface="Arial" panose="020B0604020202020204" pitchFamily="34" charset="0"/>
              </a:rPr>
              <a:t>PENINGKATAN EPIDERMO-POIESIS 2-3 x NORMAL</a:t>
            </a:r>
            <a:endParaRPr lang="en-US" altLang="en-US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75778" name="Text Box 3">
            <a:extLst>
              <a:ext uri="{FF2B5EF4-FFF2-40B4-BE49-F238E27FC236}">
                <a16:creationId xmlns:a16="http://schemas.microsoft.com/office/drawing/2014/main" id="{8160A13D-33FD-3A48-8F72-46F562CC6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719263"/>
            <a:ext cx="8280400" cy="286232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2000">
                <a:solidFill>
                  <a:schemeClr val="bg1"/>
                </a:solidFill>
                <a:latin typeface="Arial" panose="020B0604020202020204" pitchFamily="34" charset="0"/>
              </a:rPr>
              <a:t>MANIFESTASI KLINIS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sz="2000">
                <a:solidFill>
                  <a:schemeClr val="bg1"/>
                </a:solidFill>
                <a:latin typeface="Arial" panose="020B0604020202020204" pitchFamily="34" charset="0"/>
              </a:rPr>
              <a:t>Lesi awal : patch eritro skuamos pd kepala (seboroiformis) diawali papul eritroskuamosa folikuler.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sz="2000">
                <a:solidFill>
                  <a:schemeClr val="bg1"/>
                </a:solidFill>
                <a:latin typeface="Arial" panose="020B0604020202020204" pitchFamily="34" charset="0"/>
              </a:rPr>
              <a:t>Lesi menggabung dan meluas tu: badan dan punggung tangan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sz="2000">
                <a:solidFill>
                  <a:schemeClr val="bg1"/>
                </a:solidFill>
                <a:latin typeface="Arial" panose="020B0604020202020204" pitchFamily="34" charset="0"/>
              </a:rPr>
              <a:t>Pada telapak warna kuning lilin, tebal dan mengkilat (keratodermik-sandal)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sz="2000">
                <a:solidFill>
                  <a:schemeClr val="bg1"/>
                </a:solidFill>
                <a:latin typeface="Arial" panose="020B0604020202020204" pitchFamily="34" charset="0"/>
              </a:rPr>
              <a:t>Lesi lanjut: pulau kulit normal diantara plak eritroskuamosa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sz="2000">
                <a:solidFill>
                  <a:schemeClr val="bg1"/>
                </a:solidFill>
                <a:latin typeface="Arial" panose="020B0604020202020204" pitchFamily="34" charset="0"/>
              </a:rPr>
              <a:t>Pada tahap eksfoliatif menyerupai D.E ok. sebab lain </a:t>
            </a:r>
          </a:p>
        </p:txBody>
      </p:sp>
      <p:sp>
        <p:nvSpPr>
          <p:cNvPr id="75779" name="Text Box 4">
            <a:extLst>
              <a:ext uri="{FF2B5EF4-FFF2-40B4-BE49-F238E27FC236}">
                <a16:creationId xmlns:a16="http://schemas.microsoft.com/office/drawing/2014/main" id="{18177657-1141-4844-993C-D015CFBD0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4937125"/>
            <a:ext cx="58340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363C48"/>
                </a:solidFill>
                <a:latin typeface="Arial" panose="020B0604020202020204" pitchFamily="34" charset="0"/>
              </a:rPr>
              <a:t>Hasil pemeriksaan histopatologi</a:t>
            </a:r>
          </a:p>
          <a:p>
            <a:pPr algn="l">
              <a:buFontTx/>
              <a:buChar char="•"/>
            </a:pPr>
            <a:r>
              <a:rPr lang="en-US" altLang="en-US" sz="2000">
                <a:solidFill>
                  <a:srgbClr val="363C48"/>
                </a:solidFill>
                <a:latin typeface="Arial" panose="020B0604020202020204" pitchFamily="34" charset="0"/>
              </a:rPr>
              <a:t>Tidak diagnostik tapi spesifik</a:t>
            </a:r>
          </a:p>
          <a:p>
            <a:pPr algn="l">
              <a:buFontTx/>
              <a:buChar char="•"/>
            </a:pPr>
            <a:r>
              <a:rPr lang="en-US" altLang="en-US" sz="2000">
                <a:solidFill>
                  <a:srgbClr val="363C48"/>
                </a:solidFill>
                <a:latin typeface="Arial" panose="020B0604020202020204" pitchFamily="34" charset="0"/>
              </a:rPr>
              <a:t> Hiperkeratosis, parakertosis alternating/folikuler</a:t>
            </a:r>
          </a:p>
          <a:p>
            <a:pPr algn="l">
              <a:buFontTx/>
              <a:buChar char="•"/>
            </a:pPr>
            <a:r>
              <a:rPr lang="en-US" altLang="en-US" sz="2000">
                <a:solidFill>
                  <a:srgbClr val="363C48"/>
                </a:solidFill>
                <a:latin typeface="Arial" panose="020B0604020202020204" pitchFamily="34" charset="0"/>
              </a:rPr>
              <a:t> Eugranulosis</a:t>
            </a:r>
          </a:p>
        </p:txBody>
      </p:sp>
    </p:spTree>
    <p:extLst>
      <p:ext uri="{BB962C8B-B14F-4D97-AF65-F5344CB8AC3E}">
        <p14:creationId xmlns:p14="http://schemas.microsoft.com/office/powerpoint/2010/main" val="2586397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2">
            <a:extLst>
              <a:ext uri="{FF2B5EF4-FFF2-40B4-BE49-F238E27FC236}">
                <a16:creationId xmlns:a16="http://schemas.microsoft.com/office/drawing/2014/main" id="{099DBDC6-127A-8F45-8CE4-4362E8D3F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1628776"/>
            <a:ext cx="511333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solidFill>
                  <a:srgbClr val="CC3300"/>
                </a:solidFill>
                <a:latin typeface="Arial" panose="020B0604020202020204" pitchFamily="34" charset="0"/>
              </a:rPr>
              <a:t>PENGOBATAN</a:t>
            </a:r>
          </a:p>
          <a:p>
            <a:pPr algn="l"/>
            <a:endParaRPr lang="en-US" altLang="en-US">
              <a:solidFill>
                <a:srgbClr val="CC3300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en-US" sz="2000">
                <a:solidFill>
                  <a:srgbClr val="CC3300"/>
                </a:solidFill>
                <a:latin typeface="Arial" panose="020B0604020202020204" pitchFamily="34" charset="0"/>
              </a:rPr>
              <a:t>TOPIKAL : </a:t>
            </a:r>
          </a:p>
          <a:p>
            <a:pPr algn="l">
              <a:buFontTx/>
              <a:buChar char="•"/>
            </a:pPr>
            <a:r>
              <a:rPr lang="en-US" altLang="en-US" sz="2000">
                <a:solidFill>
                  <a:srgbClr val="CC3300"/>
                </a:solidFill>
                <a:latin typeface="Arial" panose="020B0604020202020204" pitchFamily="34" charset="0"/>
              </a:rPr>
              <a:t>STEROID </a:t>
            </a:r>
          </a:p>
          <a:p>
            <a:pPr algn="l">
              <a:buFontTx/>
              <a:buChar char="•"/>
            </a:pPr>
            <a:r>
              <a:rPr lang="en-US" altLang="en-US" sz="2000">
                <a:solidFill>
                  <a:srgbClr val="CC3300"/>
                </a:solidFill>
                <a:latin typeface="Arial" panose="020B0604020202020204" pitchFamily="34" charset="0"/>
              </a:rPr>
              <a:t>TAR + UV-B</a:t>
            </a:r>
          </a:p>
          <a:p>
            <a:pPr algn="l"/>
            <a:r>
              <a:rPr lang="en-US" altLang="en-US" sz="2000">
                <a:solidFill>
                  <a:srgbClr val="CC3300"/>
                </a:solidFill>
                <a:latin typeface="Arial" panose="020B0604020202020204" pitchFamily="34" charset="0"/>
              </a:rPr>
              <a:t>SISTEMIK: AS. RETINOAT</a:t>
            </a:r>
            <a:endParaRPr lang="en-US" altLang="en-US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692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4">
            <a:extLst>
              <a:ext uri="{FF2B5EF4-FFF2-40B4-BE49-F238E27FC236}">
                <a16:creationId xmlns:a16="http://schemas.microsoft.com/office/drawing/2014/main" id="{09FC424F-1072-4F4D-AA69-85C7E43B5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163" y="404813"/>
            <a:ext cx="389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rgbClr val="3366CC"/>
                </a:solidFill>
                <a:latin typeface="Arial" panose="020B0604020202020204" pitchFamily="34" charset="0"/>
              </a:rPr>
              <a:t>LIKHEN PLANUS</a:t>
            </a:r>
            <a:endParaRPr lang="en-US" altLang="en-US">
              <a:solidFill>
                <a:srgbClr val="3366CC"/>
              </a:solidFill>
              <a:latin typeface="Arial" panose="020B0604020202020204" pitchFamily="34" charset="0"/>
            </a:endParaRPr>
          </a:p>
        </p:txBody>
      </p:sp>
      <p:sp>
        <p:nvSpPr>
          <p:cNvPr id="77826" name="Text Box 5">
            <a:extLst>
              <a:ext uri="{FF2B5EF4-FFF2-40B4-BE49-F238E27FC236}">
                <a16:creationId xmlns:a16="http://schemas.microsoft.com/office/drawing/2014/main" id="{D9EAAD59-3C6C-B94B-9B0D-BEA4E295C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784475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7827" name="Text Box 6">
            <a:extLst>
              <a:ext uri="{FF2B5EF4-FFF2-40B4-BE49-F238E27FC236}">
                <a16:creationId xmlns:a16="http://schemas.microsoft.com/office/drawing/2014/main" id="{E79EC27C-B731-E545-9757-70B61FB72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2133600"/>
            <a:ext cx="42481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buFontTx/>
              <a:buChar char="•"/>
            </a:pPr>
            <a:r>
              <a:rPr lang="en-US" altLang="en-US" b="1">
                <a:solidFill>
                  <a:srgbClr val="3366CC"/>
                </a:solidFill>
                <a:latin typeface="Arial" panose="020B0604020202020204" pitchFamily="34" charset="0"/>
              </a:rPr>
              <a:t>Penyakit kulit inflamatif yang spesifik klinis dan histopatologis, </a:t>
            </a:r>
          </a:p>
          <a:p>
            <a:pPr algn="l">
              <a:buFontTx/>
              <a:buChar char="•"/>
            </a:pPr>
            <a:r>
              <a:rPr lang="en-US" altLang="en-US" b="1">
                <a:solidFill>
                  <a:srgbClr val="3366CC"/>
                </a:solidFill>
                <a:latin typeface="Arial" panose="020B0604020202020204" pitchFamily="34" charset="0"/>
              </a:rPr>
              <a:t>sebab tak diketahui, </a:t>
            </a:r>
          </a:p>
          <a:p>
            <a:pPr algn="l">
              <a:buFontTx/>
              <a:buChar char="•"/>
            </a:pPr>
            <a:r>
              <a:rPr lang="en-US" altLang="en-US" b="1">
                <a:solidFill>
                  <a:srgbClr val="3366CC"/>
                </a:solidFill>
                <a:latin typeface="Arial" panose="020B0604020202020204" pitchFamily="34" charset="0"/>
              </a:rPr>
              <a:t>sering dijumpai</a:t>
            </a:r>
            <a:endParaRPr lang="en-US" altLang="en-US">
              <a:solidFill>
                <a:srgbClr val="3366CC"/>
              </a:solidFill>
              <a:latin typeface="Arial" panose="020B0604020202020204" pitchFamily="34" charset="0"/>
            </a:endParaRPr>
          </a:p>
        </p:txBody>
      </p:sp>
      <p:sp>
        <p:nvSpPr>
          <p:cNvPr id="77828" name="Text Box 7">
            <a:extLst>
              <a:ext uri="{FF2B5EF4-FFF2-40B4-BE49-F238E27FC236}">
                <a16:creationId xmlns:a16="http://schemas.microsoft.com/office/drawing/2014/main" id="{92B0A451-AE3A-2147-A3A6-D374FBC07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4" y="2133600"/>
            <a:ext cx="354738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b="1">
                <a:solidFill>
                  <a:srgbClr val="3366CC"/>
                </a:solidFill>
                <a:latin typeface="Arial" panose="020B0604020202020204" pitchFamily="34" charset="0"/>
              </a:rPr>
              <a:t>VARIASI BENTUK LESI</a:t>
            </a:r>
            <a:endParaRPr lang="en-US" altLang="en-US">
              <a:solidFill>
                <a:srgbClr val="3366CC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en-US">
                <a:solidFill>
                  <a:srgbClr val="3366CC"/>
                </a:solidFill>
                <a:latin typeface="Arial" panose="020B0604020202020204" pitchFamily="34" charset="0"/>
              </a:rPr>
              <a:t>Eritro skuamosa, </a:t>
            </a:r>
          </a:p>
          <a:p>
            <a:pPr algn="l"/>
            <a:r>
              <a:rPr lang="en-US" altLang="en-US">
                <a:solidFill>
                  <a:srgbClr val="3366CC"/>
                </a:solidFill>
                <a:latin typeface="Arial" panose="020B0604020202020204" pitchFamily="34" charset="0"/>
              </a:rPr>
              <a:t>Vesiko bulosa,</a:t>
            </a:r>
          </a:p>
          <a:p>
            <a:pPr algn="l"/>
            <a:r>
              <a:rPr lang="en-US" altLang="en-US">
                <a:solidFill>
                  <a:srgbClr val="3366CC"/>
                </a:solidFill>
                <a:latin typeface="Arial" panose="020B0604020202020204" pitchFamily="34" charset="0"/>
              </a:rPr>
              <a:t>Hipertrofik,</a:t>
            </a:r>
          </a:p>
          <a:p>
            <a:pPr algn="l"/>
            <a:r>
              <a:rPr lang="en-US" altLang="en-US">
                <a:solidFill>
                  <a:srgbClr val="3366CC"/>
                </a:solidFill>
                <a:latin typeface="Arial" panose="020B0604020202020204" pitchFamily="34" charset="0"/>
              </a:rPr>
              <a:t>Atrofik, </a:t>
            </a:r>
          </a:p>
          <a:p>
            <a:pPr algn="l"/>
            <a:r>
              <a:rPr lang="en-US" altLang="en-US">
                <a:solidFill>
                  <a:srgbClr val="3366CC"/>
                </a:solidFill>
                <a:latin typeface="Arial" panose="020B0604020202020204" pitchFamily="34" charset="0"/>
              </a:rPr>
              <a:t>Anuler, </a:t>
            </a:r>
          </a:p>
          <a:p>
            <a:pPr algn="l"/>
            <a:r>
              <a:rPr lang="en-US" altLang="en-US">
                <a:solidFill>
                  <a:srgbClr val="3366CC"/>
                </a:solidFill>
                <a:latin typeface="Arial" panose="020B0604020202020204" pitchFamily="34" charset="0"/>
              </a:rPr>
              <a:t>Folikuler,</a:t>
            </a:r>
          </a:p>
          <a:p>
            <a:pPr algn="l"/>
            <a:r>
              <a:rPr lang="en-US" altLang="en-US">
                <a:solidFill>
                  <a:srgbClr val="3366CC"/>
                </a:solidFill>
                <a:latin typeface="Arial" panose="020B0604020202020204" pitchFamily="34" charset="0"/>
              </a:rPr>
              <a:t>aktinik </a:t>
            </a:r>
          </a:p>
          <a:p>
            <a:pPr algn="l"/>
            <a:r>
              <a:rPr lang="en-US" altLang="en-US">
                <a:solidFill>
                  <a:srgbClr val="3366CC"/>
                </a:solidFill>
                <a:latin typeface="Arial" panose="020B0604020202020204" pitchFamily="34" charset="0"/>
              </a:rPr>
              <a:t>Eritematosa</a:t>
            </a:r>
          </a:p>
        </p:txBody>
      </p:sp>
    </p:spTree>
    <p:extLst>
      <p:ext uri="{BB962C8B-B14F-4D97-AF65-F5344CB8AC3E}">
        <p14:creationId xmlns:p14="http://schemas.microsoft.com/office/powerpoint/2010/main" val="1329690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LP1">
            <a:extLst>
              <a:ext uri="{FF2B5EF4-FFF2-40B4-BE49-F238E27FC236}">
                <a16:creationId xmlns:a16="http://schemas.microsoft.com/office/drawing/2014/main" id="{C2919B5F-E226-864E-94B4-99C3F0A74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88914"/>
            <a:ext cx="4968875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LP2">
            <a:extLst>
              <a:ext uri="{FF2B5EF4-FFF2-40B4-BE49-F238E27FC236}">
                <a16:creationId xmlns:a16="http://schemas.microsoft.com/office/drawing/2014/main" id="{47E103DB-CF0C-394A-8EC9-CFFE58F3A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62250"/>
            <a:ext cx="45720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30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LP3">
            <a:extLst>
              <a:ext uri="{FF2B5EF4-FFF2-40B4-BE49-F238E27FC236}">
                <a16:creationId xmlns:a16="http://schemas.microsoft.com/office/drawing/2014/main" id="{F0771DD1-EE1A-AA45-A75B-483100B63F18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52400"/>
            <a:ext cx="4572000" cy="3886200"/>
          </a:xfrm>
        </p:spPr>
      </p:pic>
      <p:sp>
        <p:nvSpPr>
          <p:cNvPr id="79874" name="Rectangle 4">
            <a:extLst>
              <a:ext uri="{FF2B5EF4-FFF2-40B4-BE49-F238E27FC236}">
                <a16:creationId xmlns:a16="http://schemas.microsoft.com/office/drawing/2014/main" id="{C22FD396-C0DE-F449-A5BE-B058C90D288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607175" y="533400"/>
            <a:ext cx="3810000" cy="55626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ETIOPATOGENESIS</a:t>
            </a:r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INFEKSI -PSIKOGEN-GENETIK</a:t>
            </a: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ENSIMATIK  IMUNOLOGIK</a:t>
            </a:r>
            <a:endParaRPr lang="en-US" altLang="en-US" b="1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MANIFESTASI KLINIK</a:t>
            </a:r>
            <a:endParaRPr lang="en-US" altLang="en-US" sz="2400" b="1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FF00FF"/>
                </a:solidFill>
                <a:ea typeface="ＭＳ Ｐゴシック" panose="020B0600070205080204" pitchFamily="34" charset="-128"/>
              </a:rPr>
              <a:t>LESI TUNGGAL</a:t>
            </a:r>
            <a:r>
              <a:rPr lang="en-US" altLang="en-US" b="1">
                <a:ea typeface="ＭＳ Ｐゴシック" panose="020B0600070205080204" pitchFamily="34" charset="-128"/>
              </a:rPr>
              <a:t> : </a:t>
            </a:r>
            <a:r>
              <a:rPr lang="en-US" altLang="en-US" sz="18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PAPULA ATAP DATAR, POLIGONAL DENGAN STRIA  WICKHAM,  DASAR MERAH DADU</a:t>
            </a:r>
          </a:p>
          <a:p>
            <a:pPr eaLnBrk="1" hangingPunct="1"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      CENDERUNG TERSEBAR</a:t>
            </a:r>
            <a:r>
              <a:rPr lang="en-US" altLang="en-US" b="1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FF00FF"/>
                </a:solidFill>
                <a:ea typeface="ＭＳ Ｐゴシック" panose="020B0600070205080204" pitchFamily="34" charset="-128"/>
              </a:rPr>
              <a:t>LESI LANJUT VARIATIP</a:t>
            </a:r>
            <a:endParaRPr lang="en-US" altLang="en-US" b="1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FF00FF"/>
                </a:solidFill>
                <a:ea typeface="ＭＳ Ｐゴシック" panose="020B0600070205080204" pitchFamily="34" charset="-128"/>
              </a:rPr>
              <a:t>LESI MUKOSA</a:t>
            </a:r>
            <a:r>
              <a:rPr lang="en-US" altLang="en-US" b="1">
                <a:ea typeface="ＭＳ Ｐゴシック" panose="020B0600070205080204" pitchFamily="34" charset="-128"/>
              </a:rPr>
              <a:t> :</a:t>
            </a:r>
          </a:p>
          <a:p>
            <a:pPr eaLnBrk="1" hangingPunct="1">
              <a:buFontTx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   </a:t>
            </a:r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PLAK PUTIH SPT JARING</a:t>
            </a:r>
            <a:endParaRPr lang="en-US" altLang="en-US" b="1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   </a:t>
            </a:r>
            <a:r>
              <a:rPr lang="en-US" altLang="en-US" sz="1800" b="1">
                <a:ea typeface="ＭＳ Ｐゴシック" panose="020B0600070205080204" pitchFamily="34" charset="-128"/>
              </a:rPr>
              <a:t>(LACY WHITE APPEARANCE)</a:t>
            </a:r>
            <a:endParaRPr lang="en-US" altLang="en-US" b="1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</p:txBody>
      </p:sp>
      <p:pic>
        <p:nvPicPr>
          <p:cNvPr id="24583" name="Picture 7" descr="LPKU">
            <a:extLst>
              <a:ext uri="{FF2B5EF4-FFF2-40B4-BE49-F238E27FC236}">
                <a16:creationId xmlns:a16="http://schemas.microsoft.com/office/drawing/2014/main" id="{6B62B86E-E381-0546-9DCB-C344A15B9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LPKU2">
            <a:extLst>
              <a:ext uri="{FF2B5EF4-FFF2-40B4-BE49-F238E27FC236}">
                <a16:creationId xmlns:a16="http://schemas.microsoft.com/office/drawing/2014/main" id="{8247E44F-48A3-8E44-8065-604377D97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457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LPMUK">
            <a:extLst>
              <a:ext uri="{FF2B5EF4-FFF2-40B4-BE49-F238E27FC236}">
                <a16:creationId xmlns:a16="http://schemas.microsoft.com/office/drawing/2014/main" id="{466319EA-820C-FA41-806D-7C9FDEC99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4572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LPMUK2">
            <a:extLst>
              <a:ext uri="{FF2B5EF4-FFF2-40B4-BE49-F238E27FC236}">
                <a16:creationId xmlns:a16="http://schemas.microsoft.com/office/drawing/2014/main" id="{17CB3AE2-0BE9-E54D-AEDB-3C3748CDD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4572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33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1142FA6-7C3B-B84B-B008-5F60447EC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ea typeface="ＭＳ Ｐゴシック" panose="020B0600070205080204" pitchFamily="34" charset="-128"/>
              </a:rPr>
              <a:t>LIKHEN</a:t>
            </a:r>
            <a:r>
              <a:rPr lang="en-US" altLang="en-US" b="1"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solidFill>
                  <a:srgbClr val="FF0000"/>
                </a:solidFill>
                <a:ea typeface="ＭＳ Ｐゴシック" panose="020B0600070205080204" pitchFamily="34" charset="-128"/>
              </a:rPr>
              <a:t>NITIDUS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0898" name="Rectangle 4">
            <a:extLst>
              <a:ext uri="{FF2B5EF4-FFF2-40B4-BE49-F238E27FC236}">
                <a16:creationId xmlns:a16="http://schemas.microsoft.com/office/drawing/2014/main" id="{06559373-40F0-D04E-85EA-A9A74EF58B2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altLang="en-US" sz="2400" b="1">
                <a:solidFill>
                  <a:srgbClr val="FF00FF"/>
                </a:solidFill>
                <a:ea typeface="ＭＳ Ｐゴシック" panose="020B0600070205080204" pitchFamily="34" charset="-128"/>
              </a:rPr>
              <a:t>JARANG</a:t>
            </a:r>
          </a:p>
          <a:p>
            <a:pPr eaLnBrk="1" hangingPunct="1"/>
            <a:r>
              <a:rPr lang="en-US" altLang="en-US" sz="2400" b="1">
                <a:solidFill>
                  <a:srgbClr val="FF00FF"/>
                </a:solidFill>
                <a:ea typeface="ＭＳ Ｐゴシック" panose="020B0600070205080204" pitchFamily="34" charset="-128"/>
              </a:rPr>
              <a:t>PIN POINT PAPUL WARNA KEPUTIHAN</a:t>
            </a:r>
          </a:p>
          <a:p>
            <a:pPr eaLnBrk="1" hangingPunct="1"/>
            <a:r>
              <a:rPr lang="en-US" altLang="en-US" sz="2400" b="1">
                <a:solidFill>
                  <a:srgbClr val="FF00FF"/>
                </a:solidFill>
                <a:ea typeface="ＭＳ Ｐゴシック" panose="020B0600070205080204" pitchFamily="34" charset="-128"/>
              </a:rPr>
              <a:t>SEBAB TAK DIKET</a:t>
            </a:r>
          </a:p>
          <a:p>
            <a:pPr eaLnBrk="1" hangingPunct="1"/>
            <a:r>
              <a:rPr lang="en-US" altLang="en-US" sz="2400" b="1">
                <a:solidFill>
                  <a:srgbClr val="FF00FF"/>
                </a:solidFill>
                <a:ea typeface="ＭＳ Ｐゴシック" panose="020B0600070205080204" pitchFamily="34" charset="-128"/>
              </a:rPr>
              <a:t>&gt;&gt; PD DEWASA</a:t>
            </a:r>
          </a:p>
          <a:p>
            <a:pPr eaLnBrk="1" hangingPunct="1"/>
            <a:r>
              <a:rPr lang="en-US" altLang="en-US" sz="2400" b="1">
                <a:solidFill>
                  <a:srgbClr val="FF00FF"/>
                </a:solidFill>
                <a:ea typeface="ＭＳ Ｐゴシック" panose="020B0600070205080204" pitchFamily="34" charset="-128"/>
              </a:rPr>
              <a:t>HISTOLOGIS SPESIFIK</a:t>
            </a:r>
          </a:p>
          <a:p>
            <a:pPr eaLnBrk="1" hangingPunct="1"/>
            <a:r>
              <a:rPr lang="en-US" altLang="en-US" sz="2400" b="1">
                <a:solidFill>
                  <a:srgbClr val="FF00FF"/>
                </a:solidFill>
                <a:ea typeface="ＭＳ Ｐゴシック" panose="020B0600070205080204" pitchFamily="34" charset="-128"/>
              </a:rPr>
              <a:t>GATAL-</a:t>
            </a:r>
          </a:p>
          <a:p>
            <a:pPr eaLnBrk="1" hangingPunct="1"/>
            <a:r>
              <a:rPr lang="en-US" altLang="en-US" sz="2400" b="1">
                <a:solidFill>
                  <a:srgbClr val="FF00FF"/>
                </a:solidFill>
                <a:ea typeface="ＭＳ Ｐゴシック" panose="020B0600070205080204" pitchFamily="34" charset="-128"/>
              </a:rPr>
              <a:t>TERAPI : TIDAK EFEKTIP/EFISIEN</a:t>
            </a:r>
            <a:endParaRPr lang="en-US" altLang="en-US" sz="2800" b="1">
              <a:ea typeface="ＭＳ Ｐゴシック" panose="020B0600070205080204" pitchFamily="34" charset="-128"/>
            </a:endParaRPr>
          </a:p>
        </p:txBody>
      </p:sp>
      <p:pic>
        <p:nvPicPr>
          <p:cNvPr id="26629" name="Picture 5" descr="LN2">
            <a:extLst>
              <a:ext uri="{FF2B5EF4-FFF2-40B4-BE49-F238E27FC236}">
                <a16:creationId xmlns:a16="http://schemas.microsoft.com/office/drawing/2014/main" id="{C488F721-DDC6-2847-AC03-A5219A7D4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4343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LN1">
            <a:extLst>
              <a:ext uri="{FF2B5EF4-FFF2-40B4-BE49-F238E27FC236}">
                <a16:creationId xmlns:a16="http://schemas.microsoft.com/office/drawing/2014/main" id="{7FD9BA59-2875-5D4A-9790-2B8791228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4267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LN3">
            <a:extLst>
              <a:ext uri="{FF2B5EF4-FFF2-40B4-BE49-F238E27FC236}">
                <a16:creationId xmlns:a16="http://schemas.microsoft.com/office/drawing/2014/main" id="{E6DE978A-4A29-4C47-98D0-B900804B2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4191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23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6357E9D-6952-4C4D-95D5-ACC034AE0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ea typeface="ＭＳ Ｐゴシック" panose="020B0600070205080204" pitchFamily="34" charset="-128"/>
              </a:rPr>
              <a:t>LIKHEN STRIATUS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7ABBFA4-E5E3-6744-A144-14F7035D186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Marlett" pitchFamily="2" charset="2"/>
              <a:buChar char="4"/>
            </a:pPr>
            <a:r>
              <a:rPr lang="en-US" altLang="en-US" sz="2400">
                <a:solidFill>
                  <a:srgbClr val="0000CC"/>
                </a:solidFill>
                <a:latin typeface="Berlin Sans FB" pitchFamily="34" charset="0"/>
                <a:ea typeface="ＭＳ Ｐゴシック" panose="020B0600070205080204" pitchFamily="34" charset="-128"/>
              </a:rPr>
              <a:t>Spesifik klinis</a:t>
            </a:r>
          </a:p>
          <a:p>
            <a:pPr eaLnBrk="1" hangingPunct="1">
              <a:buFont typeface="Marlett" pitchFamily="2" charset="2"/>
              <a:buChar char="4"/>
            </a:pPr>
            <a:r>
              <a:rPr lang="en-US" altLang="en-US" sz="2400">
                <a:solidFill>
                  <a:srgbClr val="0000CC"/>
                </a:solidFill>
                <a:latin typeface="Berlin Sans FB" pitchFamily="34" charset="0"/>
                <a:ea typeface="ＭＳ Ｐゴシック" panose="020B0600070205080204" pitchFamily="34" charset="-128"/>
              </a:rPr>
              <a:t>Sembuh spontan</a:t>
            </a:r>
          </a:p>
          <a:p>
            <a:pPr eaLnBrk="1" hangingPunct="1">
              <a:buFont typeface="Marlett" pitchFamily="2" charset="2"/>
              <a:buChar char="4"/>
            </a:pPr>
            <a:r>
              <a:rPr lang="en-US" altLang="en-US" sz="2400">
                <a:solidFill>
                  <a:srgbClr val="0000CC"/>
                </a:solidFill>
                <a:latin typeface="Berlin Sans FB" pitchFamily="34" charset="0"/>
                <a:ea typeface="ＭＳ Ｐゴシック" panose="020B0600070205080204" pitchFamily="34" charset="-128"/>
              </a:rPr>
              <a:t>&gt;&gt; Pd anak-anak</a:t>
            </a:r>
          </a:p>
          <a:p>
            <a:pPr eaLnBrk="1" hangingPunct="1">
              <a:buFont typeface="Marlett" pitchFamily="2" charset="2"/>
              <a:buChar char="4"/>
            </a:pPr>
            <a:r>
              <a:rPr lang="en-US" altLang="en-US" sz="2400">
                <a:solidFill>
                  <a:srgbClr val="0000CC"/>
                </a:solidFill>
                <a:latin typeface="Berlin Sans FB" pitchFamily="34" charset="0"/>
                <a:ea typeface="ＭＳ Ｐゴシック" panose="020B0600070205080204" pitchFamily="34" charset="-128"/>
              </a:rPr>
              <a:t>Papule merah dadu, tersebar, ---&gt; menggerombol --&gt; plakat. Linier  tu lateral ekstremitas atas/ bawah</a:t>
            </a:r>
          </a:p>
        </p:txBody>
      </p:sp>
      <p:pic>
        <p:nvPicPr>
          <p:cNvPr id="28677" name="Picture 5" descr="LS">
            <a:extLst>
              <a:ext uri="{FF2B5EF4-FFF2-40B4-BE49-F238E27FC236}">
                <a16:creationId xmlns:a16="http://schemas.microsoft.com/office/drawing/2014/main" id="{39494990-1AEA-0A46-AC60-26B3AE9C4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2200"/>
            <a:ext cx="4343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82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bldLvl="5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CA20522-028C-7C44-A9F5-BB47ACB45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</a:rPr>
              <a:t>Pityriasis likhenoides dan lain-lain Parapsoriasis</a:t>
            </a:r>
            <a:endParaRPr lang="en-US"/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A7D9863F-A25D-7043-83A2-70B84EE6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952625"/>
            <a:ext cx="822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buFont typeface="Marlett" pitchFamily="2" charset="2"/>
              <a:buChar char="8"/>
            </a:pPr>
            <a:r>
              <a:rPr lang="en-US" altLang="en-US" b="1">
                <a:solidFill>
                  <a:schemeClr val="accent2"/>
                </a:solidFill>
                <a:latin typeface="Berlin Sans FB" pitchFamily="34" charset="0"/>
              </a:rPr>
              <a:t>PITYRIASIS LIKHENOIDES KHRONIKA (PLK)</a:t>
            </a:r>
          </a:p>
          <a:p>
            <a:pPr algn="l">
              <a:buFont typeface="Marlett" pitchFamily="2" charset="2"/>
              <a:buChar char="8"/>
            </a:pPr>
            <a:r>
              <a:rPr lang="en-US" altLang="en-US" b="1">
                <a:solidFill>
                  <a:schemeClr val="accent2"/>
                </a:solidFill>
                <a:latin typeface="Berlin Sans FB" pitchFamily="34" charset="0"/>
              </a:rPr>
              <a:t>PITYRIASIS LIKHENOIDES AKUTA (PLEVA)</a:t>
            </a:r>
          </a:p>
          <a:p>
            <a:pPr algn="l">
              <a:buFont typeface="Marlett" pitchFamily="2" charset="2"/>
              <a:buChar char="8"/>
            </a:pPr>
            <a:r>
              <a:rPr lang="en-US" altLang="en-US" b="1">
                <a:solidFill>
                  <a:schemeClr val="accent2"/>
                </a:solidFill>
                <a:latin typeface="Berlin Sans FB" pitchFamily="34" charset="0"/>
              </a:rPr>
              <a:t>PARAPSORIASIS PLAKAT KECIL (P.P. GUTATAE)</a:t>
            </a:r>
          </a:p>
          <a:p>
            <a:pPr algn="l">
              <a:buFont typeface="Marlett" pitchFamily="2" charset="2"/>
              <a:buChar char="8"/>
            </a:pPr>
            <a:r>
              <a:rPr lang="en-US" altLang="en-US" b="1">
                <a:solidFill>
                  <a:schemeClr val="accent2"/>
                </a:solidFill>
                <a:latin typeface="Berlin Sans FB" pitchFamily="34" charset="0"/>
              </a:rPr>
              <a:t>PARAPSORIASIS PLAKAT BESAR (P.P.EN PLAQUE</a:t>
            </a:r>
            <a:r>
              <a:rPr lang="en-US" altLang="en-US" b="1">
                <a:latin typeface="Berlin Sans FB" pitchFamily="34" charset="0"/>
              </a:rPr>
              <a:t>)</a:t>
            </a: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3AF07416-669A-2D42-85CF-41CD546D8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952625"/>
            <a:ext cx="3886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b="1">
                <a:solidFill>
                  <a:srgbClr val="FF0000"/>
                </a:solidFill>
                <a:latin typeface="Berlin Sans FB" pitchFamily="34" charset="0"/>
              </a:rPr>
              <a:t>Pityriasis likhenoides khronik (PLK)                                   </a:t>
            </a:r>
          </a:p>
          <a:p>
            <a:pPr algn="l"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altLang="en-US" b="1">
                <a:solidFill>
                  <a:srgbClr val="FF00FF"/>
                </a:solidFill>
                <a:latin typeface="Berlin Sans FB" pitchFamily="34" charset="0"/>
              </a:rPr>
              <a:t>Papule tipis dengan skuama halus, eritem</a:t>
            </a:r>
            <a:endParaRPr lang="en-US" altLang="en-US" b="1">
              <a:latin typeface="Berlin Sans FB" pitchFamily="34" charset="0"/>
            </a:endParaRP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3FCF1E8E-F74E-304D-92FB-D45D8E778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810000"/>
            <a:ext cx="4572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b="1">
                <a:solidFill>
                  <a:srgbClr val="FF0000"/>
                </a:solidFill>
                <a:latin typeface="Berlin Sans FB" pitchFamily="34" charset="0"/>
              </a:rPr>
              <a:t>PLEVA          </a:t>
            </a:r>
            <a:r>
              <a:rPr lang="en-US" altLang="en-US" b="1">
                <a:latin typeface="Berlin Sans FB" pitchFamily="34" charset="0"/>
              </a:rPr>
              <a:t>                                                                           </a:t>
            </a:r>
          </a:p>
          <a:p>
            <a:pPr algn="l"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  <a:latin typeface="Berlin Sans FB" pitchFamily="34" charset="0"/>
              </a:rPr>
              <a:t>Lesi awal papule eritem --&gt; vesikulasi sentral</a:t>
            </a:r>
          </a:p>
          <a:p>
            <a:pPr algn="l"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  <a:latin typeface="Berlin Sans FB" pitchFamily="34" charset="0"/>
              </a:rPr>
              <a:t>Sebagian lesi ---&gt; ulserasi ---&gt; sembuh ----&gt; skatrik</a:t>
            </a:r>
          </a:p>
        </p:txBody>
      </p:sp>
      <p:pic>
        <p:nvPicPr>
          <p:cNvPr id="29705" name="Picture 9" descr="PLC1">
            <a:extLst>
              <a:ext uri="{FF2B5EF4-FFF2-40B4-BE49-F238E27FC236}">
                <a16:creationId xmlns:a16="http://schemas.microsoft.com/office/drawing/2014/main" id="{77368BC8-C079-AD45-B2E0-D3083EC2D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201"/>
            <a:ext cx="457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PLC2">
            <a:extLst>
              <a:ext uri="{FF2B5EF4-FFF2-40B4-BE49-F238E27FC236}">
                <a16:creationId xmlns:a16="http://schemas.microsoft.com/office/drawing/2014/main" id="{1D9907E2-6699-674D-9B80-005A76443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457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 descr="PLC3">
            <a:extLst>
              <a:ext uri="{FF2B5EF4-FFF2-40B4-BE49-F238E27FC236}">
                <a16:creationId xmlns:a16="http://schemas.microsoft.com/office/drawing/2014/main" id="{C944B48A-94B1-A745-A007-B35071C1D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447801"/>
            <a:ext cx="3719513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 descr="PLEVA">
            <a:extLst>
              <a:ext uri="{FF2B5EF4-FFF2-40B4-BE49-F238E27FC236}">
                <a16:creationId xmlns:a16="http://schemas.microsoft.com/office/drawing/2014/main" id="{40C6602E-C31C-F548-97A9-FF07AB1CD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1"/>
            <a:ext cx="45720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PLEVA1">
            <a:extLst>
              <a:ext uri="{FF2B5EF4-FFF2-40B4-BE49-F238E27FC236}">
                <a16:creationId xmlns:a16="http://schemas.microsoft.com/office/drawing/2014/main" id="{6562093E-FA1A-6042-AE75-C24F3BFB1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4572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 descr="PLEVA2">
            <a:extLst>
              <a:ext uri="{FF2B5EF4-FFF2-40B4-BE49-F238E27FC236}">
                <a16:creationId xmlns:a16="http://schemas.microsoft.com/office/drawing/2014/main" id="{5C69108A-4F6D-B543-B997-1B78331D0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39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702" grpId="0" autoUpdateAnimBg="0"/>
      <p:bldP spid="29703" grpId="0" autoUpdateAnimBg="0"/>
      <p:bldP spid="2970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DFB443B-7B0D-E84B-AB36-3BC5B7F2D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5563" y="428625"/>
            <a:ext cx="3048000" cy="60960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/>
              <a:t>PSORIASIS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EE87232-06A5-1247-9C0E-41E726707B1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981201"/>
            <a:ext cx="3886200" cy="4233863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dirty="0" err="1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Sebab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tak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diketahui</a:t>
            </a:r>
            <a:endParaRPr lang="en-US" sz="2400" dirty="0">
              <a:solidFill>
                <a:srgbClr val="FFFF00"/>
              </a:solidFill>
              <a:latin typeface="Comic Sans MS" pitchFamily="66" charset="0"/>
              <a:cs typeface="Arial" pitchFamily="34" charset="0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dirty="0" err="1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Kronik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dan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residif</a:t>
            </a:r>
            <a:endParaRPr lang="en-US" sz="2400" dirty="0">
              <a:solidFill>
                <a:srgbClr val="FFFF00"/>
              </a:solidFill>
              <a:latin typeface="Comic Sans MS" pitchFamily="66" charset="0"/>
              <a:cs typeface="Arial" pitchFamily="34" charset="0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dirty="0" err="1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Plakat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eritro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- </a:t>
            </a:r>
            <a:r>
              <a:rPr lang="en-US" sz="2400" dirty="0" err="1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skuamosa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dengan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skuama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tebal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mikaseus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,  </a:t>
            </a:r>
            <a:r>
              <a:rPr lang="en-US" sz="2400" dirty="0" err="1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berlapis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-lapis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dirty="0" err="1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Tanda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Auspitz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 +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dirty="0" err="1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Tanda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tetesan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lilin</a:t>
            </a:r>
            <a:endParaRPr lang="en-US" sz="2400" dirty="0">
              <a:solidFill>
                <a:srgbClr val="FFFF00"/>
              </a:solidFill>
              <a:latin typeface="Comic Sans MS" pitchFamily="66" charset="0"/>
              <a:cs typeface="Arial" pitchFamily="34" charset="0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dirty="0" err="1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Tanda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koebner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 +</a:t>
            </a:r>
          </a:p>
        </p:txBody>
      </p:sp>
      <p:pic>
        <p:nvPicPr>
          <p:cNvPr id="30720" name="Picture 0">
            <a:extLst>
              <a:ext uri="{FF2B5EF4-FFF2-40B4-BE49-F238E27FC236}">
                <a16:creationId xmlns:a16="http://schemas.microsoft.com/office/drawing/2014/main" id="{CF01F1E0-72CA-5240-82E9-3AFF54A84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6" y="285750"/>
            <a:ext cx="366712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>
            <a:extLst>
              <a:ext uri="{FF2B5EF4-FFF2-40B4-BE49-F238E27FC236}">
                <a16:creationId xmlns:a16="http://schemas.microsoft.com/office/drawing/2014/main" id="{0B1C4F0E-722E-0C48-9535-BAB33DAAF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225590"/>
            <a:ext cx="371475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9644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0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>
            <a:extLst>
              <a:ext uri="{FF2B5EF4-FFF2-40B4-BE49-F238E27FC236}">
                <a16:creationId xmlns:a16="http://schemas.microsoft.com/office/drawing/2014/main" id="{670603FD-A041-5D46-98A0-6C2361822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1001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ts val="5400"/>
              </a:lnSpc>
              <a:buClr>
                <a:srgbClr val="FFFFFF"/>
              </a:buClr>
            </a:pPr>
            <a:r>
              <a:rPr lang="en-GB" altLang="en-US" sz="5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77"/>
              </a:rPr>
              <a:t>IKTIOSIS VULGARIS</a:t>
            </a:r>
          </a:p>
        </p:txBody>
      </p:sp>
      <p:sp>
        <p:nvSpPr>
          <p:cNvPr id="167938" name="Text Box 2">
            <a:extLst>
              <a:ext uri="{FF2B5EF4-FFF2-40B4-BE49-F238E27FC236}">
                <a16:creationId xmlns:a16="http://schemas.microsoft.com/office/drawing/2014/main" id="{206719AA-4D60-E344-A119-2B486F0E0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160588"/>
            <a:ext cx="63246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80988" indent="-2809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ts val="1800"/>
              </a:spcBef>
              <a:buClr>
                <a:srgbClr val="990000"/>
              </a:buClr>
              <a:buSzPct val="75000"/>
              <a:buFont typeface="Wingdings" pitchFamily="2" charset="2"/>
              <a:buChar char=""/>
            </a:pPr>
            <a:r>
              <a:rPr lang="en-GB" altLang="en-US" sz="2200">
                <a:solidFill>
                  <a:srgbClr val="262626"/>
                </a:solidFill>
                <a:latin typeface="Calisto MT" panose="02040603050505030304" pitchFamily="18" charset="77"/>
              </a:rPr>
              <a:t>PALING UMUM                        </a:t>
            </a:r>
          </a:p>
          <a:p>
            <a:pPr>
              <a:lnSpc>
                <a:spcPct val="60000"/>
              </a:lnSpc>
              <a:spcBef>
                <a:spcPts val="1800"/>
              </a:spcBef>
              <a:buClr>
                <a:srgbClr val="990000"/>
              </a:buClr>
              <a:buSzPct val="75000"/>
              <a:buFont typeface="Wingdings" pitchFamily="2" charset="2"/>
              <a:buChar char=""/>
            </a:pPr>
            <a:r>
              <a:rPr lang="en-GB" altLang="en-US" sz="2200">
                <a:solidFill>
                  <a:srgbClr val="262626"/>
                </a:solidFill>
                <a:latin typeface="Calisto MT" panose="02040603050505030304" pitchFamily="18" charset="77"/>
              </a:rPr>
              <a:t>Autosomal dominan,</a:t>
            </a:r>
          </a:p>
          <a:p>
            <a:pPr>
              <a:lnSpc>
                <a:spcPct val="60000"/>
              </a:lnSpc>
              <a:spcBef>
                <a:spcPts val="1800"/>
              </a:spcBef>
              <a:buClr>
                <a:srgbClr val="990000"/>
              </a:buClr>
              <a:buSzPct val="75000"/>
              <a:buFont typeface="Wingdings" pitchFamily="2" charset="2"/>
              <a:buChar char=""/>
            </a:pPr>
            <a:r>
              <a:rPr lang="en-GB" altLang="en-US" sz="2200">
                <a:solidFill>
                  <a:srgbClr val="262626"/>
                </a:solidFill>
                <a:latin typeface="Calisto MT" panose="02040603050505030304" pitchFamily="18" charset="77"/>
              </a:rPr>
              <a:t>Insidensi 1:250- 1:1.000 kelahiran</a:t>
            </a:r>
          </a:p>
          <a:p>
            <a:pPr>
              <a:lnSpc>
                <a:spcPct val="60000"/>
              </a:lnSpc>
              <a:spcBef>
                <a:spcPts val="1800"/>
              </a:spcBef>
              <a:buClr>
                <a:srgbClr val="990000"/>
              </a:buClr>
              <a:buSzPct val="75000"/>
              <a:buFont typeface="Wingdings" pitchFamily="2" charset="2"/>
              <a:buChar char=""/>
            </a:pPr>
            <a:r>
              <a:rPr lang="en-GB" altLang="en-US" sz="2200">
                <a:solidFill>
                  <a:srgbClr val="262626"/>
                </a:solidFill>
                <a:latin typeface="Calisto MT" panose="02040603050505030304" pitchFamily="18" charset="77"/>
              </a:rPr>
              <a:t>Melibatkan kedua seks seimbang</a:t>
            </a:r>
          </a:p>
          <a:p>
            <a:pPr>
              <a:lnSpc>
                <a:spcPct val="60000"/>
              </a:lnSpc>
              <a:spcBef>
                <a:spcPts val="1800"/>
              </a:spcBef>
              <a:buClr>
                <a:srgbClr val="990000"/>
              </a:buClr>
              <a:buSzPct val="75000"/>
              <a:buFont typeface="Wingdings" pitchFamily="2" charset="2"/>
              <a:buChar char=""/>
            </a:pPr>
            <a:r>
              <a:rPr lang="en-GB" altLang="en-US" sz="2200">
                <a:solidFill>
                  <a:srgbClr val="262626"/>
                </a:solidFill>
                <a:latin typeface="Calisto MT" panose="02040603050505030304" pitchFamily="18" charset="77"/>
              </a:rPr>
              <a:t>Mulai sebagai kulit kering s.d sisik ikan.</a:t>
            </a:r>
          </a:p>
          <a:p>
            <a:pPr>
              <a:lnSpc>
                <a:spcPct val="60000"/>
              </a:lnSpc>
              <a:spcBef>
                <a:spcPts val="1800"/>
              </a:spcBef>
              <a:buClr>
                <a:srgbClr val="990000"/>
              </a:buClr>
              <a:buSzPct val="75000"/>
              <a:buFont typeface="Wingdings" pitchFamily="2" charset="2"/>
              <a:buChar char=""/>
            </a:pPr>
            <a:r>
              <a:rPr lang="en-GB" altLang="en-US" sz="2200">
                <a:solidFill>
                  <a:srgbClr val="262626"/>
                </a:solidFill>
                <a:latin typeface="Calisto MT" panose="02040603050505030304" pitchFamily="18" charset="77"/>
              </a:rPr>
              <a:t>Lengan dan tungkai jarang di daerah fleksura.</a:t>
            </a:r>
          </a:p>
          <a:p>
            <a:pPr>
              <a:lnSpc>
                <a:spcPct val="60000"/>
              </a:lnSpc>
              <a:spcBef>
                <a:spcPts val="1800"/>
              </a:spcBef>
              <a:buClr>
                <a:srgbClr val="990000"/>
              </a:buClr>
              <a:buSzPct val="75000"/>
              <a:buFont typeface="Wingdings" pitchFamily="2" charset="2"/>
              <a:buChar char=""/>
            </a:pPr>
            <a:r>
              <a:rPr lang="en-GB" altLang="en-US" sz="2200">
                <a:solidFill>
                  <a:srgbClr val="262626"/>
                </a:solidFill>
                <a:latin typeface="Calisto MT" panose="02040603050505030304" pitchFamily="18" charset="77"/>
              </a:rPr>
              <a:t>Aksentuasi garis palmar dan plantar.</a:t>
            </a:r>
          </a:p>
          <a:p>
            <a:pPr>
              <a:lnSpc>
                <a:spcPct val="60000"/>
              </a:lnSpc>
              <a:spcBef>
                <a:spcPts val="1800"/>
              </a:spcBef>
              <a:buClr>
                <a:srgbClr val="990000"/>
              </a:buClr>
              <a:buSzPct val="75000"/>
              <a:buFont typeface="Wingdings" pitchFamily="2" charset="2"/>
              <a:buChar char=""/>
            </a:pPr>
            <a:r>
              <a:rPr lang="en-GB" altLang="en-US" sz="2200">
                <a:solidFill>
                  <a:srgbClr val="262626"/>
                </a:solidFill>
                <a:latin typeface="Calisto MT" panose="02040603050505030304" pitchFamily="18" charset="77"/>
              </a:rPr>
              <a:t>Produksi skuama diduga </a:t>
            </a:r>
            <a:r>
              <a:rPr lang="en-GB" altLang="en-US" sz="2200">
                <a:solidFill>
                  <a:srgbClr val="262626"/>
                </a:solidFill>
                <a:latin typeface="Symbol" pitchFamily="2" charset="2"/>
              </a:rPr>
              <a:t></a:t>
            </a:r>
            <a:r>
              <a:rPr lang="en-GB" altLang="en-US" sz="2200">
                <a:solidFill>
                  <a:srgbClr val="262626"/>
                </a:solidFill>
                <a:latin typeface="Calisto MT" panose="02040603050505030304" pitchFamily="18" charset="77"/>
              </a:rPr>
              <a:t> daya ikat lamela keratin.</a:t>
            </a:r>
          </a:p>
          <a:p>
            <a:pPr>
              <a:lnSpc>
                <a:spcPct val="60000"/>
              </a:lnSpc>
              <a:spcBef>
                <a:spcPts val="1800"/>
              </a:spcBef>
              <a:buClr>
                <a:srgbClr val="990000"/>
              </a:buClr>
              <a:buSzPct val="75000"/>
              <a:buFont typeface="Wingdings" pitchFamily="2" charset="2"/>
              <a:buChar char=""/>
            </a:pPr>
            <a:r>
              <a:rPr lang="en-GB" altLang="en-US" sz="2200">
                <a:solidFill>
                  <a:srgbClr val="262626"/>
                </a:solidFill>
                <a:latin typeface="Calisto MT" panose="02040603050505030304" pitchFamily="18" charset="77"/>
              </a:rPr>
              <a:t>Rambut rontok, distrofi kuku, insidensi </a:t>
            </a:r>
            <a:r>
              <a:rPr lang="en-GB" altLang="en-US" sz="2200">
                <a:solidFill>
                  <a:srgbClr val="262626"/>
                </a:solidFill>
                <a:latin typeface="Symbol" pitchFamily="2" charset="2"/>
              </a:rPr>
              <a:t></a:t>
            </a:r>
            <a:r>
              <a:rPr lang="en-GB" altLang="en-US" sz="2200">
                <a:solidFill>
                  <a:srgbClr val="262626"/>
                </a:solidFill>
                <a:latin typeface="Calisto MT" panose="02040603050505030304" pitchFamily="18" charset="77"/>
              </a:rPr>
              <a:t> pd gangguan atopik</a:t>
            </a:r>
          </a:p>
          <a:p>
            <a:pPr>
              <a:lnSpc>
                <a:spcPct val="60000"/>
              </a:lnSpc>
              <a:spcBef>
                <a:spcPts val="1800"/>
              </a:spcBef>
              <a:buClr>
                <a:srgbClr val="990000"/>
              </a:buClr>
              <a:buSzPct val="75000"/>
            </a:pPr>
            <a:endParaRPr lang="en-GB" altLang="en-US" sz="2200">
              <a:solidFill>
                <a:srgbClr val="262626"/>
              </a:solidFill>
              <a:latin typeface="Calisto MT" panose="02040603050505030304" pitchFamily="18" charset="77"/>
            </a:endParaRPr>
          </a:p>
        </p:txBody>
      </p:sp>
      <p:grpSp>
        <p:nvGrpSpPr>
          <p:cNvPr id="167939" name="Group 3">
            <a:extLst>
              <a:ext uri="{FF2B5EF4-FFF2-40B4-BE49-F238E27FC236}">
                <a16:creationId xmlns:a16="http://schemas.microsoft.com/office/drawing/2014/main" id="{A6268B6D-6720-9A46-B869-FA73F8C66D29}"/>
              </a:ext>
            </a:extLst>
          </p:cNvPr>
          <p:cNvGrpSpPr>
            <a:grpSpLocks/>
          </p:cNvGrpSpPr>
          <p:nvPr/>
        </p:nvGrpSpPr>
        <p:grpSpPr bwMode="auto">
          <a:xfrm>
            <a:off x="7848601" y="1828800"/>
            <a:ext cx="2817813" cy="4000500"/>
            <a:chOff x="3984" y="1152"/>
            <a:chExt cx="1775" cy="2520"/>
          </a:xfrm>
        </p:grpSpPr>
        <p:pic>
          <p:nvPicPr>
            <p:cNvPr id="167940" name="Picture 4">
              <a:extLst>
                <a:ext uri="{FF2B5EF4-FFF2-40B4-BE49-F238E27FC236}">
                  <a16:creationId xmlns:a16="http://schemas.microsoft.com/office/drawing/2014/main" id="{EFCA16CA-B756-AB48-8F23-16750BAD17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152"/>
              <a:ext cx="1776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67941" name="Text Box 5">
              <a:extLst>
                <a:ext uri="{FF2B5EF4-FFF2-40B4-BE49-F238E27FC236}">
                  <a16:creationId xmlns:a16="http://schemas.microsoft.com/office/drawing/2014/main" id="{D79079F3-648D-CE40-9CE0-BD97AEABFB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152"/>
              <a:ext cx="1776" cy="2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4496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id="{78C0E04E-9827-5B40-B812-C8F3A27EF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7814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ts val="5400"/>
              </a:lnSpc>
              <a:buClr>
                <a:srgbClr val="FFFFFF"/>
              </a:buClr>
            </a:pPr>
            <a:r>
              <a:rPr lang="en-GB" altLang="en-US" sz="5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77"/>
              </a:rPr>
              <a:t>HISTOPATOLOGIS</a:t>
            </a:r>
          </a:p>
        </p:txBody>
      </p:sp>
      <p:sp>
        <p:nvSpPr>
          <p:cNvPr id="169986" name="Text Box 2">
            <a:extLst>
              <a:ext uri="{FF2B5EF4-FFF2-40B4-BE49-F238E27FC236}">
                <a16:creationId xmlns:a16="http://schemas.microsoft.com/office/drawing/2014/main" id="{C80BD6E8-63D2-574E-8F67-6866C74D6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81201"/>
            <a:ext cx="54864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80988" indent="-2809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800"/>
              </a:spcBef>
              <a:buClr>
                <a:srgbClr val="990000"/>
              </a:buClr>
              <a:buSzPct val="75000"/>
              <a:buFont typeface="Wingdings" pitchFamily="2" charset="2"/>
              <a:buChar char=""/>
            </a:pPr>
            <a:r>
              <a:rPr lang="en-GB" altLang="en-US" sz="2800">
                <a:solidFill>
                  <a:srgbClr val="262626"/>
                </a:solidFill>
                <a:latin typeface="Calisto MT" panose="02040603050505030304" pitchFamily="18" charset="77"/>
              </a:rPr>
              <a:t>Pada pemeriksaan PA: </a:t>
            </a:r>
          </a:p>
          <a:p>
            <a:pPr>
              <a:spcBef>
                <a:spcPts val="1800"/>
              </a:spcBef>
              <a:buClr>
                <a:srgbClr val="990000"/>
              </a:buClr>
              <a:buSzPct val="75000"/>
              <a:buFont typeface="Wingdings" pitchFamily="2" charset="2"/>
              <a:buChar char=""/>
            </a:pPr>
            <a:r>
              <a:rPr lang="en-GB" altLang="en-US" sz="2800">
                <a:solidFill>
                  <a:srgbClr val="262626"/>
                </a:solidFill>
                <a:latin typeface="Calisto MT" panose="02040603050505030304" pitchFamily="18" charset="77"/>
              </a:rPr>
              <a:t>stratum korneum menebal, </a:t>
            </a:r>
          </a:p>
          <a:p>
            <a:pPr>
              <a:spcBef>
                <a:spcPts val="1800"/>
              </a:spcBef>
              <a:buClr>
                <a:srgbClr val="990000"/>
              </a:buClr>
              <a:buSzPct val="75000"/>
              <a:buFont typeface="Wingdings" pitchFamily="2" charset="2"/>
              <a:buChar char=""/>
            </a:pPr>
            <a:r>
              <a:rPr lang="en-GB" altLang="en-US" sz="2800">
                <a:solidFill>
                  <a:srgbClr val="262626"/>
                </a:solidFill>
                <a:latin typeface="Calisto MT" panose="02040603050505030304" pitchFamily="18" charset="77"/>
              </a:rPr>
              <a:t>str granulosum menipis/ tidak ada,</a:t>
            </a:r>
          </a:p>
          <a:p>
            <a:pPr>
              <a:spcBef>
                <a:spcPts val="1800"/>
              </a:spcBef>
              <a:buClr>
                <a:srgbClr val="990000"/>
              </a:buClr>
              <a:buSzPct val="75000"/>
              <a:buFont typeface="Wingdings" pitchFamily="2" charset="2"/>
              <a:buChar char=""/>
            </a:pPr>
            <a:r>
              <a:rPr lang="en-GB" altLang="en-US" sz="2800">
                <a:solidFill>
                  <a:srgbClr val="262626"/>
                </a:solidFill>
                <a:latin typeface="Calisto MT" panose="02040603050505030304" pitchFamily="18" charset="77"/>
              </a:rPr>
              <a:t> str spinosum normal. </a:t>
            </a:r>
          </a:p>
          <a:p>
            <a:pPr>
              <a:spcBef>
                <a:spcPts val="1800"/>
              </a:spcBef>
              <a:buClr>
                <a:srgbClr val="990000"/>
              </a:buClr>
              <a:buSzPct val="75000"/>
              <a:buFont typeface="Wingdings" pitchFamily="2" charset="2"/>
              <a:buChar char=""/>
            </a:pPr>
            <a:r>
              <a:rPr lang="en-GB" altLang="en-US" sz="2800">
                <a:solidFill>
                  <a:srgbClr val="262626"/>
                </a:solidFill>
                <a:latin typeface="Calisto MT" panose="02040603050505030304" pitchFamily="18" charset="77"/>
              </a:rPr>
              <a:t>Dermis adanya infiltrat limfohistiositik perivaskular.</a:t>
            </a:r>
          </a:p>
        </p:txBody>
      </p:sp>
      <p:grpSp>
        <p:nvGrpSpPr>
          <p:cNvPr id="169987" name="Group 3">
            <a:extLst>
              <a:ext uri="{FF2B5EF4-FFF2-40B4-BE49-F238E27FC236}">
                <a16:creationId xmlns:a16="http://schemas.microsoft.com/office/drawing/2014/main" id="{58912629-D929-814B-A1D6-42BD7F7AE02E}"/>
              </a:ext>
            </a:extLst>
          </p:cNvPr>
          <p:cNvGrpSpPr>
            <a:grpSpLocks/>
          </p:cNvGrpSpPr>
          <p:nvPr/>
        </p:nvGrpSpPr>
        <p:grpSpPr bwMode="auto">
          <a:xfrm>
            <a:off x="7086601" y="1600200"/>
            <a:ext cx="2817813" cy="3505200"/>
            <a:chOff x="3504" y="1008"/>
            <a:chExt cx="1775" cy="2208"/>
          </a:xfrm>
        </p:grpSpPr>
        <p:pic>
          <p:nvPicPr>
            <p:cNvPr id="169988" name="Picture 4">
              <a:extLst>
                <a:ext uri="{FF2B5EF4-FFF2-40B4-BE49-F238E27FC236}">
                  <a16:creationId xmlns:a16="http://schemas.microsoft.com/office/drawing/2014/main" id="{8FC19891-83EA-224A-BDAB-B6387DBD67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008"/>
              <a:ext cx="1776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69989" name="Text Box 5">
              <a:extLst>
                <a:ext uri="{FF2B5EF4-FFF2-40B4-BE49-F238E27FC236}">
                  <a16:creationId xmlns:a16="http://schemas.microsoft.com/office/drawing/2014/main" id="{F69828F6-64E9-C34E-ACE4-FBD0015AF7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1008"/>
              <a:ext cx="1776" cy="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863278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>
            <a:extLst>
              <a:ext uri="{FF2B5EF4-FFF2-40B4-BE49-F238E27FC236}">
                <a16:creationId xmlns:a16="http://schemas.microsoft.com/office/drawing/2014/main" id="{FCB60D73-025D-6D46-953D-C24FF3306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814" y="455614"/>
            <a:ext cx="7824787" cy="1323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5400"/>
              </a:lnSpc>
              <a:buClr>
                <a:srgbClr val="FFFFFF"/>
              </a:buClr>
            </a:pPr>
            <a:r>
              <a:rPr lang="en-GB" altLang="en-US" sz="5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anose="02040603050505030304" pitchFamily="18" charset="77"/>
              </a:rPr>
              <a:t>Pengobatan</a:t>
            </a:r>
          </a:p>
        </p:txBody>
      </p:sp>
      <p:grpSp>
        <p:nvGrpSpPr>
          <p:cNvPr id="172035" name="Group 2">
            <a:extLst>
              <a:ext uri="{FF2B5EF4-FFF2-40B4-BE49-F238E27FC236}">
                <a16:creationId xmlns:a16="http://schemas.microsoft.com/office/drawing/2014/main" id="{EBC5C8D0-C8A9-A64C-8BBE-B941A59588B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1828800"/>
            <a:ext cx="3132138" cy="4000500"/>
            <a:chOff x="3360" y="1152"/>
            <a:chExt cx="1973" cy="2520"/>
          </a:xfrm>
        </p:grpSpPr>
        <p:pic>
          <p:nvPicPr>
            <p:cNvPr id="172038" name="Picture 3">
              <a:extLst>
                <a:ext uri="{FF2B5EF4-FFF2-40B4-BE49-F238E27FC236}">
                  <a16:creationId xmlns:a16="http://schemas.microsoft.com/office/drawing/2014/main" id="{20D2F8D2-8F67-B644-A199-300C520686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152"/>
              <a:ext cx="1974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72039" name="Text Box 4">
              <a:extLst>
                <a:ext uri="{FF2B5EF4-FFF2-40B4-BE49-F238E27FC236}">
                  <a16:creationId xmlns:a16="http://schemas.microsoft.com/office/drawing/2014/main" id="{323782D4-062E-224B-ADAB-829A8EF45C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1152"/>
              <a:ext cx="1974" cy="2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72036" name="Text Box 5">
            <a:extLst>
              <a:ext uri="{FF2B5EF4-FFF2-40B4-BE49-F238E27FC236}">
                <a16:creationId xmlns:a16="http://schemas.microsoft.com/office/drawing/2014/main" id="{E45A6502-2336-5340-810A-59BED0071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1"/>
            <a:ext cx="396240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C36D8804-A023-5E45-A0F3-72E896265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981201"/>
            <a:ext cx="4648200" cy="3972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en-GB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Tidak responsif dengan kortikosteroid</a:t>
            </a:r>
          </a:p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en-GB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AHA seperti Asam laktat</a:t>
            </a:r>
          </a:p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en-GB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Urea 10% + asam salisilat 3-6%</a:t>
            </a:r>
          </a:p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en-GB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Propilin glikol 40-60% dalam larutan air secara oklusif beberapa malam</a:t>
            </a:r>
          </a:p>
        </p:txBody>
      </p:sp>
    </p:spTree>
    <p:extLst>
      <p:ext uri="{BB962C8B-B14F-4D97-AF65-F5344CB8AC3E}">
        <p14:creationId xmlns:p14="http://schemas.microsoft.com/office/powerpoint/2010/main" val="2960556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F4A23438-1FA1-4C4C-8677-7C8793DDB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7814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ts val="5400"/>
              </a:lnSpc>
              <a:buClr>
                <a:srgbClr val="FFFFFF"/>
              </a:buClr>
            </a:pPr>
            <a:r>
              <a:rPr lang="en-GB" altLang="en-US" sz="5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77"/>
              </a:rPr>
              <a:t>HARLEQUIN FETUS</a:t>
            </a:r>
          </a:p>
        </p:txBody>
      </p:sp>
      <p:sp>
        <p:nvSpPr>
          <p:cNvPr id="174082" name="Text Box 2">
            <a:extLst>
              <a:ext uri="{FF2B5EF4-FFF2-40B4-BE49-F238E27FC236}">
                <a16:creationId xmlns:a16="http://schemas.microsoft.com/office/drawing/2014/main" id="{0E16FE8E-CD5B-BD4E-873D-85DD73768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81200"/>
            <a:ext cx="5105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80988" indent="-2809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800"/>
              </a:spcBef>
              <a:buClr>
                <a:srgbClr val="990000"/>
              </a:buClr>
              <a:buSzPct val="75000"/>
              <a:buFont typeface="Wingdings" pitchFamily="2" charset="2"/>
              <a:buChar char=""/>
            </a:pPr>
            <a:r>
              <a:rPr lang="en-GB" altLang="en-US" sz="2800">
                <a:solidFill>
                  <a:srgbClr val="262626"/>
                </a:solidFill>
                <a:latin typeface="Calisto MT" panose="02040603050505030304" pitchFamily="18" charset="77"/>
              </a:rPr>
              <a:t>Penyakit genodermatosis berat</a:t>
            </a:r>
          </a:p>
          <a:p>
            <a:pPr>
              <a:spcBef>
                <a:spcPts val="1800"/>
              </a:spcBef>
              <a:buClr>
                <a:srgbClr val="990000"/>
              </a:buClr>
              <a:buSzPct val="75000"/>
              <a:buFont typeface="Wingdings" pitchFamily="2" charset="2"/>
              <a:buChar char=""/>
            </a:pPr>
            <a:r>
              <a:rPr lang="en-GB" altLang="en-US" sz="2800">
                <a:solidFill>
                  <a:srgbClr val="262626"/>
                </a:solidFill>
                <a:latin typeface="Calisto MT" panose="02040603050505030304" pitchFamily="18" charset="77"/>
              </a:rPr>
              <a:t>Kelainan kulit terjadi secara in utero</a:t>
            </a:r>
          </a:p>
          <a:p>
            <a:pPr>
              <a:spcBef>
                <a:spcPts val="1800"/>
              </a:spcBef>
              <a:buClr>
                <a:srgbClr val="990000"/>
              </a:buClr>
              <a:buSzPct val="75000"/>
              <a:buFont typeface="Wingdings" pitchFamily="2" charset="2"/>
              <a:buChar char=""/>
            </a:pPr>
            <a:r>
              <a:rPr lang="en-GB" altLang="en-US" sz="2800">
                <a:solidFill>
                  <a:srgbClr val="262626"/>
                </a:solidFill>
                <a:latin typeface="Calisto MT" panose="02040603050505030304" pitchFamily="18" charset="77"/>
              </a:rPr>
              <a:t>Telinga rudimenter/ hilang</a:t>
            </a:r>
          </a:p>
          <a:p>
            <a:pPr>
              <a:spcBef>
                <a:spcPts val="1800"/>
              </a:spcBef>
              <a:buClr>
                <a:srgbClr val="990000"/>
              </a:buClr>
              <a:buSzPct val="75000"/>
              <a:buFont typeface="Wingdings" pitchFamily="2" charset="2"/>
              <a:buChar char=""/>
            </a:pPr>
            <a:r>
              <a:rPr lang="en-GB" altLang="en-US" sz="2800">
                <a:solidFill>
                  <a:srgbClr val="262626"/>
                </a:solidFill>
                <a:latin typeface="Calisto MT" panose="02040603050505030304" pitchFamily="18" charset="77"/>
              </a:rPr>
              <a:t>Eclabium dan ekstropion</a:t>
            </a:r>
          </a:p>
          <a:p>
            <a:pPr>
              <a:spcBef>
                <a:spcPts val="1800"/>
              </a:spcBef>
              <a:buClr>
                <a:srgbClr val="990000"/>
              </a:buClr>
              <a:buSzPct val="75000"/>
              <a:buFont typeface="Wingdings" pitchFamily="2" charset="2"/>
              <a:buChar char=""/>
            </a:pPr>
            <a:r>
              <a:rPr lang="en-GB" altLang="en-US" sz="2800">
                <a:solidFill>
                  <a:srgbClr val="262626"/>
                </a:solidFill>
                <a:latin typeface="Calisto MT" panose="02040603050505030304" pitchFamily="18" charset="77"/>
              </a:rPr>
              <a:t>Survival time paling lama 18 bulan</a:t>
            </a:r>
          </a:p>
          <a:p>
            <a:pPr>
              <a:spcBef>
                <a:spcPts val="1800"/>
              </a:spcBef>
              <a:buClr>
                <a:srgbClr val="990000"/>
              </a:buClr>
              <a:buSzPct val="75000"/>
            </a:pPr>
            <a:endParaRPr lang="en-GB" altLang="en-US" sz="2800">
              <a:solidFill>
                <a:srgbClr val="262626"/>
              </a:solidFill>
              <a:latin typeface="Calisto MT" panose="02040603050505030304" pitchFamily="18" charset="77"/>
            </a:endParaRPr>
          </a:p>
        </p:txBody>
      </p:sp>
      <p:grpSp>
        <p:nvGrpSpPr>
          <p:cNvPr id="174083" name="Group 3">
            <a:extLst>
              <a:ext uri="{FF2B5EF4-FFF2-40B4-BE49-F238E27FC236}">
                <a16:creationId xmlns:a16="http://schemas.microsoft.com/office/drawing/2014/main" id="{363E90CE-114D-EF45-A3B9-772F8D934369}"/>
              </a:ext>
            </a:extLst>
          </p:cNvPr>
          <p:cNvGrpSpPr>
            <a:grpSpLocks/>
          </p:cNvGrpSpPr>
          <p:nvPr/>
        </p:nvGrpSpPr>
        <p:grpSpPr bwMode="auto">
          <a:xfrm>
            <a:off x="6781801" y="1828800"/>
            <a:ext cx="3275013" cy="3733800"/>
            <a:chOff x="3312" y="1152"/>
            <a:chExt cx="2063" cy="2352"/>
          </a:xfrm>
        </p:grpSpPr>
        <p:pic>
          <p:nvPicPr>
            <p:cNvPr id="174084" name="Picture 4">
              <a:extLst>
                <a:ext uri="{FF2B5EF4-FFF2-40B4-BE49-F238E27FC236}">
                  <a16:creationId xmlns:a16="http://schemas.microsoft.com/office/drawing/2014/main" id="{BCC00D1A-2FA3-2A42-8492-67AFB3AD45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152"/>
              <a:ext cx="2064" cy="2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74085" name="Text Box 5">
              <a:extLst>
                <a:ext uri="{FF2B5EF4-FFF2-40B4-BE49-F238E27FC236}">
                  <a16:creationId xmlns:a16="http://schemas.microsoft.com/office/drawing/2014/main" id="{42554E01-ABA8-B141-9D59-CB7F69DA98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152"/>
              <a:ext cx="2064" cy="2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9819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>
            <a:extLst>
              <a:ext uri="{FF2B5EF4-FFF2-40B4-BE49-F238E27FC236}">
                <a16:creationId xmlns:a16="http://schemas.microsoft.com/office/drawing/2014/main" id="{0F7A2010-346F-2B4E-AF59-7FE890426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52400"/>
            <a:ext cx="8229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ts val="5400"/>
              </a:lnSpc>
              <a:buClr>
                <a:srgbClr val="990000"/>
              </a:buClr>
            </a:pPr>
            <a:r>
              <a:rPr lang="en-GB" altLang="en-US" sz="280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77"/>
              </a:rPr>
              <a:t>KLASIFIKASI DERMATOSIS IKTIOSIFORMIS</a:t>
            </a:r>
          </a:p>
        </p:txBody>
      </p:sp>
      <p:grpSp>
        <p:nvGrpSpPr>
          <p:cNvPr id="176130" name="Group 2">
            <a:extLst>
              <a:ext uri="{FF2B5EF4-FFF2-40B4-BE49-F238E27FC236}">
                <a16:creationId xmlns:a16="http://schemas.microsoft.com/office/drawing/2014/main" id="{AB49262A-8FB9-F944-A7F5-E55BABC59977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1079501"/>
            <a:ext cx="9142413" cy="6080125"/>
            <a:chOff x="0" y="680"/>
            <a:chExt cx="5759" cy="3830"/>
          </a:xfrm>
        </p:grpSpPr>
        <p:sp>
          <p:nvSpPr>
            <p:cNvPr id="32771" name="Rectangle 3">
              <a:extLst>
                <a:ext uri="{FF2B5EF4-FFF2-40B4-BE49-F238E27FC236}">
                  <a16:creationId xmlns:a16="http://schemas.microsoft.com/office/drawing/2014/main" id="{7C222CEA-B1ED-4E4D-8304-142A2E9D9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80"/>
              <a:ext cx="853" cy="8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lvl1pPr marL="342900" indent="-342900"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>
                <a:spcBef>
                  <a:spcPts val="500"/>
                </a:spcBef>
                <a:buClr>
                  <a:srgbClr val="59564B"/>
                </a:buClr>
                <a:buSzPct val="60000"/>
              </a:pPr>
              <a:r>
                <a:rPr lang="en-GB" alt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Kondisi</a:t>
              </a:r>
            </a:p>
          </p:txBody>
        </p:sp>
        <p:sp>
          <p:nvSpPr>
            <p:cNvPr id="32772" name="Rectangle 4">
              <a:extLst>
                <a:ext uri="{FF2B5EF4-FFF2-40B4-BE49-F238E27FC236}">
                  <a16:creationId xmlns:a16="http://schemas.microsoft.com/office/drawing/2014/main" id="{A60A4CA9-CBF1-494C-9CBE-9352D71F4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" y="680"/>
              <a:ext cx="635" cy="8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lvl1pPr marL="342900" indent="-342900"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>
                <a:spcBef>
                  <a:spcPts val="450"/>
                </a:spcBef>
                <a:buClr>
                  <a:srgbClr val="59564B"/>
                </a:buClr>
                <a:buSzPct val="60000"/>
              </a:pPr>
              <a:r>
                <a:rPr lang="en-GB" alt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Pewarisan</a:t>
              </a:r>
            </a:p>
          </p:txBody>
        </p:sp>
        <p:sp>
          <p:nvSpPr>
            <p:cNvPr id="32773" name="Rectangle 5">
              <a:extLst>
                <a:ext uri="{FF2B5EF4-FFF2-40B4-BE49-F238E27FC236}">
                  <a16:creationId xmlns:a16="http://schemas.microsoft.com/office/drawing/2014/main" id="{5D6333CD-36B5-1F40-9E25-4D62D1DE0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680"/>
              <a:ext cx="624" cy="8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lvl1pPr marL="342900" indent="-342900"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>
                <a:spcBef>
                  <a:spcPts val="450"/>
                </a:spcBef>
                <a:buClr>
                  <a:srgbClr val="59564B"/>
                </a:buClr>
                <a:buSzPct val="60000"/>
              </a:pPr>
              <a:r>
                <a:rPr lang="en-GB" alt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Usia onset</a:t>
              </a:r>
            </a:p>
          </p:txBody>
        </p:sp>
        <p:sp>
          <p:nvSpPr>
            <p:cNvPr id="32774" name="Rectangle 6">
              <a:extLst>
                <a:ext uri="{FF2B5EF4-FFF2-40B4-BE49-F238E27FC236}">
                  <a16:creationId xmlns:a16="http://schemas.microsoft.com/office/drawing/2014/main" id="{5CCEE2CF-9744-CF46-A17B-415CEE2F4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680"/>
              <a:ext cx="2048" cy="8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lvl1pPr marL="342900" indent="-342900"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>
                <a:spcBef>
                  <a:spcPts val="500"/>
                </a:spcBef>
                <a:buClr>
                  <a:srgbClr val="59564B"/>
                </a:buClr>
                <a:buSzPct val="60000"/>
              </a:pPr>
              <a:r>
                <a:rPr lang="en-GB" alt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Gambaran klinis</a:t>
              </a:r>
            </a:p>
          </p:txBody>
        </p:sp>
        <p:sp>
          <p:nvSpPr>
            <p:cNvPr id="32775" name="Rectangle 7">
              <a:extLst>
                <a:ext uri="{FF2B5EF4-FFF2-40B4-BE49-F238E27FC236}">
                  <a16:creationId xmlns:a16="http://schemas.microsoft.com/office/drawing/2014/main" id="{3809EF6A-D622-0946-B2E5-AEC9FCFED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0" y="680"/>
              <a:ext cx="747" cy="8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lvl1pPr marL="342900" indent="-342900"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>
                <a:spcBef>
                  <a:spcPts val="500"/>
                </a:spcBef>
                <a:buClr>
                  <a:srgbClr val="59564B"/>
                </a:buClr>
                <a:buSzPct val="60000"/>
              </a:pPr>
              <a:r>
                <a:rPr lang="en-GB" alt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Keada</a:t>
              </a:r>
            </a:p>
            <a:p>
              <a:pPr lvl="1">
                <a:spcBef>
                  <a:spcPts val="500"/>
                </a:spcBef>
                <a:buClr>
                  <a:srgbClr val="59564B"/>
                </a:buClr>
                <a:buSzPct val="60000"/>
              </a:pPr>
              <a:r>
                <a:rPr lang="en-GB" alt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an lain</a:t>
              </a:r>
            </a:p>
          </p:txBody>
        </p:sp>
        <p:sp>
          <p:nvSpPr>
            <p:cNvPr id="32776" name="Rectangle 8">
              <a:extLst>
                <a:ext uri="{FF2B5EF4-FFF2-40B4-BE49-F238E27FC236}">
                  <a16:creationId xmlns:a16="http://schemas.microsoft.com/office/drawing/2014/main" id="{0DAE1E39-6A8B-6446-A8B2-DA4349B9D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7" y="680"/>
              <a:ext cx="853" cy="8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lvl1pPr marL="342900" indent="-342900"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457200" algn="l"/>
                  <a:tab pos="1371600" algn="l"/>
                  <a:tab pos="2286000" algn="l"/>
                  <a:tab pos="3200400" algn="l"/>
                  <a:tab pos="4114800" algn="l"/>
                  <a:tab pos="5029200" algn="l"/>
                  <a:tab pos="5943600" algn="l"/>
                  <a:tab pos="6858000" algn="l"/>
                  <a:tab pos="7772400" algn="l"/>
                  <a:tab pos="8686800" algn="l"/>
                  <a:tab pos="9601200" algn="l"/>
                  <a:tab pos="105156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>
                <a:spcBef>
                  <a:spcPts val="450"/>
                </a:spcBef>
                <a:buClr>
                  <a:srgbClr val="59564B"/>
                </a:buClr>
                <a:buSzPct val="60000"/>
              </a:pPr>
              <a:r>
                <a:rPr lang="en-GB" alt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Histologis</a:t>
              </a:r>
            </a:p>
          </p:txBody>
        </p:sp>
        <p:sp>
          <p:nvSpPr>
            <p:cNvPr id="32777" name="Rectangle 9">
              <a:extLst>
                <a:ext uri="{FF2B5EF4-FFF2-40B4-BE49-F238E27FC236}">
                  <a16:creationId xmlns:a16="http://schemas.microsoft.com/office/drawing/2014/main" id="{5657474E-C76E-4244-A200-41C32C3A6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76"/>
              <a:ext cx="853" cy="8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500"/>
                </a:spcBef>
                <a:buClr>
                  <a:srgbClr val="59564B"/>
                </a:buClr>
                <a:buSzPct val="60000"/>
              </a:pPr>
              <a:r>
                <a:rPr lang="en-GB" alt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Iktiosis vulgaris</a:t>
              </a:r>
            </a:p>
          </p:txBody>
        </p:sp>
        <p:sp>
          <p:nvSpPr>
            <p:cNvPr id="32778" name="Rectangle 10">
              <a:extLst>
                <a:ext uri="{FF2B5EF4-FFF2-40B4-BE49-F238E27FC236}">
                  <a16:creationId xmlns:a16="http://schemas.microsoft.com/office/drawing/2014/main" id="{F3211639-B3D3-6341-8E0B-C0887CDB1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" y="1576"/>
              <a:ext cx="635" cy="8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700"/>
                </a:spcBef>
                <a:buClr>
                  <a:srgbClr val="59564B"/>
                </a:buClr>
                <a:buSzPct val="60000"/>
              </a:pPr>
              <a:r>
                <a:rPr lang="en-GB" altLang="en-US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A.D</a:t>
              </a:r>
            </a:p>
          </p:txBody>
        </p:sp>
        <p:sp>
          <p:nvSpPr>
            <p:cNvPr id="32779" name="Rectangle 11">
              <a:extLst>
                <a:ext uri="{FF2B5EF4-FFF2-40B4-BE49-F238E27FC236}">
                  <a16:creationId xmlns:a16="http://schemas.microsoft.com/office/drawing/2014/main" id="{36F331E1-04EA-A441-B3AC-95F39BEF2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576"/>
              <a:ext cx="624" cy="8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500"/>
                </a:spcBef>
                <a:buClr>
                  <a:srgbClr val="59564B"/>
                </a:buClr>
                <a:buSzPct val="60000"/>
              </a:pPr>
              <a:r>
                <a:rPr lang="en-GB" alt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anak</a:t>
              </a:r>
              <a:r>
                <a:rPr lang="en-GB" altLang="en-US" sz="2000" baseline="30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32780" name="Rectangle 12">
              <a:extLst>
                <a:ext uri="{FF2B5EF4-FFF2-40B4-BE49-F238E27FC236}">
                  <a16:creationId xmlns:a16="http://schemas.microsoft.com/office/drawing/2014/main" id="{B466FFF4-C69B-F24F-8857-FBF760F01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576"/>
              <a:ext cx="2048" cy="8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400"/>
                </a:spcBef>
                <a:buClr>
                  <a:srgbClr val="59564B"/>
                </a:buClr>
                <a:buSzPct val="60000"/>
              </a:pPr>
              <a:r>
                <a:rPr lang="en-GB" alt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Skuama,</a:t>
              </a:r>
            </a:p>
            <a:p>
              <a:pPr>
                <a:spcBef>
                  <a:spcPts val="400"/>
                </a:spcBef>
                <a:buClr>
                  <a:srgbClr val="59564B"/>
                </a:buClr>
                <a:buSzPct val="60000"/>
              </a:pPr>
              <a:r>
                <a:rPr lang="en-GB" alt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Fleksura &lt;</a:t>
              </a:r>
            </a:p>
            <a:p>
              <a:pPr>
                <a:spcBef>
                  <a:spcPts val="400"/>
                </a:spcBef>
                <a:buClr>
                  <a:srgbClr val="59564B"/>
                </a:buClr>
                <a:buSzPct val="60000"/>
              </a:pPr>
              <a:r>
                <a:rPr lang="en-GB" alt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Aksentuasi grs palmar-plantar.</a:t>
              </a:r>
            </a:p>
          </p:txBody>
        </p:sp>
        <p:sp>
          <p:nvSpPr>
            <p:cNvPr id="32781" name="Rectangle 13">
              <a:extLst>
                <a:ext uri="{FF2B5EF4-FFF2-40B4-BE49-F238E27FC236}">
                  <a16:creationId xmlns:a16="http://schemas.microsoft.com/office/drawing/2014/main" id="{842C607E-B7AE-6843-805D-B88383F2C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0" y="1576"/>
              <a:ext cx="747" cy="8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600"/>
                </a:spcBef>
                <a:buClr>
                  <a:srgbClr val="59564B"/>
                </a:buClr>
                <a:buSzPct val="60000"/>
              </a:pPr>
              <a:r>
                <a:rPr lang="en-GB" alt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atopi</a:t>
              </a:r>
            </a:p>
          </p:txBody>
        </p:sp>
        <p:sp>
          <p:nvSpPr>
            <p:cNvPr id="32782" name="Rectangle 14">
              <a:extLst>
                <a:ext uri="{FF2B5EF4-FFF2-40B4-BE49-F238E27FC236}">
                  <a16:creationId xmlns:a16="http://schemas.microsoft.com/office/drawing/2014/main" id="{3957927A-C412-5541-AFE8-031AD07AA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7" y="1576"/>
              <a:ext cx="853" cy="8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450"/>
                </a:spcBef>
                <a:buClr>
                  <a:srgbClr val="59564B"/>
                </a:buClr>
                <a:buSzPct val="60000"/>
              </a:pPr>
              <a:r>
                <a:rPr lang="en-GB" alt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&lt; / - </a:t>
              </a:r>
              <a:r>
                <a:rPr lang="en-GB" alt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str granulosum</a:t>
              </a:r>
            </a:p>
          </p:txBody>
        </p:sp>
        <p:sp>
          <p:nvSpPr>
            <p:cNvPr id="32783" name="Rectangle 15">
              <a:extLst>
                <a:ext uri="{FF2B5EF4-FFF2-40B4-BE49-F238E27FC236}">
                  <a16:creationId xmlns:a16="http://schemas.microsoft.com/office/drawing/2014/main" id="{8FFECAF0-FA39-DE44-A1A4-40FBAD4BB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80"/>
              <a:ext cx="853" cy="8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450"/>
                </a:spcBef>
                <a:buClr>
                  <a:srgbClr val="59564B"/>
                </a:buClr>
                <a:buSzPct val="60000"/>
              </a:pPr>
              <a:r>
                <a:rPr lang="en-GB" alt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Iktiosis X-linked</a:t>
              </a:r>
            </a:p>
          </p:txBody>
        </p:sp>
        <p:sp>
          <p:nvSpPr>
            <p:cNvPr id="32784" name="Rectangle 16">
              <a:extLst>
                <a:ext uri="{FF2B5EF4-FFF2-40B4-BE49-F238E27FC236}">
                  <a16:creationId xmlns:a16="http://schemas.microsoft.com/office/drawing/2014/main" id="{FEE7938C-AB1E-8C4C-8E13-0D63A3742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" y="2380"/>
              <a:ext cx="635" cy="8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ts val="450"/>
                </a:spcBef>
                <a:buClr>
                  <a:srgbClr val="59564B"/>
                </a:buClr>
                <a:buSzPct val="6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  <a:ea typeface="ＭＳ Ｐゴシック" charset="0"/>
                </a:rPr>
                <a:t>X-linked resesif</a:t>
              </a:r>
            </a:p>
            <a:p>
              <a:pPr>
                <a:spcBef>
                  <a:spcPts val="450"/>
                </a:spcBef>
                <a:buClr>
                  <a:srgbClr val="59564B"/>
                </a:buClr>
                <a:buSzPct val="6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</a:endParaRPr>
            </a:p>
          </p:txBody>
        </p:sp>
        <p:sp>
          <p:nvSpPr>
            <p:cNvPr id="32785" name="Rectangle 17">
              <a:extLst>
                <a:ext uri="{FF2B5EF4-FFF2-40B4-BE49-F238E27FC236}">
                  <a16:creationId xmlns:a16="http://schemas.microsoft.com/office/drawing/2014/main" id="{0D4C8964-2A30-2646-A097-5C10135B6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380"/>
              <a:ext cx="624" cy="8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500"/>
                </a:spcBef>
                <a:buClr>
                  <a:srgbClr val="59564B"/>
                </a:buClr>
                <a:buSzPct val="60000"/>
              </a:pPr>
              <a:r>
                <a:rPr lang="en-GB" alt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Lahir atau bayi</a:t>
              </a:r>
            </a:p>
          </p:txBody>
        </p:sp>
        <p:sp>
          <p:nvSpPr>
            <p:cNvPr id="32786" name="Rectangle 18">
              <a:extLst>
                <a:ext uri="{FF2B5EF4-FFF2-40B4-BE49-F238E27FC236}">
                  <a16:creationId xmlns:a16="http://schemas.microsoft.com/office/drawing/2014/main" id="{EEC59CF6-DC9C-2D4C-806C-89F6ABEB5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380"/>
              <a:ext cx="2048" cy="8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400"/>
                </a:spcBef>
                <a:buClr>
                  <a:srgbClr val="59564B"/>
                </a:buClr>
                <a:buSzPct val="60000"/>
              </a:pPr>
              <a:r>
                <a:rPr lang="en-GB" alt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Luas, skuama gelap, umum wajah dan leher,</a:t>
              </a:r>
            </a:p>
            <a:p>
              <a:pPr>
                <a:spcBef>
                  <a:spcPts val="400"/>
                </a:spcBef>
                <a:buClr>
                  <a:srgbClr val="59564B"/>
                </a:buClr>
                <a:buSzPct val="60000"/>
              </a:pPr>
              <a:r>
                <a:rPr lang="en-GB" alt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Fleksura terlibat.</a:t>
              </a:r>
            </a:p>
            <a:p>
              <a:pPr>
                <a:spcBef>
                  <a:spcPts val="400"/>
                </a:spcBef>
                <a:buClr>
                  <a:srgbClr val="59564B"/>
                </a:buClr>
                <a:buSzPct val="60000"/>
              </a:pPr>
              <a:r>
                <a:rPr lang="en-GB" alt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Palmar dan plantar normal</a:t>
              </a:r>
            </a:p>
          </p:txBody>
        </p:sp>
        <p:sp>
          <p:nvSpPr>
            <p:cNvPr id="32787" name="Rectangle 19">
              <a:extLst>
                <a:ext uri="{FF2B5EF4-FFF2-40B4-BE49-F238E27FC236}">
                  <a16:creationId xmlns:a16="http://schemas.microsoft.com/office/drawing/2014/main" id="{5712C6C8-A362-0B44-B95F-F9F1F204E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0" y="2380"/>
              <a:ext cx="747" cy="8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350"/>
                </a:spcBef>
                <a:buClr>
                  <a:srgbClr val="59564B"/>
                </a:buClr>
                <a:buSzPct val="60000"/>
              </a:pPr>
              <a:r>
                <a:rPr lang="en-GB" altLang="en-US" sz="1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Kornea.</a:t>
              </a:r>
            </a:p>
            <a:p>
              <a:pPr>
                <a:spcBef>
                  <a:spcPts val="350"/>
                </a:spcBef>
                <a:buClr>
                  <a:srgbClr val="59564B"/>
                </a:buClr>
                <a:buSzPct val="60000"/>
              </a:pPr>
              <a:r>
                <a:rPr lang="en-GB" altLang="en-US" sz="1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Defisiensi steroid sulfatase</a:t>
              </a:r>
            </a:p>
          </p:txBody>
        </p:sp>
        <p:sp>
          <p:nvSpPr>
            <p:cNvPr id="32788" name="Rectangle 20">
              <a:extLst>
                <a:ext uri="{FF2B5EF4-FFF2-40B4-BE49-F238E27FC236}">
                  <a16:creationId xmlns:a16="http://schemas.microsoft.com/office/drawing/2014/main" id="{DBBAD9F5-3915-D24B-AF76-0430EC41D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7" y="2380"/>
              <a:ext cx="853" cy="8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400"/>
                </a:spcBef>
                <a:buClr>
                  <a:srgbClr val="59564B"/>
                </a:buClr>
                <a:buSzPct val="60000"/>
              </a:pPr>
              <a:r>
                <a:rPr lang="en-GB" alt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Str granulo</a:t>
              </a:r>
            </a:p>
            <a:p>
              <a:pPr>
                <a:spcBef>
                  <a:spcPts val="400"/>
                </a:spcBef>
                <a:buClr>
                  <a:srgbClr val="59564B"/>
                </a:buClr>
                <a:buSzPct val="60000"/>
              </a:pPr>
              <a:r>
                <a:rPr lang="en-GB" alt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sum normal</a:t>
              </a:r>
            </a:p>
          </p:txBody>
        </p:sp>
        <p:sp>
          <p:nvSpPr>
            <p:cNvPr id="32789" name="Rectangle 21">
              <a:extLst>
                <a:ext uri="{FF2B5EF4-FFF2-40B4-BE49-F238E27FC236}">
                  <a16:creationId xmlns:a16="http://schemas.microsoft.com/office/drawing/2014/main" id="{B803ACEF-97B0-3D49-932A-2AB4B96A9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90"/>
              <a:ext cx="853" cy="6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500"/>
                </a:spcBef>
                <a:buClr>
                  <a:srgbClr val="59564B"/>
                </a:buClr>
                <a:buSzPct val="60000"/>
              </a:pPr>
              <a:r>
                <a:rPr lang="en-GB" alt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Iktiosis lamelar</a:t>
              </a:r>
            </a:p>
          </p:txBody>
        </p:sp>
        <p:sp>
          <p:nvSpPr>
            <p:cNvPr id="32790" name="Rectangle 22">
              <a:extLst>
                <a:ext uri="{FF2B5EF4-FFF2-40B4-BE49-F238E27FC236}">
                  <a16:creationId xmlns:a16="http://schemas.microsoft.com/office/drawing/2014/main" id="{2CB60744-1567-7C46-B988-E01BA2728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" y="3190"/>
              <a:ext cx="635" cy="6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700"/>
                </a:spcBef>
                <a:buClr>
                  <a:srgbClr val="59564B"/>
                </a:buClr>
                <a:buSzPct val="60000"/>
              </a:pPr>
              <a:r>
                <a:rPr lang="en-GB" altLang="en-US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A.R</a:t>
              </a:r>
            </a:p>
          </p:txBody>
        </p:sp>
        <p:sp>
          <p:nvSpPr>
            <p:cNvPr id="32791" name="Rectangle 23">
              <a:extLst>
                <a:ext uri="{FF2B5EF4-FFF2-40B4-BE49-F238E27FC236}">
                  <a16:creationId xmlns:a16="http://schemas.microsoft.com/office/drawing/2014/main" id="{27366A04-840C-8F41-A43F-292D35EEC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190"/>
              <a:ext cx="624" cy="6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500"/>
                </a:spcBef>
                <a:buClr>
                  <a:srgbClr val="59564B"/>
                </a:buClr>
                <a:buSzPct val="60000"/>
              </a:pPr>
              <a:r>
                <a:rPr lang="en-GB" alt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Lahir</a:t>
              </a:r>
            </a:p>
          </p:txBody>
        </p:sp>
        <p:sp>
          <p:nvSpPr>
            <p:cNvPr id="32792" name="Rectangle 24">
              <a:extLst>
                <a:ext uri="{FF2B5EF4-FFF2-40B4-BE49-F238E27FC236}">
                  <a16:creationId xmlns:a16="http://schemas.microsoft.com/office/drawing/2014/main" id="{97EC1BAE-49CE-DF49-A7F7-676F9E54B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190"/>
              <a:ext cx="2048" cy="6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350"/>
                </a:spcBef>
                <a:buClr>
                  <a:srgbClr val="59564B"/>
                </a:buClr>
                <a:buSzPct val="60000"/>
              </a:pPr>
              <a:r>
                <a:rPr lang="en-GB" altLang="en-US" sz="1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Luas, skuama tebal, uniformis, generalisata,,</a:t>
              </a:r>
            </a:p>
            <a:p>
              <a:pPr>
                <a:spcBef>
                  <a:spcPts val="350"/>
                </a:spcBef>
                <a:buClr>
                  <a:srgbClr val="59564B"/>
                </a:buClr>
                <a:buSzPct val="60000"/>
              </a:pPr>
              <a:r>
                <a:rPr lang="en-GB" altLang="en-US" sz="1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Fleksura terlibat.</a:t>
              </a:r>
            </a:p>
            <a:p>
              <a:pPr>
                <a:spcBef>
                  <a:spcPts val="350"/>
                </a:spcBef>
                <a:buClr>
                  <a:srgbClr val="59564B"/>
                </a:buClr>
                <a:buSzPct val="60000"/>
              </a:pPr>
              <a:r>
                <a:rPr lang="en-GB" altLang="en-US" sz="1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Palmar dan plantarhiperkeratotik</a:t>
              </a:r>
            </a:p>
          </p:txBody>
        </p:sp>
        <p:sp>
          <p:nvSpPr>
            <p:cNvPr id="32793" name="Rectangle 25">
              <a:extLst>
                <a:ext uri="{FF2B5EF4-FFF2-40B4-BE49-F238E27FC236}">
                  <a16:creationId xmlns:a16="http://schemas.microsoft.com/office/drawing/2014/main" id="{861F5585-1180-CD4F-9FD4-EB4D97B35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0" y="3190"/>
              <a:ext cx="747" cy="6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400"/>
                </a:spcBef>
                <a:buClr>
                  <a:srgbClr val="59564B"/>
                </a:buClr>
                <a:buSzPct val="60000"/>
              </a:pPr>
              <a:r>
                <a:rPr lang="en-GB" alt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Ektropion</a:t>
              </a:r>
            </a:p>
            <a:p>
              <a:pPr>
                <a:spcBef>
                  <a:spcPts val="400"/>
                </a:spcBef>
                <a:buClr>
                  <a:srgbClr val="59564B"/>
                </a:buClr>
                <a:buSzPct val="60000"/>
              </a:pPr>
              <a:r>
                <a:rPr lang="en-GB" alt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Umum prematur</a:t>
              </a:r>
            </a:p>
          </p:txBody>
        </p:sp>
        <p:sp>
          <p:nvSpPr>
            <p:cNvPr id="32794" name="Rectangle 26">
              <a:extLst>
                <a:ext uri="{FF2B5EF4-FFF2-40B4-BE49-F238E27FC236}">
                  <a16:creationId xmlns:a16="http://schemas.microsoft.com/office/drawing/2014/main" id="{D7E3FEDC-6AB1-0043-97E1-8E791FDCF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7" y="3190"/>
              <a:ext cx="853" cy="6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400"/>
                </a:spcBef>
                <a:buClr>
                  <a:srgbClr val="59564B"/>
                </a:buClr>
                <a:buSzPct val="60000"/>
              </a:pPr>
              <a:r>
                <a:rPr lang="en-GB" alt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Str granulo</a:t>
              </a:r>
            </a:p>
            <a:p>
              <a:pPr>
                <a:spcBef>
                  <a:spcPts val="400"/>
                </a:spcBef>
                <a:buClr>
                  <a:srgbClr val="59564B"/>
                </a:buClr>
                <a:buSzPct val="60000"/>
              </a:pPr>
              <a:r>
                <a:rPr lang="en-GB" alt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Sum menebal</a:t>
              </a:r>
            </a:p>
          </p:txBody>
        </p:sp>
        <p:sp>
          <p:nvSpPr>
            <p:cNvPr id="32795" name="Rectangle 27">
              <a:extLst>
                <a:ext uri="{FF2B5EF4-FFF2-40B4-BE49-F238E27FC236}">
                  <a16:creationId xmlns:a16="http://schemas.microsoft.com/office/drawing/2014/main" id="{9F4FF636-0C5A-0C4E-ACAE-F0FBEEA3F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865"/>
              <a:ext cx="853" cy="6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350"/>
                </a:spcBef>
                <a:buClr>
                  <a:srgbClr val="59564B"/>
                </a:buClr>
                <a:buSzPct val="60000"/>
              </a:pPr>
              <a:r>
                <a:rPr lang="en-GB" altLang="en-US" sz="1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Hiperkera</a:t>
              </a:r>
            </a:p>
            <a:p>
              <a:pPr>
                <a:spcBef>
                  <a:spcPts val="350"/>
                </a:spcBef>
                <a:buClr>
                  <a:srgbClr val="59564B"/>
                </a:buClr>
                <a:buSzPct val="60000"/>
              </a:pPr>
              <a:r>
                <a:rPr lang="en-GB" altLang="en-US" sz="1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totik epidermolitik</a:t>
              </a:r>
            </a:p>
          </p:txBody>
        </p:sp>
        <p:sp>
          <p:nvSpPr>
            <p:cNvPr id="32796" name="Rectangle 28">
              <a:extLst>
                <a:ext uri="{FF2B5EF4-FFF2-40B4-BE49-F238E27FC236}">
                  <a16:creationId xmlns:a16="http://schemas.microsoft.com/office/drawing/2014/main" id="{417730AA-ACF8-444C-BA0E-AFFA2AFCB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" y="3865"/>
              <a:ext cx="635" cy="6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700"/>
                </a:spcBef>
                <a:buClr>
                  <a:srgbClr val="59564B"/>
                </a:buClr>
                <a:buSzPct val="60000"/>
              </a:pPr>
              <a:r>
                <a:rPr lang="en-GB" altLang="en-US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A.D</a:t>
              </a:r>
            </a:p>
          </p:txBody>
        </p:sp>
        <p:sp>
          <p:nvSpPr>
            <p:cNvPr id="32797" name="Rectangle 29">
              <a:extLst>
                <a:ext uri="{FF2B5EF4-FFF2-40B4-BE49-F238E27FC236}">
                  <a16:creationId xmlns:a16="http://schemas.microsoft.com/office/drawing/2014/main" id="{F43E0601-F63A-A140-A675-7C829D14C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865"/>
              <a:ext cx="624" cy="6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ts val="500"/>
                </a:spcBef>
                <a:buClr>
                  <a:srgbClr val="59564B"/>
                </a:buClr>
                <a:buSzPct val="6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  <a:ea typeface="ＭＳ Ｐゴシック" charset="0"/>
                </a:rPr>
                <a:t>Lahir</a:t>
              </a:r>
            </a:p>
            <a:p>
              <a:pPr>
                <a:spcBef>
                  <a:spcPts val="500"/>
                </a:spcBef>
                <a:buClr>
                  <a:srgbClr val="59564B"/>
                </a:buClr>
                <a:buSzPct val="6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20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</a:endParaRPr>
            </a:p>
          </p:txBody>
        </p:sp>
        <p:sp>
          <p:nvSpPr>
            <p:cNvPr id="32798" name="Rectangle 30">
              <a:extLst>
                <a:ext uri="{FF2B5EF4-FFF2-40B4-BE49-F238E27FC236}">
                  <a16:creationId xmlns:a16="http://schemas.microsoft.com/office/drawing/2014/main" id="{C62CCEA6-FF19-3C4C-81D0-395098F87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865"/>
              <a:ext cx="2048" cy="6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350"/>
                </a:spcBef>
                <a:buClr>
                  <a:srgbClr val="59564B"/>
                </a:buClr>
                <a:buSzPct val="60000"/>
              </a:pPr>
              <a:r>
                <a:rPr lang="en-GB" altLang="en-US" sz="1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Kasar, skuama verukosa, khusus fleksura, bula khusus pada bayi dan anak-anak</a:t>
              </a:r>
            </a:p>
          </p:txBody>
        </p:sp>
        <p:sp>
          <p:nvSpPr>
            <p:cNvPr id="32799" name="Rectangle 31">
              <a:extLst>
                <a:ext uri="{FF2B5EF4-FFF2-40B4-BE49-F238E27FC236}">
                  <a16:creationId xmlns:a16="http://schemas.microsoft.com/office/drawing/2014/main" id="{4F417C5E-4B3C-BE46-A491-036C252B4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0" y="3865"/>
              <a:ext cx="747" cy="6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300"/>
                </a:spcBef>
                <a:buClr>
                  <a:srgbClr val="59564B"/>
                </a:buClr>
                <a:buSzPct val="60000"/>
              </a:pPr>
              <a:r>
                <a:rPr lang="en-GB" altLang="en-US" sz="12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Berbau,</a:t>
              </a:r>
            </a:p>
            <a:p>
              <a:pPr>
                <a:spcBef>
                  <a:spcPts val="300"/>
                </a:spcBef>
                <a:buClr>
                  <a:srgbClr val="59564B"/>
                </a:buClr>
                <a:buSzPct val="60000"/>
              </a:pPr>
              <a:r>
                <a:rPr lang="en-GB" altLang="en-US" sz="12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Sering infeksi kulit</a:t>
              </a:r>
            </a:p>
            <a:p>
              <a:pPr>
                <a:spcBef>
                  <a:spcPts val="300"/>
                </a:spcBef>
                <a:buClr>
                  <a:srgbClr val="59564B"/>
                </a:buClr>
                <a:buSzPct val="60000"/>
              </a:pPr>
              <a:r>
                <a:rPr lang="en-GB" altLang="en-US" sz="12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Dx prenatal</a:t>
              </a:r>
            </a:p>
          </p:txBody>
        </p:sp>
        <p:sp>
          <p:nvSpPr>
            <p:cNvPr id="32800" name="Rectangle 32">
              <a:extLst>
                <a:ext uri="{FF2B5EF4-FFF2-40B4-BE49-F238E27FC236}">
                  <a16:creationId xmlns:a16="http://schemas.microsoft.com/office/drawing/2014/main" id="{49DF77E8-D5EE-2742-918E-021ACF412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7" y="3865"/>
              <a:ext cx="853" cy="6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350"/>
                </a:spcBef>
                <a:buClr>
                  <a:srgbClr val="59564B"/>
                </a:buClr>
                <a:buSzPct val="60000"/>
              </a:pPr>
              <a:r>
                <a:rPr lang="en-GB" altLang="en-US" sz="1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Str granulo</a:t>
              </a:r>
            </a:p>
            <a:p>
              <a:pPr>
                <a:spcBef>
                  <a:spcPts val="350"/>
                </a:spcBef>
                <a:buClr>
                  <a:srgbClr val="59564B"/>
                </a:buClr>
                <a:buSzPct val="60000"/>
              </a:pPr>
              <a:r>
                <a:rPr lang="en-GB" altLang="en-US" sz="1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Sum &amp; spinosum vakuolisasi</a:t>
              </a:r>
            </a:p>
          </p:txBody>
        </p:sp>
        <p:sp>
          <p:nvSpPr>
            <p:cNvPr id="176161" name="Line 33">
              <a:extLst>
                <a:ext uri="{FF2B5EF4-FFF2-40B4-BE49-F238E27FC236}">
                  <a16:creationId xmlns:a16="http://schemas.microsoft.com/office/drawing/2014/main" id="{87A9AAD7-B65F-8744-A972-94BDECA04F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3" y="680"/>
              <a:ext cx="1" cy="383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62" name="Line 34">
              <a:extLst>
                <a:ext uri="{FF2B5EF4-FFF2-40B4-BE49-F238E27FC236}">
                  <a16:creationId xmlns:a16="http://schemas.microsoft.com/office/drawing/2014/main" id="{C2AADEAB-CCC2-D646-BE98-7065144F52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680"/>
              <a:ext cx="1" cy="383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63" name="Line 35">
              <a:extLst>
                <a:ext uri="{FF2B5EF4-FFF2-40B4-BE49-F238E27FC236}">
                  <a16:creationId xmlns:a16="http://schemas.microsoft.com/office/drawing/2014/main" id="{896B47F1-73EE-3641-80F6-D3923FC38C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680"/>
              <a:ext cx="1" cy="383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64" name="Line 36">
              <a:extLst>
                <a:ext uri="{FF2B5EF4-FFF2-40B4-BE49-F238E27FC236}">
                  <a16:creationId xmlns:a16="http://schemas.microsoft.com/office/drawing/2014/main" id="{66796395-8895-BF43-A579-C2CCBC4C7A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0" y="680"/>
              <a:ext cx="1" cy="383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65" name="Line 37">
              <a:extLst>
                <a:ext uri="{FF2B5EF4-FFF2-40B4-BE49-F238E27FC236}">
                  <a16:creationId xmlns:a16="http://schemas.microsoft.com/office/drawing/2014/main" id="{380C9156-7946-6143-99CE-414CFBC7DF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7" y="680"/>
              <a:ext cx="1" cy="383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66" name="Line 38">
              <a:extLst>
                <a:ext uri="{FF2B5EF4-FFF2-40B4-BE49-F238E27FC236}">
                  <a16:creationId xmlns:a16="http://schemas.microsoft.com/office/drawing/2014/main" id="{E5623316-4123-4A43-A0EC-06DAB9FCC4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76"/>
              <a:ext cx="576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67" name="Line 39">
              <a:extLst>
                <a:ext uri="{FF2B5EF4-FFF2-40B4-BE49-F238E27FC236}">
                  <a16:creationId xmlns:a16="http://schemas.microsoft.com/office/drawing/2014/main" id="{1A76FFFB-3DD7-BF45-B9E7-D062487B67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380"/>
              <a:ext cx="576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68" name="Line 40">
              <a:extLst>
                <a:ext uri="{FF2B5EF4-FFF2-40B4-BE49-F238E27FC236}">
                  <a16:creationId xmlns:a16="http://schemas.microsoft.com/office/drawing/2014/main" id="{564F049D-08A4-7F41-9579-93891351DB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190"/>
              <a:ext cx="576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69" name="Line 41">
              <a:extLst>
                <a:ext uri="{FF2B5EF4-FFF2-40B4-BE49-F238E27FC236}">
                  <a16:creationId xmlns:a16="http://schemas.microsoft.com/office/drawing/2014/main" id="{B28E5C7A-3E2A-2344-80B4-498B8CAB04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865"/>
              <a:ext cx="576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70" name="Line 42">
              <a:extLst>
                <a:ext uri="{FF2B5EF4-FFF2-40B4-BE49-F238E27FC236}">
                  <a16:creationId xmlns:a16="http://schemas.microsoft.com/office/drawing/2014/main" id="{3982D7C2-83A2-A54A-902B-90C8ED3A27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80"/>
              <a:ext cx="1" cy="383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71" name="Line 43">
              <a:extLst>
                <a:ext uri="{FF2B5EF4-FFF2-40B4-BE49-F238E27FC236}">
                  <a16:creationId xmlns:a16="http://schemas.microsoft.com/office/drawing/2014/main" id="{5DF6C150-CA64-B646-9C32-4B91B1631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0" y="680"/>
              <a:ext cx="1" cy="383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72" name="Line 44">
              <a:extLst>
                <a:ext uri="{FF2B5EF4-FFF2-40B4-BE49-F238E27FC236}">
                  <a16:creationId xmlns:a16="http://schemas.microsoft.com/office/drawing/2014/main" id="{04F4C9B6-53AD-AF4E-91D2-5BC8780F08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80"/>
              <a:ext cx="576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73" name="Line 45">
              <a:extLst>
                <a:ext uri="{FF2B5EF4-FFF2-40B4-BE49-F238E27FC236}">
                  <a16:creationId xmlns:a16="http://schemas.microsoft.com/office/drawing/2014/main" id="{8F4F4C1A-E28B-434A-942E-0319944998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511"/>
              <a:ext cx="576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213225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ext Box 1">
            <a:extLst>
              <a:ext uri="{FF2B5EF4-FFF2-40B4-BE49-F238E27FC236}">
                <a16:creationId xmlns:a16="http://schemas.microsoft.com/office/drawing/2014/main" id="{19ABD7F7-832E-6B47-A821-981FE519A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7814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78178" name="Group 2">
            <a:extLst>
              <a:ext uri="{FF2B5EF4-FFF2-40B4-BE49-F238E27FC236}">
                <a16:creationId xmlns:a16="http://schemas.microsoft.com/office/drawing/2014/main" id="{2260B50F-E041-904C-BFBB-7ECA98F847ED}"/>
              </a:ext>
            </a:extLst>
          </p:cNvPr>
          <p:cNvGrpSpPr>
            <a:grpSpLocks/>
          </p:cNvGrpSpPr>
          <p:nvPr/>
        </p:nvGrpSpPr>
        <p:grpSpPr bwMode="auto">
          <a:xfrm>
            <a:off x="1981201" y="2895601"/>
            <a:ext cx="2284413" cy="1827213"/>
            <a:chOff x="288" y="1824"/>
            <a:chExt cx="1439" cy="1151"/>
          </a:xfrm>
        </p:grpSpPr>
        <p:pic>
          <p:nvPicPr>
            <p:cNvPr id="178188" name="Picture 3">
              <a:extLst>
                <a:ext uri="{FF2B5EF4-FFF2-40B4-BE49-F238E27FC236}">
                  <a16:creationId xmlns:a16="http://schemas.microsoft.com/office/drawing/2014/main" id="{13194464-5E57-E34D-B93A-925350C19C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824"/>
              <a:ext cx="144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78189" name="Text Box 4">
              <a:extLst>
                <a:ext uri="{FF2B5EF4-FFF2-40B4-BE49-F238E27FC236}">
                  <a16:creationId xmlns:a16="http://schemas.microsoft.com/office/drawing/2014/main" id="{B0510E9A-206F-2F44-B680-2B80191C39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824"/>
              <a:ext cx="144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78179" name="Group 5">
            <a:extLst>
              <a:ext uri="{FF2B5EF4-FFF2-40B4-BE49-F238E27FC236}">
                <a16:creationId xmlns:a16="http://schemas.microsoft.com/office/drawing/2014/main" id="{83314420-AB2F-C54B-9B4B-EDE7DFDC9B98}"/>
              </a:ext>
            </a:extLst>
          </p:cNvPr>
          <p:cNvGrpSpPr>
            <a:grpSpLocks/>
          </p:cNvGrpSpPr>
          <p:nvPr/>
        </p:nvGrpSpPr>
        <p:grpSpPr bwMode="auto">
          <a:xfrm>
            <a:off x="4648201" y="2209800"/>
            <a:ext cx="3198813" cy="1752600"/>
            <a:chOff x="1968" y="1392"/>
            <a:chExt cx="2015" cy="1104"/>
          </a:xfrm>
        </p:grpSpPr>
        <p:pic>
          <p:nvPicPr>
            <p:cNvPr id="178186" name="Picture 6">
              <a:extLst>
                <a:ext uri="{FF2B5EF4-FFF2-40B4-BE49-F238E27FC236}">
                  <a16:creationId xmlns:a16="http://schemas.microsoft.com/office/drawing/2014/main" id="{BE3B8B5B-8D4E-4946-8D40-07A06CE63D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392"/>
              <a:ext cx="2016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78187" name="Text Box 7">
              <a:extLst>
                <a:ext uri="{FF2B5EF4-FFF2-40B4-BE49-F238E27FC236}">
                  <a16:creationId xmlns:a16="http://schemas.microsoft.com/office/drawing/2014/main" id="{EF1343C0-B0E7-454D-AE09-BEC9DA34DA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392"/>
              <a:ext cx="2016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78180" name="Group 8">
            <a:extLst>
              <a:ext uri="{FF2B5EF4-FFF2-40B4-BE49-F238E27FC236}">
                <a16:creationId xmlns:a16="http://schemas.microsoft.com/office/drawing/2014/main" id="{FF12BB14-3E3F-7E48-A05D-BDD1726E9373}"/>
              </a:ext>
            </a:extLst>
          </p:cNvPr>
          <p:cNvGrpSpPr>
            <a:grpSpLocks/>
          </p:cNvGrpSpPr>
          <p:nvPr/>
        </p:nvGrpSpPr>
        <p:grpSpPr bwMode="auto">
          <a:xfrm>
            <a:off x="8153401" y="2057401"/>
            <a:ext cx="2055813" cy="2741613"/>
            <a:chOff x="4176" y="1296"/>
            <a:chExt cx="1295" cy="1727"/>
          </a:xfrm>
        </p:grpSpPr>
        <p:pic>
          <p:nvPicPr>
            <p:cNvPr id="178184" name="Picture 9">
              <a:extLst>
                <a:ext uri="{FF2B5EF4-FFF2-40B4-BE49-F238E27FC236}">
                  <a16:creationId xmlns:a16="http://schemas.microsoft.com/office/drawing/2014/main" id="{1745A8A2-A252-3A4C-B496-CD8FFAC62D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296"/>
              <a:ext cx="1296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78185" name="Text Box 10">
              <a:extLst>
                <a:ext uri="{FF2B5EF4-FFF2-40B4-BE49-F238E27FC236}">
                  <a16:creationId xmlns:a16="http://schemas.microsoft.com/office/drawing/2014/main" id="{DA04D6ED-22C2-9C45-B0B7-9B05411BC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1296"/>
              <a:ext cx="1296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78181" name="Text Box 11">
            <a:extLst>
              <a:ext uri="{FF2B5EF4-FFF2-40B4-BE49-F238E27FC236}">
                <a16:creationId xmlns:a16="http://schemas.microsoft.com/office/drawing/2014/main" id="{A3BAB339-CFE4-1E41-AD50-FBF154E93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876801"/>
            <a:ext cx="19812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125"/>
              </a:spcBef>
            </a:pPr>
            <a:r>
              <a:rPr lang="en-GB" altLang="en-US" sz="1800">
                <a:solidFill>
                  <a:srgbClr val="000000"/>
                </a:solidFill>
              </a:rPr>
              <a:t>Klasik Lamelar iktisosis dengan ektropion</a:t>
            </a:r>
          </a:p>
        </p:txBody>
      </p:sp>
      <p:sp>
        <p:nvSpPr>
          <p:cNvPr id="178182" name="Text Box 12">
            <a:extLst>
              <a:ext uri="{FF2B5EF4-FFF2-40B4-BE49-F238E27FC236}">
                <a16:creationId xmlns:a16="http://schemas.microsoft.com/office/drawing/2014/main" id="{A1663AA5-80D3-AC42-8844-0CB21C2FE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9624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125"/>
              </a:spcBef>
            </a:pPr>
            <a:r>
              <a:rPr lang="en-GB" altLang="en-US" sz="1800">
                <a:solidFill>
                  <a:srgbClr val="000000"/>
                </a:solidFill>
              </a:rPr>
              <a:t>Collodion baby</a:t>
            </a:r>
          </a:p>
        </p:txBody>
      </p:sp>
      <p:sp>
        <p:nvSpPr>
          <p:cNvPr id="178183" name="Text Box 13">
            <a:extLst>
              <a:ext uri="{FF2B5EF4-FFF2-40B4-BE49-F238E27FC236}">
                <a16:creationId xmlns:a16="http://schemas.microsoft.com/office/drawing/2014/main" id="{D62F3013-9254-4344-A435-BDCD4F5BB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4953000"/>
            <a:ext cx="16764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125"/>
              </a:spcBef>
            </a:pPr>
            <a:r>
              <a:rPr lang="en-GB" altLang="en-US" sz="1800">
                <a:solidFill>
                  <a:srgbClr val="000000"/>
                </a:solidFill>
              </a:rPr>
              <a:t>X linked iktiosis</a:t>
            </a:r>
          </a:p>
        </p:txBody>
      </p:sp>
    </p:spTree>
    <p:extLst>
      <p:ext uri="{BB962C8B-B14F-4D97-AF65-F5344CB8AC3E}">
        <p14:creationId xmlns:p14="http://schemas.microsoft.com/office/powerpoint/2010/main" val="33963438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>
            <a:extLst>
              <a:ext uri="{FF2B5EF4-FFF2-40B4-BE49-F238E27FC236}">
                <a16:creationId xmlns:a16="http://schemas.microsoft.com/office/drawing/2014/main" id="{A1B3FEF2-BE42-2E48-83D1-C9B24B780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814" y="455614"/>
            <a:ext cx="7824787" cy="1323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5400"/>
              </a:lnSpc>
            </a:pPr>
            <a:r>
              <a:rPr lang="en-GB" alt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77"/>
              </a:rPr>
              <a:t>KERATOSIS</a:t>
            </a:r>
            <a:r>
              <a:rPr lang="en-GB" alt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77"/>
              </a:rPr>
              <a:t> </a:t>
            </a:r>
            <a:r>
              <a:rPr lang="en-GB" alt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anose="02040603050505030304" pitchFamily="18" charset="77"/>
              </a:rPr>
              <a:t>PALMOPLANTARIS</a:t>
            </a:r>
          </a:p>
        </p:txBody>
      </p:sp>
      <p:sp>
        <p:nvSpPr>
          <p:cNvPr id="190466" name="Text Box 2">
            <a:extLst>
              <a:ext uri="{FF2B5EF4-FFF2-40B4-BE49-F238E27FC236}">
                <a16:creationId xmlns:a16="http://schemas.microsoft.com/office/drawing/2014/main" id="{DED804CD-BE3B-3B4A-9010-479678907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09801"/>
            <a:ext cx="8686800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80988" indent="-2809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ts val="1800"/>
              </a:spcBef>
              <a:buClr>
                <a:srgbClr val="990000"/>
              </a:buClr>
              <a:buSzPct val="75000"/>
              <a:buFont typeface="Wingdings" pitchFamily="2" charset="2"/>
              <a:buChar char=""/>
            </a:pPr>
            <a:r>
              <a:rPr lang="en-GB" altLang="en-US" sz="2800" b="1">
                <a:solidFill>
                  <a:srgbClr val="262626"/>
                </a:solidFill>
                <a:latin typeface="Calisto MT" panose="02040603050505030304" pitchFamily="18" charset="77"/>
              </a:rPr>
              <a:t>Autosomal dominan</a:t>
            </a:r>
          </a:p>
          <a:p>
            <a:pPr algn="just">
              <a:spcBef>
                <a:spcPts val="1800"/>
              </a:spcBef>
              <a:buClr>
                <a:srgbClr val="990000"/>
              </a:buClr>
              <a:buSzPct val="75000"/>
              <a:buFont typeface="Wingdings" pitchFamily="2" charset="2"/>
              <a:buChar char=""/>
            </a:pPr>
            <a:r>
              <a:rPr lang="en-GB" altLang="en-US" sz="2800" b="1">
                <a:solidFill>
                  <a:srgbClr val="262626"/>
                </a:solidFill>
                <a:latin typeface="Calisto MT" panose="02040603050505030304" pitchFamily="18" charset="77"/>
              </a:rPr>
              <a:t>Nama lain tylosis</a:t>
            </a:r>
          </a:p>
          <a:p>
            <a:pPr algn="just">
              <a:spcBef>
                <a:spcPts val="1800"/>
              </a:spcBef>
              <a:buClr>
                <a:srgbClr val="990000"/>
              </a:buClr>
              <a:buSzPct val="75000"/>
              <a:buFont typeface="Wingdings" pitchFamily="2" charset="2"/>
              <a:buChar char=""/>
            </a:pPr>
            <a:r>
              <a:rPr lang="en-GB" altLang="en-US" sz="2800" b="1">
                <a:solidFill>
                  <a:srgbClr val="262626"/>
                </a:solidFill>
                <a:latin typeface="Calisto MT" panose="02040603050505030304" pitchFamily="18" charset="77"/>
              </a:rPr>
              <a:t>Hiperkeratosis difus palmar dan plantar.</a:t>
            </a:r>
          </a:p>
          <a:p>
            <a:pPr algn="just">
              <a:spcBef>
                <a:spcPts val="1800"/>
              </a:spcBef>
              <a:buClr>
                <a:srgbClr val="990000"/>
              </a:buClr>
              <a:buSzPct val="75000"/>
              <a:buFont typeface="Wingdings" pitchFamily="2" charset="2"/>
              <a:buChar char=""/>
            </a:pPr>
            <a:r>
              <a:rPr lang="en-GB" altLang="en-US" sz="2800" b="1">
                <a:solidFill>
                  <a:srgbClr val="262626"/>
                </a:solidFill>
                <a:latin typeface="Calisto MT" panose="02040603050505030304" pitchFamily="18" charset="77"/>
              </a:rPr>
              <a:t>Permukaan anterior jari tangan &amp; kaki.</a:t>
            </a:r>
          </a:p>
          <a:p>
            <a:pPr algn="just">
              <a:spcBef>
                <a:spcPts val="1800"/>
              </a:spcBef>
              <a:buClr>
                <a:srgbClr val="990000"/>
              </a:buClr>
              <a:buSzPct val="75000"/>
              <a:buFont typeface="Wingdings" pitchFamily="2" charset="2"/>
              <a:buChar char=""/>
            </a:pPr>
            <a:r>
              <a:rPr lang="en-GB" altLang="en-US" sz="2800" b="1">
                <a:solidFill>
                  <a:srgbClr val="262626"/>
                </a:solidFill>
                <a:latin typeface="Symbol" pitchFamily="2" charset="2"/>
              </a:rPr>
              <a:t></a:t>
            </a:r>
            <a:r>
              <a:rPr lang="en-GB" altLang="en-US" sz="2800" b="1">
                <a:solidFill>
                  <a:srgbClr val="262626"/>
                </a:solidFill>
                <a:latin typeface="Calisto MT" panose="02040603050505030304" pitchFamily="18" charset="77"/>
              </a:rPr>
              <a:t> keringat-&gt; maserasi .</a:t>
            </a:r>
          </a:p>
          <a:p>
            <a:pPr algn="just">
              <a:spcBef>
                <a:spcPts val="1800"/>
              </a:spcBef>
              <a:buClr>
                <a:srgbClr val="990000"/>
              </a:buClr>
              <a:buSzPct val="75000"/>
              <a:buFont typeface="Wingdings" pitchFamily="2" charset="2"/>
              <a:buChar char=""/>
            </a:pPr>
            <a:r>
              <a:rPr lang="en-GB" altLang="en-US" sz="2800" b="1">
                <a:solidFill>
                  <a:srgbClr val="262626"/>
                </a:solidFill>
                <a:latin typeface="Calisto MT" panose="02040603050505030304" pitchFamily="18" charset="77"/>
              </a:rPr>
              <a:t>Kadang dihubungkan dengan </a:t>
            </a:r>
            <a:r>
              <a:rPr lang="en-GB" altLang="en-US" sz="2800" b="1">
                <a:solidFill>
                  <a:srgbClr val="262626"/>
                </a:solidFill>
                <a:latin typeface="Symbol" pitchFamily="2" charset="2"/>
              </a:rPr>
              <a:t></a:t>
            </a:r>
            <a:r>
              <a:rPr lang="en-GB" altLang="en-US" sz="2800" b="1">
                <a:solidFill>
                  <a:srgbClr val="262626"/>
                </a:solidFill>
                <a:latin typeface="Calisto MT" panose="02040603050505030304" pitchFamily="18" charset="77"/>
              </a:rPr>
              <a:t> karsinoma esofagus</a:t>
            </a:r>
            <a:r>
              <a:rPr lang="en-GB" altLang="en-US" sz="2000">
                <a:solidFill>
                  <a:srgbClr val="262626"/>
                </a:solidFill>
                <a:latin typeface="Calisto MT" panose="02040603050505030304" pitchFamily="18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325959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Text Box 1">
            <a:extLst>
              <a:ext uri="{FF2B5EF4-FFF2-40B4-BE49-F238E27FC236}">
                <a16:creationId xmlns:a16="http://schemas.microsoft.com/office/drawing/2014/main" id="{59ACE375-F177-8D41-B4D7-87DD5A6CF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814" y="455614"/>
            <a:ext cx="78247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2514" name="Text Box 2">
            <a:extLst>
              <a:ext uri="{FF2B5EF4-FFF2-40B4-BE49-F238E27FC236}">
                <a16:creationId xmlns:a16="http://schemas.microsoft.com/office/drawing/2014/main" id="{E604C046-75C1-484F-B37E-482355072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286001"/>
            <a:ext cx="61976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92515" name="Picture 3">
            <a:extLst>
              <a:ext uri="{FF2B5EF4-FFF2-40B4-BE49-F238E27FC236}">
                <a16:creationId xmlns:a16="http://schemas.microsoft.com/office/drawing/2014/main" id="{95F60800-6792-7248-A25E-86FA00917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8077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77940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Text Box 1">
            <a:extLst>
              <a:ext uri="{FF2B5EF4-FFF2-40B4-BE49-F238E27FC236}">
                <a16:creationId xmlns:a16="http://schemas.microsoft.com/office/drawing/2014/main" id="{C123406B-53BE-6E49-9B3C-34D1FA5B7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814" y="455614"/>
            <a:ext cx="78247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94562" name="Group 2">
            <a:extLst>
              <a:ext uri="{FF2B5EF4-FFF2-40B4-BE49-F238E27FC236}">
                <a16:creationId xmlns:a16="http://schemas.microsoft.com/office/drawing/2014/main" id="{AA4FFF7B-15A4-7241-93BD-8A3968558975}"/>
              </a:ext>
            </a:extLst>
          </p:cNvPr>
          <p:cNvGrpSpPr>
            <a:grpSpLocks/>
          </p:cNvGrpSpPr>
          <p:nvPr/>
        </p:nvGrpSpPr>
        <p:grpSpPr bwMode="auto">
          <a:xfrm>
            <a:off x="2430463" y="2286001"/>
            <a:ext cx="3160712" cy="3838575"/>
            <a:chOff x="571" y="1440"/>
            <a:chExt cx="1991" cy="2418"/>
          </a:xfrm>
        </p:grpSpPr>
        <p:pic>
          <p:nvPicPr>
            <p:cNvPr id="194566" name="Picture 3">
              <a:extLst>
                <a:ext uri="{FF2B5EF4-FFF2-40B4-BE49-F238E27FC236}">
                  <a16:creationId xmlns:a16="http://schemas.microsoft.com/office/drawing/2014/main" id="{57418873-109E-2E4F-9353-9218A0802C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" y="1440"/>
              <a:ext cx="1992" cy="2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94567" name="Text Box 4">
              <a:extLst>
                <a:ext uri="{FF2B5EF4-FFF2-40B4-BE49-F238E27FC236}">
                  <a16:creationId xmlns:a16="http://schemas.microsoft.com/office/drawing/2014/main" id="{0B4507A6-3671-A549-8EF0-89D46B5556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" y="1440"/>
              <a:ext cx="1992" cy="2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4563" name="Group 5">
            <a:extLst>
              <a:ext uri="{FF2B5EF4-FFF2-40B4-BE49-F238E27FC236}">
                <a16:creationId xmlns:a16="http://schemas.microsoft.com/office/drawing/2014/main" id="{10D77531-17C2-BB4D-9E8B-F7F88058482E}"/>
              </a:ext>
            </a:extLst>
          </p:cNvPr>
          <p:cNvGrpSpPr>
            <a:grpSpLocks/>
          </p:cNvGrpSpPr>
          <p:nvPr/>
        </p:nvGrpSpPr>
        <p:grpSpPr bwMode="auto">
          <a:xfrm>
            <a:off x="6172201" y="1676401"/>
            <a:ext cx="4037013" cy="4341813"/>
            <a:chOff x="2928" y="1056"/>
            <a:chExt cx="2543" cy="2735"/>
          </a:xfrm>
        </p:grpSpPr>
        <p:pic>
          <p:nvPicPr>
            <p:cNvPr id="194564" name="Picture 6">
              <a:extLst>
                <a:ext uri="{FF2B5EF4-FFF2-40B4-BE49-F238E27FC236}">
                  <a16:creationId xmlns:a16="http://schemas.microsoft.com/office/drawing/2014/main" id="{C7D1E5D7-9A35-D44B-A8CD-B9F0DB1C1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056"/>
              <a:ext cx="2544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94565" name="Text Box 7">
              <a:extLst>
                <a:ext uri="{FF2B5EF4-FFF2-40B4-BE49-F238E27FC236}">
                  <a16:creationId xmlns:a16="http://schemas.microsoft.com/office/drawing/2014/main" id="{ACFDEAC2-58AE-CF42-875C-32F1C0A09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1056"/>
              <a:ext cx="2544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defRPr sz="2400">
                  <a:solidFill>
                    <a:schemeClr val="bg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3377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WordArt 6">
            <a:extLst>
              <a:ext uri="{FF2B5EF4-FFF2-40B4-BE49-F238E27FC236}">
                <a16:creationId xmlns:a16="http://schemas.microsoft.com/office/drawing/2014/main" id="{8C79A177-80B5-EB4C-9C0B-0A6F586433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71813" y="1412875"/>
            <a:ext cx="5975350" cy="1397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selamat belajar</a:t>
            </a:r>
          </a:p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wassalam</a:t>
            </a:r>
          </a:p>
        </p:txBody>
      </p:sp>
      <p:pic>
        <p:nvPicPr>
          <p:cNvPr id="83970" name="Picture 5" descr="AnneGeddes_Wallpaper39petit">
            <a:extLst>
              <a:ext uri="{FF2B5EF4-FFF2-40B4-BE49-F238E27FC236}">
                <a16:creationId xmlns:a16="http://schemas.microsoft.com/office/drawing/2014/main" id="{1E43396B-2154-B643-85E6-133253CF7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4" y="2997201"/>
            <a:ext cx="388937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309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>
            <a:extLst>
              <a:ext uri="{FF2B5EF4-FFF2-40B4-BE49-F238E27FC236}">
                <a16:creationId xmlns:a16="http://schemas.microsoft.com/office/drawing/2014/main" id="{6DC63C9C-FE34-884E-A2D1-E85C6E724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6" y="357189"/>
            <a:ext cx="5319713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54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imam ghozali 25.JPG">
            <a:extLst>
              <a:ext uri="{FF2B5EF4-FFF2-40B4-BE49-F238E27FC236}">
                <a16:creationId xmlns:a16="http://schemas.microsoft.com/office/drawing/2014/main" id="{989D5968-B22A-DB46-91F5-F7B9B0E833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321"/>
          <a:stretch>
            <a:fillRect/>
          </a:stretch>
        </p:blipFill>
        <p:spPr>
          <a:xfrm>
            <a:off x="1585913" y="571501"/>
            <a:ext cx="4081462" cy="271462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3" name="Picture 2" descr="2 imam ghozali 23.JPG">
            <a:extLst>
              <a:ext uri="{FF2B5EF4-FFF2-40B4-BE49-F238E27FC236}">
                <a16:creationId xmlns:a16="http://schemas.microsoft.com/office/drawing/2014/main" id="{45564D8E-2800-D741-85CC-4CB7419CBD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06" r="11475"/>
          <a:stretch>
            <a:fillRect/>
          </a:stretch>
        </p:blipFill>
        <p:spPr>
          <a:xfrm>
            <a:off x="5810250" y="2143125"/>
            <a:ext cx="4643438" cy="435768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8707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imam ghozali 13.JPG">
            <a:extLst>
              <a:ext uri="{FF2B5EF4-FFF2-40B4-BE49-F238E27FC236}">
                <a16:creationId xmlns:a16="http://schemas.microsoft.com/office/drawing/2014/main" id="{AF108E80-4CB6-C14A-BF7F-FE8911080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1143000"/>
            <a:ext cx="3643312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2 imam ghozali 07.JPG">
            <a:extLst>
              <a:ext uri="{FF2B5EF4-FFF2-40B4-BE49-F238E27FC236}">
                <a16:creationId xmlns:a16="http://schemas.microsoft.com/office/drawing/2014/main" id="{F34F1D40-E04B-DA45-A78A-CAEBC3628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4" y="1143001"/>
            <a:ext cx="5457825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63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>
            <a:extLst>
              <a:ext uri="{FF2B5EF4-FFF2-40B4-BE49-F238E27FC236}">
                <a16:creationId xmlns:a16="http://schemas.microsoft.com/office/drawing/2014/main" id="{B0B34CAE-F7A7-A049-A474-A0FC2B777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85751"/>
            <a:ext cx="4806950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>
            <a:extLst>
              <a:ext uri="{FF2B5EF4-FFF2-40B4-BE49-F238E27FC236}">
                <a16:creationId xmlns:a16="http://schemas.microsoft.com/office/drawing/2014/main" id="{E3A35CF1-3BB9-B14A-A3B0-14E005A39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85750"/>
            <a:ext cx="41529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108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6">
            <a:extLst>
              <a:ext uri="{FF2B5EF4-FFF2-40B4-BE49-F238E27FC236}">
                <a16:creationId xmlns:a16="http://schemas.microsoft.com/office/drawing/2014/main" id="{5E29325F-1D04-2846-B9C9-B811CFF17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1" y="2643188"/>
            <a:ext cx="43592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800">
                <a:solidFill>
                  <a:srgbClr val="FF3300"/>
                </a:solidFill>
              </a:rPr>
              <a:t>FAKTOR PENCETUS</a:t>
            </a:r>
            <a:r>
              <a:rPr lang="en-US" altLang="en-US" sz="2800"/>
              <a:t>                                                          </a:t>
            </a:r>
          </a:p>
          <a:p>
            <a:pPr algn="l">
              <a:buClr>
                <a:srgbClr val="FFFF00"/>
              </a:buClr>
              <a:buFont typeface="Wingdings 2" pitchFamily="2" charset="2"/>
              <a:buChar char="»"/>
            </a:pPr>
            <a:r>
              <a:rPr lang="en-US" altLang="en-US" sz="2800"/>
              <a:t>   </a:t>
            </a:r>
            <a:r>
              <a:rPr lang="en-US" altLang="en-US" sz="2800">
                <a:solidFill>
                  <a:srgbClr val="FF3399"/>
                </a:solidFill>
              </a:rPr>
              <a:t>stress emosional</a:t>
            </a:r>
          </a:p>
          <a:p>
            <a:pPr algn="l">
              <a:buClr>
                <a:srgbClr val="FFFF00"/>
              </a:buClr>
              <a:buFont typeface="Wingdings 2" pitchFamily="2" charset="2"/>
              <a:buChar char="»"/>
            </a:pPr>
            <a:r>
              <a:rPr lang="en-US" altLang="en-US" sz="2800">
                <a:solidFill>
                  <a:srgbClr val="FF3399"/>
                </a:solidFill>
              </a:rPr>
              <a:t>  musim</a:t>
            </a:r>
          </a:p>
          <a:p>
            <a:pPr algn="l">
              <a:buClr>
                <a:srgbClr val="FFFF00"/>
              </a:buClr>
              <a:buFont typeface="Wingdings 2" pitchFamily="2" charset="2"/>
              <a:buChar char="»"/>
            </a:pPr>
            <a:r>
              <a:rPr lang="en-US" altLang="en-US" sz="2800">
                <a:solidFill>
                  <a:srgbClr val="FF3399"/>
                </a:solidFill>
              </a:rPr>
              <a:t>  trauma</a:t>
            </a:r>
          </a:p>
          <a:p>
            <a:pPr algn="l">
              <a:buClr>
                <a:srgbClr val="FFFF00"/>
              </a:buClr>
              <a:buFont typeface="Wingdings 2" pitchFamily="2" charset="2"/>
              <a:buChar char="»"/>
            </a:pPr>
            <a:r>
              <a:rPr lang="en-US" altLang="en-US" sz="2800">
                <a:solidFill>
                  <a:srgbClr val="FF3399"/>
                </a:solidFill>
              </a:rPr>
              <a:t>  obat-obatan</a:t>
            </a:r>
          </a:p>
          <a:p>
            <a:pPr algn="l">
              <a:buClr>
                <a:srgbClr val="FFFF00"/>
              </a:buClr>
              <a:buFont typeface="Wingdings 2" pitchFamily="2" charset="2"/>
              <a:buChar char="»"/>
            </a:pPr>
            <a:r>
              <a:rPr lang="en-US" altLang="en-US" sz="2800">
                <a:solidFill>
                  <a:srgbClr val="FF3399"/>
                </a:solidFill>
              </a:rPr>
              <a:t>  infeksi</a:t>
            </a:r>
            <a:endParaRPr lang="en-US" altLang="en-US" sz="2800"/>
          </a:p>
        </p:txBody>
      </p:sp>
      <p:sp>
        <p:nvSpPr>
          <p:cNvPr id="57346" name="Text Box 7">
            <a:extLst>
              <a:ext uri="{FF2B5EF4-FFF2-40B4-BE49-F238E27FC236}">
                <a16:creationId xmlns:a16="http://schemas.microsoft.com/office/drawing/2014/main" id="{3691255E-C92F-3A42-BFD8-FE03385B1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6" y="785814"/>
            <a:ext cx="42830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buClr>
                <a:srgbClr val="FFFF00"/>
              </a:buClr>
              <a:buFont typeface="Wingdings 2" pitchFamily="2" charset="2"/>
              <a:buNone/>
            </a:pPr>
            <a:r>
              <a:rPr lang="en-US" altLang="en-US" sz="2800">
                <a:solidFill>
                  <a:srgbClr val="FF3300"/>
                </a:solidFill>
              </a:rPr>
              <a:t>FAKTOR PREDISPOSISI</a:t>
            </a:r>
          </a:p>
          <a:p>
            <a:pPr algn="l">
              <a:buClr>
                <a:schemeClr val="accent2"/>
              </a:buClr>
              <a:buFont typeface="Wingdings 2" pitchFamily="2" charset="2"/>
              <a:buChar char="ì"/>
            </a:pPr>
            <a:r>
              <a:rPr lang="en-US" altLang="en-US" sz="2800"/>
              <a:t>  </a:t>
            </a:r>
            <a:r>
              <a:rPr lang="en-US" altLang="en-US" sz="2800">
                <a:solidFill>
                  <a:srgbClr val="FF00FF"/>
                </a:solidFill>
              </a:rPr>
              <a:t>genetik : HLA DR. BW</a:t>
            </a:r>
          </a:p>
          <a:p>
            <a:pPr algn="l">
              <a:buClr>
                <a:schemeClr val="accent2"/>
              </a:buClr>
              <a:buFont typeface="Wingdings 2" pitchFamily="2" charset="2"/>
              <a:buChar char="ì"/>
            </a:pPr>
            <a:r>
              <a:rPr lang="en-US" altLang="en-US" sz="2800">
                <a:solidFill>
                  <a:srgbClr val="FF00FF"/>
                </a:solidFill>
              </a:rPr>
              <a:t>  diet</a:t>
            </a:r>
          </a:p>
          <a:p>
            <a:pPr algn="l">
              <a:buClr>
                <a:schemeClr val="accent2"/>
              </a:buClr>
              <a:buFont typeface="Wingdings 2" pitchFamily="2" charset="2"/>
              <a:buChar char="ì"/>
            </a:pPr>
            <a:r>
              <a:rPr lang="en-US" altLang="en-US" sz="2800">
                <a:solidFill>
                  <a:srgbClr val="FF00FF"/>
                </a:solidFill>
              </a:rPr>
              <a:t>  ras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3145257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B772F-F708-894A-9A65-44A355E5B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938" y="357188"/>
            <a:ext cx="7772400" cy="1060450"/>
          </a:xfrm>
        </p:spPr>
        <p:txBody>
          <a:bodyPr>
            <a:normAutofit/>
          </a:bodyPr>
          <a:lstStyle/>
          <a:p>
            <a:pPr>
              <a:defRPr/>
            </a:pP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ETIOPATOGENESIS 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709B1-40B9-6B4B-BE3F-1EBBEBB1733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438401" y="2214564"/>
            <a:ext cx="7015163" cy="3805237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Siklus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keratinosit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sampai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36-48 Jam (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keratinosit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berinti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pada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stratum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korneum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yg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merata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/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parakeratosis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).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Inflamasi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pada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epidermis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dan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dermis.</a:t>
            </a:r>
            <a:br>
              <a:rPr lang="en-US" sz="2800" dirty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</a:b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Pencetus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inflamasi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dari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epidermis 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  <a:sym typeface="Wingdings" pitchFamily="2" charset="2"/>
              </a:rPr>
              <a:t>	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  <a:sym typeface="Wingdings" pitchFamily="2" charset="2"/>
              </a:rPr>
              <a:t>respon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  <a:sym typeface="Wingdings" pitchFamily="2" charset="2"/>
              </a:rPr>
              <a:t>sel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  <a:sym typeface="Wingdings" pitchFamily="2" charset="2"/>
              </a:rPr>
              <a:t> T 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  <a:sym typeface="Wingdings" pitchFamily="2" charset="2"/>
              </a:rPr>
              <a:t>respon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  <a:sym typeface="Wingdings" pitchFamily="2" charset="2"/>
              </a:rPr>
              <a:t>imun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  <a:sym typeface="Wingdings" pitchFamily="2" charset="2"/>
              </a:rPr>
              <a:t>autoreaktiv</a:t>
            </a:r>
            <a:endParaRPr lang="en-US" dirty="0">
              <a:latin typeface="Berlin Sans FB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33611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107</TotalTime>
  <Words>1228</Words>
  <Application>Microsoft Macintosh PowerPoint</Application>
  <PresentationFormat>Widescreen</PresentationFormat>
  <Paragraphs>273</Paragraphs>
  <Slides>39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ＭＳ Ｐゴシック</vt:lpstr>
      <vt:lpstr>Arial</vt:lpstr>
      <vt:lpstr>Berlin Sans FB</vt:lpstr>
      <vt:lpstr>Calibri</vt:lpstr>
      <vt:lpstr>Calisto MT</vt:lpstr>
      <vt:lpstr>Comic Sans MS</vt:lpstr>
      <vt:lpstr>Gill Sans MT</vt:lpstr>
      <vt:lpstr>Marlett</vt:lpstr>
      <vt:lpstr>Monotype Sorts</vt:lpstr>
      <vt:lpstr>Symbol</vt:lpstr>
      <vt:lpstr>Tahoma</vt:lpstr>
      <vt:lpstr>Times New Roman</vt:lpstr>
      <vt:lpstr>Verdana</vt:lpstr>
      <vt:lpstr>Wingdings</vt:lpstr>
      <vt:lpstr>Wingdings 2</vt:lpstr>
      <vt:lpstr>Gallery</vt:lpstr>
      <vt:lpstr>Lesi eritroderma, gangguan keratinisasi, inflamasi  non infeksi</vt:lpstr>
      <vt:lpstr>Penyakit Eritroskuamosa </vt:lpstr>
      <vt:lpstr>PSORIASIS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ETIOPATOGENESIS </vt:lpstr>
      <vt:lpstr>GAMBARAN HISTOLOGIS </vt:lpstr>
      <vt:lpstr>Manifestasi Klinis</vt:lpstr>
      <vt:lpstr>PSORIASIS PUSTULOSA Erupsi utama pustul superfisial, ukuran variatif, datar, cenderung untuk bergabung membentuk “lake of pustule” </vt:lpstr>
      <vt:lpstr>PowerPoint Presentation</vt:lpstr>
      <vt:lpstr>PowerPoint Presentation</vt:lpstr>
      <vt:lpstr>PowerPoint Presentation</vt:lpstr>
      <vt:lpstr>PENATALAKSANAAN</vt:lpstr>
      <vt:lpstr>PITYRIASIS ROSEA</vt:lpstr>
      <vt:lpstr>PowerPoint Presentation</vt:lpstr>
      <vt:lpstr>PowerPoint Presentation</vt:lpstr>
      <vt:lpstr>PowerPoint Presentation</vt:lpstr>
      <vt:lpstr>PITYRIASIS RUBRA PILARIS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LIKHEN NITIDUS</vt:lpstr>
      <vt:lpstr>LIKHEN STRIATUS</vt:lpstr>
      <vt:lpstr>Pityriasis likhenoides dan lain-lain Parapsoriasis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Lesi eritroderma, gangguan keratinisasi, inflamasi  non infeksi</dc:title>
  <dc:creator>rikyanto sumarno</dc:creator>
  <cp:lastModifiedBy>rikyanto sumarno</cp:lastModifiedBy>
  <cp:revision>7</cp:revision>
  <dcterms:created xsi:type="dcterms:W3CDTF">2020-04-19T05:42:46Z</dcterms:created>
  <dcterms:modified xsi:type="dcterms:W3CDTF">2021-05-21T08:00:22Z</dcterms:modified>
</cp:coreProperties>
</file>