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56" r:id="rId2"/>
    <p:sldId id="286" r:id="rId3"/>
    <p:sldId id="257" r:id="rId4"/>
    <p:sldId id="258" r:id="rId5"/>
    <p:sldId id="259" r:id="rId6"/>
    <p:sldId id="260" r:id="rId7"/>
    <p:sldId id="261" r:id="rId8"/>
    <p:sldId id="262" r:id="rId9"/>
    <p:sldId id="266" r:id="rId10"/>
    <p:sldId id="278" r:id="rId11"/>
    <p:sldId id="263" r:id="rId12"/>
    <p:sldId id="264" r:id="rId13"/>
    <p:sldId id="265" r:id="rId14"/>
    <p:sldId id="267" r:id="rId15"/>
    <p:sldId id="272" r:id="rId16"/>
    <p:sldId id="279" r:id="rId17"/>
    <p:sldId id="274" r:id="rId18"/>
    <p:sldId id="275" r:id="rId19"/>
    <p:sldId id="280" r:id="rId20"/>
    <p:sldId id="268" r:id="rId21"/>
    <p:sldId id="270" r:id="rId22"/>
    <p:sldId id="271" r:id="rId23"/>
    <p:sldId id="282" r:id="rId24"/>
    <p:sldId id="269" r:id="rId25"/>
    <p:sldId id="273" r:id="rId26"/>
    <p:sldId id="276" r:id="rId27"/>
    <p:sldId id="281"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181693-E595-4DDD-A45A-0A331420B94F}" type="datetimeFigureOut">
              <a:rPr lang="id-ID" smtClean="0"/>
              <a:pPr/>
              <a:t>27/05/2021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4F9963-3CC7-4133-B8ED-30441A9E0482}" type="slidenum">
              <a:rPr lang="id-ID" smtClean="0"/>
              <a:pPr/>
              <a:t>‹#›</a:t>
            </a:fld>
            <a:endParaRPr lang="id-ID"/>
          </a:p>
        </p:txBody>
      </p:sp>
    </p:spTree>
    <p:extLst>
      <p:ext uri="{BB962C8B-B14F-4D97-AF65-F5344CB8AC3E}">
        <p14:creationId xmlns:p14="http://schemas.microsoft.com/office/powerpoint/2010/main" val="158221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B4F9963-3CC7-4133-B8ED-30441A9E0482}" type="slidenum">
              <a:rPr lang="id-ID" smtClean="0"/>
              <a:pPr/>
              <a:t>5</a:t>
            </a:fld>
            <a:endParaRPr lang="id-ID"/>
          </a:p>
        </p:txBody>
      </p:sp>
    </p:spTree>
    <p:extLst>
      <p:ext uri="{BB962C8B-B14F-4D97-AF65-F5344CB8AC3E}">
        <p14:creationId xmlns:p14="http://schemas.microsoft.com/office/powerpoint/2010/main" val="2751668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5/27/2021</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6F15528-21DE-4FAA-801E-634DDDAF4B2B}"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5/27/2021</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5/27/2021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5/27/2021</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5/27/2021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id-ID" dirty="0"/>
              <a:t>PRAKTIKUM FISIOLOGI BLOK 1</a:t>
            </a:r>
            <a:r>
              <a:rPr lang="en-ID" dirty="0"/>
              <a:t>4</a:t>
            </a:r>
            <a:endParaRPr lang="id-ID" dirty="0"/>
          </a:p>
        </p:txBody>
      </p:sp>
      <p:sp>
        <p:nvSpPr>
          <p:cNvPr id="2" name="Title 1"/>
          <p:cNvSpPr>
            <a:spLocks noGrp="1"/>
          </p:cNvSpPr>
          <p:nvPr>
            <p:ph type="ctrTitle"/>
          </p:nvPr>
        </p:nvSpPr>
        <p:spPr/>
        <p:txBody>
          <a:bodyPr/>
          <a:lstStyle/>
          <a:p>
            <a:r>
              <a:rPr lang="id-ID" dirty="0"/>
              <a:t>TES TAJAM PENDENGARAN </a:t>
            </a:r>
          </a:p>
        </p:txBody>
      </p:sp>
      <p:pic>
        <p:nvPicPr>
          <p:cNvPr id="1026" name="Picture 2" descr="L:\Pendidikan\Logo 1\umy.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0109" y="3276600"/>
            <a:ext cx="7620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8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Percobaan Rinne </a:t>
            </a:r>
          </a:p>
        </p:txBody>
      </p:sp>
      <p:sp>
        <p:nvSpPr>
          <p:cNvPr id="3" name="Content Placeholder 2"/>
          <p:cNvSpPr>
            <a:spLocks noGrp="1"/>
          </p:cNvSpPr>
          <p:nvPr>
            <p:ph idx="1"/>
          </p:nvPr>
        </p:nvSpPr>
        <p:spPr/>
        <p:txBody>
          <a:bodyPr/>
          <a:lstStyle/>
          <a:p>
            <a:endParaRPr lang="id-ID"/>
          </a:p>
        </p:txBody>
      </p:sp>
      <p:pic>
        <p:nvPicPr>
          <p:cNvPr id="2050" name="Picture 2"/>
          <p:cNvPicPr>
            <a:picLocks noChangeAspect="1" noChangeArrowheads="1"/>
          </p:cNvPicPr>
          <p:nvPr/>
        </p:nvPicPr>
        <p:blipFill>
          <a:blip r:embed="rId2"/>
          <a:srcRect/>
          <a:stretch>
            <a:fillRect/>
          </a:stretch>
        </p:blipFill>
        <p:spPr bwMode="auto">
          <a:xfrm>
            <a:off x="2952750" y="1824038"/>
            <a:ext cx="3238500" cy="320992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Percobaan Rinne </a:t>
            </a:r>
          </a:p>
        </p:txBody>
      </p:sp>
      <p:sp>
        <p:nvSpPr>
          <p:cNvPr id="3" name="Content Placeholder 2"/>
          <p:cNvSpPr>
            <a:spLocks noGrp="1"/>
          </p:cNvSpPr>
          <p:nvPr>
            <p:ph idx="1"/>
          </p:nvPr>
        </p:nvSpPr>
        <p:spPr/>
        <p:txBody>
          <a:bodyPr>
            <a:normAutofit/>
          </a:bodyPr>
          <a:lstStyle/>
          <a:p>
            <a:r>
              <a:rPr lang="es-CL" dirty="0" err="1"/>
              <a:t>Tujuan</a:t>
            </a:r>
            <a:r>
              <a:rPr lang="es-CL" dirty="0"/>
              <a:t>: </a:t>
            </a:r>
            <a:r>
              <a:rPr lang="es-CL" dirty="0" err="1"/>
              <a:t>Membandingkan</a:t>
            </a:r>
            <a:r>
              <a:rPr lang="es-CL" dirty="0"/>
              <a:t> </a:t>
            </a:r>
            <a:r>
              <a:rPr lang="es-CL" dirty="0" err="1"/>
              <a:t>pendengaran</a:t>
            </a:r>
            <a:r>
              <a:rPr lang="es-CL" dirty="0"/>
              <a:t> </a:t>
            </a:r>
            <a:r>
              <a:rPr lang="es-CL" dirty="0" err="1"/>
              <a:t>melalui</a:t>
            </a:r>
            <a:r>
              <a:rPr lang="es-CL" dirty="0"/>
              <a:t> </a:t>
            </a:r>
            <a:r>
              <a:rPr lang="es-CL" dirty="0" err="1"/>
              <a:t>tulang</a:t>
            </a:r>
            <a:r>
              <a:rPr lang="es-CL" dirty="0"/>
              <a:t> dan </a:t>
            </a:r>
            <a:r>
              <a:rPr lang="es-CL" dirty="0" err="1"/>
              <a:t>udara</a:t>
            </a:r>
            <a:endParaRPr lang="id-ID" dirty="0"/>
          </a:p>
          <a:p>
            <a:endParaRPr lang="id-ID" dirty="0"/>
          </a:p>
          <a:p>
            <a:r>
              <a:rPr lang="id-ID" dirty="0"/>
              <a:t>Cara kerja: </a:t>
            </a:r>
          </a:p>
          <a:p>
            <a:pPr lvl="0"/>
            <a:r>
              <a:rPr lang="es-CL" dirty="0" err="1"/>
              <a:t>Penguji</a:t>
            </a:r>
            <a:r>
              <a:rPr lang="es-CL" dirty="0"/>
              <a:t> </a:t>
            </a:r>
            <a:r>
              <a:rPr lang="es-CL" dirty="0" err="1"/>
              <a:t>meletakan</a:t>
            </a:r>
            <a:r>
              <a:rPr lang="es-CL" dirty="0"/>
              <a:t> </a:t>
            </a:r>
            <a:r>
              <a:rPr lang="es-CL" dirty="0" err="1"/>
              <a:t>pangkal</a:t>
            </a:r>
            <a:r>
              <a:rPr lang="es-CL" dirty="0"/>
              <a:t> </a:t>
            </a:r>
            <a:r>
              <a:rPr lang="es-CL" dirty="0" err="1"/>
              <a:t>garpu</a:t>
            </a:r>
            <a:r>
              <a:rPr lang="es-CL" dirty="0"/>
              <a:t> tala yang </a:t>
            </a:r>
            <a:r>
              <a:rPr lang="es-CL" dirty="0" err="1"/>
              <a:t>sudah</a:t>
            </a:r>
            <a:r>
              <a:rPr lang="es-CL" dirty="0"/>
              <a:t> </a:t>
            </a:r>
            <a:r>
              <a:rPr lang="es-CL" dirty="0" err="1"/>
              <a:t>digetarkan</a:t>
            </a:r>
            <a:r>
              <a:rPr lang="es-CL" dirty="0"/>
              <a:t> pada </a:t>
            </a:r>
            <a:r>
              <a:rPr lang="es-CL" dirty="0" err="1"/>
              <a:t>puncak</a:t>
            </a:r>
            <a:r>
              <a:rPr lang="es-CL" dirty="0"/>
              <a:t> </a:t>
            </a:r>
            <a:r>
              <a:rPr lang="es-CL" dirty="0" err="1"/>
              <a:t>kepala</a:t>
            </a:r>
            <a:r>
              <a:rPr lang="es-CL" dirty="0"/>
              <a:t> (verte</a:t>
            </a:r>
            <a:r>
              <a:rPr lang="id-ID" dirty="0"/>
              <a:t>ks</a:t>
            </a:r>
            <a:r>
              <a:rPr lang="es-CL" dirty="0"/>
              <a:t>) </a:t>
            </a:r>
            <a:r>
              <a:rPr lang="es-CL" dirty="0" err="1"/>
              <a:t>atau</a:t>
            </a:r>
            <a:r>
              <a:rPr lang="es-CL" dirty="0"/>
              <a:t> </a:t>
            </a:r>
            <a:r>
              <a:rPr lang="es-CL" dirty="0" err="1"/>
              <a:t>proses</a:t>
            </a:r>
            <a:r>
              <a:rPr lang="id-ID" dirty="0"/>
              <a:t>us</a:t>
            </a:r>
            <a:r>
              <a:rPr lang="es-CL" dirty="0"/>
              <a:t> </a:t>
            </a:r>
            <a:r>
              <a:rPr lang="es-CL" dirty="0" err="1"/>
              <a:t>mastoideus</a:t>
            </a:r>
            <a:r>
              <a:rPr lang="es-CL" dirty="0"/>
              <a:t> </a:t>
            </a:r>
            <a:r>
              <a:rPr lang="es-CL" dirty="0" err="1"/>
              <a:t>probandus</a:t>
            </a:r>
            <a:r>
              <a:rPr lang="es-CL" dirty="0"/>
              <a:t>. Mula-mula </a:t>
            </a:r>
            <a:r>
              <a:rPr lang="es-CL" dirty="0" err="1"/>
              <a:t>probandus</a:t>
            </a:r>
            <a:r>
              <a:rPr lang="es-CL" dirty="0"/>
              <a:t> </a:t>
            </a:r>
            <a:r>
              <a:rPr lang="es-CL" dirty="0" err="1"/>
              <a:t>akan</a:t>
            </a:r>
            <a:r>
              <a:rPr lang="es-CL" dirty="0"/>
              <a:t> </a:t>
            </a:r>
            <a:r>
              <a:rPr lang="es-CL" dirty="0" err="1"/>
              <a:t>mendengar</a:t>
            </a:r>
            <a:r>
              <a:rPr lang="es-CL" dirty="0"/>
              <a:t> </a:t>
            </a:r>
            <a:r>
              <a:rPr lang="es-CL" dirty="0" err="1"/>
              <a:t>garpu</a:t>
            </a:r>
            <a:r>
              <a:rPr lang="es-CL" dirty="0"/>
              <a:t> tala</a:t>
            </a:r>
            <a:r>
              <a:rPr lang="id-ID" dirty="0"/>
              <a:t>, kemudian se</a:t>
            </a:r>
            <a:r>
              <a:rPr lang="es-CL" dirty="0" err="1"/>
              <a:t>makin</a:t>
            </a:r>
            <a:r>
              <a:rPr lang="es-CL" dirty="0"/>
              <a:t> </a:t>
            </a:r>
            <a:r>
              <a:rPr lang="id-ID" dirty="0"/>
              <a:t>me</a:t>
            </a:r>
            <a:r>
              <a:rPr lang="es-CL" dirty="0" err="1"/>
              <a:t>lemah</a:t>
            </a:r>
            <a:r>
              <a:rPr lang="es-CL" dirty="0"/>
              <a:t> dan </a:t>
            </a:r>
            <a:r>
              <a:rPr lang="es-CL" dirty="0" err="1"/>
              <a:t>akhirnya</a:t>
            </a:r>
            <a:r>
              <a:rPr lang="es-CL" dirty="0"/>
              <a:t> </a:t>
            </a:r>
            <a:r>
              <a:rPr lang="es-CL" dirty="0" err="1"/>
              <a:t>tidak</a:t>
            </a:r>
            <a:r>
              <a:rPr lang="es-CL" dirty="0"/>
              <a:t> </a:t>
            </a:r>
            <a:r>
              <a:rPr lang="id-ID" dirty="0"/>
              <a:t>ter</a:t>
            </a:r>
            <a:r>
              <a:rPr lang="es-CL" dirty="0" err="1"/>
              <a:t>dengar</a:t>
            </a:r>
            <a:r>
              <a:rPr lang="es-CL" dirty="0"/>
              <a:t> </a:t>
            </a:r>
            <a:r>
              <a:rPr lang="es-CL" dirty="0" err="1"/>
              <a:t>lagi</a:t>
            </a:r>
            <a:r>
              <a:rPr lang="es-CL" dirty="0"/>
              <a:t>.</a:t>
            </a:r>
            <a:endParaRPr lang="id-ID" dirty="0"/>
          </a:p>
          <a:p>
            <a:endParaRPr lang="id-ID" dirty="0"/>
          </a:p>
        </p:txBody>
      </p:sp>
    </p:spTree>
    <p:extLst>
      <p:ext uri="{BB962C8B-B14F-4D97-AF65-F5344CB8AC3E}">
        <p14:creationId xmlns:p14="http://schemas.microsoft.com/office/powerpoint/2010/main" val="7339075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es-CL" dirty="0"/>
              <a:t>Pada </a:t>
            </a:r>
            <a:r>
              <a:rPr lang="es-CL" dirty="0" err="1"/>
              <a:t>saat</a:t>
            </a:r>
            <a:r>
              <a:rPr lang="es-CL" dirty="0"/>
              <a:t> </a:t>
            </a:r>
            <a:r>
              <a:rPr lang="es-CL" dirty="0" err="1"/>
              <a:t>probandus</a:t>
            </a:r>
            <a:r>
              <a:rPr lang="es-CL" dirty="0"/>
              <a:t> </a:t>
            </a:r>
            <a:r>
              <a:rPr lang="es-CL" dirty="0" err="1"/>
              <a:t>tidak</a:t>
            </a:r>
            <a:r>
              <a:rPr lang="es-CL" dirty="0"/>
              <a:t> </a:t>
            </a:r>
            <a:r>
              <a:rPr lang="es-CL" dirty="0" err="1"/>
              <a:t>mendengar</a:t>
            </a:r>
            <a:r>
              <a:rPr lang="es-CL" dirty="0"/>
              <a:t> </a:t>
            </a:r>
            <a:r>
              <a:rPr lang="es-CL" dirty="0" err="1"/>
              <a:t>suara</a:t>
            </a:r>
            <a:r>
              <a:rPr lang="es-CL" dirty="0"/>
              <a:t> </a:t>
            </a:r>
            <a:r>
              <a:rPr lang="es-CL" dirty="0" err="1"/>
              <a:t>garpu</a:t>
            </a:r>
            <a:r>
              <a:rPr lang="es-CL" dirty="0"/>
              <a:t> tala, </a:t>
            </a:r>
            <a:r>
              <a:rPr lang="es-CL" dirty="0" err="1"/>
              <a:t>penguji</a:t>
            </a:r>
            <a:r>
              <a:rPr lang="es-CL" dirty="0"/>
              <a:t> </a:t>
            </a:r>
            <a:r>
              <a:rPr lang="id-ID" dirty="0"/>
              <a:t>d</a:t>
            </a:r>
            <a:r>
              <a:rPr lang="es-CL" dirty="0" err="1"/>
              <a:t>engan</a:t>
            </a:r>
            <a:r>
              <a:rPr lang="es-CL" dirty="0"/>
              <a:t> </a:t>
            </a:r>
            <a:r>
              <a:rPr lang="es-CL" dirty="0" err="1"/>
              <a:t>segera</a:t>
            </a:r>
            <a:r>
              <a:rPr lang="es-CL" dirty="0"/>
              <a:t> </a:t>
            </a:r>
            <a:r>
              <a:rPr lang="es-CL" dirty="0" err="1"/>
              <a:t>memindahkan</a:t>
            </a:r>
            <a:r>
              <a:rPr lang="es-CL" dirty="0"/>
              <a:t> </a:t>
            </a:r>
            <a:r>
              <a:rPr lang="es-CL" dirty="0" err="1"/>
              <a:t>garpu</a:t>
            </a:r>
            <a:r>
              <a:rPr lang="es-CL" dirty="0"/>
              <a:t> tala </a:t>
            </a:r>
            <a:r>
              <a:rPr lang="es-CL" dirty="0" err="1"/>
              <a:t>itu</a:t>
            </a:r>
            <a:r>
              <a:rPr lang="es-CL" dirty="0"/>
              <a:t> </a:t>
            </a:r>
            <a:r>
              <a:rPr lang="es-CL" dirty="0" err="1"/>
              <a:t>ke</a:t>
            </a:r>
            <a:r>
              <a:rPr lang="es-CL" dirty="0"/>
              <a:t> </a:t>
            </a:r>
            <a:r>
              <a:rPr lang="es-CL" dirty="0" err="1"/>
              <a:t>dekat</a:t>
            </a:r>
            <a:r>
              <a:rPr lang="es-CL" dirty="0"/>
              <a:t> </a:t>
            </a:r>
            <a:r>
              <a:rPr lang="es-CL" dirty="0" err="1"/>
              <a:t>telinga</a:t>
            </a:r>
            <a:r>
              <a:rPr lang="es-CL" dirty="0"/>
              <a:t> </a:t>
            </a:r>
            <a:r>
              <a:rPr lang="es-CL" dirty="0" err="1"/>
              <a:t>kanan</a:t>
            </a:r>
            <a:r>
              <a:rPr lang="es-CL" dirty="0"/>
              <a:t>. </a:t>
            </a:r>
            <a:r>
              <a:rPr lang="es-CL" dirty="0" err="1"/>
              <a:t>Dengan</a:t>
            </a:r>
            <a:r>
              <a:rPr lang="es-CL" dirty="0"/>
              <a:t> </a:t>
            </a:r>
            <a:r>
              <a:rPr lang="es-CL" dirty="0" err="1"/>
              <a:t>pemindahan</a:t>
            </a:r>
            <a:r>
              <a:rPr lang="es-CL" dirty="0"/>
              <a:t> </a:t>
            </a:r>
            <a:r>
              <a:rPr lang="es-CL" dirty="0" err="1"/>
              <a:t>garpu</a:t>
            </a:r>
            <a:r>
              <a:rPr lang="es-CL" dirty="0"/>
              <a:t> tala </a:t>
            </a:r>
            <a:r>
              <a:rPr lang="es-CL" dirty="0" err="1"/>
              <a:t>itu</a:t>
            </a:r>
            <a:r>
              <a:rPr lang="es-CL" dirty="0"/>
              <a:t>, </a:t>
            </a:r>
            <a:r>
              <a:rPr lang="es-CL" dirty="0" err="1"/>
              <a:t>maka</a:t>
            </a:r>
            <a:r>
              <a:rPr lang="es-CL" dirty="0"/>
              <a:t> </a:t>
            </a:r>
            <a:r>
              <a:rPr lang="es-CL" dirty="0" err="1"/>
              <a:t>ada</a:t>
            </a:r>
            <a:r>
              <a:rPr lang="es-CL" dirty="0"/>
              <a:t> </a:t>
            </a:r>
            <a:r>
              <a:rPr lang="es-CL" dirty="0" err="1"/>
              <a:t>dua</a:t>
            </a:r>
            <a:r>
              <a:rPr lang="es-CL" dirty="0"/>
              <a:t> </a:t>
            </a:r>
            <a:r>
              <a:rPr lang="es-CL" dirty="0" err="1"/>
              <a:t>kemungkinan</a:t>
            </a:r>
            <a:r>
              <a:rPr lang="es-CL" dirty="0"/>
              <a:t> yang bisa </a:t>
            </a:r>
            <a:r>
              <a:rPr lang="es-CL" dirty="0" err="1"/>
              <a:t>diperoleh</a:t>
            </a:r>
            <a:r>
              <a:rPr lang="es-CL" dirty="0"/>
              <a:t> </a:t>
            </a:r>
            <a:r>
              <a:rPr lang="es-CL" dirty="0" err="1"/>
              <a:t>yaitu</a:t>
            </a:r>
            <a:r>
              <a:rPr lang="es-CL" dirty="0"/>
              <a:t>:</a:t>
            </a:r>
            <a:endParaRPr lang="id-ID" dirty="0"/>
          </a:p>
          <a:p>
            <a:pPr lvl="1"/>
            <a:r>
              <a:rPr lang="en-US" dirty="0" err="1"/>
              <a:t>probandus</a:t>
            </a:r>
            <a:r>
              <a:rPr lang="en-US" dirty="0"/>
              <a:t> </a:t>
            </a:r>
            <a:r>
              <a:rPr lang="id-ID" dirty="0"/>
              <a:t>akan </a:t>
            </a:r>
            <a:r>
              <a:rPr lang="en-US" dirty="0" err="1"/>
              <a:t>mendengar</a:t>
            </a:r>
            <a:r>
              <a:rPr lang="en-US" dirty="0"/>
              <a:t> </a:t>
            </a:r>
            <a:r>
              <a:rPr lang="en-US" dirty="0" err="1"/>
              <a:t>garpu</a:t>
            </a:r>
            <a:r>
              <a:rPr lang="en-US" dirty="0"/>
              <a:t> </a:t>
            </a:r>
            <a:r>
              <a:rPr lang="en-US" dirty="0" err="1"/>
              <a:t>tala</a:t>
            </a:r>
            <a:r>
              <a:rPr lang="en-US" dirty="0"/>
              <a:t> </a:t>
            </a:r>
            <a:r>
              <a:rPr lang="en-US" dirty="0" err="1"/>
              <a:t>lagi</a:t>
            </a:r>
            <a:r>
              <a:rPr lang="id-ID" dirty="0"/>
              <a:t> (T</a:t>
            </a:r>
            <a:r>
              <a:rPr lang="en-US" dirty="0" err="1"/>
              <a:t>es</a:t>
            </a:r>
            <a:r>
              <a:rPr lang="en-US" dirty="0"/>
              <a:t> </a:t>
            </a:r>
            <a:r>
              <a:rPr lang="en-US" dirty="0" err="1"/>
              <a:t>Rinne</a:t>
            </a:r>
            <a:r>
              <a:rPr lang="en-US" dirty="0"/>
              <a:t> </a:t>
            </a:r>
            <a:r>
              <a:rPr lang="en-US" dirty="0" err="1"/>
              <a:t>positif</a:t>
            </a:r>
            <a:r>
              <a:rPr lang="id-ID" dirty="0"/>
              <a:t>)</a:t>
            </a:r>
          </a:p>
          <a:p>
            <a:pPr lvl="1"/>
            <a:r>
              <a:rPr lang="es-CL" dirty="0" err="1"/>
              <a:t>probandus</a:t>
            </a:r>
            <a:r>
              <a:rPr lang="es-CL" dirty="0"/>
              <a:t> </a:t>
            </a:r>
            <a:r>
              <a:rPr lang="es-CL" dirty="0" err="1"/>
              <a:t>tidak</a:t>
            </a:r>
            <a:r>
              <a:rPr lang="es-CL" dirty="0"/>
              <a:t> </a:t>
            </a:r>
            <a:r>
              <a:rPr lang="es-CL" dirty="0" err="1"/>
              <a:t>mendengar</a:t>
            </a:r>
            <a:r>
              <a:rPr lang="es-CL" dirty="0"/>
              <a:t> </a:t>
            </a:r>
            <a:r>
              <a:rPr lang="es-CL" dirty="0" err="1"/>
              <a:t>suara</a:t>
            </a:r>
            <a:r>
              <a:rPr lang="es-CL" dirty="0"/>
              <a:t> </a:t>
            </a:r>
            <a:r>
              <a:rPr lang="es-CL" dirty="0" err="1"/>
              <a:t>garpu</a:t>
            </a:r>
            <a:r>
              <a:rPr lang="es-CL" dirty="0"/>
              <a:t> tala</a:t>
            </a:r>
            <a:r>
              <a:rPr lang="id-ID" dirty="0"/>
              <a:t> (Tes </a:t>
            </a:r>
            <a:r>
              <a:rPr lang="es-CL" dirty="0" err="1"/>
              <a:t>Rinne</a:t>
            </a:r>
            <a:r>
              <a:rPr lang="es-CL" dirty="0"/>
              <a:t> </a:t>
            </a:r>
            <a:r>
              <a:rPr lang="es-CL" dirty="0" err="1"/>
              <a:t>negatif</a:t>
            </a:r>
            <a:r>
              <a:rPr lang="id-ID" dirty="0"/>
              <a:t>)</a:t>
            </a:r>
            <a:r>
              <a:rPr lang="es-CL" dirty="0"/>
              <a:t>.</a:t>
            </a:r>
            <a:endParaRPr lang="id-ID" dirty="0"/>
          </a:p>
          <a:p>
            <a:pPr lvl="0"/>
            <a:endParaRPr lang="id-ID" dirty="0"/>
          </a:p>
          <a:p>
            <a:endParaRPr lang="id-ID" dirty="0"/>
          </a:p>
        </p:txBody>
      </p:sp>
    </p:spTree>
    <p:extLst>
      <p:ext uri="{BB962C8B-B14F-4D97-AF65-F5344CB8AC3E}">
        <p14:creationId xmlns:p14="http://schemas.microsoft.com/office/powerpoint/2010/main" val="58258196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dirty="0"/>
              <a:t>U</a:t>
            </a:r>
            <a:r>
              <a:rPr lang="es-CL" dirty="0" err="1"/>
              <a:t>langi</a:t>
            </a:r>
            <a:r>
              <a:rPr lang="es-CL" dirty="0"/>
              <a:t> </a:t>
            </a:r>
            <a:r>
              <a:rPr lang="es-CL" dirty="0" err="1"/>
              <a:t>percobaan</a:t>
            </a:r>
            <a:r>
              <a:rPr lang="es-CL" dirty="0"/>
              <a:t> </a:t>
            </a:r>
            <a:r>
              <a:rPr lang="es-CL" dirty="0" err="1"/>
              <a:t>sebanyak</a:t>
            </a:r>
            <a:r>
              <a:rPr lang="es-CL" dirty="0"/>
              <a:t> </a:t>
            </a:r>
            <a:r>
              <a:rPr lang="es-CL" dirty="0" err="1"/>
              <a:t>tiga</a:t>
            </a:r>
            <a:r>
              <a:rPr lang="es-CL" dirty="0"/>
              <a:t> </a:t>
            </a:r>
            <a:r>
              <a:rPr lang="es-CL" dirty="0" err="1"/>
              <a:t>kali</a:t>
            </a:r>
            <a:r>
              <a:rPr lang="es-CL" dirty="0"/>
              <a:t>, </a:t>
            </a:r>
            <a:r>
              <a:rPr lang="es-CL" dirty="0" err="1"/>
              <a:t>catatlah</a:t>
            </a:r>
            <a:r>
              <a:rPr lang="es-CL" dirty="0"/>
              <a:t> </a:t>
            </a:r>
            <a:r>
              <a:rPr lang="es-CL" dirty="0" err="1"/>
              <a:t>hasilnya</a:t>
            </a:r>
            <a:r>
              <a:rPr lang="es-CL" dirty="0"/>
              <a:t> di </a:t>
            </a:r>
            <a:r>
              <a:rPr lang="es-CL" dirty="0" err="1"/>
              <a:t>lembar</a:t>
            </a:r>
            <a:r>
              <a:rPr lang="es-CL" dirty="0"/>
              <a:t> </a:t>
            </a:r>
            <a:r>
              <a:rPr lang="es-CL" dirty="0" err="1"/>
              <a:t>kerja</a:t>
            </a:r>
            <a:endParaRPr lang="id-ID" dirty="0"/>
          </a:p>
          <a:p>
            <a:pPr lvl="0"/>
            <a:r>
              <a:rPr lang="es-CL" dirty="0" err="1"/>
              <a:t>Lakukan</a:t>
            </a:r>
            <a:r>
              <a:rPr lang="es-CL" dirty="0"/>
              <a:t> </a:t>
            </a:r>
            <a:r>
              <a:rPr lang="es-CL" dirty="0" err="1"/>
              <a:t>percobaan</a:t>
            </a:r>
            <a:r>
              <a:rPr lang="es-CL" dirty="0"/>
              <a:t> </a:t>
            </a:r>
            <a:r>
              <a:rPr lang="es-CL" dirty="0" err="1"/>
              <a:t>ini</a:t>
            </a:r>
            <a:r>
              <a:rPr lang="es-CL" dirty="0"/>
              <a:t> </a:t>
            </a:r>
            <a:r>
              <a:rPr lang="es-CL" dirty="0" err="1"/>
              <a:t>untuk</a:t>
            </a:r>
            <a:r>
              <a:rPr lang="es-CL" dirty="0"/>
              <a:t> </a:t>
            </a:r>
            <a:r>
              <a:rPr lang="es-CL" dirty="0" err="1"/>
              <a:t>telinga</a:t>
            </a:r>
            <a:r>
              <a:rPr lang="es-CL" dirty="0"/>
              <a:t> </a:t>
            </a:r>
            <a:r>
              <a:rPr lang="es-CL" dirty="0" err="1"/>
              <a:t>kiri</a:t>
            </a:r>
            <a:r>
              <a:rPr lang="id-ID" dirty="0"/>
              <a:t>, </a:t>
            </a:r>
            <a:r>
              <a:rPr lang="es-CL" dirty="0" err="1"/>
              <a:t>ulangi</a:t>
            </a:r>
            <a:r>
              <a:rPr lang="es-CL" dirty="0"/>
              <a:t> </a:t>
            </a:r>
            <a:r>
              <a:rPr lang="es-CL" dirty="0" err="1"/>
              <a:t>percobaan</a:t>
            </a:r>
            <a:r>
              <a:rPr lang="es-CL" dirty="0"/>
              <a:t> </a:t>
            </a:r>
            <a:r>
              <a:rPr lang="es-CL" dirty="0" err="1"/>
              <a:t>sebanyak</a:t>
            </a:r>
            <a:r>
              <a:rPr lang="es-CL" dirty="0"/>
              <a:t> </a:t>
            </a:r>
            <a:r>
              <a:rPr lang="es-CL" dirty="0" err="1"/>
              <a:t>tiga</a:t>
            </a:r>
            <a:r>
              <a:rPr lang="es-CL" dirty="0"/>
              <a:t> </a:t>
            </a:r>
            <a:r>
              <a:rPr lang="es-CL" dirty="0" err="1"/>
              <a:t>kali</a:t>
            </a:r>
            <a:r>
              <a:rPr lang="es-CL" dirty="0"/>
              <a:t>, </a:t>
            </a:r>
            <a:r>
              <a:rPr lang="id-ID" dirty="0"/>
              <a:t>dan </a:t>
            </a:r>
            <a:r>
              <a:rPr lang="es-CL" dirty="0" err="1"/>
              <a:t>catatlah</a:t>
            </a:r>
            <a:r>
              <a:rPr lang="es-CL" dirty="0"/>
              <a:t> </a:t>
            </a:r>
            <a:r>
              <a:rPr lang="es-CL" dirty="0" err="1"/>
              <a:t>hasilnya</a:t>
            </a:r>
            <a:r>
              <a:rPr lang="es-CL" dirty="0"/>
              <a:t> di </a:t>
            </a:r>
            <a:r>
              <a:rPr lang="es-CL" dirty="0" err="1"/>
              <a:t>lembar</a:t>
            </a:r>
            <a:r>
              <a:rPr lang="es-CL" dirty="0"/>
              <a:t> </a:t>
            </a:r>
            <a:r>
              <a:rPr lang="es-CL" dirty="0" err="1"/>
              <a:t>kerja</a:t>
            </a:r>
            <a:r>
              <a:rPr lang="id-ID" dirty="0"/>
              <a:t>. </a:t>
            </a:r>
          </a:p>
          <a:p>
            <a:pPr lvl="0"/>
            <a:r>
              <a:rPr lang="id-ID" dirty="0"/>
              <a:t>B</a:t>
            </a:r>
            <a:r>
              <a:rPr lang="es-CL" dirty="0" err="1"/>
              <a:t>andingkan</a:t>
            </a:r>
            <a:r>
              <a:rPr lang="es-CL" dirty="0"/>
              <a:t> </a:t>
            </a:r>
            <a:r>
              <a:rPr lang="es-CL" dirty="0" err="1"/>
              <a:t>hasil</a:t>
            </a:r>
            <a:r>
              <a:rPr lang="es-CL" dirty="0"/>
              <a:t> yang </a:t>
            </a:r>
            <a:r>
              <a:rPr lang="id-ID" dirty="0"/>
              <a:t>di</a:t>
            </a:r>
            <a:r>
              <a:rPr lang="es-CL" dirty="0" err="1"/>
              <a:t>peroleh</a:t>
            </a:r>
            <a:r>
              <a:rPr lang="es-CL" dirty="0"/>
              <a:t> </a:t>
            </a:r>
            <a:r>
              <a:rPr lang="id-ID" dirty="0"/>
              <a:t>dari </a:t>
            </a:r>
            <a:r>
              <a:rPr lang="es-CL" dirty="0" err="1"/>
              <a:t>telinga</a:t>
            </a:r>
            <a:r>
              <a:rPr lang="es-CL" dirty="0"/>
              <a:t> </a:t>
            </a:r>
            <a:r>
              <a:rPr lang="es-CL" dirty="0" err="1"/>
              <a:t>kanan</a:t>
            </a:r>
            <a:r>
              <a:rPr lang="es-CL" dirty="0"/>
              <a:t> </a:t>
            </a:r>
            <a:r>
              <a:rPr lang="id-ID" dirty="0"/>
              <a:t>dan </a:t>
            </a:r>
            <a:r>
              <a:rPr lang="es-CL" dirty="0" err="1"/>
              <a:t>telinga</a:t>
            </a:r>
            <a:r>
              <a:rPr lang="es-CL" dirty="0"/>
              <a:t> </a:t>
            </a:r>
            <a:r>
              <a:rPr lang="es-CL" dirty="0" err="1"/>
              <a:t>kiri</a:t>
            </a:r>
            <a:r>
              <a:rPr lang="es-CL" dirty="0"/>
              <a:t>.</a:t>
            </a:r>
            <a:endParaRPr lang="id-ID" dirty="0"/>
          </a:p>
          <a:p>
            <a:pPr lvl="0"/>
            <a:endParaRPr lang="id-ID" dirty="0"/>
          </a:p>
          <a:p>
            <a:endParaRPr lang="id-ID" dirty="0"/>
          </a:p>
        </p:txBody>
      </p:sp>
    </p:spTree>
    <p:extLst>
      <p:ext uri="{BB962C8B-B14F-4D97-AF65-F5344CB8AC3E}">
        <p14:creationId xmlns:p14="http://schemas.microsoft.com/office/powerpoint/2010/main" val="35561577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1"/>
            <a:ext cx="8534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68031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en-US" dirty="0" err="1"/>
              <a:t>Interpretasi</a:t>
            </a:r>
            <a:r>
              <a:rPr lang="en-US" dirty="0"/>
              <a:t>: </a:t>
            </a:r>
            <a:endParaRPr lang="id-ID" dirty="0"/>
          </a:p>
          <a:p>
            <a:pPr lvl="0"/>
            <a:r>
              <a:rPr lang="id-ID" dirty="0"/>
              <a:t>T</a:t>
            </a:r>
            <a:r>
              <a:rPr lang="en-US" dirty="0" err="1"/>
              <a:t>es</a:t>
            </a:r>
            <a:r>
              <a:rPr lang="en-US" dirty="0"/>
              <a:t> </a:t>
            </a:r>
            <a:r>
              <a:rPr lang="en-US" dirty="0" err="1"/>
              <a:t>Rinne</a:t>
            </a:r>
            <a:r>
              <a:rPr lang="en-US" dirty="0"/>
              <a:t> </a:t>
            </a:r>
            <a:r>
              <a:rPr lang="en-US" dirty="0" err="1"/>
              <a:t>positif</a:t>
            </a:r>
            <a:r>
              <a:rPr lang="id-ID" dirty="0"/>
              <a:t> </a:t>
            </a:r>
            <a:r>
              <a:rPr lang="id-ID" dirty="0">
                <a:sym typeface="Wingdings" pitchFamily="2" charset="2"/>
              </a:rPr>
              <a:t> </a:t>
            </a:r>
            <a:r>
              <a:rPr lang="id-ID" dirty="0"/>
              <a:t>probandus memiliki pendengaran normal atau mengalami tuli persepsi</a:t>
            </a:r>
          </a:p>
          <a:p>
            <a:pPr lvl="0"/>
            <a:r>
              <a:rPr lang="id-ID" dirty="0"/>
              <a:t>T</a:t>
            </a:r>
            <a:r>
              <a:rPr lang="en-US" dirty="0" err="1"/>
              <a:t>es</a:t>
            </a:r>
            <a:r>
              <a:rPr lang="en-US" dirty="0"/>
              <a:t> </a:t>
            </a:r>
            <a:r>
              <a:rPr lang="en-US" dirty="0" err="1"/>
              <a:t>Rinne</a:t>
            </a:r>
            <a:r>
              <a:rPr lang="en-US" dirty="0"/>
              <a:t> </a:t>
            </a:r>
            <a:r>
              <a:rPr lang="en-US" dirty="0" err="1"/>
              <a:t>negatif</a:t>
            </a:r>
            <a:r>
              <a:rPr lang="id-ID" dirty="0"/>
              <a:t> </a:t>
            </a:r>
            <a:r>
              <a:rPr lang="id-ID" dirty="0">
                <a:sym typeface="Wingdings" pitchFamily="2" charset="2"/>
              </a:rPr>
              <a:t></a:t>
            </a:r>
            <a:r>
              <a:rPr lang="id-ID" dirty="0"/>
              <a:t> probandus mengalami tuli konduksi</a:t>
            </a:r>
          </a:p>
          <a:p>
            <a:endParaRPr lang="id-ID" dirty="0"/>
          </a:p>
        </p:txBody>
      </p:sp>
    </p:spTree>
    <p:extLst>
      <p:ext uri="{BB962C8B-B14F-4D97-AF65-F5344CB8AC3E}">
        <p14:creationId xmlns:p14="http://schemas.microsoft.com/office/powerpoint/2010/main" val="269336638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Percobaan weber </a:t>
            </a:r>
          </a:p>
        </p:txBody>
      </p:sp>
      <p:sp>
        <p:nvSpPr>
          <p:cNvPr id="3" name="Content Placeholder 2"/>
          <p:cNvSpPr>
            <a:spLocks noGrp="1"/>
          </p:cNvSpPr>
          <p:nvPr>
            <p:ph idx="1"/>
          </p:nvPr>
        </p:nvSpPr>
        <p:spPr/>
        <p:txBody>
          <a:bodyPr/>
          <a:lstStyle/>
          <a:p>
            <a:endParaRPr lang="id-ID"/>
          </a:p>
        </p:txBody>
      </p:sp>
      <p:pic>
        <p:nvPicPr>
          <p:cNvPr id="3074" name="Picture 2"/>
          <p:cNvPicPr>
            <a:picLocks noChangeAspect="1" noChangeArrowheads="1"/>
          </p:cNvPicPr>
          <p:nvPr/>
        </p:nvPicPr>
        <p:blipFill>
          <a:blip r:embed="rId2"/>
          <a:srcRect/>
          <a:stretch>
            <a:fillRect/>
          </a:stretch>
        </p:blipFill>
        <p:spPr bwMode="auto">
          <a:xfrm>
            <a:off x="2938463" y="1633538"/>
            <a:ext cx="3267075" cy="359092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Percobaan weber </a:t>
            </a:r>
          </a:p>
        </p:txBody>
      </p:sp>
      <p:sp>
        <p:nvSpPr>
          <p:cNvPr id="3" name="Content Placeholder 2"/>
          <p:cNvSpPr>
            <a:spLocks noGrp="1"/>
          </p:cNvSpPr>
          <p:nvPr>
            <p:ph idx="1"/>
          </p:nvPr>
        </p:nvSpPr>
        <p:spPr>
          <a:xfrm>
            <a:off x="457200" y="1752600"/>
            <a:ext cx="8229600" cy="4572000"/>
          </a:xfrm>
        </p:spPr>
        <p:txBody>
          <a:bodyPr>
            <a:normAutofit lnSpcReduction="10000"/>
          </a:bodyPr>
          <a:lstStyle/>
          <a:p>
            <a:pPr lvl="0"/>
            <a:r>
              <a:rPr lang="id-ID" dirty="0"/>
              <a:t>Penguji </a:t>
            </a:r>
            <a:r>
              <a:rPr lang="es-CL" dirty="0" err="1"/>
              <a:t>meletakkan</a:t>
            </a:r>
            <a:r>
              <a:rPr lang="es-CL" dirty="0"/>
              <a:t> </a:t>
            </a:r>
            <a:r>
              <a:rPr lang="es-CL" dirty="0" err="1"/>
              <a:t>pangkal</a:t>
            </a:r>
            <a:r>
              <a:rPr lang="es-CL" dirty="0"/>
              <a:t> </a:t>
            </a:r>
            <a:r>
              <a:rPr lang="es-CL" dirty="0" err="1"/>
              <a:t>garpu</a:t>
            </a:r>
            <a:r>
              <a:rPr lang="es-CL" dirty="0"/>
              <a:t> tala yang </a:t>
            </a:r>
            <a:r>
              <a:rPr lang="es-CL" dirty="0" err="1"/>
              <a:t>sudah</a:t>
            </a:r>
            <a:r>
              <a:rPr lang="es-CL" dirty="0"/>
              <a:t> </a:t>
            </a:r>
            <a:r>
              <a:rPr lang="es-CL" dirty="0" err="1"/>
              <a:t>digetarkan</a:t>
            </a:r>
            <a:r>
              <a:rPr lang="es-CL" dirty="0"/>
              <a:t> pada </a:t>
            </a:r>
            <a:r>
              <a:rPr lang="es-CL" dirty="0" err="1"/>
              <a:t>puncak</a:t>
            </a:r>
            <a:r>
              <a:rPr lang="es-CL" dirty="0"/>
              <a:t> </a:t>
            </a:r>
            <a:r>
              <a:rPr lang="es-CL" dirty="0" err="1"/>
              <a:t>kepala</a:t>
            </a:r>
            <a:r>
              <a:rPr lang="es-CL" dirty="0"/>
              <a:t> </a:t>
            </a:r>
            <a:r>
              <a:rPr lang="id-ID" dirty="0"/>
              <a:t>(verteks) </a:t>
            </a:r>
            <a:r>
              <a:rPr lang="es-CL" dirty="0" err="1"/>
              <a:t>probandus</a:t>
            </a:r>
            <a:r>
              <a:rPr lang="es-CL" dirty="0"/>
              <a:t>.</a:t>
            </a:r>
            <a:endParaRPr lang="id-ID" dirty="0"/>
          </a:p>
          <a:p>
            <a:pPr lvl="0"/>
            <a:r>
              <a:rPr lang="es-CL" dirty="0" err="1"/>
              <a:t>Probandus</a:t>
            </a:r>
            <a:r>
              <a:rPr lang="es-CL" dirty="0"/>
              <a:t> </a:t>
            </a:r>
            <a:r>
              <a:rPr lang="es-CL" dirty="0" err="1"/>
              <a:t>memperhatikan</a:t>
            </a:r>
            <a:r>
              <a:rPr lang="es-CL" dirty="0"/>
              <a:t> intensitas </a:t>
            </a:r>
            <a:r>
              <a:rPr lang="es-CL" dirty="0" err="1"/>
              <a:t>suara</a:t>
            </a:r>
            <a:r>
              <a:rPr lang="es-CL" dirty="0"/>
              <a:t> di </a:t>
            </a:r>
            <a:r>
              <a:rPr lang="es-CL" dirty="0" err="1"/>
              <a:t>kedua</a:t>
            </a:r>
            <a:r>
              <a:rPr lang="es-CL" dirty="0"/>
              <a:t> </a:t>
            </a:r>
            <a:r>
              <a:rPr lang="es-CL" dirty="0" err="1"/>
              <a:t>telinga</a:t>
            </a:r>
            <a:r>
              <a:rPr lang="id-ID" dirty="0"/>
              <a:t>, sehingga terdapat tiga kemungkinan yang terjadi, yaitu:</a:t>
            </a:r>
          </a:p>
          <a:p>
            <a:pPr lvl="1"/>
            <a:r>
              <a:rPr lang="es-CL" dirty="0" err="1"/>
              <a:t>probandus</a:t>
            </a:r>
            <a:r>
              <a:rPr lang="es-CL" dirty="0"/>
              <a:t> </a:t>
            </a:r>
            <a:r>
              <a:rPr lang="id-ID" dirty="0"/>
              <a:t>mendengar suara sama keras di kedua telinga</a:t>
            </a:r>
          </a:p>
          <a:p>
            <a:pPr lvl="1"/>
            <a:r>
              <a:rPr lang="id-ID" dirty="0"/>
              <a:t>probandus mendengar suara lebih </a:t>
            </a:r>
            <a:r>
              <a:rPr lang="es-CL" dirty="0" err="1"/>
              <a:t>keras</a:t>
            </a:r>
            <a:r>
              <a:rPr lang="es-CL" dirty="0"/>
              <a:t> pada </a:t>
            </a:r>
            <a:r>
              <a:rPr lang="id-ID" dirty="0"/>
              <a:t>telinga kiri (lateralisasi ke kiri)</a:t>
            </a:r>
          </a:p>
          <a:p>
            <a:pPr lvl="1"/>
            <a:r>
              <a:rPr lang="id-ID" dirty="0"/>
              <a:t>probandus mendengar suara lebih keras pada telinga kanan (</a:t>
            </a:r>
            <a:r>
              <a:rPr lang="es-CL" dirty="0" err="1"/>
              <a:t>lateralisasi</a:t>
            </a:r>
            <a:r>
              <a:rPr lang="es-CL" dirty="0"/>
              <a:t> </a:t>
            </a:r>
            <a:r>
              <a:rPr lang="es-CL" dirty="0" err="1"/>
              <a:t>ke</a:t>
            </a:r>
            <a:r>
              <a:rPr lang="es-CL" dirty="0"/>
              <a:t> </a:t>
            </a:r>
            <a:r>
              <a:rPr lang="es-CL" dirty="0" err="1"/>
              <a:t>kanan</a:t>
            </a:r>
            <a:r>
              <a:rPr lang="id-ID" dirty="0"/>
              <a:t>)</a:t>
            </a:r>
            <a:r>
              <a:rPr lang="es-CL" dirty="0"/>
              <a:t>. </a:t>
            </a:r>
            <a:endParaRPr lang="id-ID" dirty="0"/>
          </a:p>
          <a:p>
            <a:r>
              <a:rPr lang="id-ID" dirty="0"/>
              <a:t>Ulangi percobaan sampai tiga kali dan catatlah hasilnya pada lembar kerja</a:t>
            </a:r>
          </a:p>
          <a:p>
            <a:endParaRPr lang="id-ID" dirty="0"/>
          </a:p>
        </p:txBody>
      </p:sp>
    </p:spTree>
    <p:extLst>
      <p:ext uri="{BB962C8B-B14F-4D97-AF65-F5344CB8AC3E}">
        <p14:creationId xmlns:p14="http://schemas.microsoft.com/office/powerpoint/2010/main" val="27327782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534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4304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Interpretasi:</a:t>
            </a:r>
          </a:p>
          <a:p>
            <a:r>
              <a:rPr lang="id-ID" dirty="0"/>
              <a:t>Lateralisasi ke telinga kiri -- &gt; telinga kiri mengalami tuli konduksi atau telinga kanan tuli persepsi </a:t>
            </a:r>
          </a:p>
          <a:p>
            <a:r>
              <a:rPr lang="en-US" dirty="0" err="1"/>
              <a:t>Lateralisasi</a:t>
            </a:r>
            <a:r>
              <a:rPr lang="en-US" dirty="0"/>
              <a:t> </a:t>
            </a:r>
            <a:r>
              <a:rPr lang="en-US" dirty="0" err="1"/>
              <a:t>ke</a:t>
            </a:r>
            <a:r>
              <a:rPr lang="en-US" dirty="0"/>
              <a:t> </a:t>
            </a:r>
            <a:r>
              <a:rPr lang="en-US" dirty="0" err="1"/>
              <a:t>telinga</a:t>
            </a:r>
            <a:r>
              <a:rPr lang="en-US" dirty="0"/>
              <a:t> </a:t>
            </a:r>
            <a:r>
              <a:rPr lang="id-ID" dirty="0"/>
              <a:t>yang pendengarannya berkurang </a:t>
            </a:r>
            <a:r>
              <a:rPr lang="en-US" dirty="0"/>
              <a:t>-- &gt; </a:t>
            </a:r>
            <a:r>
              <a:rPr lang="en-US" dirty="0" err="1"/>
              <a:t>telinga</a:t>
            </a:r>
            <a:r>
              <a:rPr lang="en-US" dirty="0"/>
              <a:t> </a:t>
            </a:r>
            <a:r>
              <a:rPr lang="id-ID" dirty="0"/>
              <a:t>tersebut </a:t>
            </a:r>
            <a:r>
              <a:rPr lang="en-US" dirty="0" err="1"/>
              <a:t>mengalami</a:t>
            </a:r>
            <a:r>
              <a:rPr lang="en-US" dirty="0"/>
              <a:t> </a:t>
            </a:r>
            <a:r>
              <a:rPr lang="en-US" dirty="0" err="1"/>
              <a:t>tuli</a:t>
            </a:r>
            <a:r>
              <a:rPr lang="en-US" dirty="0"/>
              <a:t> </a:t>
            </a:r>
            <a:r>
              <a:rPr lang="en-US" dirty="0" err="1"/>
              <a:t>konduksi</a:t>
            </a:r>
            <a:r>
              <a:rPr lang="en-US" dirty="0"/>
              <a:t> </a:t>
            </a:r>
            <a:endParaRPr lang="id-ID" dirty="0"/>
          </a:p>
          <a:p>
            <a:r>
              <a:rPr lang="en-US" dirty="0" err="1"/>
              <a:t>Lateralisasi</a:t>
            </a:r>
            <a:r>
              <a:rPr lang="en-US" dirty="0"/>
              <a:t> </a:t>
            </a:r>
            <a:r>
              <a:rPr lang="en-US" dirty="0" err="1"/>
              <a:t>ke</a:t>
            </a:r>
            <a:r>
              <a:rPr lang="en-US" dirty="0"/>
              <a:t> </a:t>
            </a:r>
            <a:r>
              <a:rPr lang="en-US" dirty="0" err="1"/>
              <a:t>telinga</a:t>
            </a:r>
            <a:r>
              <a:rPr lang="en-US" dirty="0"/>
              <a:t> </a:t>
            </a:r>
            <a:r>
              <a:rPr lang="id-ID" dirty="0"/>
              <a:t>yang pendengarannya lebih baik </a:t>
            </a:r>
            <a:r>
              <a:rPr lang="en-US" dirty="0"/>
              <a:t>-- &gt; </a:t>
            </a:r>
            <a:r>
              <a:rPr lang="en-US" dirty="0" err="1"/>
              <a:t>telinga</a:t>
            </a:r>
            <a:r>
              <a:rPr lang="en-US" dirty="0"/>
              <a:t> </a:t>
            </a:r>
            <a:r>
              <a:rPr lang="id-ID" dirty="0"/>
              <a:t>sebelah </a:t>
            </a:r>
            <a:r>
              <a:rPr lang="en-US" dirty="0" err="1"/>
              <a:t>mengalami</a:t>
            </a:r>
            <a:r>
              <a:rPr lang="en-US" dirty="0"/>
              <a:t> </a:t>
            </a:r>
            <a:r>
              <a:rPr lang="en-US" dirty="0" err="1"/>
              <a:t>tuli</a:t>
            </a:r>
            <a:r>
              <a:rPr lang="en-US" dirty="0"/>
              <a:t> </a:t>
            </a:r>
            <a:r>
              <a:rPr lang="en-US" dirty="0" err="1"/>
              <a:t>persepsi</a:t>
            </a:r>
            <a:endParaRPr lang="id-ID"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id-ID" dirty="0"/>
              <a:t>Seorang </a:t>
            </a:r>
            <a:r>
              <a:rPr lang="en-ID" dirty="0" err="1"/>
              <a:t>perempuan</a:t>
            </a:r>
            <a:r>
              <a:rPr lang="en-ID" dirty="0"/>
              <a:t> </a:t>
            </a:r>
            <a:r>
              <a:rPr lang="en-ID" dirty="0" err="1"/>
              <a:t>usia</a:t>
            </a:r>
            <a:r>
              <a:rPr lang="en-ID" dirty="0"/>
              <a:t> 40 </a:t>
            </a:r>
            <a:r>
              <a:rPr lang="id-ID" dirty="0"/>
              <a:t>tahun </a:t>
            </a:r>
            <a:r>
              <a:rPr lang="en-ID" dirty="0" err="1"/>
              <a:t>datang</a:t>
            </a:r>
            <a:r>
              <a:rPr lang="en-ID" dirty="0"/>
              <a:t> </a:t>
            </a:r>
            <a:r>
              <a:rPr lang="en-ID" dirty="0" err="1"/>
              <a:t>ke</a:t>
            </a:r>
            <a:r>
              <a:rPr lang="en-ID" dirty="0"/>
              <a:t> </a:t>
            </a:r>
            <a:r>
              <a:rPr lang="id-ID" dirty="0"/>
              <a:t>Puskesmas </a:t>
            </a:r>
            <a:r>
              <a:rPr lang="en-ID" dirty="0" err="1"/>
              <a:t>dengan</a:t>
            </a:r>
            <a:r>
              <a:rPr lang="en-ID" dirty="0"/>
              <a:t> </a:t>
            </a:r>
            <a:r>
              <a:rPr lang="en-ID" dirty="0" err="1"/>
              <a:t>keluhan</a:t>
            </a:r>
            <a:r>
              <a:rPr lang="en-ID" dirty="0"/>
              <a:t> </a:t>
            </a:r>
            <a:r>
              <a:rPr lang="en-ID" dirty="0" err="1"/>
              <a:t>akhir-akhir</a:t>
            </a:r>
            <a:r>
              <a:rPr lang="en-ID" dirty="0"/>
              <a:t> </a:t>
            </a:r>
            <a:r>
              <a:rPr lang="en-ID" dirty="0" err="1"/>
              <a:t>ini</a:t>
            </a:r>
            <a:r>
              <a:rPr lang="en-ID" dirty="0"/>
              <a:t> </a:t>
            </a:r>
            <a:r>
              <a:rPr lang="en-ID" b="1" dirty="0" err="1"/>
              <a:t>telinga</a:t>
            </a:r>
            <a:r>
              <a:rPr lang="en-ID" b="1" dirty="0"/>
              <a:t> </a:t>
            </a:r>
            <a:r>
              <a:rPr lang="en-ID" b="1" dirty="0" err="1"/>
              <a:t>kiri</a:t>
            </a:r>
            <a:r>
              <a:rPr lang="en-ID" b="1" dirty="0"/>
              <a:t> </a:t>
            </a:r>
            <a:r>
              <a:rPr lang="en-ID" dirty="0" err="1"/>
              <a:t>mengalami</a:t>
            </a:r>
            <a:r>
              <a:rPr lang="en-ID" dirty="0"/>
              <a:t> </a:t>
            </a:r>
            <a:r>
              <a:rPr lang="en-ID" dirty="0" err="1"/>
              <a:t>kesulitan</a:t>
            </a:r>
            <a:r>
              <a:rPr lang="en-ID" dirty="0"/>
              <a:t> </a:t>
            </a:r>
            <a:r>
              <a:rPr lang="en-ID" dirty="0" err="1"/>
              <a:t>untuk</a:t>
            </a:r>
            <a:r>
              <a:rPr lang="en-ID" dirty="0"/>
              <a:t> </a:t>
            </a:r>
            <a:r>
              <a:rPr lang="en-ID" dirty="0" err="1"/>
              <a:t>dapat</a:t>
            </a:r>
            <a:r>
              <a:rPr lang="en-ID" dirty="0"/>
              <a:t> </a:t>
            </a:r>
            <a:r>
              <a:rPr lang="en-ID" dirty="0" err="1"/>
              <a:t>menangkap</a:t>
            </a:r>
            <a:r>
              <a:rPr lang="en-ID" dirty="0"/>
              <a:t> </a:t>
            </a:r>
            <a:r>
              <a:rPr lang="en-ID" dirty="0" err="1"/>
              <a:t>pembicaraan</a:t>
            </a:r>
            <a:r>
              <a:rPr lang="en-ID" dirty="0"/>
              <a:t>. </a:t>
            </a:r>
          </a:p>
          <a:p>
            <a:pPr lvl="0"/>
            <a:r>
              <a:rPr lang="id-ID" dirty="0"/>
              <a:t>Hasil tes garputala adalah sebagai berikut:</a:t>
            </a:r>
            <a:endParaRPr lang="en-ID" dirty="0"/>
          </a:p>
          <a:p>
            <a:pPr lvl="0"/>
            <a:endParaRPr lang="en-US" dirty="0"/>
          </a:p>
          <a:p>
            <a:endParaRPr lang="en-ID" dirty="0"/>
          </a:p>
          <a:p>
            <a:endParaRPr lang="en-ID" dirty="0"/>
          </a:p>
          <a:p>
            <a:endParaRPr lang="en-ID"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0617889"/>
              </p:ext>
            </p:extLst>
          </p:nvPr>
        </p:nvGraphicFramePr>
        <p:xfrm>
          <a:off x="1043608" y="3861049"/>
          <a:ext cx="7416825" cy="2265114"/>
        </p:xfrm>
        <a:graphic>
          <a:graphicData uri="http://schemas.openxmlformats.org/drawingml/2006/table">
            <a:tbl>
              <a:tblPr firstRow="1" firstCol="1" bandRow="1">
                <a:tableStyleId>{5C22544A-7EE6-4342-B048-85BDC9FD1C3A}</a:tableStyleId>
              </a:tblPr>
              <a:tblGrid>
                <a:gridCol w="2470387">
                  <a:extLst>
                    <a:ext uri="{9D8B030D-6E8A-4147-A177-3AD203B41FA5}">
                      <a16:colId xmlns:a16="http://schemas.microsoft.com/office/drawing/2014/main" val="20000"/>
                    </a:ext>
                  </a:extLst>
                </a:gridCol>
                <a:gridCol w="2476051">
                  <a:extLst>
                    <a:ext uri="{9D8B030D-6E8A-4147-A177-3AD203B41FA5}">
                      <a16:colId xmlns:a16="http://schemas.microsoft.com/office/drawing/2014/main" val="20001"/>
                    </a:ext>
                  </a:extLst>
                </a:gridCol>
                <a:gridCol w="2470387">
                  <a:extLst>
                    <a:ext uri="{9D8B030D-6E8A-4147-A177-3AD203B41FA5}">
                      <a16:colId xmlns:a16="http://schemas.microsoft.com/office/drawing/2014/main" val="20002"/>
                    </a:ext>
                  </a:extLst>
                </a:gridCol>
              </a:tblGrid>
              <a:tr h="683446">
                <a:tc>
                  <a:txBody>
                    <a:bodyPr/>
                    <a:lstStyle/>
                    <a:p>
                      <a:pPr marL="457200">
                        <a:lnSpc>
                          <a:spcPct val="115000"/>
                        </a:lnSpc>
                        <a:spcAft>
                          <a:spcPts val="0"/>
                        </a:spcAft>
                      </a:pPr>
                      <a:r>
                        <a:rPr lang="id-ID" sz="2000" dirty="0">
                          <a:effectLst/>
                        </a:rPr>
                        <a:t>Tes garpu tala</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457200">
                        <a:lnSpc>
                          <a:spcPct val="115000"/>
                        </a:lnSpc>
                        <a:spcAft>
                          <a:spcPts val="0"/>
                        </a:spcAft>
                      </a:pPr>
                      <a:r>
                        <a:rPr lang="id-ID" sz="2000">
                          <a:effectLst/>
                        </a:rPr>
                        <a:t>Telinga kanan</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457200">
                        <a:lnSpc>
                          <a:spcPct val="115000"/>
                        </a:lnSpc>
                        <a:spcAft>
                          <a:spcPts val="0"/>
                        </a:spcAft>
                      </a:pPr>
                      <a:r>
                        <a:rPr lang="id-ID" sz="2000">
                          <a:effectLst/>
                        </a:rPr>
                        <a:t>Telinga kiri</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95417">
                <a:tc>
                  <a:txBody>
                    <a:bodyPr/>
                    <a:lstStyle/>
                    <a:p>
                      <a:pPr marL="457200">
                        <a:lnSpc>
                          <a:spcPct val="115000"/>
                        </a:lnSpc>
                        <a:spcAft>
                          <a:spcPts val="0"/>
                        </a:spcAft>
                      </a:pPr>
                      <a:r>
                        <a:rPr lang="id-ID" sz="2000">
                          <a:effectLst/>
                        </a:rPr>
                        <a:t>Rinne</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457200" algn="ctr">
                        <a:lnSpc>
                          <a:spcPct val="115000"/>
                        </a:lnSpc>
                        <a:spcAft>
                          <a:spcPts val="0"/>
                        </a:spcAft>
                      </a:pPr>
                      <a:r>
                        <a:rPr lang="id-ID" sz="2000" dirty="0">
                          <a:effectLst/>
                        </a:rPr>
                        <a:t>-</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457200" algn="ctr">
                        <a:lnSpc>
                          <a:spcPct val="115000"/>
                        </a:lnSpc>
                        <a:spcAft>
                          <a:spcPts val="0"/>
                        </a:spcAft>
                      </a:pPr>
                      <a:r>
                        <a:rPr lang="id-ID" sz="2000">
                          <a:effectLst/>
                        </a:rPr>
                        <a:t>+</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95417">
                <a:tc>
                  <a:txBody>
                    <a:bodyPr/>
                    <a:lstStyle/>
                    <a:p>
                      <a:pPr marL="457200">
                        <a:lnSpc>
                          <a:spcPct val="115000"/>
                        </a:lnSpc>
                        <a:spcAft>
                          <a:spcPts val="0"/>
                        </a:spcAft>
                      </a:pPr>
                      <a:r>
                        <a:rPr lang="id-ID" sz="2000">
                          <a:effectLst/>
                        </a:rPr>
                        <a:t>Weber</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n-ID" sz="2000" dirty="0">
                          <a:effectLst/>
                        </a:rPr>
                        <a:t>L</a:t>
                      </a:r>
                      <a:r>
                        <a:rPr lang="id-ID" sz="2000" dirty="0">
                          <a:effectLst/>
                        </a:rPr>
                        <a:t>ateralisasi</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457200" algn="ctr">
                        <a:lnSpc>
                          <a:spcPct val="115000"/>
                        </a:lnSpc>
                        <a:spcAft>
                          <a:spcPts val="0"/>
                        </a:spcAft>
                      </a:pPr>
                      <a:r>
                        <a:rPr lang="id-ID" sz="2000">
                          <a:effectLst/>
                        </a:rPr>
                        <a:t>-</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95417">
                <a:tc>
                  <a:txBody>
                    <a:bodyPr/>
                    <a:lstStyle/>
                    <a:p>
                      <a:pPr marL="457200">
                        <a:lnSpc>
                          <a:spcPct val="115000"/>
                        </a:lnSpc>
                        <a:spcAft>
                          <a:spcPts val="0"/>
                        </a:spcAft>
                      </a:pPr>
                      <a:r>
                        <a:rPr lang="id-ID" sz="2000">
                          <a:effectLst/>
                        </a:rPr>
                        <a:t>Swabach</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n-ID" sz="2000" dirty="0">
                          <a:effectLst/>
                        </a:rPr>
                        <a:t>D</a:t>
                      </a:r>
                      <a:r>
                        <a:rPr lang="id-ID" sz="2000" dirty="0">
                          <a:effectLst/>
                        </a:rPr>
                        <a:t>iperpanjang</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n-ID" sz="2000" dirty="0">
                          <a:effectLst/>
                        </a:rPr>
                        <a:t>S</a:t>
                      </a:r>
                      <a:r>
                        <a:rPr lang="id-ID" sz="2000" dirty="0">
                          <a:effectLst/>
                        </a:rPr>
                        <a:t>ama</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95417">
                <a:tc>
                  <a:txBody>
                    <a:bodyPr/>
                    <a:lstStyle/>
                    <a:p>
                      <a:pPr marL="457200">
                        <a:lnSpc>
                          <a:spcPct val="115000"/>
                        </a:lnSpc>
                        <a:spcAft>
                          <a:spcPts val="0"/>
                        </a:spcAft>
                      </a:pPr>
                      <a:r>
                        <a:rPr lang="id-ID" sz="2000">
                          <a:effectLst/>
                        </a:rPr>
                        <a:t>Bing</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457200" algn="ctr">
                        <a:lnSpc>
                          <a:spcPct val="115000"/>
                        </a:lnSpc>
                        <a:spcAft>
                          <a:spcPts val="0"/>
                        </a:spcAft>
                      </a:pPr>
                      <a:r>
                        <a:rPr lang="en-ID" sz="2000" dirty="0">
                          <a:effectLst/>
                        </a:rPr>
                        <a:t>I</a:t>
                      </a:r>
                      <a:r>
                        <a:rPr lang="id-ID" sz="2000" dirty="0">
                          <a:effectLst/>
                        </a:rPr>
                        <a:t>ndiferent</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457200" algn="ctr">
                        <a:lnSpc>
                          <a:spcPct val="115000"/>
                        </a:lnSpc>
                        <a:spcAft>
                          <a:spcPts val="0"/>
                        </a:spcAft>
                      </a:pPr>
                      <a:r>
                        <a:rPr lang="id-ID" sz="2000" dirty="0">
                          <a:effectLst/>
                        </a:rPr>
                        <a:t>Deferent</a:t>
                      </a:r>
                      <a:endParaRPr lang="en-US"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54151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Percobaan sCHwabach</a:t>
            </a:r>
          </a:p>
        </p:txBody>
      </p:sp>
      <p:sp>
        <p:nvSpPr>
          <p:cNvPr id="3" name="Content Placeholder 2"/>
          <p:cNvSpPr>
            <a:spLocks noGrp="1"/>
          </p:cNvSpPr>
          <p:nvPr>
            <p:ph idx="1"/>
          </p:nvPr>
        </p:nvSpPr>
        <p:spPr/>
        <p:txBody>
          <a:bodyPr/>
          <a:lstStyle/>
          <a:p>
            <a:r>
              <a:rPr lang="en-US" dirty="0" err="1"/>
              <a:t>Tujuan</a:t>
            </a:r>
            <a:r>
              <a:rPr lang="en-US" dirty="0"/>
              <a:t>: </a:t>
            </a:r>
            <a:r>
              <a:rPr lang="en-US" dirty="0" err="1"/>
              <a:t>Membandingkan</a:t>
            </a:r>
            <a:r>
              <a:rPr lang="en-US" dirty="0"/>
              <a:t> </a:t>
            </a:r>
            <a:r>
              <a:rPr lang="en-US" dirty="0" err="1"/>
              <a:t>daya</a:t>
            </a:r>
            <a:r>
              <a:rPr lang="en-US" dirty="0"/>
              <a:t> </a:t>
            </a:r>
            <a:r>
              <a:rPr lang="id-ID" dirty="0"/>
              <a:t>hantar suara </a:t>
            </a:r>
            <a:r>
              <a:rPr lang="en-US" dirty="0" err="1"/>
              <a:t>melalui</a:t>
            </a:r>
            <a:r>
              <a:rPr lang="en-US" dirty="0"/>
              <a:t> </a:t>
            </a:r>
            <a:r>
              <a:rPr lang="en-US" dirty="0" err="1"/>
              <a:t>tulang</a:t>
            </a:r>
            <a:r>
              <a:rPr lang="en-US" dirty="0"/>
              <a:t> </a:t>
            </a:r>
            <a:r>
              <a:rPr lang="id-ID" dirty="0"/>
              <a:t>(</a:t>
            </a:r>
            <a:r>
              <a:rPr lang="en-US" dirty="0"/>
              <a:t>mastoid</a:t>
            </a:r>
            <a:r>
              <a:rPr lang="id-ID" dirty="0"/>
              <a:t>)</a:t>
            </a:r>
            <a:r>
              <a:rPr lang="en-US" dirty="0"/>
              <a:t> </a:t>
            </a:r>
            <a:r>
              <a:rPr lang="en-US" dirty="0" err="1"/>
              <a:t>antara</a:t>
            </a:r>
            <a:r>
              <a:rPr lang="en-US" dirty="0"/>
              <a:t> </a:t>
            </a:r>
            <a:r>
              <a:rPr lang="en-US" dirty="0" err="1"/>
              <a:t>probandus</a:t>
            </a:r>
            <a:r>
              <a:rPr lang="id-ID" dirty="0"/>
              <a:t> </a:t>
            </a:r>
            <a:r>
              <a:rPr lang="en-US" dirty="0" err="1"/>
              <a:t>dengan</a:t>
            </a:r>
            <a:r>
              <a:rPr lang="id-ID" dirty="0"/>
              <a:t> orang </a:t>
            </a:r>
            <a:r>
              <a:rPr lang="en-US" dirty="0"/>
              <a:t>normal </a:t>
            </a:r>
            <a:r>
              <a:rPr lang="id-ID" dirty="0"/>
              <a:t>(penguji)</a:t>
            </a:r>
            <a:r>
              <a:rPr lang="en-US" dirty="0"/>
              <a:t>.</a:t>
            </a:r>
            <a:endParaRPr lang="id-ID" dirty="0"/>
          </a:p>
          <a:p>
            <a:endParaRPr lang="id-ID" dirty="0"/>
          </a:p>
          <a:p>
            <a:r>
              <a:rPr lang="en-US" dirty="0"/>
              <a:t>Cara </a:t>
            </a:r>
            <a:r>
              <a:rPr lang="id-ID" dirty="0"/>
              <a:t>k</a:t>
            </a:r>
            <a:r>
              <a:rPr lang="en-US" dirty="0" err="1"/>
              <a:t>erja</a:t>
            </a:r>
            <a:r>
              <a:rPr lang="en-US" dirty="0"/>
              <a:t>:</a:t>
            </a:r>
            <a:endParaRPr lang="id-ID" dirty="0"/>
          </a:p>
          <a:p>
            <a:pPr lvl="0"/>
            <a:r>
              <a:rPr lang="es-CL" dirty="0" err="1"/>
              <a:t>Penguji</a:t>
            </a:r>
            <a:r>
              <a:rPr lang="es-CL" dirty="0"/>
              <a:t> </a:t>
            </a:r>
            <a:r>
              <a:rPr lang="es-CL" dirty="0" err="1"/>
              <a:t>meletakan</a:t>
            </a:r>
            <a:r>
              <a:rPr lang="es-CL" dirty="0"/>
              <a:t> </a:t>
            </a:r>
            <a:r>
              <a:rPr lang="es-CL" dirty="0" err="1"/>
              <a:t>pangkal</a:t>
            </a:r>
            <a:r>
              <a:rPr lang="es-CL" dirty="0"/>
              <a:t> </a:t>
            </a:r>
            <a:r>
              <a:rPr lang="es-CL" dirty="0" err="1"/>
              <a:t>garpu</a:t>
            </a:r>
            <a:r>
              <a:rPr lang="es-CL" dirty="0"/>
              <a:t> tala yang </a:t>
            </a:r>
            <a:r>
              <a:rPr lang="es-CL" dirty="0" err="1"/>
              <a:t>sudah</a:t>
            </a:r>
            <a:r>
              <a:rPr lang="es-CL" dirty="0"/>
              <a:t> </a:t>
            </a:r>
            <a:r>
              <a:rPr lang="es-CL" dirty="0" err="1"/>
              <a:t>digetarkan</a:t>
            </a:r>
            <a:r>
              <a:rPr lang="es-CL" dirty="0"/>
              <a:t> pada </a:t>
            </a:r>
            <a:r>
              <a:rPr lang="id-ID" dirty="0"/>
              <a:t>tulang mastoid </a:t>
            </a:r>
            <a:r>
              <a:rPr lang="es-CL" dirty="0" err="1"/>
              <a:t>probandus</a:t>
            </a:r>
            <a:r>
              <a:rPr lang="es-CL" dirty="0"/>
              <a:t>. </a:t>
            </a:r>
            <a:endParaRPr lang="id-ID" dirty="0"/>
          </a:p>
          <a:p>
            <a:pPr lvl="0"/>
            <a:r>
              <a:rPr lang="es-CL" dirty="0" err="1"/>
              <a:t>Probandus</a:t>
            </a:r>
            <a:r>
              <a:rPr lang="es-CL" dirty="0"/>
              <a:t> </a:t>
            </a:r>
            <a:r>
              <a:rPr lang="es-CL" dirty="0" err="1"/>
              <a:t>akan</a:t>
            </a:r>
            <a:r>
              <a:rPr lang="es-CL" dirty="0"/>
              <a:t> </a:t>
            </a:r>
            <a:r>
              <a:rPr lang="es-CL" dirty="0" err="1"/>
              <a:t>mendengar</a:t>
            </a:r>
            <a:r>
              <a:rPr lang="es-CL" dirty="0"/>
              <a:t> </a:t>
            </a:r>
            <a:r>
              <a:rPr lang="es-CL" dirty="0" err="1"/>
              <a:t>suara</a:t>
            </a:r>
            <a:r>
              <a:rPr lang="es-CL" dirty="0"/>
              <a:t> </a:t>
            </a:r>
            <a:r>
              <a:rPr lang="es-CL" dirty="0" err="1"/>
              <a:t>garpu</a:t>
            </a:r>
            <a:r>
              <a:rPr lang="es-CL" dirty="0"/>
              <a:t> tala </a:t>
            </a:r>
            <a:r>
              <a:rPr lang="es-CL" dirty="0" err="1"/>
              <a:t>itu</a:t>
            </a:r>
            <a:r>
              <a:rPr lang="es-CL" dirty="0"/>
              <a:t> </a:t>
            </a:r>
            <a:r>
              <a:rPr lang="id-ID" dirty="0"/>
              <a:t>se</a:t>
            </a:r>
            <a:r>
              <a:rPr lang="es-CL" dirty="0" err="1"/>
              <a:t>makin</a:t>
            </a:r>
            <a:r>
              <a:rPr lang="es-CL" dirty="0"/>
              <a:t> lama </a:t>
            </a:r>
            <a:r>
              <a:rPr lang="id-ID" dirty="0"/>
              <a:t>se</a:t>
            </a:r>
            <a:r>
              <a:rPr lang="es-CL" dirty="0" err="1"/>
              <a:t>makin</a:t>
            </a:r>
            <a:r>
              <a:rPr lang="es-CL" dirty="0"/>
              <a:t> </a:t>
            </a:r>
            <a:r>
              <a:rPr lang="es-CL" dirty="0" err="1"/>
              <a:t>melemah</a:t>
            </a:r>
            <a:r>
              <a:rPr lang="es-CL" dirty="0"/>
              <a:t> dan </a:t>
            </a:r>
            <a:r>
              <a:rPr lang="es-CL" dirty="0" err="1"/>
              <a:t>akhirnya</a:t>
            </a:r>
            <a:r>
              <a:rPr lang="es-CL" dirty="0"/>
              <a:t> </a:t>
            </a:r>
            <a:r>
              <a:rPr lang="es-CL" dirty="0" err="1"/>
              <a:t>tidak</a:t>
            </a:r>
            <a:r>
              <a:rPr lang="es-CL" dirty="0"/>
              <a:t> </a:t>
            </a:r>
            <a:r>
              <a:rPr lang="es-CL" dirty="0" err="1"/>
              <a:t>mendengar</a:t>
            </a:r>
            <a:r>
              <a:rPr lang="es-CL" dirty="0"/>
              <a:t> </a:t>
            </a:r>
            <a:r>
              <a:rPr lang="es-CL" dirty="0" err="1"/>
              <a:t>suara</a:t>
            </a:r>
            <a:r>
              <a:rPr lang="es-CL" dirty="0"/>
              <a:t> </a:t>
            </a:r>
            <a:r>
              <a:rPr lang="es-CL" dirty="0" err="1"/>
              <a:t>garpu</a:t>
            </a:r>
            <a:r>
              <a:rPr lang="es-CL" dirty="0"/>
              <a:t> tala </a:t>
            </a:r>
            <a:r>
              <a:rPr lang="es-CL" dirty="0" err="1"/>
              <a:t>lagi</a:t>
            </a:r>
            <a:r>
              <a:rPr lang="es-CL" dirty="0"/>
              <a:t>.</a:t>
            </a:r>
            <a:endParaRPr lang="id-ID" dirty="0"/>
          </a:p>
          <a:p>
            <a:endParaRPr lang="id-ID" dirty="0"/>
          </a:p>
          <a:p>
            <a:endParaRPr lang="id-ID" dirty="0"/>
          </a:p>
        </p:txBody>
      </p:sp>
    </p:spTree>
    <p:extLst>
      <p:ext uri="{BB962C8B-B14F-4D97-AF65-F5344CB8AC3E}">
        <p14:creationId xmlns:p14="http://schemas.microsoft.com/office/powerpoint/2010/main" val="31320482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en-US" dirty="0"/>
              <a:t>Cara </a:t>
            </a:r>
            <a:r>
              <a:rPr lang="id-ID" dirty="0"/>
              <a:t>k</a:t>
            </a:r>
            <a:r>
              <a:rPr lang="en-US" dirty="0" err="1"/>
              <a:t>erja</a:t>
            </a:r>
            <a:r>
              <a:rPr lang="id-ID" dirty="0"/>
              <a:t> (lanj.)</a:t>
            </a:r>
            <a:r>
              <a:rPr lang="en-US" dirty="0"/>
              <a:t>:</a:t>
            </a:r>
            <a:endParaRPr lang="id-ID" dirty="0"/>
          </a:p>
          <a:p>
            <a:pPr lvl="0"/>
            <a:r>
              <a:rPr lang="es-CL" dirty="0"/>
              <a:t>Pada </a:t>
            </a:r>
            <a:r>
              <a:rPr lang="es-CL" dirty="0" err="1"/>
              <a:t>saat</a:t>
            </a:r>
            <a:r>
              <a:rPr lang="es-CL" dirty="0"/>
              <a:t> </a:t>
            </a:r>
            <a:r>
              <a:rPr lang="es-CL" dirty="0" err="1"/>
              <a:t>probandus</a:t>
            </a:r>
            <a:r>
              <a:rPr lang="es-CL" dirty="0"/>
              <a:t> </a:t>
            </a:r>
            <a:r>
              <a:rPr lang="es-CL" dirty="0" err="1"/>
              <a:t>tidak</a:t>
            </a:r>
            <a:r>
              <a:rPr lang="es-CL" dirty="0"/>
              <a:t> </a:t>
            </a:r>
            <a:r>
              <a:rPr lang="es-CL" dirty="0" err="1"/>
              <a:t>mendengar</a:t>
            </a:r>
            <a:r>
              <a:rPr lang="es-CL" dirty="0"/>
              <a:t> </a:t>
            </a:r>
            <a:r>
              <a:rPr lang="es-CL" dirty="0" err="1"/>
              <a:t>suara</a:t>
            </a:r>
            <a:r>
              <a:rPr lang="es-CL" dirty="0"/>
              <a:t> </a:t>
            </a:r>
            <a:r>
              <a:rPr lang="es-CL" dirty="0" err="1"/>
              <a:t>garpu</a:t>
            </a:r>
            <a:r>
              <a:rPr lang="es-CL" dirty="0"/>
              <a:t> tala, </a:t>
            </a:r>
            <a:r>
              <a:rPr lang="es-CL" dirty="0" err="1"/>
              <a:t>maka</a:t>
            </a:r>
            <a:r>
              <a:rPr lang="es-CL" dirty="0"/>
              <a:t> </a:t>
            </a:r>
            <a:r>
              <a:rPr lang="es-CL" dirty="0" err="1"/>
              <a:t>penguji</a:t>
            </a:r>
            <a:r>
              <a:rPr lang="es-CL" dirty="0"/>
              <a:t> </a:t>
            </a:r>
            <a:r>
              <a:rPr lang="es-CL" dirty="0" err="1"/>
              <a:t>dengan</a:t>
            </a:r>
            <a:r>
              <a:rPr lang="es-CL" dirty="0"/>
              <a:t> </a:t>
            </a:r>
            <a:r>
              <a:rPr lang="es-CL" dirty="0" err="1"/>
              <a:t>segera</a:t>
            </a:r>
            <a:r>
              <a:rPr lang="es-CL" dirty="0"/>
              <a:t> </a:t>
            </a:r>
            <a:r>
              <a:rPr lang="es-CL" dirty="0" err="1"/>
              <a:t>memindahkan</a:t>
            </a:r>
            <a:r>
              <a:rPr lang="es-CL" dirty="0"/>
              <a:t> </a:t>
            </a:r>
            <a:r>
              <a:rPr lang="id-ID" dirty="0"/>
              <a:t>tangkai </a:t>
            </a:r>
            <a:r>
              <a:rPr lang="es-CL" dirty="0" err="1"/>
              <a:t>garpu</a:t>
            </a:r>
            <a:r>
              <a:rPr lang="es-CL" dirty="0"/>
              <a:t> tala </a:t>
            </a:r>
            <a:r>
              <a:rPr lang="es-CL" dirty="0" err="1"/>
              <a:t>ke</a:t>
            </a:r>
            <a:r>
              <a:rPr lang="es-CL" dirty="0"/>
              <a:t> </a:t>
            </a:r>
            <a:r>
              <a:rPr lang="id-ID" dirty="0"/>
              <a:t>tulang mastoid penguji (</a:t>
            </a:r>
            <a:r>
              <a:rPr lang="es-CL" dirty="0"/>
              <a:t>yang </a:t>
            </a:r>
            <a:r>
              <a:rPr lang="id-ID" dirty="0"/>
              <a:t>telah </a:t>
            </a:r>
            <a:r>
              <a:rPr lang="es-CL" dirty="0" err="1"/>
              <a:t>diketahui</a:t>
            </a:r>
            <a:r>
              <a:rPr lang="es-CL" dirty="0"/>
              <a:t> normal </a:t>
            </a:r>
            <a:r>
              <a:rPr lang="es-CL" dirty="0" err="1"/>
              <a:t>ketajaman</a:t>
            </a:r>
            <a:r>
              <a:rPr lang="es-CL" dirty="0"/>
              <a:t> </a:t>
            </a:r>
            <a:r>
              <a:rPr lang="es-CL" dirty="0" err="1"/>
              <a:t>pendengarannya</a:t>
            </a:r>
            <a:r>
              <a:rPr lang="id-ID" dirty="0"/>
              <a:t>)</a:t>
            </a:r>
            <a:r>
              <a:rPr lang="es-CL" dirty="0"/>
              <a:t>. </a:t>
            </a:r>
            <a:r>
              <a:rPr lang="en-US" dirty="0" err="1"/>
              <a:t>Bagi</a:t>
            </a:r>
            <a:r>
              <a:rPr lang="en-US" dirty="0"/>
              <a:t> </a:t>
            </a:r>
            <a:r>
              <a:rPr lang="id-ID" dirty="0"/>
              <a:t>penguji terdapat </a:t>
            </a:r>
            <a:r>
              <a:rPr lang="en-US" dirty="0" err="1"/>
              <a:t>dua</a:t>
            </a:r>
            <a:r>
              <a:rPr lang="en-US" dirty="0"/>
              <a:t> </a:t>
            </a:r>
            <a:r>
              <a:rPr lang="en-US" dirty="0" err="1"/>
              <a:t>kemungkinan</a:t>
            </a:r>
            <a:r>
              <a:rPr lang="en-US" dirty="0"/>
              <a:t> </a:t>
            </a:r>
            <a:r>
              <a:rPr lang="id-ID" dirty="0"/>
              <a:t>yang </a:t>
            </a:r>
            <a:r>
              <a:rPr lang="en-US" dirty="0" err="1"/>
              <a:t>dapat</a:t>
            </a:r>
            <a:r>
              <a:rPr lang="en-US" dirty="0"/>
              <a:t> </a:t>
            </a:r>
            <a:r>
              <a:rPr lang="en-US" dirty="0" err="1"/>
              <a:t>terjadi</a:t>
            </a:r>
            <a:r>
              <a:rPr lang="en-US" dirty="0"/>
              <a:t> :</a:t>
            </a:r>
            <a:endParaRPr lang="id-ID" dirty="0"/>
          </a:p>
          <a:p>
            <a:pPr lvl="1"/>
            <a:r>
              <a:rPr lang="en-US" dirty="0" err="1"/>
              <a:t>akan</a:t>
            </a:r>
            <a:r>
              <a:rPr lang="en-US" dirty="0"/>
              <a:t> </a:t>
            </a:r>
            <a:r>
              <a:rPr lang="en-US" dirty="0" err="1"/>
              <a:t>mendengar</a:t>
            </a:r>
            <a:r>
              <a:rPr lang="en-US" dirty="0"/>
              <a:t> </a:t>
            </a:r>
            <a:r>
              <a:rPr lang="en-US" dirty="0" err="1"/>
              <a:t>suara</a:t>
            </a:r>
            <a:r>
              <a:rPr lang="id-ID" dirty="0"/>
              <a:t> (Tes Schwabach memendek) </a:t>
            </a:r>
          </a:p>
          <a:p>
            <a:pPr lvl="1"/>
            <a:r>
              <a:rPr lang="en-US" dirty="0" err="1"/>
              <a:t>tidak</a:t>
            </a:r>
            <a:r>
              <a:rPr lang="en-US" dirty="0"/>
              <a:t> </a:t>
            </a:r>
            <a:r>
              <a:rPr lang="en-US" dirty="0" err="1"/>
              <a:t>mendengar</a:t>
            </a:r>
            <a:r>
              <a:rPr lang="en-US" dirty="0"/>
              <a:t> </a:t>
            </a:r>
            <a:r>
              <a:rPr lang="en-US" dirty="0" err="1"/>
              <a:t>suara</a:t>
            </a:r>
            <a:r>
              <a:rPr lang="id-ID" dirty="0"/>
              <a:t> (Tes Schwabach memanjang)</a:t>
            </a:r>
          </a:p>
          <a:p>
            <a:endParaRPr lang="id-ID" dirty="0"/>
          </a:p>
        </p:txBody>
      </p:sp>
    </p:spTree>
    <p:extLst>
      <p:ext uri="{BB962C8B-B14F-4D97-AF65-F5344CB8AC3E}">
        <p14:creationId xmlns:p14="http://schemas.microsoft.com/office/powerpoint/2010/main" val="369148197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en-US" dirty="0"/>
              <a:t>Cara </a:t>
            </a:r>
            <a:r>
              <a:rPr lang="id-ID" dirty="0"/>
              <a:t>k</a:t>
            </a:r>
            <a:r>
              <a:rPr lang="en-US" dirty="0" err="1"/>
              <a:t>erja</a:t>
            </a:r>
            <a:r>
              <a:rPr lang="id-ID" dirty="0"/>
              <a:t> (lanj.)</a:t>
            </a:r>
            <a:r>
              <a:rPr lang="en-US" dirty="0"/>
              <a:t>:</a:t>
            </a:r>
            <a:endParaRPr lang="id-ID" dirty="0"/>
          </a:p>
          <a:p>
            <a:r>
              <a:rPr lang="id-ID" dirty="0"/>
              <a:t>Apabila Tes Schwabach memanjang, percobaan diulang dengan cara sebaliknya, yaitu tangkai garpu tala yang bergetar diletakkan pada tulang mastoid penguji terlebih dahulu, baru dipindahkan ke tulang mastoid probandus.  </a:t>
            </a:r>
          </a:p>
          <a:p>
            <a:pPr lvl="0"/>
            <a:r>
              <a:rPr lang="id-ID" dirty="0"/>
              <a:t>U</a:t>
            </a:r>
            <a:r>
              <a:rPr lang="es-CL" dirty="0" err="1"/>
              <a:t>langi</a:t>
            </a:r>
            <a:r>
              <a:rPr lang="es-CL" dirty="0"/>
              <a:t> </a:t>
            </a:r>
            <a:r>
              <a:rPr lang="es-CL" dirty="0" err="1"/>
              <a:t>percobaan</a:t>
            </a:r>
            <a:r>
              <a:rPr lang="es-CL" dirty="0"/>
              <a:t> </a:t>
            </a:r>
            <a:r>
              <a:rPr lang="es-CL" dirty="0" err="1"/>
              <a:t>sebanyak</a:t>
            </a:r>
            <a:r>
              <a:rPr lang="es-CL" dirty="0"/>
              <a:t> </a:t>
            </a:r>
            <a:r>
              <a:rPr lang="es-CL" dirty="0" err="1"/>
              <a:t>tiga</a:t>
            </a:r>
            <a:r>
              <a:rPr lang="es-CL" dirty="0"/>
              <a:t> </a:t>
            </a:r>
            <a:r>
              <a:rPr lang="es-CL" dirty="0" err="1"/>
              <a:t>kali</a:t>
            </a:r>
            <a:r>
              <a:rPr lang="es-CL" dirty="0"/>
              <a:t> </a:t>
            </a:r>
            <a:r>
              <a:rPr lang="id-ID" dirty="0"/>
              <a:t>dan </a:t>
            </a:r>
            <a:r>
              <a:rPr lang="es-CL" dirty="0" err="1"/>
              <a:t>catatlah</a:t>
            </a:r>
            <a:r>
              <a:rPr lang="es-CL" dirty="0"/>
              <a:t> </a:t>
            </a:r>
            <a:r>
              <a:rPr lang="es-CL" dirty="0" err="1"/>
              <a:t>hasilnya</a:t>
            </a:r>
            <a:r>
              <a:rPr lang="es-CL" dirty="0"/>
              <a:t> di </a:t>
            </a:r>
            <a:r>
              <a:rPr lang="es-CL" dirty="0" err="1"/>
              <a:t>lembar</a:t>
            </a:r>
            <a:r>
              <a:rPr lang="es-CL" dirty="0"/>
              <a:t> </a:t>
            </a:r>
            <a:r>
              <a:rPr lang="es-CL" dirty="0" err="1"/>
              <a:t>kerja</a:t>
            </a:r>
            <a:r>
              <a:rPr lang="id-ID" dirty="0"/>
              <a:t>.</a:t>
            </a:r>
          </a:p>
          <a:p>
            <a:endParaRPr lang="id-ID" dirty="0"/>
          </a:p>
        </p:txBody>
      </p:sp>
    </p:spTree>
    <p:extLst>
      <p:ext uri="{BB962C8B-B14F-4D97-AF65-F5344CB8AC3E}">
        <p14:creationId xmlns:p14="http://schemas.microsoft.com/office/powerpoint/2010/main" val="18785249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Percobaan sCHwabach</a:t>
            </a:r>
          </a:p>
        </p:txBody>
      </p:sp>
      <p:pic>
        <p:nvPicPr>
          <p:cNvPr id="6" name="Content Placeholder 5"/>
          <p:cNvPicPr>
            <a:picLocks noGrp="1" noChangeAspect="1"/>
          </p:cNvPicPr>
          <p:nvPr>
            <p:ph idx="1"/>
          </p:nvPr>
        </p:nvPicPr>
        <p:blipFill>
          <a:blip r:embed="rId2"/>
          <a:stretch>
            <a:fillRect/>
          </a:stretch>
        </p:blipFill>
        <p:spPr>
          <a:xfrm>
            <a:off x="426128" y="2060848"/>
            <a:ext cx="8394344" cy="417646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Percobaan Weber </a:t>
            </a:r>
          </a:p>
        </p:txBody>
      </p:sp>
      <p:sp>
        <p:nvSpPr>
          <p:cNvPr id="3" name="Content Placeholder 2"/>
          <p:cNvSpPr>
            <a:spLocks noGrp="1"/>
          </p:cNvSpPr>
          <p:nvPr>
            <p:ph idx="1"/>
          </p:nvPr>
        </p:nvSpPr>
        <p:spPr/>
        <p:txBody>
          <a:bodyPr/>
          <a:lstStyle/>
          <a:p>
            <a:r>
              <a:rPr lang="id-ID" dirty="0"/>
              <a:t>Interpretasi: </a:t>
            </a:r>
          </a:p>
          <a:p>
            <a:r>
              <a:rPr lang="id-ID" dirty="0"/>
              <a:t>Tes Swabach memanjang: probandus mengalami tuli konduksi</a:t>
            </a:r>
          </a:p>
          <a:p>
            <a:r>
              <a:rPr lang="id-ID" dirty="0"/>
              <a:t>Tes Swabach memendek: probandus mengalami tuli persepsi </a:t>
            </a:r>
          </a:p>
          <a:p>
            <a:r>
              <a:rPr lang="id-ID" dirty="0"/>
              <a:t>Tes Swabach sama: probandus mempunyai pendengaran normal </a:t>
            </a:r>
          </a:p>
          <a:p>
            <a:endParaRPr lang="id-ID" dirty="0"/>
          </a:p>
        </p:txBody>
      </p:sp>
    </p:spTree>
    <p:extLst>
      <p:ext uri="{BB962C8B-B14F-4D97-AF65-F5344CB8AC3E}">
        <p14:creationId xmlns:p14="http://schemas.microsoft.com/office/powerpoint/2010/main" val="237768325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PERCOBAAN BING </a:t>
            </a:r>
          </a:p>
        </p:txBody>
      </p:sp>
      <p:sp>
        <p:nvSpPr>
          <p:cNvPr id="3" name="Content Placeholder 2"/>
          <p:cNvSpPr>
            <a:spLocks noGrp="1"/>
          </p:cNvSpPr>
          <p:nvPr>
            <p:ph idx="1"/>
          </p:nvPr>
        </p:nvSpPr>
        <p:spPr>
          <a:xfrm>
            <a:off x="457200" y="1752600"/>
            <a:ext cx="8229600" cy="4724400"/>
          </a:xfrm>
        </p:spPr>
        <p:txBody>
          <a:bodyPr>
            <a:normAutofit fontScale="92500"/>
          </a:bodyPr>
          <a:lstStyle/>
          <a:p>
            <a:pPr lvl="0"/>
            <a:r>
              <a:rPr lang="es-CL" dirty="0" err="1"/>
              <a:t>Penguji</a:t>
            </a:r>
            <a:r>
              <a:rPr lang="es-CL" dirty="0"/>
              <a:t> </a:t>
            </a:r>
            <a:r>
              <a:rPr lang="es-CL" dirty="0" err="1"/>
              <a:t>meletakan</a:t>
            </a:r>
            <a:r>
              <a:rPr lang="es-CL" dirty="0"/>
              <a:t> </a:t>
            </a:r>
            <a:r>
              <a:rPr lang="es-CL" dirty="0" err="1"/>
              <a:t>pangkal</a:t>
            </a:r>
            <a:r>
              <a:rPr lang="es-CL" dirty="0"/>
              <a:t> </a:t>
            </a:r>
            <a:r>
              <a:rPr lang="es-CL" dirty="0" err="1"/>
              <a:t>garpu</a:t>
            </a:r>
            <a:r>
              <a:rPr lang="es-CL" dirty="0"/>
              <a:t> tala yang </a:t>
            </a:r>
            <a:r>
              <a:rPr lang="es-CL" dirty="0" err="1"/>
              <a:t>sudah</a:t>
            </a:r>
            <a:r>
              <a:rPr lang="es-CL" dirty="0"/>
              <a:t> </a:t>
            </a:r>
            <a:r>
              <a:rPr lang="es-CL" dirty="0" err="1"/>
              <a:t>digetarkan</a:t>
            </a:r>
            <a:r>
              <a:rPr lang="es-CL" dirty="0"/>
              <a:t> pada </a:t>
            </a:r>
            <a:r>
              <a:rPr lang="es-CL" dirty="0" err="1"/>
              <a:t>puncak</a:t>
            </a:r>
            <a:r>
              <a:rPr lang="es-CL" dirty="0"/>
              <a:t> </a:t>
            </a:r>
            <a:r>
              <a:rPr lang="es-CL" dirty="0" err="1"/>
              <a:t>kepala</a:t>
            </a:r>
            <a:r>
              <a:rPr lang="es-CL" dirty="0"/>
              <a:t> </a:t>
            </a:r>
            <a:r>
              <a:rPr lang="id-ID" dirty="0"/>
              <a:t>(verteks) </a:t>
            </a:r>
            <a:r>
              <a:rPr lang="es-CL" dirty="0" err="1"/>
              <a:t>probandus</a:t>
            </a:r>
            <a:r>
              <a:rPr lang="es-CL" dirty="0"/>
              <a:t>. </a:t>
            </a:r>
            <a:endParaRPr lang="id-ID" dirty="0"/>
          </a:p>
          <a:p>
            <a:pPr lvl="0"/>
            <a:r>
              <a:rPr lang="es-CL" dirty="0" err="1"/>
              <a:t>Probandus</a:t>
            </a:r>
            <a:r>
              <a:rPr lang="es-CL" dirty="0"/>
              <a:t> </a:t>
            </a:r>
            <a:r>
              <a:rPr lang="es-CL" dirty="0" err="1"/>
              <a:t>memperhatikan</a:t>
            </a:r>
            <a:r>
              <a:rPr lang="es-CL" dirty="0"/>
              <a:t> intensitas </a:t>
            </a:r>
            <a:r>
              <a:rPr lang="es-CL" dirty="0" err="1"/>
              <a:t>suara</a:t>
            </a:r>
            <a:r>
              <a:rPr lang="es-CL" dirty="0"/>
              <a:t> pada </a:t>
            </a:r>
            <a:r>
              <a:rPr lang="es-CL" dirty="0" err="1"/>
              <a:t>telinga</a:t>
            </a:r>
            <a:r>
              <a:rPr lang="es-CL" dirty="0"/>
              <a:t> </a:t>
            </a:r>
            <a:r>
              <a:rPr lang="es-CL" dirty="0" err="1"/>
              <a:t>kanan</a:t>
            </a:r>
            <a:r>
              <a:rPr lang="es-CL" dirty="0"/>
              <a:t>. </a:t>
            </a:r>
            <a:r>
              <a:rPr lang="es-CL" dirty="0" err="1"/>
              <a:t>Sebelum</a:t>
            </a:r>
            <a:r>
              <a:rPr lang="es-CL" dirty="0"/>
              <a:t> </a:t>
            </a:r>
            <a:r>
              <a:rPr lang="es-CL" dirty="0" err="1"/>
              <a:t>suara</a:t>
            </a:r>
            <a:r>
              <a:rPr lang="es-CL" dirty="0"/>
              <a:t> </a:t>
            </a:r>
            <a:r>
              <a:rPr lang="es-CL" dirty="0" err="1"/>
              <a:t>menghilang</a:t>
            </a:r>
            <a:r>
              <a:rPr lang="es-CL" dirty="0"/>
              <a:t> </a:t>
            </a:r>
            <a:r>
              <a:rPr lang="es-CL" dirty="0" err="1"/>
              <a:t>sumbatlah</a:t>
            </a:r>
            <a:r>
              <a:rPr lang="es-CL" dirty="0"/>
              <a:t> </a:t>
            </a:r>
            <a:r>
              <a:rPr lang="es-CL" dirty="0" err="1"/>
              <a:t>telinga</a:t>
            </a:r>
            <a:r>
              <a:rPr lang="es-CL" dirty="0"/>
              <a:t> </a:t>
            </a:r>
            <a:r>
              <a:rPr lang="es-CL" dirty="0" err="1"/>
              <a:t>kanan</a:t>
            </a:r>
            <a:r>
              <a:rPr lang="es-CL" dirty="0"/>
              <a:t> </a:t>
            </a:r>
            <a:r>
              <a:rPr lang="es-CL" dirty="0" err="1"/>
              <a:t>dengan</a:t>
            </a:r>
            <a:r>
              <a:rPr lang="es-CL" dirty="0"/>
              <a:t> </a:t>
            </a:r>
            <a:r>
              <a:rPr lang="es-CL" dirty="0" err="1"/>
              <a:t>kapas</a:t>
            </a:r>
            <a:r>
              <a:rPr lang="es-CL" dirty="0"/>
              <a:t> </a:t>
            </a:r>
            <a:r>
              <a:rPr lang="es-CL" dirty="0" err="1"/>
              <a:t>atau</a:t>
            </a:r>
            <a:r>
              <a:rPr lang="es-CL" dirty="0"/>
              <a:t> </a:t>
            </a:r>
            <a:r>
              <a:rPr lang="es-CL" dirty="0" err="1"/>
              <a:t>ujung</a:t>
            </a:r>
            <a:r>
              <a:rPr lang="es-CL" dirty="0"/>
              <a:t> </a:t>
            </a:r>
            <a:r>
              <a:rPr lang="es-CL" dirty="0" err="1"/>
              <a:t>jari</a:t>
            </a:r>
            <a:r>
              <a:rPr lang="es-CL" dirty="0"/>
              <a:t>. </a:t>
            </a:r>
            <a:r>
              <a:rPr lang="es-CL" dirty="0" err="1"/>
              <a:t>Kemungkinan</a:t>
            </a:r>
            <a:r>
              <a:rPr lang="es-CL" dirty="0"/>
              <a:t> yang </a:t>
            </a:r>
            <a:r>
              <a:rPr lang="es-CL" dirty="0" err="1"/>
              <a:t>terjadi</a:t>
            </a:r>
            <a:r>
              <a:rPr lang="es-CL" dirty="0"/>
              <a:t> pada </a:t>
            </a:r>
            <a:r>
              <a:rPr lang="es-CL" dirty="0" err="1"/>
              <a:t>probandus</a:t>
            </a:r>
            <a:r>
              <a:rPr lang="id-ID" dirty="0"/>
              <a:t> akan mendapatkan</a:t>
            </a:r>
            <a:r>
              <a:rPr lang="es-CL" dirty="0"/>
              <a:t>:</a:t>
            </a:r>
            <a:endParaRPr lang="id-ID" dirty="0"/>
          </a:p>
          <a:p>
            <a:pPr lvl="1"/>
            <a:r>
              <a:rPr lang="id-ID" dirty="0"/>
              <a:t>s</a:t>
            </a:r>
            <a:r>
              <a:rPr lang="es-CL" dirty="0" err="1"/>
              <a:t>uara</a:t>
            </a:r>
            <a:r>
              <a:rPr lang="es-CL" dirty="0"/>
              <a:t> </a:t>
            </a:r>
            <a:r>
              <a:rPr lang="es-CL" dirty="0" err="1"/>
              <a:t>garpu</a:t>
            </a:r>
            <a:r>
              <a:rPr lang="es-CL" dirty="0"/>
              <a:t> tala </a:t>
            </a:r>
            <a:r>
              <a:rPr lang="id-ID" dirty="0"/>
              <a:t>ter</a:t>
            </a:r>
            <a:r>
              <a:rPr lang="es-CL" dirty="0" err="1"/>
              <a:t>dengar</a:t>
            </a:r>
            <a:r>
              <a:rPr lang="es-CL" dirty="0"/>
              <a:t> </a:t>
            </a:r>
            <a:r>
              <a:rPr lang="es-CL" dirty="0" err="1"/>
              <a:t>bertambah</a:t>
            </a:r>
            <a:r>
              <a:rPr lang="es-CL" dirty="0"/>
              <a:t> </a:t>
            </a:r>
            <a:r>
              <a:rPr lang="es-CL" dirty="0" err="1"/>
              <a:t>keras</a:t>
            </a:r>
            <a:r>
              <a:rPr lang="es-CL" dirty="0"/>
              <a:t> (</a:t>
            </a:r>
            <a:r>
              <a:rPr lang="es-CL" dirty="0" err="1"/>
              <a:t>percobaan</a:t>
            </a:r>
            <a:r>
              <a:rPr lang="es-CL" dirty="0"/>
              <a:t> Bing </a:t>
            </a:r>
            <a:r>
              <a:rPr lang="es-CL" dirty="0" err="1"/>
              <a:t>positif</a:t>
            </a:r>
            <a:r>
              <a:rPr lang="es-CL" dirty="0"/>
              <a:t>),</a:t>
            </a:r>
            <a:endParaRPr lang="id-ID" dirty="0"/>
          </a:p>
          <a:p>
            <a:pPr lvl="1"/>
            <a:r>
              <a:rPr lang="es-CL" dirty="0" err="1"/>
              <a:t>suara</a:t>
            </a:r>
            <a:r>
              <a:rPr lang="es-CL" dirty="0"/>
              <a:t> </a:t>
            </a:r>
            <a:r>
              <a:rPr lang="es-CL" dirty="0" err="1"/>
              <a:t>garpu</a:t>
            </a:r>
            <a:r>
              <a:rPr lang="es-CL" dirty="0"/>
              <a:t> tala </a:t>
            </a:r>
            <a:r>
              <a:rPr lang="id-ID" dirty="0"/>
              <a:t>terdengar tidak bertambah keras atau </a:t>
            </a:r>
            <a:r>
              <a:rPr lang="es-CL" dirty="0" err="1"/>
              <a:t>tidak</a:t>
            </a:r>
            <a:r>
              <a:rPr lang="es-CL" dirty="0"/>
              <a:t> </a:t>
            </a:r>
            <a:r>
              <a:rPr lang="es-CL" dirty="0" err="1"/>
              <a:t>mengalami</a:t>
            </a:r>
            <a:r>
              <a:rPr lang="es-CL" dirty="0"/>
              <a:t> </a:t>
            </a:r>
            <a:r>
              <a:rPr lang="es-CL" dirty="0" err="1"/>
              <a:t>perubahan</a:t>
            </a:r>
            <a:r>
              <a:rPr lang="es-CL" dirty="0"/>
              <a:t> (</a:t>
            </a:r>
            <a:r>
              <a:rPr lang="es-CL" dirty="0" err="1"/>
              <a:t>percobaan</a:t>
            </a:r>
            <a:r>
              <a:rPr lang="es-CL" dirty="0"/>
              <a:t> Bing </a:t>
            </a:r>
            <a:r>
              <a:rPr lang="es-CL" i="1" dirty="0" err="1"/>
              <a:t>ind</a:t>
            </a:r>
            <a:r>
              <a:rPr lang="id-ID" i="1" dirty="0"/>
              <a:t>if</a:t>
            </a:r>
            <a:r>
              <a:rPr lang="es-CL" i="1" dirty="0" err="1"/>
              <a:t>ferent</a:t>
            </a:r>
            <a:r>
              <a:rPr lang="es-CL" dirty="0"/>
              <a:t>). </a:t>
            </a:r>
            <a:endParaRPr lang="id-ID" dirty="0"/>
          </a:p>
          <a:p>
            <a:r>
              <a:rPr lang="id-ID" dirty="0"/>
              <a:t>Ulangi percobaan sampai tiga kali dan catatlah hasilnya pada lembar kerja. </a:t>
            </a:r>
            <a:r>
              <a:rPr lang="es-CL" dirty="0" err="1"/>
              <a:t>Lakukan</a:t>
            </a:r>
            <a:r>
              <a:rPr lang="es-CL" dirty="0"/>
              <a:t> </a:t>
            </a:r>
            <a:r>
              <a:rPr lang="es-CL" dirty="0" err="1"/>
              <a:t>percobaan</a:t>
            </a:r>
            <a:r>
              <a:rPr lang="es-CL" dirty="0"/>
              <a:t> </a:t>
            </a:r>
            <a:r>
              <a:rPr lang="id-ID" dirty="0"/>
              <a:t>tersebut </a:t>
            </a:r>
            <a:r>
              <a:rPr lang="es-CL" dirty="0" err="1"/>
              <a:t>untuk</a:t>
            </a:r>
            <a:r>
              <a:rPr lang="es-CL" dirty="0"/>
              <a:t> </a:t>
            </a:r>
            <a:r>
              <a:rPr lang="es-CL" dirty="0" err="1"/>
              <a:t>telinga</a:t>
            </a:r>
            <a:r>
              <a:rPr lang="es-CL" dirty="0"/>
              <a:t> </a:t>
            </a:r>
            <a:r>
              <a:rPr lang="es-CL" dirty="0" err="1"/>
              <a:t>kiri</a:t>
            </a:r>
            <a:r>
              <a:rPr lang="es-CL" dirty="0"/>
              <a:t>.</a:t>
            </a:r>
            <a:endParaRPr lang="id-ID" dirty="0"/>
          </a:p>
          <a:p>
            <a:endParaRPr lang="id-ID" dirty="0"/>
          </a:p>
        </p:txBody>
      </p:sp>
    </p:spTree>
    <p:extLst>
      <p:ext uri="{BB962C8B-B14F-4D97-AF65-F5344CB8AC3E}">
        <p14:creationId xmlns:p14="http://schemas.microsoft.com/office/powerpoint/2010/main" val="247301779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0"/>
            <a:ext cx="5334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85639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Interpretasi: </a:t>
            </a:r>
          </a:p>
          <a:p>
            <a:pPr lvl="0"/>
            <a:r>
              <a:rPr lang="id-ID" dirty="0"/>
              <a:t>P</a:t>
            </a:r>
            <a:r>
              <a:rPr lang="es-CL" dirty="0" err="1"/>
              <a:t>ercobaan</a:t>
            </a:r>
            <a:r>
              <a:rPr lang="es-CL" dirty="0"/>
              <a:t> </a:t>
            </a:r>
            <a:r>
              <a:rPr lang="es-CL" dirty="0" err="1"/>
              <a:t>Bing</a:t>
            </a:r>
            <a:r>
              <a:rPr lang="es-CL" dirty="0"/>
              <a:t> </a:t>
            </a:r>
            <a:r>
              <a:rPr lang="es-CL" dirty="0" err="1"/>
              <a:t>positif</a:t>
            </a:r>
            <a:r>
              <a:rPr lang="id-ID" dirty="0"/>
              <a:t>: normal </a:t>
            </a:r>
          </a:p>
          <a:p>
            <a:pPr lvl="0"/>
            <a:r>
              <a:rPr lang="es-CL" dirty="0" err="1"/>
              <a:t>Percobaan</a:t>
            </a:r>
            <a:r>
              <a:rPr lang="es-CL" dirty="0"/>
              <a:t> </a:t>
            </a:r>
            <a:r>
              <a:rPr lang="es-CL" dirty="0" err="1"/>
              <a:t>Bing</a:t>
            </a:r>
            <a:r>
              <a:rPr lang="es-CL" dirty="0"/>
              <a:t> </a:t>
            </a:r>
            <a:r>
              <a:rPr lang="es-CL" i="1" dirty="0" err="1"/>
              <a:t>ind</a:t>
            </a:r>
            <a:r>
              <a:rPr lang="id-ID" i="1" dirty="0"/>
              <a:t>if</a:t>
            </a:r>
            <a:r>
              <a:rPr lang="es-CL" i="1" dirty="0" err="1"/>
              <a:t>ferent</a:t>
            </a:r>
            <a:r>
              <a:rPr lang="id-ID" dirty="0"/>
              <a:t>: telinga tersebut mengalami tuli konduksi </a:t>
            </a:r>
          </a:p>
          <a:p>
            <a:endParaRPr lang="id-ID"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6" name="Content Placeholder 5"/>
          <p:cNvGraphicFramePr>
            <a:graphicFrameLocks noGrp="1"/>
          </p:cNvGraphicFramePr>
          <p:nvPr>
            <p:ph idx="1"/>
          </p:nvPr>
        </p:nvGraphicFramePr>
        <p:xfrm>
          <a:off x="428597" y="1785922"/>
          <a:ext cx="8215370" cy="4071969"/>
        </p:xfrm>
        <a:graphic>
          <a:graphicData uri="http://schemas.openxmlformats.org/drawingml/2006/table">
            <a:tbl>
              <a:tblPr/>
              <a:tblGrid>
                <a:gridCol w="723152">
                  <a:extLst>
                    <a:ext uri="{9D8B030D-6E8A-4147-A177-3AD203B41FA5}">
                      <a16:colId xmlns:a16="http://schemas.microsoft.com/office/drawing/2014/main" val="20000"/>
                    </a:ext>
                  </a:extLst>
                </a:gridCol>
                <a:gridCol w="1983568">
                  <a:extLst>
                    <a:ext uri="{9D8B030D-6E8A-4147-A177-3AD203B41FA5}">
                      <a16:colId xmlns:a16="http://schemas.microsoft.com/office/drawing/2014/main" val="20001"/>
                    </a:ext>
                  </a:extLst>
                </a:gridCol>
                <a:gridCol w="2856337">
                  <a:extLst>
                    <a:ext uri="{9D8B030D-6E8A-4147-A177-3AD203B41FA5}">
                      <a16:colId xmlns:a16="http://schemas.microsoft.com/office/drawing/2014/main" val="20002"/>
                    </a:ext>
                  </a:extLst>
                </a:gridCol>
                <a:gridCol w="2652313">
                  <a:extLst>
                    <a:ext uri="{9D8B030D-6E8A-4147-A177-3AD203B41FA5}">
                      <a16:colId xmlns:a16="http://schemas.microsoft.com/office/drawing/2014/main" val="20003"/>
                    </a:ext>
                  </a:extLst>
                </a:gridCol>
              </a:tblGrid>
              <a:tr h="581709">
                <a:tc>
                  <a:txBody>
                    <a:bodyPr/>
                    <a:lstStyle/>
                    <a:p>
                      <a:pPr algn="just">
                        <a:spcAft>
                          <a:spcPts val="0"/>
                        </a:spcAft>
                      </a:pPr>
                      <a:r>
                        <a:rPr lang="en-US" sz="1200">
                          <a:latin typeface="Times New Roman"/>
                          <a:ea typeface="Times New Roman"/>
                        </a:rPr>
                        <a:t>No.</a:t>
                      </a:r>
                      <a:endParaRPr lang="id-ID"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a:latin typeface="Times New Roman"/>
                          <a:ea typeface="Times New Roman"/>
                        </a:rPr>
                        <a:t>Tes</a:t>
                      </a:r>
                      <a:endParaRPr lang="id-ID"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Telinga kanan</a:t>
                      </a:r>
                      <a:endParaRPr lang="id-ID"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Times New Roman"/>
                          <a:ea typeface="Times New Roman"/>
                        </a:rPr>
                        <a:t>Telinga kiri</a:t>
                      </a:r>
                      <a:endParaRPr lang="id-ID"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72565">
                <a:tc>
                  <a:txBody>
                    <a:bodyPr/>
                    <a:lstStyle/>
                    <a:p>
                      <a:pPr algn="just">
                        <a:lnSpc>
                          <a:spcPct val="150000"/>
                        </a:lnSpc>
                        <a:spcAft>
                          <a:spcPts val="0"/>
                        </a:spcAft>
                      </a:pPr>
                      <a:r>
                        <a:rPr lang="en-US" sz="1200">
                          <a:latin typeface="Times New Roman"/>
                          <a:ea typeface="Times New Roman"/>
                        </a:rPr>
                        <a:t>1</a:t>
                      </a:r>
                      <a:endParaRPr lang="id-ID"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a:latin typeface="Times New Roman"/>
                          <a:ea typeface="Times New Roman"/>
                        </a:rPr>
                        <a:t>RINNE</a:t>
                      </a:r>
                      <a:endParaRPr lang="id-ID"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72565">
                <a:tc>
                  <a:txBody>
                    <a:bodyPr/>
                    <a:lstStyle/>
                    <a:p>
                      <a:pPr algn="just">
                        <a:lnSpc>
                          <a:spcPct val="150000"/>
                        </a:lnSpc>
                        <a:spcAft>
                          <a:spcPts val="0"/>
                        </a:spcAft>
                      </a:pPr>
                      <a:r>
                        <a:rPr lang="en-US" sz="1200">
                          <a:latin typeface="Times New Roman"/>
                          <a:ea typeface="Times New Roman"/>
                        </a:rPr>
                        <a:t>2</a:t>
                      </a:r>
                      <a:endParaRPr lang="id-ID"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a:latin typeface="Times New Roman"/>
                          <a:ea typeface="Times New Roman"/>
                        </a:rPr>
                        <a:t>WEBER </a:t>
                      </a:r>
                      <a:endParaRPr lang="id-ID"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extLst>
                  <a:ext uri="{0D108BD9-81ED-4DB2-BD59-A6C34878D82A}">
                    <a16:rowId xmlns:a16="http://schemas.microsoft.com/office/drawing/2014/main" val="10002"/>
                  </a:ext>
                </a:extLst>
              </a:tr>
              <a:tr h="872565">
                <a:tc>
                  <a:txBody>
                    <a:bodyPr/>
                    <a:lstStyle/>
                    <a:p>
                      <a:pPr algn="just">
                        <a:lnSpc>
                          <a:spcPct val="150000"/>
                        </a:lnSpc>
                        <a:spcAft>
                          <a:spcPts val="0"/>
                        </a:spcAft>
                      </a:pPr>
                      <a:r>
                        <a:rPr lang="en-US" sz="1200">
                          <a:latin typeface="Times New Roman"/>
                          <a:ea typeface="Times New Roman"/>
                        </a:rPr>
                        <a:t>3</a:t>
                      </a:r>
                      <a:endParaRPr lang="id-ID"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a:latin typeface="Times New Roman"/>
                          <a:ea typeface="Times New Roman"/>
                        </a:rPr>
                        <a:t>S</a:t>
                      </a:r>
                      <a:r>
                        <a:rPr lang="id-ID" sz="1200">
                          <a:latin typeface="Times New Roman"/>
                          <a:ea typeface="Times New Roman"/>
                        </a:rPr>
                        <a:t>CH</a:t>
                      </a:r>
                      <a:r>
                        <a:rPr lang="en-US" sz="1200">
                          <a:latin typeface="Times New Roman"/>
                          <a:ea typeface="Times New Roman"/>
                        </a:rPr>
                        <a:t>WABACH</a:t>
                      </a:r>
                      <a:endParaRPr lang="id-ID"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72565">
                <a:tc>
                  <a:txBody>
                    <a:bodyPr/>
                    <a:lstStyle/>
                    <a:p>
                      <a:pPr algn="just">
                        <a:lnSpc>
                          <a:spcPct val="150000"/>
                        </a:lnSpc>
                        <a:spcAft>
                          <a:spcPts val="0"/>
                        </a:spcAft>
                      </a:pPr>
                      <a:r>
                        <a:rPr lang="en-US" sz="1200">
                          <a:latin typeface="Times New Roman"/>
                          <a:ea typeface="Times New Roman"/>
                        </a:rPr>
                        <a:t>4</a:t>
                      </a:r>
                      <a:endParaRPr lang="id-ID"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a:latin typeface="Times New Roman"/>
                          <a:ea typeface="Times New Roman"/>
                        </a:rPr>
                        <a:t>BING</a:t>
                      </a:r>
                      <a:endParaRPr lang="id-ID"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Penyebab tuli konduksi </a:t>
            </a:r>
          </a:p>
        </p:txBody>
      </p:sp>
      <p:sp>
        <p:nvSpPr>
          <p:cNvPr id="3" name="Content Placeholder 2"/>
          <p:cNvSpPr>
            <a:spLocks noGrp="1"/>
          </p:cNvSpPr>
          <p:nvPr>
            <p:ph idx="1"/>
          </p:nvPr>
        </p:nvSpPr>
        <p:spPr/>
        <p:txBody>
          <a:bodyPr/>
          <a:lstStyle/>
          <a:p>
            <a:r>
              <a:rPr lang="id-ID" dirty="0"/>
              <a:t>Otitis eksterna </a:t>
            </a:r>
          </a:p>
          <a:p>
            <a:r>
              <a:rPr lang="id-ID" dirty="0"/>
              <a:t>Otitis media </a:t>
            </a:r>
          </a:p>
          <a:p>
            <a:r>
              <a:rPr lang="id-ID" dirty="0"/>
              <a:t>Perforasi membrana timpani </a:t>
            </a:r>
          </a:p>
          <a:p>
            <a:r>
              <a:rPr lang="id-ID" dirty="0"/>
              <a:t>Serumen </a:t>
            </a:r>
          </a:p>
          <a:p>
            <a:r>
              <a:rPr lang="id-ID" dirty="0"/>
              <a:t>Otosklerosis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TUJUAN PRAKTIKUM </a:t>
            </a:r>
          </a:p>
        </p:txBody>
      </p:sp>
      <p:sp>
        <p:nvSpPr>
          <p:cNvPr id="3" name="Content Placeholder 2"/>
          <p:cNvSpPr>
            <a:spLocks noGrp="1"/>
          </p:cNvSpPr>
          <p:nvPr>
            <p:ph idx="1"/>
          </p:nvPr>
        </p:nvSpPr>
        <p:spPr/>
        <p:txBody>
          <a:bodyPr/>
          <a:lstStyle/>
          <a:p>
            <a:pPr marL="571500" indent="-457200">
              <a:buFont typeface="+mj-lt"/>
              <a:buAutoNum type="arabicPeriod"/>
            </a:pPr>
            <a:r>
              <a:rPr lang="id-ID" dirty="0"/>
              <a:t>Untuk menguji kepekaan indera pendengar </a:t>
            </a:r>
          </a:p>
          <a:p>
            <a:pPr marL="571500" indent="-457200">
              <a:buFont typeface="+mj-lt"/>
              <a:buAutoNum type="arabicPeriod"/>
            </a:pPr>
            <a:r>
              <a:rPr lang="id-ID" dirty="0"/>
              <a:t>Untuk mengetahui jenis ketulian </a:t>
            </a:r>
          </a:p>
        </p:txBody>
      </p:sp>
    </p:spTree>
    <p:extLst>
      <p:ext uri="{BB962C8B-B14F-4D97-AF65-F5344CB8AC3E}">
        <p14:creationId xmlns:p14="http://schemas.microsoft.com/office/powerpoint/2010/main" val="274596259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Penyebab tuli persepsi </a:t>
            </a:r>
          </a:p>
        </p:txBody>
      </p:sp>
      <p:sp>
        <p:nvSpPr>
          <p:cNvPr id="3" name="Content Placeholder 2"/>
          <p:cNvSpPr>
            <a:spLocks noGrp="1"/>
          </p:cNvSpPr>
          <p:nvPr>
            <p:ph idx="1"/>
          </p:nvPr>
        </p:nvSpPr>
        <p:spPr/>
        <p:txBody>
          <a:bodyPr/>
          <a:lstStyle/>
          <a:p>
            <a:r>
              <a:rPr lang="id-ID" dirty="0"/>
              <a:t>Tumor otak </a:t>
            </a:r>
          </a:p>
          <a:p>
            <a:r>
              <a:rPr lang="id-ID" dirty="0"/>
              <a:t>Meningitis </a:t>
            </a:r>
          </a:p>
          <a:p>
            <a:r>
              <a:rPr lang="id-ID" dirty="0"/>
              <a:t>Stroke </a:t>
            </a:r>
          </a:p>
          <a:p>
            <a:r>
              <a:rPr lang="id-ID" dirty="0"/>
              <a:t>Penyakit Meniere</a:t>
            </a:r>
          </a:p>
          <a:p>
            <a:r>
              <a:rPr lang="id-ID"/>
              <a:t>Labirintis </a:t>
            </a:r>
            <a:endParaRPr lang="id-ID" dirty="0"/>
          </a:p>
          <a:p>
            <a:r>
              <a:rPr lang="id-ID" dirty="0"/>
              <a:t>Obat ototoksik (penisilin, streptomisin, neomisin)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Alat:</a:t>
            </a:r>
          </a:p>
        </p:txBody>
      </p:sp>
      <p:sp>
        <p:nvSpPr>
          <p:cNvPr id="3" name="Content Placeholder 2"/>
          <p:cNvSpPr>
            <a:spLocks noGrp="1"/>
          </p:cNvSpPr>
          <p:nvPr>
            <p:ph idx="1"/>
          </p:nvPr>
        </p:nvSpPr>
        <p:spPr/>
        <p:txBody>
          <a:bodyPr/>
          <a:lstStyle/>
          <a:p>
            <a:r>
              <a:rPr lang="id-ID" dirty="0"/>
              <a:t>Arloji/ jam tangan (yang bersuara)</a:t>
            </a:r>
          </a:p>
          <a:p>
            <a:r>
              <a:rPr lang="id-ID" dirty="0"/>
              <a:t>Garpu tala  1 set (128 Hz, 256 Hz, 512 Hz, 1024 Hz, 2048 Hz) </a:t>
            </a:r>
          </a:p>
          <a:p>
            <a:r>
              <a:rPr lang="id-ID" dirty="0"/>
              <a:t>Kapas </a:t>
            </a:r>
          </a:p>
          <a:p>
            <a:r>
              <a:rPr lang="id-ID" dirty="0"/>
              <a:t>Mistar (panjang 1 meter)</a:t>
            </a:r>
          </a:p>
          <a:p>
            <a:r>
              <a:rPr lang="id-ID" i="1" dirty="0"/>
              <a:t>Stopwatch</a:t>
            </a:r>
            <a:r>
              <a:rPr lang="id-ID" dirty="0"/>
              <a:t> </a:t>
            </a:r>
          </a:p>
        </p:txBody>
      </p:sp>
    </p:spTree>
    <p:extLst>
      <p:ext uri="{BB962C8B-B14F-4D97-AF65-F5344CB8AC3E}">
        <p14:creationId xmlns:p14="http://schemas.microsoft.com/office/powerpoint/2010/main" val="127858660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1. menguji kepekaan indera pendengar</a:t>
            </a:r>
          </a:p>
        </p:txBody>
      </p:sp>
      <p:sp>
        <p:nvSpPr>
          <p:cNvPr id="3" name="Content Placeholder 2"/>
          <p:cNvSpPr>
            <a:spLocks noGrp="1"/>
          </p:cNvSpPr>
          <p:nvPr>
            <p:ph idx="1"/>
          </p:nvPr>
        </p:nvSpPr>
        <p:spPr/>
        <p:txBody>
          <a:bodyPr>
            <a:normAutofit fontScale="92500" lnSpcReduction="10000"/>
          </a:bodyPr>
          <a:lstStyle/>
          <a:p>
            <a:r>
              <a:rPr lang="id-ID" dirty="0"/>
              <a:t>Cara kerja: </a:t>
            </a:r>
          </a:p>
          <a:p>
            <a:pPr lvl="1"/>
            <a:r>
              <a:rPr lang="en-US" dirty="0" err="1"/>
              <a:t>Dua</a:t>
            </a:r>
            <a:r>
              <a:rPr lang="en-US" dirty="0"/>
              <a:t> </a:t>
            </a:r>
            <a:r>
              <a:rPr lang="en-US" dirty="0" err="1"/>
              <a:t>anggota</a:t>
            </a:r>
            <a:r>
              <a:rPr lang="en-US" dirty="0"/>
              <a:t> </a:t>
            </a:r>
            <a:r>
              <a:rPr lang="en-US" dirty="0" err="1"/>
              <a:t>kelompok</a:t>
            </a:r>
            <a:r>
              <a:rPr lang="en-US" dirty="0"/>
              <a:t> </a:t>
            </a:r>
            <a:r>
              <a:rPr lang="en-US" dirty="0" err="1"/>
              <a:t>praktikum</a:t>
            </a:r>
            <a:r>
              <a:rPr lang="en-US" dirty="0"/>
              <a:t> </a:t>
            </a:r>
            <a:r>
              <a:rPr lang="en-US" dirty="0" err="1"/>
              <a:t>diminta</a:t>
            </a:r>
            <a:r>
              <a:rPr lang="en-US" dirty="0"/>
              <a:t> </a:t>
            </a:r>
            <a:r>
              <a:rPr lang="en-US" dirty="0" err="1"/>
              <a:t>menjadi</a:t>
            </a:r>
            <a:r>
              <a:rPr lang="en-US" dirty="0"/>
              <a:t> </a:t>
            </a:r>
            <a:r>
              <a:rPr lang="id-ID" dirty="0"/>
              <a:t>probandus</a:t>
            </a:r>
            <a:r>
              <a:rPr lang="en-US" dirty="0"/>
              <a:t>, </a:t>
            </a:r>
            <a:r>
              <a:rPr lang="en-US" dirty="0" err="1"/>
              <a:t>yaitu</a:t>
            </a:r>
            <a:r>
              <a:rPr lang="en-US" dirty="0"/>
              <a:t> </a:t>
            </a:r>
            <a:r>
              <a:rPr lang="id-ID" dirty="0"/>
              <a:t>probandus </a:t>
            </a:r>
            <a:r>
              <a:rPr lang="en-US" dirty="0"/>
              <a:t>1 </a:t>
            </a:r>
            <a:r>
              <a:rPr lang="en-US" dirty="0" err="1"/>
              <a:t>dan</a:t>
            </a:r>
            <a:r>
              <a:rPr lang="en-US" dirty="0"/>
              <a:t> </a:t>
            </a:r>
            <a:r>
              <a:rPr lang="id-ID" dirty="0"/>
              <a:t>probandus </a:t>
            </a:r>
            <a:r>
              <a:rPr lang="en-US" dirty="0"/>
              <a:t>2. </a:t>
            </a:r>
            <a:r>
              <a:rPr lang="en-US" dirty="0" err="1"/>
              <a:t>Catatlah</a:t>
            </a:r>
            <a:r>
              <a:rPr lang="en-US" dirty="0"/>
              <a:t> data </a:t>
            </a:r>
            <a:r>
              <a:rPr lang="en-US" dirty="0" err="1"/>
              <a:t>kedua</a:t>
            </a:r>
            <a:r>
              <a:rPr lang="en-US" dirty="0"/>
              <a:t> </a:t>
            </a:r>
            <a:r>
              <a:rPr lang="id-ID" dirty="0"/>
              <a:t>probandus </a:t>
            </a:r>
            <a:r>
              <a:rPr lang="en-US" dirty="0" err="1"/>
              <a:t>pada</a:t>
            </a:r>
            <a:r>
              <a:rPr lang="en-US" dirty="0"/>
              <a:t> </a:t>
            </a:r>
            <a:r>
              <a:rPr lang="en-US" dirty="0" err="1"/>
              <a:t>lembar</a:t>
            </a:r>
            <a:r>
              <a:rPr lang="en-US" dirty="0"/>
              <a:t> </a:t>
            </a:r>
            <a:r>
              <a:rPr lang="en-US" dirty="0" err="1"/>
              <a:t>kerja</a:t>
            </a:r>
            <a:r>
              <a:rPr lang="en-US" dirty="0"/>
              <a:t>.</a:t>
            </a:r>
            <a:endParaRPr lang="id-ID" dirty="0"/>
          </a:p>
          <a:p>
            <a:pPr lvl="2"/>
            <a:r>
              <a:rPr lang="en-US" dirty="0" err="1"/>
              <a:t>Nama</a:t>
            </a:r>
            <a:r>
              <a:rPr lang="en-US" dirty="0"/>
              <a:t> </a:t>
            </a:r>
            <a:r>
              <a:rPr lang="en-US" dirty="0" err="1"/>
              <a:t>Probandus</a:t>
            </a:r>
            <a:r>
              <a:rPr lang="en-US" dirty="0"/>
              <a:t> 1	:</a:t>
            </a:r>
            <a:endParaRPr lang="id-ID" dirty="0"/>
          </a:p>
          <a:p>
            <a:pPr marL="685800" lvl="2" indent="0">
              <a:buNone/>
            </a:pPr>
            <a:r>
              <a:rPr lang="en-US" dirty="0"/>
              <a:t>	</a:t>
            </a:r>
            <a:r>
              <a:rPr lang="en-US" dirty="0" err="1"/>
              <a:t>Umur</a:t>
            </a:r>
            <a:r>
              <a:rPr lang="en-US" dirty="0"/>
              <a:t>			:</a:t>
            </a:r>
            <a:endParaRPr lang="id-ID" dirty="0"/>
          </a:p>
          <a:p>
            <a:pPr marL="685800" lvl="2" indent="0">
              <a:buNone/>
            </a:pPr>
            <a:r>
              <a:rPr lang="en-US" dirty="0"/>
              <a:t>	</a:t>
            </a:r>
            <a:r>
              <a:rPr lang="en-US" dirty="0" err="1"/>
              <a:t>Jenis</a:t>
            </a:r>
            <a:r>
              <a:rPr lang="en-US" dirty="0"/>
              <a:t> </a:t>
            </a:r>
            <a:r>
              <a:rPr lang="en-US" dirty="0" err="1"/>
              <a:t>Kelamin</a:t>
            </a:r>
            <a:r>
              <a:rPr lang="en-US" dirty="0"/>
              <a:t>		:</a:t>
            </a:r>
            <a:endParaRPr lang="id-ID" dirty="0"/>
          </a:p>
          <a:p>
            <a:pPr marL="685800" lvl="2" indent="0">
              <a:buNone/>
            </a:pPr>
            <a:r>
              <a:rPr lang="en-US" dirty="0"/>
              <a:t>	</a:t>
            </a:r>
            <a:r>
              <a:rPr lang="en-US" dirty="0" err="1"/>
              <a:t>Bangsa</a:t>
            </a:r>
            <a:r>
              <a:rPr lang="en-US" dirty="0"/>
              <a:t>			:</a:t>
            </a:r>
            <a:endParaRPr lang="id-ID" dirty="0"/>
          </a:p>
          <a:p>
            <a:pPr marL="685800" lvl="2" indent="0">
              <a:buNone/>
            </a:pPr>
            <a:r>
              <a:rPr lang="en-US" dirty="0"/>
              <a:t>	Ting</a:t>
            </a:r>
            <a:r>
              <a:rPr lang="id-ID" dirty="0"/>
              <a:t>g</a:t>
            </a:r>
            <a:r>
              <a:rPr lang="en-US" dirty="0"/>
              <a:t>i /</a:t>
            </a:r>
            <a:r>
              <a:rPr lang="en-US" dirty="0" err="1"/>
              <a:t>berat</a:t>
            </a:r>
            <a:r>
              <a:rPr lang="en-US" dirty="0"/>
              <a:t> </a:t>
            </a:r>
            <a:r>
              <a:rPr lang="en-US" dirty="0" err="1"/>
              <a:t>badan</a:t>
            </a:r>
            <a:r>
              <a:rPr lang="en-US" dirty="0"/>
              <a:t>	:</a:t>
            </a:r>
            <a:endParaRPr lang="id-ID" dirty="0"/>
          </a:p>
          <a:p>
            <a:pPr marL="685800" lvl="2" indent="0">
              <a:buNone/>
            </a:pPr>
            <a:endParaRPr lang="id-ID" dirty="0"/>
          </a:p>
          <a:p>
            <a:pPr lvl="2"/>
            <a:r>
              <a:rPr lang="en-US" dirty="0" err="1"/>
              <a:t>Nama</a:t>
            </a:r>
            <a:r>
              <a:rPr lang="en-US" dirty="0"/>
              <a:t> </a:t>
            </a:r>
            <a:r>
              <a:rPr lang="en-US" dirty="0" err="1"/>
              <a:t>Probandus</a:t>
            </a:r>
            <a:r>
              <a:rPr lang="en-US" dirty="0"/>
              <a:t> 2	:</a:t>
            </a:r>
            <a:endParaRPr lang="id-ID" dirty="0"/>
          </a:p>
          <a:p>
            <a:pPr marL="685800" lvl="2" indent="0">
              <a:buNone/>
            </a:pPr>
            <a:r>
              <a:rPr lang="id-ID" dirty="0"/>
              <a:t>	</a:t>
            </a:r>
            <a:r>
              <a:rPr lang="en-US" dirty="0" err="1"/>
              <a:t>Umur</a:t>
            </a:r>
            <a:r>
              <a:rPr lang="en-US" dirty="0"/>
              <a:t>			:</a:t>
            </a:r>
            <a:endParaRPr lang="id-ID" dirty="0"/>
          </a:p>
          <a:p>
            <a:pPr marL="685800" lvl="2" indent="0">
              <a:buNone/>
            </a:pPr>
            <a:r>
              <a:rPr lang="id-ID" dirty="0"/>
              <a:t>	</a:t>
            </a:r>
            <a:r>
              <a:rPr lang="en-US" dirty="0" err="1"/>
              <a:t>Jenis</a:t>
            </a:r>
            <a:r>
              <a:rPr lang="en-US" dirty="0"/>
              <a:t> </a:t>
            </a:r>
            <a:r>
              <a:rPr lang="en-US" dirty="0" err="1"/>
              <a:t>Kelamin</a:t>
            </a:r>
            <a:r>
              <a:rPr lang="en-US" dirty="0"/>
              <a:t>		:</a:t>
            </a:r>
            <a:endParaRPr lang="id-ID" dirty="0"/>
          </a:p>
          <a:p>
            <a:pPr marL="685800" lvl="2" indent="0">
              <a:buNone/>
            </a:pPr>
            <a:r>
              <a:rPr lang="id-ID" dirty="0"/>
              <a:t>    </a:t>
            </a:r>
            <a:r>
              <a:rPr lang="en-US" dirty="0" err="1"/>
              <a:t>Bangsa</a:t>
            </a:r>
            <a:r>
              <a:rPr lang="en-US" dirty="0"/>
              <a:t>			:</a:t>
            </a:r>
            <a:endParaRPr lang="id-ID" dirty="0"/>
          </a:p>
          <a:p>
            <a:pPr marL="685800" lvl="2" indent="0">
              <a:buNone/>
            </a:pPr>
            <a:r>
              <a:rPr lang="id-ID" dirty="0"/>
              <a:t>	</a:t>
            </a:r>
            <a:r>
              <a:rPr lang="en-US" dirty="0"/>
              <a:t>Ting</a:t>
            </a:r>
            <a:r>
              <a:rPr lang="id-ID" dirty="0"/>
              <a:t>g</a:t>
            </a:r>
            <a:r>
              <a:rPr lang="en-US" dirty="0"/>
              <a:t>i /</a:t>
            </a:r>
            <a:r>
              <a:rPr lang="en-US" dirty="0" err="1"/>
              <a:t>berat</a:t>
            </a:r>
            <a:r>
              <a:rPr lang="en-US" dirty="0"/>
              <a:t> </a:t>
            </a:r>
            <a:r>
              <a:rPr lang="en-US" dirty="0" err="1"/>
              <a:t>badan</a:t>
            </a:r>
            <a:r>
              <a:rPr lang="en-US" dirty="0"/>
              <a:t>	:</a:t>
            </a:r>
            <a:endParaRPr lang="id-ID" dirty="0"/>
          </a:p>
          <a:p>
            <a:pPr lvl="1"/>
            <a:endParaRPr lang="id-ID" dirty="0"/>
          </a:p>
        </p:txBody>
      </p:sp>
    </p:spTree>
    <p:extLst>
      <p:ext uri="{BB962C8B-B14F-4D97-AF65-F5344CB8AC3E}">
        <p14:creationId xmlns:p14="http://schemas.microsoft.com/office/powerpoint/2010/main" val="41108178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Cara kerja (lanj.): </a:t>
            </a:r>
          </a:p>
          <a:p>
            <a:pPr lvl="1"/>
            <a:r>
              <a:rPr lang="en-US" dirty="0" err="1"/>
              <a:t>Telinga</a:t>
            </a:r>
            <a:r>
              <a:rPr lang="en-US" dirty="0"/>
              <a:t> </a:t>
            </a:r>
            <a:r>
              <a:rPr lang="en-US" dirty="0" err="1"/>
              <a:t>kanan</a:t>
            </a:r>
            <a:r>
              <a:rPr lang="en-US" dirty="0"/>
              <a:t> </a:t>
            </a:r>
            <a:r>
              <a:rPr lang="id-ID" dirty="0"/>
              <a:t>probandus </a:t>
            </a:r>
            <a:r>
              <a:rPr lang="en-US" dirty="0"/>
              <a:t>1 </a:t>
            </a:r>
            <a:r>
              <a:rPr lang="en-US" dirty="0" err="1"/>
              <a:t>ditutup</a:t>
            </a:r>
            <a:r>
              <a:rPr lang="en-US" dirty="0"/>
              <a:t> </a:t>
            </a:r>
            <a:r>
              <a:rPr lang="en-US" dirty="0" err="1"/>
              <a:t>dengan</a:t>
            </a:r>
            <a:r>
              <a:rPr lang="en-US" dirty="0"/>
              <a:t> </a:t>
            </a:r>
            <a:r>
              <a:rPr lang="en-US" dirty="0" err="1"/>
              <a:t>kapas</a:t>
            </a:r>
            <a:r>
              <a:rPr lang="en-US" dirty="0"/>
              <a:t> </a:t>
            </a:r>
            <a:r>
              <a:rPr lang="en-US" dirty="0" err="1"/>
              <a:t>dan</a:t>
            </a:r>
            <a:r>
              <a:rPr lang="en-US" dirty="0"/>
              <a:t> </a:t>
            </a:r>
            <a:r>
              <a:rPr lang="en-US" dirty="0" err="1"/>
              <a:t>kedua</a:t>
            </a:r>
            <a:r>
              <a:rPr lang="en-US" dirty="0"/>
              <a:t> </a:t>
            </a:r>
            <a:r>
              <a:rPr lang="en-US" dirty="0" err="1"/>
              <a:t>matanya</a:t>
            </a:r>
            <a:r>
              <a:rPr lang="en-US" dirty="0"/>
              <a:t> </a:t>
            </a:r>
            <a:r>
              <a:rPr lang="en-US" dirty="0" err="1"/>
              <a:t>ditutup</a:t>
            </a:r>
            <a:endParaRPr lang="id-ID" dirty="0"/>
          </a:p>
          <a:p>
            <a:pPr lvl="1"/>
            <a:r>
              <a:rPr lang="en-US" dirty="0" err="1"/>
              <a:t>Penguji</a:t>
            </a:r>
            <a:r>
              <a:rPr lang="en-US" dirty="0"/>
              <a:t> </a:t>
            </a:r>
            <a:r>
              <a:rPr lang="en-US" dirty="0" err="1"/>
              <a:t>menggerakkan</a:t>
            </a:r>
            <a:r>
              <a:rPr lang="en-US" dirty="0"/>
              <a:t> </a:t>
            </a:r>
            <a:r>
              <a:rPr lang="en-US" dirty="0" err="1"/>
              <a:t>arloji</a:t>
            </a:r>
            <a:r>
              <a:rPr lang="id-ID" dirty="0"/>
              <a:t>/ jam tangan (yang bersuara)</a:t>
            </a:r>
            <a:r>
              <a:rPr lang="en-US" dirty="0"/>
              <a:t> </a:t>
            </a:r>
            <a:r>
              <a:rPr lang="en-US" dirty="0" err="1"/>
              <a:t>perlahan-lahan</a:t>
            </a:r>
            <a:r>
              <a:rPr lang="en-US" dirty="0"/>
              <a:t> </a:t>
            </a:r>
            <a:r>
              <a:rPr lang="en-US" dirty="0" err="1"/>
              <a:t>mendekati</a:t>
            </a:r>
            <a:r>
              <a:rPr lang="en-US" dirty="0"/>
              <a:t> </a:t>
            </a:r>
            <a:r>
              <a:rPr lang="en-US" dirty="0" err="1"/>
              <a:t>telinga</a:t>
            </a:r>
            <a:r>
              <a:rPr lang="en-US" dirty="0"/>
              <a:t> </a:t>
            </a:r>
            <a:r>
              <a:rPr lang="en-US" dirty="0" err="1"/>
              <a:t>kiri</a:t>
            </a:r>
            <a:r>
              <a:rPr lang="en-US" dirty="0"/>
              <a:t> </a:t>
            </a:r>
            <a:r>
              <a:rPr lang="id-ID" dirty="0"/>
              <a:t>probandus </a:t>
            </a:r>
            <a:r>
              <a:rPr lang="en-US" dirty="0"/>
              <a:t>1</a:t>
            </a:r>
            <a:r>
              <a:rPr lang="id-ID" dirty="0"/>
              <a:t>,</a:t>
            </a:r>
            <a:r>
              <a:rPr lang="en-US" dirty="0"/>
              <a:t> </a:t>
            </a:r>
            <a:r>
              <a:rPr lang="en-US" dirty="0" err="1"/>
              <a:t>sampai</a:t>
            </a:r>
            <a:r>
              <a:rPr lang="en-US" dirty="0"/>
              <a:t> </a:t>
            </a:r>
            <a:r>
              <a:rPr lang="id-ID" dirty="0"/>
              <a:t>probandus 1 </a:t>
            </a:r>
            <a:r>
              <a:rPr lang="en-US" dirty="0" err="1"/>
              <a:t>mendengar</a:t>
            </a:r>
            <a:r>
              <a:rPr lang="en-US" dirty="0"/>
              <a:t> </a:t>
            </a:r>
            <a:r>
              <a:rPr lang="en-US" dirty="0" err="1"/>
              <a:t>bunyi</a:t>
            </a:r>
            <a:r>
              <a:rPr lang="en-US" dirty="0"/>
              <a:t> </a:t>
            </a:r>
            <a:r>
              <a:rPr lang="en-US" dirty="0" err="1"/>
              <a:t>arloji</a:t>
            </a:r>
            <a:r>
              <a:rPr lang="id-ID" dirty="0"/>
              <a:t>/ jam tangan untuk</a:t>
            </a:r>
            <a:r>
              <a:rPr lang="en-US" dirty="0"/>
              <a:t> </a:t>
            </a:r>
            <a:r>
              <a:rPr lang="en-US" dirty="0" err="1"/>
              <a:t>pertama</a:t>
            </a:r>
            <a:r>
              <a:rPr lang="en-US" dirty="0"/>
              <a:t> kali</a:t>
            </a:r>
            <a:r>
              <a:rPr lang="id-ID" dirty="0"/>
              <a:t>nya</a:t>
            </a:r>
            <a:r>
              <a:rPr lang="en-US" dirty="0"/>
              <a:t>. </a:t>
            </a:r>
            <a:r>
              <a:rPr lang="en-US" dirty="0" err="1"/>
              <a:t>Ukur</a:t>
            </a:r>
            <a:r>
              <a:rPr lang="en-US" dirty="0"/>
              <a:t> </a:t>
            </a:r>
            <a:r>
              <a:rPr lang="en-US" dirty="0" err="1"/>
              <a:t>dan</a:t>
            </a:r>
            <a:r>
              <a:rPr lang="en-US" dirty="0"/>
              <a:t> </a:t>
            </a:r>
            <a:r>
              <a:rPr lang="en-US" dirty="0" err="1"/>
              <a:t>catatlah</a:t>
            </a:r>
            <a:r>
              <a:rPr lang="en-US" dirty="0"/>
              <a:t> </a:t>
            </a:r>
            <a:r>
              <a:rPr lang="en-US" dirty="0" err="1"/>
              <a:t>jarak</a:t>
            </a:r>
            <a:r>
              <a:rPr lang="en-US" dirty="0"/>
              <a:t> </a:t>
            </a:r>
            <a:r>
              <a:rPr lang="en-US" dirty="0" err="1"/>
              <a:t>antara</a:t>
            </a:r>
            <a:r>
              <a:rPr lang="en-US" dirty="0"/>
              <a:t> </a:t>
            </a:r>
            <a:r>
              <a:rPr lang="en-US" dirty="0" err="1"/>
              <a:t>arloji</a:t>
            </a:r>
            <a:r>
              <a:rPr lang="id-ID" dirty="0"/>
              <a:t>/ jam tangan</a:t>
            </a:r>
            <a:r>
              <a:rPr lang="en-US" dirty="0"/>
              <a:t> </a:t>
            </a:r>
            <a:r>
              <a:rPr lang="en-US" dirty="0" err="1"/>
              <a:t>hingga</a:t>
            </a:r>
            <a:r>
              <a:rPr lang="en-US" dirty="0"/>
              <a:t> </a:t>
            </a:r>
            <a:r>
              <a:rPr lang="en-US" dirty="0" err="1"/>
              <a:t>telinga</a:t>
            </a:r>
            <a:r>
              <a:rPr lang="en-US" dirty="0"/>
              <a:t> </a:t>
            </a:r>
            <a:r>
              <a:rPr lang="en-US" dirty="0" err="1"/>
              <a:t>kiri</a:t>
            </a:r>
            <a:r>
              <a:rPr lang="en-US" dirty="0"/>
              <a:t> </a:t>
            </a:r>
            <a:r>
              <a:rPr lang="id-ID" dirty="0"/>
              <a:t>probandus </a:t>
            </a:r>
            <a:r>
              <a:rPr lang="en-US" dirty="0"/>
              <a:t>1. </a:t>
            </a:r>
            <a:r>
              <a:rPr lang="en-US" dirty="0" err="1"/>
              <a:t>Ulangi</a:t>
            </a:r>
            <a:r>
              <a:rPr lang="en-US" dirty="0"/>
              <a:t> </a:t>
            </a:r>
            <a:r>
              <a:rPr lang="en-US" dirty="0" err="1"/>
              <a:t>percobaan</a:t>
            </a:r>
            <a:r>
              <a:rPr lang="en-US" dirty="0"/>
              <a:t> </a:t>
            </a:r>
            <a:r>
              <a:rPr lang="id-ID" dirty="0"/>
              <a:t>tersebut sampai tiga kali. Kemudian lakukan percobaan yang sama pada probandus 1, akan tetapi sekarang untuk telinga kanan. Catatlah hasil yang diperoleh pada lembar kerja, lalu bandingkan hasil percobaan untuk telinga kanan dan telinga kiri. </a:t>
            </a:r>
          </a:p>
          <a:p>
            <a:pPr lvl="1"/>
            <a:endParaRPr lang="id-ID" dirty="0"/>
          </a:p>
        </p:txBody>
      </p:sp>
    </p:spTree>
    <p:extLst>
      <p:ext uri="{BB962C8B-B14F-4D97-AF65-F5344CB8AC3E}">
        <p14:creationId xmlns:p14="http://schemas.microsoft.com/office/powerpoint/2010/main" val="12043402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Cara kerja (lanj.): </a:t>
            </a:r>
          </a:p>
          <a:p>
            <a:pPr lvl="1"/>
            <a:r>
              <a:rPr lang="en-US" dirty="0" err="1"/>
              <a:t>Lakukan</a:t>
            </a:r>
            <a:r>
              <a:rPr lang="en-US" dirty="0"/>
              <a:t> </a:t>
            </a:r>
            <a:r>
              <a:rPr lang="en-US" dirty="0" err="1"/>
              <a:t>percobaa</a:t>
            </a:r>
            <a:r>
              <a:rPr lang="id-ID" dirty="0"/>
              <a:t>n</a:t>
            </a:r>
            <a:r>
              <a:rPr lang="en-US" dirty="0"/>
              <a:t> yang </a:t>
            </a:r>
            <a:r>
              <a:rPr lang="en-US" dirty="0" err="1"/>
              <a:t>sama</a:t>
            </a:r>
            <a:r>
              <a:rPr lang="en-US" dirty="0"/>
              <a:t> </a:t>
            </a:r>
            <a:r>
              <a:rPr lang="id-ID" dirty="0"/>
              <a:t>pada probandus </a:t>
            </a:r>
            <a:r>
              <a:rPr lang="en-US" dirty="0"/>
              <a:t>2, </a:t>
            </a:r>
            <a:r>
              <a:rPr lang="id-ID" dirty="0"/>
              <a:t>Catatlah hasil yang diperoleh pada lembar kerja dan bandingkan hasil percobaan untuk telinga kanan dan telinga kiri. Juga </a:t>
            </a:r>
            <a:r>
              <a:rPr lang="en-US" dirty="0" err="1"/>
              <a:t>bandingkan</a:t>
            </a:r>
            <a:r>
              <a:rPr lang="id-ID" dirty="0"/>
              <a:t>lah</a:t>
            </a:r>
            <a:r>
              <a:rPr lang="en-US" dirty="0"/>
              <a:t> </a:t>
            </a:r>
            <a:r>
              <a:rPr lang="en-US" dirty="0" err="1"/>
              <a:t>hasil</a:t>
            </a:r>
            <a:r>
              <a:rPr lang="en-US" dirty="0"/>
              <a:t> yang </a:t>
            </a:r>
            <a:r>
              <a:rPr lang="en-US" dirty="0" err="1"/>
              <a:t>diperoleh</a:t>
            </a:r>
            <a:r>
              <a:rPr lang="en-US" dirty="0"/>
              <a:t> </a:t>
            </a:r>
            <a:r>
              <a:rPr lang="en-US" dirty="0" err="1"/>
              <a:t>dari</a:t>
            </a:r>
            <a:r>
              <a:rPr lang="en-US" dirty="0"/>
              <a:t> </a:t>
            </a:r>
            <a:r>
              <a:rPr lang="id-ID" dirty="0"/>
              <a:t>probandus </a:t>
            </a:r>
            <a:r>
              <a:rPr lang="en-US" dirty="0"/>
              <a:t>1 </a:t>
            </a:r>
            <a:r>
              <a:rPr lang="en-US" dirty="0" err="1"/>
              <a:t>dan</a:t>
            </a:r>
            <a:r>
              <a:rPr lang="en-US" dirty="0"/>
              <a:t> </a:t>
            </a:r>
            <a:r>
              <a:rPr lang="id-ID" dirty="0"/>
              <a:t>probandus </a:t>
            </a:r>
            <a:r>
              <a:rPr lang="en-US" dirty="0"/>
              <a:t>2.</a:t>
            </a:r>
            <a:endParaRPr lang="id-ID" dirty="0"/>
          </a:p>
          <a:p>
            <a:pPr lvl="1"/>
            <a:endParaRPr lang="id-ID" dirty="0"/>
          </a:p>
        </p:txBody>
      </p:sp>
      <p:graphicFrame>
        <p:nvGraphicFramePr>
          <p:cNvPr id="5" name="Table 4"/>
          <p:cNvGraphicFramePr>
            <a:graphicFrameLocks noGrp="1"/>
          </p:cNvGraphicFramePr>
          <p:nvPr>
            <p:extLst>
              <p:ext uri="{D42A27DB-BD31-4B8C-83A1-F6EECF244321}">
                <p14:modId xmlns:p14="http://schemas.microsoft.com/office/powerpoint/2010/main" val="4225697208"/>
              </p:ext>
            </p:extLst>
          </p:nvPr>
        </p:nvGraphicFramePr>
        <p:xfrm>
          <a:off x="1219198" y="3886199"/>
          <a:ext cx="6858001" cy="2590798"/>
        </p:xfrm>
        <a:graphic>
          <a:graphicData uri="http://schemas.openxmlformats.org/drawingml/2006/table">
            <a:tbl>
              <a:tblPr firstRow="1" firstCol="1" lastRow="1" lastCol="1" bandRow="1" bandCol="1">
                <a:tableStyleId>{5C22544A-7EE6-4342-B048-85BDC9FD1C3A}</a:tableStyleId>
              </a:tblPr>
              <a:tblGrid>
                <a:gridCol w="2103992">
                  <a:extLst>
                    <a:ext uri="{9D8B030D-6E8A-4147-A177-3AD203B41FA5}">
                      <a16:colId xmlns:a16="http://schemas.microsoft.com/office/drawing/2014/main" val="20000"/>
                    </a:ext>
                  </a:extLst>
                </a:gridCol>
                <a:gridCol w="2103992">
                  <a:extLst>
                    <a:ext uri="{9D8B030D-6E8A-4147-A177-3AD203B41FA5}">
                      <a16:colId xmlns:a16="http://schemas.microsoft.com/office/drawing/2014/main" val="20001"/>
                    </a:ext>
                  </a:extLst>
                </a:gridCol>
                <a:gridCol w="1390012">
                  <a:extLst>
                    <a:ext uri="{9D8B030D-6E8A-4147-A177-3AD203B41FA5}">
                      <a16:colId xmlns:a16="http://schemas.microsoft.com/office/drawing/2014/main" val="20002"/>
                    </a:ext>
                  </a:extLst>
                </a:gridCol>
                <a:gridCol w="1260005">
                  <a:extLst>
                    <a:ext uri="{9D8B030D-6E8A-4147-A177-3AD203B41FA5}">
                      <a16:colId xmlns:a16="http://schemas.microsoft.com/office/drawing/2014/main" val="20003"/>
                    </a:ext>
                  </a:extLst>
                </a:gridCol>
              </a:tblGrid>
              <a:tr h="740228">
                <a:tc rowSpan="2">
                  <a:txBody>
                    <a:bodyPr/>
                    <a:lstStyle/>
                    <a:p>
                      <a:pPr algn="ctr">
                        <a:spcAft>
                          <a:spcPts val="0"/>
                        </a:spcAft>
                      </a:pPr>
                      <a:r>
                        <a:rPr lang="id-ID" sz="1200" dirty="0"/>
                        <a:t>Probandus </a:t>
                      </a:r>
                      <a:endParaRPr lang="id-ID" sz="1200" dirty="0">
                        <a:effectLst/>
                        <a:latin typeface="Times New Roman"/>
                        <a:ea typeface="Times New Roman"/>
                      </a:endParaRPr>
                    </a:p>
                  </a:txBody>
                  <a:tcPr marL="68580" marR="68580" marT="0" marB="0" anchor="ctr"/>
                </a:tc>
                <a:tc rowSpan="2">
                  <a:txBody>
                    <a:bodyPr/>
                    <a:lstStyle/>
                    <a:p>
                      <a:pPr algn="ctr">
                        <a:spcAft>
                          <a:spcPts val="0"/>
                        </a:spcAft>
                      </a:pPr>
                      <a:r>
                        <a:rPr lang="id-ID" sz="1200">
                          <a:effectLst/>
                        </a:rPr>
                        <a:t>Pengukuran ke-</a:t>
                      </a:r>
                      <a:endParaRPr lang="id-ID" sz="1200">
                        <a:effectLst/>
                        <a:latin typeface="Times New Roman"/>
                        <a:ea typeface="Times New Roman"/>
                      </a:endParaRPr>
                    </a:p>
                  </a:txBody>
                  <a:tcPr marL="68580" marR="68580" marT="0" marB="0" anchor="ctr"/>
                </a:tc>
                <a:tc gridSpan="2">
                  <a:txBody>
                    <a:bodyPr/>
                    <a:lstStyle/>
                    <a:p>
                      <a:pPr algn="ctr">
                        <a:spcAft>
                          <a:spcPts val="0"/>
                        </a:spcAft>
                      </a:pPr>
                      <a:r>
                        <a:rPr lang="en-US" sz="1200">
                          <a:effectLst/>
                        </a:rPr>
                        <a:t>Jarak telinga hingga  arloji</a:t>
                      </a:r>
                      <a:r>
                        <a:rPr lang="id-ID" sz="1200">
                          <a:effectLst/>
                        </a:rPr>
                        <a:t>/ jam tangan </a:t>
                      </a:r>
                      <a:r>
                        <a:rPr lang="en-US" sz="1200">
                          <a:effectLst/>
                        </a:rPr>
                        <a:t>saat  terdengar pertama kali</a:t>
                      </a:r>
                      <a:r>
                        <a:rPr lang="id-ID" sz="1200">
                          <a:effectLst/>
                        </a:rPr>
                        <a:t> (cm)</a:t>
                      </a:r>
                      <a:endParaRPr lang="id-ID" sz="1200">
                        <a:effectLst/>
                        <a:latin typeface="Times New Roman"/>
                        <a:ea typeface="Times New Roman"/>
                      </a:endParaRPr>
                    </a:p>
                  </a:txBody>
                  <a:tcPr marL="68580" marR="68580" marT="0" marB="0"/>
                </a:tc>
                <a:tc hMerge="1">
                  <a:txBody>
                    <a:bodyPr/>
                    <a:lstStyle/>
                    <a:p>
                      <a:endParaRPr lang="id-ID"/>
                    </a:p>
                  </a:txBody>
                  <a:tcPr/>
                </a:tc>
                <a:extLst>
                  <a:ext uri="{0D108BD9-81ED-4DB2-BD59-A6C34878D82A}">
                    <a16:rowId xmlns:a16="http://schemas.microsoft.com/office/drawing/2014/main" val="10000"/>
                  </a:ext>
                </a:extLst>
              </a:tr>
              <a:tr h="370114">
                <a:tc vMerge="1">
                  <a:txBody>
                    <a:bodyPr/>
                    <a:lstStyle/>
                    <a:p>
                      <a:endParaRPr lang="id-ID"/>
                    </a:p>
                  </a:txBody>
                  <a:tcPr/>
                </a:tc>
                <a:tc vMerge="1">
                  <a:txBody>
                    <a:bodyPr/>
                    <a:lstStyle/>
                    <a:p>
                      <a:endParaRPr lang="id-ID"/>
                    </a:p>
                  </a:txBody>
                  <a:tcPr/>
                </a:tc>
                <a:tc>
                  <a:txBody>
                    <a:bodyPr/>
                    <a:lstStyle/>
                    <a:p>
                      <a:pPr algn="ctr">
                        <a:spcAft>
                          <a:spcPts val="0"/>
                        </a:spcAft>
                      </a:pPr>
                      <a:r>
                        <a:rPr lang="en-US" sz="1200">
                          <a:effectLst/>
                        </a:rPr>
                        <a:t>Telinga kiri</a:t>
                      </a:r>
                      <a:endParaRPr lang="id-ID" sz="1200">
                        <a:effectLst/>
                        <a:latin typeface="Times New Roman"/>
                        <a:ea typeface="Times New Roman"/>
                      </a:endParaRPr>
                    </a:p>
                  </a:txBody>
                  <a:tcPr marL="68580" marR="68580" marT="0" marB="0"/>
                </a:tc>
                <a:tc>
                  <a:txBody>
                    <a:bodyPr/>
                    <a:lstStyle/>
                    <a:p>
                      <a:pPr algn="ctr">
                        <a:spcAft>
                          <a:spcPts val="0"/>
                        </a:spcAft>
                      </a:pPr>
                      <a:r>
                        <a:rPr lang="en-US" sz="1200">
                          <a:effectLst/>
                        </a:rPr>
                        <a:t>Telinga kanan</a:t>
                      </a:r>
                      <a:endParaRPr lang="id-ID"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185057">
                <a:tc rowSpan="4">
                  <a:txBody>
                    <a:bodyPr/>
                    <a:lstStyle/>
                    <a:p>
                      <a:pPr algn="ctr">
                        <a:lnSpc>
                          <a:spcPct val="150000"/>
                        </a:lnSpc>
                        <a:spcAft>
                          <a:spcPts val="0"/>
                        </a:spcAft>
                      </a:pPr>
                      <a:r>
                        <a:rPr lang="id-ID" sz="1200" dirty="0"/>
                        <a:t>Probandus </a:t>
                      </a:r>
                      <a:r>
                        <a:rPr lang="en-US" sz="1200" dirty="0">
                          <a:effectLst/>
                        </a:rPr>
                        <a:t>1</a:t>
                      </a:r>
                      <a:endParaRPr lang="id-ID" sz="1200" dirty="0">
                        <a:effectLst/>
                        <a:latin typeface="Times New Roman"/>
                        <a:ea typeface="Times New Roman"/>
                      </a:endParaRPr>
                    </a:p>
                  </a:txBody>
                  <a:tcPr marL="68580" marR="68580" marT="0" marB="0" anchor="ctr"/>
                </a:tc>
                <a:tc>
                  <a:txBody>
                    <a:bodyPr/>
                    <a:lstStyle/>
                    <a:p>
                      <a:pPr algn="ctr">
                        <a:spcAft>
                          <a:spcPts val="0"/>
                        </a:spcAft>
                      </a:pPr>
                      <a:r>
                        <a:rPr lang="id-ID" sz="1200">
                          <a:effectLst/>
                        </a:rPr>
                        <a:t>1</a:t>
                      </a:r>
                      <a:endParaRPr lang="id-ID" sz="1200">
                        <a:effectLst/>
                        <a:latin typeface="Times New Roman"/>
                        <a:ea typeface="Times New Roman"/>
                      </a:endParaRPr>
                    </a:p>
                  </a:txBody>
                  <a:tcPr marL="68580" marR="68580" marT="0" marB="0"/>
                </a:tc>
                <a:tc>
                  <a:txBody>
                    <a:bodyPr/>
                    <a:lstStyle/>
                    <a:p>
                      <a:pPr algn="just">
                        <a:spcAft>
                          <a:spcPts val="0"/>
                        </a:spcAft>
                      </a:pPr>
                      <a:r>
                        <a:rPr lang="en-US" sz="1200">
                          <a:effectLst/>
                        </a:rPr>
                        <a:t> </a:t>
                      </a:r>
                      <a:endParaRPr lang="id-ID" sz="1200">
                        <a:effectLst/>
                        <a:latin typeface="Times New Roman"/>
                        <a:ea typeface="Times New Roman"/>
                      </a:endParaRPr>
                    </a:p>
                  </a:txBody>
                  <a:tcPr marL="68580" marR="68580" marT="0" marB="0"/>
                </a:tc>
                <a:tc>
                  <a:txBody>
                    <a:bodyPr/>
                    <a:lstStyle/>
                    <a:p>
                      <a:pPr algn="just">
                        <a:spcAft>
                          <a:spcPts val="0"/>
                        </a:spcAft>
                      </a:pPr>
                      <a:r>
                        <a:rPr lang="en-US" sz="1200">
                          <a:effectLst/>
                        </a:rPr>
                        <a:t> </a:t>
                      </a:r>
                      <a:endParaRPr lang="id-ID"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185057">
                <a:tc vMerge="1">
                  <a:txBody>
                    <a:bodyPr/>
                    <a:lstStyle/>
                    <a:p>
                      <a:endParaRPr lang="id-ID"/>
                    </a:p>
                  </a:txBody>
                  <a:tcPr/>
                </a:tc>
                <a:tc>
                  <a:txBody>
                    <a:bodyPr/>
                    <a:lstStyle/>
                    <a:p>
                      <a:pPr algn="ctr">
                        <a:spcAft>
                          <a:spcPts val="0"/>
                        </a:spcAft>
                      </a:pPr>
                      <a:r>
                        <a:rPr lang="id-ID" sz="1200">
                          <a:effectLst/>
                        </a:rPr>
                        <a:t>2</a:t>
                      </a:r>
                      <a:endParaRPr lang="id-ID" sz="1200">
                        <a:effectLst/>
                        <a:latin typeface="Times New Roman"/>
                        <a:ea typeface="Times New Roman"/>
                      </a:endParaRPr>
                    </a:p>
                  </a:txBody>
                  <a:tcPr marL="68580" marR="68580" marT="0" marB="0"/>
                </a:tc>
                <a:tc>
                  <a:txBody>
                    <a:bodyPr/>
                    <a:lstStyle/>
                    <a:p>
                      <a:pPr algn="just">
                        <a:spcAft>
                          <a:spcPts val="0"/>
                        </a:spcAft>
                      </a:pPr>
                      <a:r>
                        <a:rPr lang="en-US" sz="1200">
                          <a:effectLst/>
                        </a:rPr>
                        <a:t> </a:t>
                      </a:r>
                      <a:endParaRPr lang="id-ID" sz="1200">
                        <a:effectLst/>
                        <a:latin typeface="Times New Roman"/>
                        <a:ea typeface="Times New Roman"/>
                      </a:endParaRPr>
                    </a:p>
                  </a:txBody>
                  <a:tcPr marL="68580" marR="68580" marT="0" marB="0"/>
                </a:tc>
                <a:tc>
                  <a:txBody>
                    <a:bodyPr/>
                    <a:lstStyle/>
                    <a:p>
                      <a:pPr algn="just">
                        <a:spcAft>
                          <a:spcPts val="0"/>
                        </a:spcAft>
                      </a:pPr>
                      <a:r>
                        <a:rPr lang="en-US" sz="1200">
                          <a:effectLst/>
                        </a:rPr>
                        <a:t> </a:t>
                      </a:r>
                      <a:endParaRPr lang="id-ID" sz="12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185057">
                <a:tc vMerge="1">
                  <a:txBody>
                    <a:bodyPr/>
                    <a:lstStyle/>
                    <a:p>
                      <a:endParaRPr lang="id-ID"/>
                    </a:p>
                  </a:txBody>
                  <a:tcPr/>
                </a:tc>
                <a:tc>
                  <a:txBody>
                    <a:bodyPr/>
                    <a:lstStyle/>
                    <a:p>
                      <a:pPr algn="ctr">
                        <a:spcAft>
                          <a:spcPts val="0"/>
                        </a:spcAft>
                      </a:pPr>
                      <a:r>
                        <a:rPr lang="id-ID" sz="1200">
                          <a:effectLst/>
                        </a:rPr>
                        <a:t>3</a:t>
                      </a:r>
                      <a:endParaRPr lang="id-ID" sz="1200">
                        <a:effectLst/>
                        <a:latin typeface="Times New Roman"/>
                        <a:ea typeface="Times New Roman"/>
                      </a:endParaRPr>
                    </a:p>
                  </a:txBody>
                  <a:tcPr marL="68580" marR="68580" marT="0" marB="0"/>
                </a:tc>
                <a:tc>
                  <a:txBody>
                    <a:bodyPr/>
                    <a:lstStyle/>
                    <a:p>
                      <a:pPr algn="just">
                        <a:spcAft>
                          <a:spcPts val="0"/>
                        </a:spcAft>
                      </a:pPr>
                      <a:r>
                        <a:rPr lang="en-US" sz="1200">
                          <a:effectLst/>
                        </a:rPr>
                        <a:t> </a:t>
                      </a:r>
                      <a:endParaRPr lang="id-ID" sz="1200">
                        <a:effectLst/>
                        <a:latin typeface="Times New Roman"/>
                        <a:ea typeface="Times New Roman"/>
                      </a:endParaRPr>
                    </a:p>
                  </a:txBody>
                  <a:tcPr marL="68580" marR="68580" marT="0" marB="0"/>
                </a:tc>
                <a:tc>
                  <a:txBody>
                    <a:bodyPr/>
                    <a:lstStyle/>
                    <a:p>
                      <a:pPr algn="just">
                        <a:spcAft>
                          <a:spcPts val="0"/>
                        </a:spcAft>
                      </a:pPr>
                      <a:r>
                        <a:rPr lang="en-US" sz="1200">
                          <a:effectLst/>
                        </a:rPr>
                        <a:t> </a:t>
                      </a:r>
                      <a:endParaRPr lang="id-ID" sz="12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185057">
                <a:tc vMerge="1">
                  <a:txBody>
                    <a:bodyPr/>
                    <a:lstStyle/>
                    <a:p>
                      <a:endParaRPr lang="id-ID"/>
                    </a:p>
                  </a:txBody>
                  <a:tcPr/>
                </a:tc>
                <a:tc>
                  <a:txBody>
                    <a:bodyPr/>
                    <a:lstStyle/>
                    <a:p>
                      <a:pPr algn="ctr">
                        <a:spcAft>
                          <a:spcPts val="0"/>
                        </a:spcAft>
                      </a:pPr>
                      <a:r>
                        <a:rPr lang="id-ID" sz="1200">
                          <a:effectLst/>
                        </a:rPr>
                        <a:t>Rerata </a:t>
                      </a:r>
                      <a:endParaRPr lang="id-ID" sz="1200">
                        <a:effectLst/>
                        <a:latin typeface="Times New Roman"/>
                        <a:ea typeface="Times New Roman"/>
                      </a:endParaRPr>
                    </a:p>
                  </a:txBody>
                  <a:tcPr marL="68580" marR="68580" marT="0" marB="0"/>
                </a:tc>
                <a:tc>
                  <a:txBody>
                    <a:bodyPr/>
                    <a:lstStyle/>
                    <a:p>
                      <a:pPr algn="just">
                        <a:spcAft>
                          <a:spcPts val="0"/>
                        </a:spcAft>
                      </a:pPr>
                      <a:r>
                        <a:rPr lang="en-US" sz="1200">
                          <a:effectLst/>
                        </a:rPr>
                        <a:t> </a:t>
                      </a:r>
                      <a:endParaRPr lang="id-ID" sz="1200">
                        <a:effectLst/>
                        <a:latin typeface="Times New Roman"/>
                        <a:ea typeface="Times New Roman"/>
                      </a:endParaRPr>
                    </a:p>
                  </a:txBody>
                  <a:tcPr marL="68580" marR="68580" marT="0" marB="0"/>
                </a:tc>
                <a:tc>
                  <a:txBody>
                    <a:bodyPr/>
                    <a:lstStyle/>
                    <a:p>
                      <a:pPr algn="just">
                        <a:spcAft>
                          <a:spcPts val="0"/>
                        </a:spcAft>
                      </a:pPr>
                      <a:r>
                        <a:rPr lang="en-US" sz="1200">
                          <a:effectLst/>
                        </a:rPr>
                        <a:t> </a:t>
                      </a:r>
                      <a:endParaRPr lang="id-ID" sz="1200">
                        <a:effectLst/>
                        <a:latin typeface="Times New Roman"/>
                        <a:ea typeface="Times New Roman"/>
                      </a:endParaRPr>
                    </a:p>
                  </a:txBody>
                  <a:tcPr marL="68580" marR="68580" marT="0" marB="0"/>
                </a:tc>
                <a:extLst>
                  <a:ext uri="{0D108BD9-81ED-4DB2-BD59-A6C34878D82A}">
                    <a16:rowId xmlns:a16="http://schemas.microsoft.com/office/drawing/2014/main" val="10005"/>
                  </a:ext>
                </a:extLst>
              </a:tr>
              <a:tr h="185057">
                <a:tc rowSpan="4">
                  <a:txBody>
                    <a:bodyPr/>
                    <a:lstStyle/>
                    <a:p>
                      <a:pPr algn="ctr">
                        <a:lnSpc>
                          <a:spcPct val="150000"/>
                        </a:lnSpc>
                        <a:spcAft>
                          <a:spcPts val="0"/>
                        </a:spcAft>
                      </a:pPr>
                      <a:r>
                        <a:rPr lang="id-ID" sz="1200" dirty="0"/>
                        <a:t>Probandus</a:t>
                      </a:r>
                      <a:r>
                        <a:rPr lang="id-ID" sz="1200" baseline="0" dirty="0"/>
                        <a:t> </a:t>
                      </a:r>
                      <a:r>
                        <a:rPr lang="en-US" sz="1200" dirty="0">
                          <a:effectLst/>
                        </a:rPr>
                        <a:t>2</a:t>
                      </a:r>
                      <a:endParaRPr lang="id-ID" sz="1200" dirty="0">
                        <a:effectLst/>
                        <a:latin typeface="Times New Roman"/>
                        <a:ea typeface="Times New Roman"/>
                      </a:endParaRPr>
                    </a:p>
                  </a:txBody>
                  <a:tcPr marL="68580" marR="68580" marT="0" marB="0" anchor="ctr"/>
                </a:tc>
                <a:tc>
                  <a:txBody>
                    <a:bodyPr/>
                    <a:lstStyle/>
                    <a:p>
                      <a:pPr algn="ctr">
                        <a:spcAft>
                          <a:spcPts val="0"/>
                        </a:spcAft>
                      </a:pPr>
                      <a:r>
                        <a:rPr lang="id-ID" sz="1200">
                          <a:effectLst/>
                        </a:rPr>
                        <a:t>1</a:t>
                      </a:r>
                      <a:endParaRPr lang="id-ID" sz="1200">
                        <a:effectLst/>
                        <a:latin typeface="Times New Roman"/>
                        <a:ea typeface="Times New Roman"/>
                      </a:endParaRPr>
                    </a:p>
                  </a:txBody>
                  <a:tcPr marL="68580" marR="68580" marT="0" marB="0"/>
                </a:tc>
                <a:tc>
                  <a:txBody>
                    <a:bodyPr/>
                    <a:lstStyle/>
                    <a:p>
                      <a:pPr algn="just">
                        <a:spcAft>
                          <a:spcPts val="0"/>
                        </a:spcAft>
                      </a:pPr>
                      <a:r>
                        <a:rPr lang="en-US" sz="1200">
                          <a:effectLst/>
                        </a:rPr>
                        <a:t> </a:t>
                      </a:r>
                      <a:endParaRPr lang="id-ID" sz="1200">
                        <a:effectLst/>
                        <a:latin typeface="Times New Roman"/>
                        <a:ea typeface="Times New Roman"/>
                      </a:endParaRPr>
                    </a:p>
                  </a:txBody>
                  <a:tcPr marL="68580" marR="68580" marT="0" marB="0"/>
                </a:tc>
                <a:tc>
                  <a:txBody>
                    <a:bodyPr/>
                    <a:lstStyle/>
                    <a:p>
                      <a:pPr algn="just">
                        <a:spcAft>
                          <a:spcPts val="0"/>
                        </a:spcAft>
                      </a:pPr>
                      <a:r>
                        <a:rPr lang="en-US" sz="1200">
                          <a:effectLst/>
                        </a:rPr>
                        <a:t> </a:t>
                      </a:r>
                      <a:endParaRPr lang="id-ID" sz="1200">
                        <a:effectLst/>
                        <a:latin typeface="Times New Roman"/>
                        <a:ea typeface="Times New Roman"/>
                      </a:endParaRPr>
                    </a:p>
                  </a:txBody>
                  <a:tcPr marL="68580" marR="68580" marT="0" marB="0"/>
                </a:tc>
                <a:extLst>
                  <a:ext uri="{0D108BD9-81ED-4DB2-BD59-A6C34878D82A}">
                    <a16:rowId xmlns:a16="http://schemas.microsoft.com/office/drawing/2014/main" val="10006"/>
                  </a:ext>
                </a:extLst>
              </a:tr>
              <a:tr h="185057">
                <a:tc vMerge="1">
                  <a:txBody>
                    <a:bodyPr/>
                    <a:lstStyle/>
                    <a:p>
                      <a:endParaRPr lang="id-ID"/>
                    </a:p>
                  </a:txBody>
                  <a:tcPr/>
                </a:tc>
                <a:tc>
                  <a:txBody>
                    <a:bodyPr/>
                    <a:lstStyle/>
                    <a:p>
                      <a:pPr algn="ctr">
                        <a:spcAft>
                          <a:spcPts val="0"/>
                        </a:spcAft>
                      </a:pPr>
                      <a:r>
                        <a:rPr lang="id-ID" sz="1200">
                          <a:effectLst/>
                        </a:rPr>
                        <a:t>2</a:t>
                      </a:r>
                      <a:endParaRPr lang="id-ID" sz="1200">
                        <a:effectLst/>
                        <a:latin typeface="Times New Roman"/>
                        <a:ea typeface="Times New Roman"/>
                      </a:endParaRPr>
                    </a:p>
                  </a:txBody>
                  <a:tcPr marL="68580" marR="68580" marT="0" marB="0"/>
                </a:tc>
                <a:tc>
                  <a:txBody>
                    <a:bodyPr/>
                    <a:lstStyle/>
                    <a:p>
                      <a:pPr algn="just">
                        <a:spcAft>
                          <a:spcPts val="0"/>
                        </a:spcAft>
                      </a:pPr>
                      <a:r>
                        <a:rPr lang="en-US" sz="1200">
                          <a:effectLst/>
                        </a:rPr>
                        <a:t> </a:t>
                      </a:r>
                      <a:endParaRPr lang="id-ID" sz="1200">
                        <a:effectLst/>
                        <a:latin typeface="Times New Roman"/>
                        <a:ea typeface="Times New Roman"/>
                      </a:endParaRPr>
                    </a:p>
                  </a:txBody>
                  <a:tcPr marL="68580" marR="68580" marT="0" marB="0"/>
                </a:tc>
                <a:tc>
                  <a:txBody>
                    <a:bodyPr/>
                    <a:lstStyle/>
                    <a:p>
                      <a:pPr algn="just">
                        <a:spcAft>
                          <a:spcPts val="0"/>
                        </a:spcAft>
                      </a:pPr>
                      <a:r>
                        <a:rPr lang="en-US" sz="1200">
                          <a:effectLst/>
                        </a:rPr>
                        <a:t> </a:t>
                      </a:r>
                      <a:endParaRPr lang="id-ID" sz="1200">
                        <a:effectLst/>
                        <a:latin typeface="Times New Roman"/>
                        <a:ea typeface="Times New Roman"/>
                      </a:endParaRPr>
                    </a:p>
                  </a:txBody>
                  <a:tcPr marL="68580" marR="68580" marT="0" marB="0"/>
                </a:tc>
                <a:extLst>
                  <a:ext uri="{0D108BD9-81ED-4DB2-BD59-A6C34878D82A}">
                    <a16:rowId xmlns:a16="http://schemas.microsoft.com/office/drawing/2014/main" val="10007"/>
                  </a:ext>
                </a:extLst>
              </a:tr>
              <a:tr h="185057">
                <a:tc vMerge="1">
                  <a:txBody>
                    <a:bodyPr/>
                    <a:lstStyle/>
                    <a:p>
                      <a:endParaRPr lang="id-ID"/>
                    </a:p>
                  </a:txBody>
                  <a:tcPr/>
                </a:tc>
                <a:tc>
                  <a:txBody>
                    <a:bodyPr/>
                    <a:lstStyle/>
                    <a:p>
                      <a:pPr algn="ctr">
                        <a:spcAft>
                          <a:spcPts val="0"/>
                        </a:spcAft>
                      </a:pPr>
                      <a:r>
                        <a:rPr lang="id-ID" sz="1200">
                          <a:effectLst/>
                        </a:rPr>
                        <a:t>3</a:t>
                      </a:r>
                      <a:endParaRPr lang="id-ID" sz="1200">
                        <a:effectLst/>
                        <a:latin typeface="Times New Roman"/>
                        <a:ea typeface="Times New Roman"/>
                      </a:endParaRPr>
                    </a:p>
                  </a:txBody>
                  <a:tcPr marL="68580" marR="68580" marT="0" marB="0"/>
                </a:tc>
                <a:tc>
                  <a:txBody>
                    <a:bodyPr/>
                    <a:lstStyle/>
                    <a:p>
                      <a:pPr algn="just">
                        <a:spcAft>
                          <a:spcPts val="0"/>
                        </a:spcAft>
                      </a:pPr>
                      <a:r>
                        <a:rPr lang="en-US" sz="1200">
                          <a:effectLst/>
                        </a:rPr>
                        <a:t> </a:t>
                      </a:r>
                      <a:endParaRPr lang="id-ID" sz="1200">
                        <a:effectLst/>
                        <a:latin typeface="Times New Roman"/>
                        <a:ea typeface="Times New Roman"/>
                      </a:endParaRPr>
                    </a:p>
                  </a:txBody>
                  <a:tcPr marL="68580" marR="68580" marT="0" marB="0"/>
                </a:tc>
                <a:tc>
                  <a:txBody>
                    <a:bodyPr/>
                    <a:lstStyle/>
                    <a:p>
                      <a:pPr algn="just">
                        <a:spcAft>
                          <a:spcPts val="0"/>
                        </a:spcAft>
                      </a:pPr>
                      <a:r>
                        <a:rPr lang="en-US" sz="1200">
                          <a:effectLst/>
                        </a:rPr>
                        <a:t> </a:t>
                      </a:r>
                      <a:endParaRPr lang="id-ID" sz="1200">
                        <a:effectLst/>
                        <a:latin typeface="Times New Roman"/>
                        <a:ea typeface="Times New Roman"/>
                      </a:endParaRPr>
                    </a:p>
                  </a:txBody>
                  <a:tcPr marL="68580" marR="68580" marT="0" marB="0"/>
                </a:tc>
                <a:extLst>
                  <a:ext uri="{0D108BD9-81ED-4DB2-BD59-A6C34878D82A}">
                    <a16:rowId xmlns:a16="http://schemas.microsoft.com/office/drawing/2014/main" val="10008"/>
                  </a:ext>
                </a:extLst>
              </a:tr>
              <a:tr h="185057">
                <a:tc vMerge="1">
                  <a:txBody>
                    <a:bodyPr/>
                    <a:lstStyle/>
                    <a:p>
                      <a:endParaRPr lang="id-ID"/>
                    </a:p>
                  </a:txBody>
                  <a:tcPr/>
                </a:tc>
                <a:tc>
                  <a:txBody>
                    <a:bodyPr/>
                    <a:lstStyle/>
                    <a:p>
                      <a:pPr algn="ctr">
                        <a:spcAft>
                          <a:spcPts val="0"/>
                        </a:spcAft>
                      </a:pPr>
                      <a:r>
                        <a:rPr lang="id-ID" sz="1200">
                          <a:effectLst/>
                        </a:rPr>
                        <a:t>Rerata </a:t>
                      </a:r>
                      <a:endParaRPr lang="id-ID" sz="1200">
                        <a:effectLst/>
                        <a:latin typeface="Times New Roman"/>
                        <a:ea typeface="Times New Roman"/>
                      </a:endParaRPr>
                    </a:p>
                  </a:txBody>
                  <a:tcPr marL="68580" marR="68580" marT="0" marB="0"/>
                </a:tc>
                <a:tc>
                  <a:txBody>
                    <a:bodyPr/>
                    <a:lstStyle/>
                    <a:p>
                      <a:pPr algn="just">
                        <a:spcAft>
                          <a:spcPts val="0"/>
                        </a:spcAft>
                      </a:pPr>
                      <a:r>
                        <a:rPr lang="en-US" sz="1200">
                          <a:effectLst/>
                        </a:rPr>
                        <a:t> </a:t>
                      </a:r>
                      <a:endParaRPr lang="id-ID" sz="1200">
                        <a:effectLst/>
                        <a:latin typeface="Times New Roman"/>
                        <a:ea typeface="Times New Roman"/>
                      </a:endParaRPr>
                    </a:p>
                  </a:txBody>
                  <a:tcPr marL="68580" marR="68580" marT="0" marB="0"/>
                </a:tc>
                <a:tc>
                  <a:txBody>
                    <a:bodyPr/>
                    <a:lstStyle/>
                    <a:p>
                      <a:pPr algn="just">
                        <a:spcAft>
                          <a:spcPts val="0"/>
                        </a:spcAft>
                      </a:pPr>
                      <a:r>
                        <a:rPr lang="en-US" sz="1200" dirty="0">
                          <a:effectLst/>
                        </a:rPr>
                        <a:t> </a:t>
                      </a:r>
                      <a:endParaRPr lang="id-ID" sz="1200" dirty="0">
                        <a:effectLst/>
                        <a:latin typeface="Times New Roman"/>
                        <a:ea typeface="Times New Roman"/>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874440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2. Untuk mengetahui jenis ketulian </a:t>
            </a:r>
          </a:p>
        </p:txBody>
      </p:sp>
      <p:sp>
        <p:nvSpPr>
          <p:cNvPr id="3" name="Content Placeholder 2"/>
          <p:cNvSpPr>
            <a:spLocks noGrp="1"/>
          </p:cNvSpPr>
          <p:nvPr>
            <p:ph idx="1"/>
          </p:nvPr>
        </p:nvSpPr>
        <p:spPr/>
        <p:txBody>
          <a:bodyPr/>
          <a:lstStyle/>
          <a:p>
            <a:pPr marL="571500" indent="-457200">
              <a:buFont typeface="+mj-lt"/>
              <a:buAutoNum type="arabicPeriod"/>
            </a:pPr>
            <a:r>
              <a:rPr lang="id-ID" dirty="0"/>
              <a:t>Percobaan Rinne </a:t>
            </a:r>
          </a:p>
          <a:p>
            <a:pPr marL="571500" indent="-457200">
              <a:buFont typeface="+mj-lt"/>
              <a:buAutoNum type="arabicPeriod"/>
            </a:pPr>
            <a:r>
              <a:rPr lang="id-ID" dirty="0"/>
              <a:t>Percobaan Weber </a:t>
            </a:r>
          </a:p>
          <a:p>
            <a:pPr marL="571500" indent="-457200">
              <a:buFont typeface="+mj-lt"/>
              <a:buAutoNum type="arabicPeriod"/>
            </a:pPr>
            <a:r>
              <a:rPr lang="id-ID" dirty="0"/>
              <a:t>Percobaan Schwabach</a:t>
            </a:r>
          </a:p>
          <a:p>
            <a:pPr marL="571500" indent="-457200">
              <a:buFont typeface="+mj-lt"/>
              <a:buAutoNum type="arabicPeriod"/>
            </a:pPr>
            <a:r>
              <a:rPr lang="id-ID" dirty="0"/>
              <a:t>Percobaan Bing </a:t>
            </a:r>
          </a:p>
        </p:txBody>
      </p:sp>
    </p:spTree>
    <p:extLst>
      <p:ext uri="{BB962C8B-B14F-4D97-AF65-F5344CB8AC3E}">
        <p14:creationId xmlns:p14="http://schemas.microsoft.com/office/powerpoint/2010/main" val="264057105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body" idx="1"/>
          </p:nvPr>
        </p:nvSpPr>
        <p:spPr>
          <a:extLst>
            <a:ext uri="{FAA26D3D-D897-4be2-8F04-BA451C77F1D7}"/>
          </a:extLst>
        </p:spPr>
        <p:txBody>
          <a:bodyPr/>
          <a:lstStyle/>
          <a:p>
            <a:pPr eaLnBrk="1" hangingPunct="1">
              <a:defRPr/>
            </a:pPr>
            <a:endParaRPr lang="en-US">
              <a:ea typeface="+mn-ea"/>
            </a:endParaRPr>
          </a:p>
        </p:txBody>
      </p:sp>
      <p:sp>
        <p:nvSpPr>
          <p:cNvPr id="17410" name="Rectangle 2"/>
          <p:cNvSpPr>
            <a:spLocks noGrp="1" noChangeArrowheads="1"/>
          </p:cNvSpPr>
          <p:nvPr>
            <p:ph type="title"/>
          </p:nvPr>
        </p:nvSpPr>
        <p:spPr/>
        <p:txBody>
          <a:bodyPr/>
          <a:lstStyle/>
          <a:p>
            <a:pPr>
              <a:tabLst>
                <a:tab pos="1143000" algn="l"/>
              </a:tabLst>
              <a:defRPr/>
            </a:pPr>
            <a:r>
              <a:rPr lang="en-US" dirty="0">
                <a:ea typeface="+mj-ea"/>
              </a:rPr>
              <a:t>Tuning Fork  Tests</a:t>
            </a:r>
          </a:p>
        </p:txBody>
      </p:sp>
      <p:pic>
        <p:nvPicPr>
          <p:cNvPr id="81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28800"/>
            <a:ext cx="5410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577017"/>
      </p:ext>
    </p:extLst>
  </p:cSld>
  <p:clrMapOvr>
    <a:masterClrMapping/>
  </p:clrMapOvr>
  <p:transition spd="med">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392</TotalTime>
  <Words>1101</Words>
  <Application>Microsoft Office PowerPoint</Application>
  <PresentationFormat>On-screen Show (4:3)</PresentationFormat>
  <Paragraphs>168</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Book Antiqua</vt:lpstr>
      <vt:lpstr>Calibri</vt:lpstr>
      <vt:lpstr>Century Gothic</vt:lpstr>
      <vt:lpstr>Times New Roman</vt:lpstr>
      <vt:lpstr>Apothecary</vt:lpstr>
      <vt:lpstr>TES TAJAM PENDENGARAN </vt:lpstr>
      <vt:lpstr>PowerPoint Presentation</vt:lpstr>
      <vt:lpstr>TUJUAN PRAKTIKUM </vt:lpstr>
      <vt:lpstr>Alat:</vt:lpstr>
      <vt:lpstr>1. menguji kepekaan indera pendengar</vt:lpstr>
      <vt:lpstr>PowerPoint Presentation</vt:lpstr>
      <vt:lpstr>PowerPoint Presentation</vt:lpstr>
      <vt:lpstr>2. Untuk mengetahui jenis ketulian </vt:lpstr>
      <vt:lpstr>Tuning Fork  Tests</vt:lpstr>
      <vt:lpstr>Percobaan Rinne </vt:lpstr>
      <vt:lpstr>Percobaan Rinne </vt:lpstr>
      <vt:lpstr>PowerPoint Presentation</vt:lpstr>
      <vt:lpstr>PowerPoint Presentation</vt:lpstr>
      <vt:lpstr>PowerPoint Presentation</vt:lpstr>
      <vt:lpstr>PowerPoint Presentation</vt:lpstr>
      <vt:lpstr>Percobaan weber </vt:lpstr>
      <vt:lpstr>Percobaan weber </vt:lpstr>
      <vt:lpstr>PowerPoint Presentation</vt:lpstr>
      <vt:lpstr>PowerPoint Presentation</vt:lpstr>
      <vt:lpstr>Percobaan sCHwabach</vt:lpstr>
      <vt:lpstr>PowerPoint Presentation</vt:lpstr>
      <vt:lpstr>PowerPoint Presentation</vt:lpstr>
      <vt:lpstr>Percobaan sCHwabach</vt:lpstr>
      <vt:lpstr>Percobaan Weber </vt:lpstr>
      <vt:lpstr>PERCOBAAN BING </vt:lpstr>
      <vt:lpstr>PowerPoint Presentation</vt:lpstr>
      <vt:lpstr>PowerPoint Presentation</vt:lpstr>
      <vt:lpstr>PowerPoint Presentation</vt:lpstr>
      <vt:lpstr>Penyebab tuli konduksi </vt:lpstr>
      <vt:lpstr>Penyebab tuli persepsi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 TAJAM PENDENGARAN</dc:title>
  <dc:creator>dr ikhlas</dc:creator>
  <cp:lastModifiedBy>ajun ahmad kurniawan</cp:lastModifiedBy>
  <cp:revision>46</cp:revision>
  <dcterms:created xsi:type="dcterms:W3CDTF">2006-08-16T00:00:00Z</dcterms:created>
  <dcterms:modified xsi:type="dcterms:W3CDTF">2021-05-27T02:50:11Z</dcterms:modified>
</cp:coreProperties>
</file>