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8" r:id="rId3"/>
    <p:sldId id="269" r:id="rId4"/>
    <p:sldId id="271" r:id="rId5"/>
    <p:sldId id="270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FFF842-71C6-47FE-BA10-E71FCC876CF9}" type="doc">
      <dgm:prSet loTypeId="urn:microsoft.com/office/officeart/2009/layout/ReverseList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CABDD24-C9B4-4F67-84FA-562A4E40453D}">
      <dgm:prSet phldrT="[Text]" custT="1"/>
      <dgm:spPr/>
      <dgm:t>
        <a:bodyPr/>
        <a:lstStyle/>
        <a:p>
          <a:endParaRPr lang="en-ID" sz="2400" dirty="0"/>
        </a:p>
        <a:p>
          <a:endParaRPr lang="en-ID" sz="2400" dirty="0"/>
        </a:p>
        <a:p>
          <a:r>
            <a:rPr lang="en-ID" sz="2400" dirty="0"/>
            <a:t>AL-Qur’an</a:t>
          </a:r>
          <a:endParaRPr lang="en-US" sz="2400" dirty="0"/>
        </a:p>
      </dgm:t>
    </dgm:pt>
    <dgm:pt modelId="{1003891B-F728-4D50-B561-A1A8D29AB614}" type="parTrans" cxnId="{74697FDE-B933-43A2-BF4B-6A8ECF8DECD5}">
      <dgm:prSet/>
      <dgm:spPr/>
      <dgm:t>
        <a:bodyPr/>
        <a:lstStyle/>
        <a:p>
          <a:endParaRPr lang="en-US"/>
        </a:p>
      </dgm:t>
    </dgm:pt>
    <dgm:pt modelId="{C2257036-10F1-46F3-84E5-7BBB4E6232D8}" type="sibTrans" cxnId="{74697FDE-B933-43A2-BF4B-6A8ECF8DECD5}">
      <dgm:prSet/>
      <dgm:spPr/>
      <dgm:t>
        <a:bodyPr/>
        <a:lstStyle/>
        <a:p>
          <a:endParaRPr lang="en-US"/>
        </a:p>
      </dgm:t>
    </dgm:pt>
    <dgm:pt modelId="{8FF96B22-FB80-4B7B-930A-B5A4F9BD6BF1}">
      <dgm:prSet phldrT="[Text]" custT="1"/>
      <dgm:spPr/>
      <dgm:t>
        <a:bodyPr/>
        <a:lstStyle/>
        <a:p>
          <a:endParaRPr lang="en-ID" sz="2400" dirty="0"/>
        </a:p>
        <a:p>
          <a:endParaRPr lang="en-ID" sz="2400" dirty="0"/>
        </a:p>
        <a:p>
          <a:r>
            <a:rPr lang="en-ID" sz="2400" dirty="0" err="1"/>
            <a:t>Hadis</a:t>
          </a:r>
          <a:endParaRPr lang="en-US" sz="2400" dirty="0"/>
        </a:p>
      </dgm:t>
    </dgm:pt>
    <dgm:pt modelId="{4CF4156C-6E17-4DB9-9A26-01BF334EFBEA}" type="parTrans" cxnId="{03E3CFA3-08E7-4156-BCF7-C1F773A4FDE5}">
      <dgm:prSet/>
      <dgm:spPr/>
      <dgm:t>
        <a:bodyPr/>
        <a:lstStyle/>
        <a:p>
          <a:endParaRPr lang="en-US"/>
        </a:p>
      </dgm:t>
    </dgm:pt>
    <dgm:pt modelId="{B6120F9E-22A7-421E-8A8C-98C72F2C020C}" type="sibTrans" cxnId="{03E3CFA3-08E7-4156-BCF7-C1F773A4FDE5}">
      <dgm:prSet/>
      <dgm:spPr/>
      <dgm:t>
        <a:bodyPr/>
        <a:lstStyle/>
        <a:p>
          <a:endParaRPr lang="en-US"/>
        </a:p>
      </dgm:t>
    </dgm:pt>
    <dgm:pt modelId="{0B25A0C2-C51E-44D8-9F8B-879DBC496C12}" type="pres">
      <dgm:prSet presAssocID="{9BFFF842-71C6-47FE-BA10-E71FCC876CF9}" presName="Name0" presStyleCnt="0">
        <dgm:presLayoutVars>
          <dgm:chMax val="2"/>
          <dgm:chPref val="2"/>
          <dgm:animLvl val="lvl"/>
        </dgm:presLayoutVars>
      </dgm:prSet>
      <dgm:spPr/>
    </dgm:pt>
    <dgm:pt modelId="{249C36C4-54CC-446D-B0A8-4F9AB3708B38}" type="pres">
      <dgm:prSet presAssocID="{9BFFF842-71C6-47FE-BA10-E71FCC876CF9}" presName="LeftText" presStyleLbl="revTx" presStyleIdx="0" presStyleCnt="0">
        <dgm:presLayoutVars>
          <dgm:bulletEnabled val="1"/>
        </dgm:presLayoutVars>
      </dgm:prSet>
      <dgm:spPr/>
    </dgm:pt>
    <dgm:pt modelId="{0B29CDEE-6FE4-459C-A54B-C1D3AD2FB38A}" type="pres">
      <dgm:prSet presAssocID="{9BFFF842-71C6-47FE-BA10-E71FCC876CF9}" presName="LeftNode" presStyleLbl="bgImgPlace1" presStyleIdx="0" presStyleCnt="2">
        <dgm:presLayoutVars>
          <dgm:chMax val="2"/>
          <dgm:chPref val="2"/>
        </dgm:presLayoutVars>
      </dgm:prSet>
      <dgm:spPr/>
    </dgm:pt>
    <dgm:pt modelId="{43ACBFAE-CDBF-48CB-8AE1-F48F0C7899E6}" type="pres">
      <dgm:prSet presAssocID="{9BFFF842-71C6-47FE-BA10-E71FCC876CF9}" presName="RightText" presStyleLbl="revTx" presStyleIdx="0" presStyleCnt="0">
        <dgm:presLayoutVars>
          <dgm:bulletEnabled val="1"/>
        </dgm:presLayoutVars>
      </dgm:prSet>
      <dgm:spPr/>
    </dgm:pt>
    <dgm:pt modelId="{2575BE6E-45C4-4D73-885C-61D80016F940}" type="pres">
      <dgm:prSet presAssocID="{9BFFF842-71C6-47FE-BA10-E71FCC876CF9}" presName="RightNode" presStyleLbl="bgImgPlace1" presStyleIdx="1" presStyleCnt="2">
        <dgm:presLayoutVars>
          <dgm:chMax val="0"/>
          <dgm:chPref val="0"/>
        </dgm:presLayoutVars>
      </dgm:prSet>
      <dgm:spPr/>
    </dgm:pt>
    <dgm:pt modelId="{EC33F2D1-1A62-4828-8A36-6877E6375618}" type="pres">
      <dgm:prSet presAssocID="{9BFFF842-71C6-47FE-BA10-E71FCC876CF9}" presName="TopArrow" presStyleLbl="node1" presStyleIdx="0" presStyleCnt="2"/>
      <dgm:spPr/>
    </dgm:pt>
    <dgm:pt modelId="{88F6EB48-583C-40EE-8566-692F5CF42352}" type="pres">
      <dgm:prSet presAssocID="{9BFFF842-71C6-47FE-BA10-E71FCC876CF9}" presName="BottomArrow" presStyleLbl="node1" presStyleIdx="1" presStyleCnt="2"/>
      <dgm:spPr/>
    </dgm:pt>
  </dgm:ptLst>
  <dgm:cxnLst>
    <dgm:cxn modelId="{DCF1B335-7A68-497B-BC9D-E6FF1EE7FEFE}" type="presOf" srcId="{2CABDD24-C9B4-4F67-84FA-562A4E40453D}" destId="{0B29CDEE-6FE4-459C-A54B-C1D3AD2FB38A}" srcOrd="1" destOrd="0" presId="urn:microsoft.com/office/officeart/2009/layout/ReverseList"/>
    <dgm:cxn modelId="{3E194F93-E826-4148-81C3-729515CCD14E}" type="presOf" srcId="{2CABDD24-C9B4-4F67-84FA-562A4E40453D}" destId="{249C36C4-54CC-446D-B0A8-4F9AB3708B38}" srcOrd="0" destOrd="0" presId="urn:microsoft.com/office/officeart/2009/layout/ReverseList"/>
    <dgm:cxn modelId="{03E3CFA3-08E7-4156-BCF7-C1F773A4FDE5}" srcId="{9BFFF842-71C6-47FE-BA10-E71FCC876CF9}" destId="{8FF96B22-FB80-4B7B-930A-B5A4F9BD6BF1}" srcOrd="1" destOrd="0" parTransId="{4CF4156C-6E17-4DB9-9A26-01BF334EFBEA}" sibTransId="{B6120F9E-22A7-421E-8A8C-98C72F2C020C}"/>
    <dgm:cxn modelId="{710214AA-98B2-464B-A83A-997263E54A70}" type="presOf" srcId="{8FF96B22-FB80-4B7B-930A-B5A4F9BD6BF1}" destId="{43ACBFAE-CDBF-48CB-8AE1-F48F0C7899E6}" srcOrd="0" destOrd="0" presId="urn:microsoft.com/office/officeart/2009/layout/ReverseList"/>
    <dgm:cxn modelId="{74697FDE-B933-43A2-BF4B-6A8ECF8DECD5}" srcId="{9BFFF842-71C6-47FE-BA10-E71FCC876CF9}" destId="{2CABDD24-C9B4-4F67-84FA-562A4E40453D}" srcOrd="0" destOrd="0" parTransId="{1003891B-F728-4D50-B561-A1A8D29AB614}" sibTransId="{C2257036-10F1-46F3-84E5-7BBB4E6232D8}"/>
    <dgm:cxn modelId="{7E28D1ED-B552-4B27-872D-3FAE2F5C18E2}" type="presOf" srcId="{9BFFF842-71C6-47FE-BA10-E71FCC876CF9}" destId="{0B25A0C2-C51E-44D8-9F8B-879DBC496C12}" srcOrd="0" destOrd="0" presId="urn:microsoft.com/office/officeart/2009/layout/ReverseList"/>
    <dgm:cxn modelId="{F5C7B9FB-581B-4E6F-BD2D-5E3EF51120F6}" type="presOf" srcId="{8FF96B22-FB80-4B7B-930A-B5A4F9BD6BF1}" destId="{2575BE6E-45C4-4D73-885C-61D80016F940}" srcOrd="1" destOrd="0" presId="urn:microsoft.com/office/officeart/2009/layout/ReverseList"/>
    <dgm:cxn modelId="{1E3990E5-C503-4AA5-9C5E-6F61A0A3DE17}" type="presParOf" srcId="{0B25A0C2-C51E-44D8-9F8B-879DBC496C12}" destId="{249C36C4-54CC-446D-B0A8-4F9AB3708B38}" srcOrd="0" destOrd="0" presId="urn:microsoft.com/office/officeart/2009/layout/ReverseList"/>
    <dgm:cxn modelId="{F69B2C6D-BECA-4B96-A1B2-80EDE6AA0592}" type="presParOf" srcId="{0B25A0C2-C51E-44D8-9F8B-879DBC496C12}" destId="{0B29CDEE-6FE4-459C-A54B-C1D3AD2FB38A}" srcOrd="1" destOrd="0" presId="urn:microsoft.com/office/officeart/2009/layout/ReverseList"/>
    <dgm:cxn modelId="{D128C9A9-DAB2-4013-8588-2A911AD79128}" type="presParOf" srcId="{0B25A0C2-C51E-44D8-9F8B-879DBC496C12}" destId="{43ACBFAE-CDBF-48CB-8AE1-F48F0C7899E6}" srcOrd="2" destOrd="0" presId="urn:microsoft.com/office/officeart/2009/layout/ReverseList"/>
    <dgm:cxn modelId="{2E96C309-D072-4319-9B48-3DBA178180DC}" type="presParOf" srcId="{0B25A0C2-C51E-44D8-9F8B-879DBC496C12}" destId="{2575BE6E-45C4-4D73-885C-61D80016F940}" srcOrd="3" destOrd="0" presId="urn:microsoft.com/office/officeart/2009/layout/ReverseList"/>
    <dgm:cxn modelId="{3A28D3CC-25E9-45B0-81ED-D8094177975E}" type="presParOf" srcId="{0B25A0C2-C51E-44D8-9F8B-879DBC496C12}" destId="{EC33F2D1-1A62-4828-8A36-6877E6375618}" srcOrd="4" destOrd="0" presId="urn:microsoft.com/office/officeart/2009/layout/ReverseList"/>
    <dgm:cxn modelId="{54761124-52A4-48E0-9259-7134C45A5BF1}" type="presParOf" srcId="{0B25A0C2-C51E-44D8-9F8B-879DBC496C12}" destId="{88F6EB48-583C-40EE-8566-692F5CF42352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570C6B-48C6-4763-AD56-DE503865933D}" type="doc">
      <dgm:prSet loTypeId="urn:microsoft.com/office/officeart/2005/8/layout/default" loCatId="list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C0A72C4-ECE3-4352-98F3-692E6BEDE14A}">
      <dgm:prSet phldrT="[Text]" custT="1"/>
      <dgm:spPr/>
      <dgm:t>
        <a:bodyPr/>
        <a:lstStyle/>
        <a:p>
          <a:r>
            <a:rPr lang="en-ID" sz="1600" dirty="0" err="1"/>
            <a:t>Aqidah</a:t>
          </a:r>
          <a:r>
            <a:rPr lang="en-ID" sz="1600" dirty="0"/>
            <a:t> </a:t>
          </a:r>
          <a:r>
            <a:rPr lang="en-ID" sz="1600" dirty="0" err="1"/>
            <a:t>adalah</a:t>
          </a:r>
          <a:r>
            <a:rPr lang="en-ID" sz="1600" dirty="0"/>
            <a:t> </a:t>
          </a:r>
          <a:r>
            <a:rPr lang="en-ID" sz="1600" dirty="0" err="1"/>
            <a:t>pondasi</a:t>
          </a:r>
          <a:r>
            <a:rPr lang="en-ID" sz="1600" dirty="0"/>
            <a:t>/</a:t>
          </a:r>
          <a:r>
            <a:rPr lang="en-ID" sz="1600" dirty="0" err="1"/>
            <a:t>dasar</a:t>
          </a:r>
          <a:endParaRPr lang="en-US" sz="1600" dirty="0"/>
        </a:p>
      </dgm:t>
    </dgm:pt>
    <dgm:pt modelId="{C5671007-97BD-44FC-8A07-22CAB0EF0BCE}" type="parTrans" cxnId="{DB1E595A-8983-49FA-8B99-93031AFC55FC}">
      <dgm:prSet/>
      <dgm:spPr/>
      <dgm:t>
        <a:bodyPr/>
        <a:lstStyle/>
        <a:p>
          <a:endParaRPr lang="en-US"/>
        </a:p>
      </dgm:t>
    </dgm:pt>
    <dgm:pt modelId="{E6E6104B-91F2-4870-AAFC-B168662391C1}" type="sibTrans" cxnId="{DB1E595A-8983-49FA-8B99-93031AFC55FC}">
      <dgm:prSet/>
      <dgm:spPr/>
      <dgm:t>
        <a:bodyPr/>
        <a:lstStyle/>
        <a:p>
          <a:endParaRPr lang="en-US"/>
        </a:p>
      </dgm:t>
    </dgm:pt>
    <dgm:pt modelId="{8A7E9F81-19F4-4CD7-B27F-59FE5DA7F66C}">
      <dgm:prSet phldrT="[Text]" custT="1"/>
      <dgm:spPr/>
      <dgm:t>
        <a:bodyPr/>
        <a:lstStyle/>
        <a:p>
          <a:r>
            <a:rPr lang="en-ID" sz="1600" dirty="0" err="1"/>
            <a:t>Ajaran</a:t>
          </a:r>
          <a:r>
            <a:rPr lang="en-ID" sz="1600" dirty="0"/>
            <a:t> Islam; </a:t>
          </a:r>
          <a:r>
            <a:rPr lang="en-ID" sz="1600" dirty="0" err="1"/>
            <a:t>Ibadah</a:t>
          </a:r>
          <a:r>
            <a:rPr lang="en-ID" sz="1600" dirty="0"/>
            <a:t>, </a:t>
          </a:r>
          <a:r>
            <a:rPr lang="en-ID" sz="1600" dirty="0" err="1"/>
            <a:t>Akhlak</a:t>
          </a:r>
          <a:r>
            <a:rPr lang="en-ID" sz="1600" dirty="0"/>
            <a:t>, </a:t>
          </a:r>
          <a:r>
            <a:rPr lang="en-ID" sz="1600" dirty="0" err="1"/>
            <a:t>Mu’amalat</a:t>
          </a:r>
          <a:r>
            <a:rPr lang="en-ID" sz="1600" dirty="0"/>
            <a:t>. </a:t>
          </a:r>
          <a:r>
            <a:rPr lang="en-ID" sz="1600" dirty="0" err="1"/>
            <a:t>Aqidah</a:t>
          </a:r>
          <a:r>
            <a:rPr lang="en-ID" sz="1600" dirty="0"/>
            <a:t>, </a:t>
          </a:r>
          <a:r>
            <a:rPr lang="en-ID" sz="1600" dirty="0" err="1"/>
            <a:t>Syari’at</a:t>
          </a:r>
          <a:r>
            <a:rPr lang="en-ID" sz="1600" dirty="0"/>
            <a:t>, </a:t>
          </a:r>
          <a:r>
            <a:rPr lang="en-ID" sz="1600" dirty="0" err="1"/>
            <a:t>Akhlak</a:t>
          </a:r>
          <a:r>
            <a:rPr lang="en-ID" sz="1600" dirty="0"/>
            <a:t>. </a:t>
          </a:r>
          <a:r>
            <a:rPr lang="en-ID" sz="1600" dirty="0" err="1"/>
            <a:t>Iman</a:t>
          </a:r>
          <a:r>
            <a:rPr lang="en-ID" sz="1600" dirty="0"/>
            <a:t>, Islam, </a:t>
          </a:r>
          <a:r>
            <a:rPr lang="en-ID" sz="1600" dirty="0" err="1"/>
            <a:t>Ihsan</a:t>
          </a:r>
          <a:r>
            <a:rPr lang="en-ID" sz="1600" dirty="0"/>
            <a:t>. </a:t>
          </a:r>
          <a:endParaRPr lang="en-US" sz="1600" dirty="0"/>
        </a:p>
      </dgm:t>
    </dgm:pt>
    <dgm:pt modelId="{674B8425-68FC-46EE-BF8D-28679F846EF8}" type="parTrans" cxnId="{83DCE1CF-EEF1-48DA-B2FF-DA1E725EED36}">
      <dgm:prSet/>
      <dgm:spPr/>
      <dgm:t>
        <a:bodyPr/>
        <a:lstStyle/>
        <a:p>
          <a:endParaRPr lang="en-US"/>
        </a:p>
      </dgm:t>
    </dgm:pt>
    <dgm:pt modelId="{C4A1ACCC-191A-44E0-AC47-E2BC121B6523}" type="sibTrans" cxnId="{83DCE1CF-EEF1-48DA-B2FF-DA1E725EED36}">
      <dgm:prSet/>
      <dgm:spPr/>
      <dgm:t>
        <a:bodyPr/>
        <a:lstStyle/>
        <a:p>
          <a:endParaRPr lang="en-US"/>
        </a:p>
      </dgm:t>
    </dgm:pt>
    <dgm:pt modelId="{D4CCD94E-D59F-4A84-8FDB-044FBF3B3854}">
      <dgm:prSet phldrT="[Text]" custT="1"/>
      <dgm:spPr/>
      <dgm:t>
        <a:bodyPr/>
        <a:lstStyle/>
        <a:p>
          <a:r>
            <a:rPr lang="en-ID" sz="1600" dirty="0" err="1"/>
            <a:t>Aqidah</a:t>
          </a:r>
          <a:r>
            <a:rPr lang="en-ID" sz="1600" dirty="0"/>
            <a:t> yang </a:t>
          </a:r>
          <a:r>
            <a:rPr lang="en-ID" sz="1600" dirty="0" err="1"/>
            <a:t>kuat</a:t>
          </a:r>
          <a:r>
            <a:rPr lang="en-ID" sz="1600" dirty="0"/>
            <a:t>, </a:t>
          </a:r>
          <a:r>
            <a:rPr lang="en-ID" sz="1600" dirty="0" err="1"/>
            <a:t>melaksanakan</a:t>
          </a:r>
          <a:r>
            <a:rPr lang="en-ID" sz="1600" dirty="0"/>
            <a:t> </a:t>
          </a:r>
          <a:r>
            <a:rPr lang="en-ID" sz="1600" dirty="0" err="1"/>
            <a:t>ibadah</a:t>
          </a:r>
          <a:r>
            <a:rPr lang="en-ID" sz="1600" dirty="0"/>
            <a:t> </a:t>
          </a:r>
          <a:r>
            <a:rPr lang="en-ID" sz="1600" dirty="0" err="1"/>
            <a:t>dengan</a:t>
          </a:r>
          <a:r>
            <a:rPr lang="en-ID" sz="1600" dirty="0"/>
            <a:t> </a:t>
          </a:r>
          <a:r>
            <a:rPr lang="en-ID" sz="1600" dirty="0" err="1"/>
            <a:t>tertib</a:t>
          </a:r>
          <a:r>
            <a:rPr lang="en-ID" sz="1600" dirty="0"/>
            <a:t>, </a:t>
          </a:r>
          <a:r>
            <a:rPr lang="en-ID" sz="1600" dirty="0" err="1"/>
            <a:t>akhlak</a:t>
          </a:r>
          <a:r>
            <a:rPr lang="en-ID" sz="1600" dirty="0"/>
            <a:t> yang </a:t>
          </a:r>
          <a:r>
            <a:rPr lang="en-ID" sz="1600" dirty="0" err="1"/>
            <a:t>mulia</a:t>
          </a:r>
          <a:r>
            <a:rPr lang="en-ID" sz="1600" dirty="0"/>
            <a:t>, </a:t>
          </a:r>
          <a:r>
            <a:rPr lang="en-ID" sz="1600" dirty="0" err="1"/>
            <a:t>dan</a:t>
          </a:r>
          <a:r>
            <a:rPr lang="en-ID" sz="1600" dirty="0"/>
            <a:t> </a:t>
          </a:r>
          <a:r>
            <a:rPr lang="en-ID" sz="1600" dirty="0" err="1"/>
            <a:t>bermu’amalat</a:t>
          </a:r>
          <a:r>
            <a:rPr lang="en-ID" sz="1600" dirty="0"/>
            <a:t> </a:t>
          </a:r>
          <a:r>
            <a:rPr lang="en-ID" sz="1600" dirty="0" err="1"/>
            <a:t>dengan</a:t>
          </a:r>
          <a:r>
            <a:rPr lang="en-ID" sz="1600" dirty="0"/>
            <a:t> </a:t>
          </a:r>
          <a:r>
            <a:rPr lang="en-ID" sz="1600" dirty="0" err="1"/>
            <a:t>baik</a:t>
          </a:r>
          <a:endParaRPr lang="en-US" sz="1600" dirty="0"/>
        </a:p>
      </dgm:t>
    </dgm:pt>
    <dgm:pt modelId="{55A747E6-2995-4965-8507-D3F7ECE83BCF}" type="parTrans" cxnId="{9D58D033-24CB-486E-A5A7-2CED463A166C}">
      <dgm:prSet/>
      <dgm:spPr/>
      <dgm:t>
        <a:bodyPr/>
        <a:lstStyle/>
        <a:p>
          <a:endParaRPr lang="en-US"/>
        </a:p>
      </dgm:t>
    </dgm:pt>
    <dgm:pt modelId="{D5D3D865-DE69-4D49-86AB-46ADDB773878}" type="sibTrans" cxnId="{9D58D033-24CB-486E-A5A7-2CED463A166C}">
      <dgm:prSet/>
      <dgm:spPr/>
      <dgm:t>
        <a:bodyPr/>
        <a:lstStyle/>
        <a:p>
          <a:endParaRPr lang="en-US"/>
        </a:p>
      </dgm:t>
    </dgm:pt>
    <dgm:pt modelId="{B50F3025-DC57-47FD-8807-2B9C71C53E91}">
      <dgm:prSet phldrT="[Text]" custT="1"/>
      <dgm:spPr/>
      <dgm:t>
        <a:bodyPr/>
        <a:lstStyle/>
        <a:p>
          <a:r>
            <a:rPr lang="en-ID" sz="1600" dirty="0" err="1"/>
            <a:t>Ibadah</a:t>
          </a:r>
          <a:r>
            <a:rPr lang="en-ID" sz="1600" dirty="0"/>
            <a:t>/</a:t>
          </a:r>
          <a:r>
            <a:rPr lang="en-ID" sz="1600" dirty="0" err="1"/>
            <a:t>amal</a:t>
          </a:r>
          <a:r>
            <a:rPr lang="en-ID" sz="1600" dirty="0"/>
            <a:t> </a:t>
          </a:r>
          <a:r>
            <a:rPr lang="en-ID" sz="1600" dirty="0" err="1"/>
            <a:t>shaleh</a:t>
          </a:r>
          <a:r>
            <a:rPr lang="en-ID" sz="1600" dirty="0"/>
            <a:t> </a:t>
          </a:r>
          <a:r>
            <a:rPr lang="en-ID" sz="1600" dirty="0" err="1"/>
            <a:t>tidak</a:t>
          </a:r>
          <a:r>
            <a:rPr lang="en-ID" sz="1600" dirty="0"/>
            <a:t> </a:t>
          </a:r>
          <a:r>
            <a:rPr lang="en-ID" sz="1600" dirty="0" err="1"/>
            <a:t>ada</a:t>
          </a:r>
          <a:r>
            <a:rPr lang="en-ID" sz="1600" dirty="0"/>
            <a:t> </a:t>
          </a:r>
          <a:r>
            <a:rPr lang="en-ID" sz="1600" dirty="0" err="1"/>
            <a:t>nilainya</a:t>
          </a:r>
          <a:r>
            <a:rPr lang="en-ID" sz="1600" dirty="0"/>
            <a:t> </a:t>
          </a:r>
          <a:r>
            <a:rPr lang="en-ID" sz="1600" dirty="0" err="1"/>
            <a:t>jika</a:t>
          </a:r>
          <a:r>
            <a:rPr lang="en-ID" sz="1600" dirty="0"/>
            <a:t> </a:t>
          </a:r>
          <a:r>
            <a:rPr lang="en-ID" sz="1600" dirty="0" err="1"/>
            <a:t>tidak</a:t>
          </a:r>
          <a:r>
            <a:rPr lang="en-ID" sz="1600" dirty="0"/>
            <a:t> </a:t>
          </a:r>
          <a:r>
            <a:rPr lang="en-ID" sz="1600" dirty="0" err="1"/>
            <a:t>dilandasi</a:t>
          </a:r>
          <a:r>
            <a:rPr lang="en-ID" sz="1600" dirty="0"/>
            <a:t> </a:t>
          </a:r>
          <a:r>
            <a:rPr lang="en-ID" sz="1600" dirty="0" err="1"/>
            <a:t>dengan</a:t>
          </a:r>
          <a:r>
            <a:rPr lang="en-ID" sz="1600" dirty="0"/>
            <a:t> </a:t>
          </a:r>
          <a:r>
            <a:rPr lang="en-ID" sz="1600" dirty="0" err="1"/>
            <a:t>aqidah</a:t>
          </a:r>
          <a:r>
            <a:rPr lang="en-ID" sz="1600" dirty="0"/>
            <a:t> yang </a:t>
          </a:r>
          <a:r>
            <a:rPr lang="en-ID" sz="1600" dirty="0" err="1"/>
            <a:t>benar</a:t>
          </a:r>
          <a:r>
            <a:rPr lang="en-ID" sz="1600" dirty="0"/>
            <a:t> (</a:t>
          </a:r>
          <a:r>
            <a:rPr lang="en-ID" sz="1600" dirty="0" err="1"/>
            <a:t>iman</a:t>
          </a:r>
          <a:r>
            <a:rPr lang="en-ID" sz="1600" dirty="0"/>
            <a:t>)</a:t>
          </a:r>
          <a:endParaRPr lang="en-US" sz="1600" dirty="0"/>
        </a:p>
      </dgm:t>
    </dgm:pt>
    <dgm:pt modelId="{86054B09-B7CB-4705-8A7F-1CAD2A98E444}" type="parTrans" cxnId="{46840C69-394D-49D7-946B-91C95C85C928}">
      <dgm:prSet/>
      <dgm:spPr/>
      <dgm:t>
        <a:bodyPr/>
        <a:lstStyle/>
        <a:p>
          <a:endParaRPr lang="en-US"/>
        </a:p>
      </dgm:t>
    </dgm:pt>
    <dgm:pt modelId="{B1B28A93-9832-4925-B4CC-F397AC1275AF}" type="sibTrans" cxnId="{46840C69-394D-49D7-946B-91C95C85C928}">
      <dgm:prSet/>
      <dgm:spPr/>
      <dgm:t>
        <a:bodyPr/>
        <a:lstStyle/>
        <a:p>
          <a:endParaRPr lang="en-US"/>
        </a:p>
      </dgm:t>
    </dgm:pt>
    <dgm:pt modelId="{D0B65B5F-90E9-44AF-A326-1CA7247D37F2}">
      <dgm:prSet phldrT="[Text]" custT="1"/>
      <dgm:spPr/>
      <dgm:t>
        <a:bodyPr/>
        <a:lstStyle/>
        <a:p>
          <a:r>
            <a:rPr lang="en-ID" sz="1600" dirty="0"/>
            <a:t>13 </a:t>
          </a:r>
          <a:r>
            <a:rPr lang="en-ID" sz="1600" dirty="0" err="1"/>
            <a:t>tahun</a:t>
          </a:r>
          <a:r>
            <a:rPr lang="en-ID" sz="1600" dirty="0"/>
            <a:t> </a:t>
          </a:r>
          <a:r>
            <a:rPr lang="en-ID" sz="1600" dirty="0" err="1"/>
            <a:t>Rasulullah</a:t>
          </a:r>
          <a:r>
            <a:rPr lang="en-ID" sz="1600" dirty="0"/>
            <a:t> </a:t>
          </a:r>
          <a:r>
            <a:rPr lang="en-ID" sz="1600" dirty="0" err="1"/>
            <a:t>membangun</a:t>
          </a:r>
          <a:r>
            <a:rPr lang="en-ID" sz="1600" dirty="0"/>
            <a:t> </a:t>
          </a:r>
          <a:r>
            <a:rPr lang="en-ID" sz="1600" dirty="0" err="1"/>
            <a:t>ajaran</a:t>
          </a:r>
          <a:r>
            <a:rPr lang="en-ID" sz="1600" dirty="0"/>
            <a:t> </a:t>
          </a:r>
          <a:r>
            <a:rPr lang="en-ID" sz="1600" dirty="0" err="1"/>
            <a:t>aqidah</a:t>
          </a:r>
          <a:r>
            <a:rPr lang="en-ID" sz="1600" dirty="0"/>
            <a:t> di </a:t>
          </a:r>
          <a:r>
            <a:rPr lang="en-ID" sz="1600" dirty="0" err="1"/>
            <a:t>Mekah</a:t>
          </a:r>
          <a:endParaRPr lang="en-US" sz="1600" dirty="0"/>
        </a:p>
      </dgm:t>
    </dgm:pt>
    <dgm:pt modelId="{E33A7556-3FB4-42EC-B352-7498DB7A9D7F}" type="parTrans" cxnId="{AFF1D70E-4E47-434E-8C52-159557FC7B00}">
      <dgm:prSet/>
      <dgm:spPr/>
      <dgm:t>
        <a:bodyPr/>
        <a:lstStyle/>
        <a:p>
          <a:endParaRPr lang="en-US"/>
        </a:p>
      </dgm:t>
    </dgm:pt>
    <dgm:pt modelId="{84ED1A0E-FCE5-4DFA-8FC1-BA90CE0D84C0}" type="sibTrans" cxnId="{AFF1D70E-4E47-434E-8C52-159557FC7B00}">
      <dgm:prSet/>
      <dgm:spPr/>
      <dgm:t>
        <a:bodyPr/>
        <a:lstStyle/>
        <a:p>
          <a:endParaRPr lang="en-US"/>
        </a:p>
      </dgm:t>
    </dgm:pt>
    <dgm:pt modelId="{CED7DA54-2F78-464C-8E79-7EB34D4D221B}" type="pres">
      <dgm:prSet presAssocID="{4E570C6B-48C6-4763-AD56-DE503865933D}" presName="diagram" presStyleCnt="0">
        <dgm:presLayoutVars>
          <dgm:dir/>
          <dgm:resizeHandles val="exact"/>
        </dgm:presLayoutVars>
      </dgm:prSet>
      <dgm:spPr/>
    </dgm:pt>
    <dgm:pt modelId="{769804AB-6888-4834-A01D-344506C9DEFB}" type="pres">
      <dgm:prSet presAssocID="{6C0A72C4-ECE3-4352-98F3-692E6BEDE14A}" presName="node" presStyleLbl="node1" presStyleIdx="0" presStyleCnt="5">
        <dgm:presLayoutVars>
          <dgm:bulletEnabled val="1"/>
        </dgm:presLayoutVars>
      </dgm:prSet>
      <dgm:spPr/>
    </dgm:pt>
    <dgm:pt modelId="{8D0B64AB-2FB1-4E27-84D3-B9F2EFECF02A}" type="pres">
      <dgm:prSet presAssocID="{E6E6104B-91F2-4870-AAFC-B168662391C1}" presName="sibTrans" presStyleCnt="0"/>
      <dgm:spPr/>
    </dgm:pt>
    <dgm:pt modelId="{43BE0CC9-5EF7-48E5-A50A-9343F1953AA5}" type="pres">
      <dgm:prSet presAssocID="{8A7E9F81-19F4-4CD7-B27F-59FE5DA7F66C}" presName="node" presStyleLbl="node1" presStyleIdx="1" presStyleCnt="5">
        <dgm:presLayoutVars>
          <dgm:bulletEnabled val="1"/>
        </dgm:presLayoutVars>
      </dgm:prSet>
      <dgm:spPr/>
    </dgm:pt>
    <dgm:pt modelId="{C41E7FC7-C415-427F-BE93-B628C4F121A2}" type="pres">
      <dgm:prSet presAssocID="{C4A1ACCC-191A-44E0-AC47-E2BC121B6523}" presName="sibTrans" presStyleCnt="0"/>
      <dgm:spPr/>
    </dgm:pt>
    <dgm:pt modelId="{FB815C3F-0433-4109-89D3-518CCB431341}" type="pres">
      <dgm:prSet presAssocID="{D4CCD94E-D59F-4A84-8FDB-044FBF3B3854}" presName="node" presStyleLbl="node1" presStyleIdx="2" presStyleCnt="5">
        <dgm:presLayoutVars>
          <dgm:bulletEnabled val="1"/>
        </dgm:presLayoutVars>
      </dgm:prSet>
      <dgm:spPr/>
    </dgm:pt>
    <dgm:pt modelId="{64FDB781-CC6A-4559-8ECD-F60FB5DEFA57}" type="pres">
      <dgm:prSet presAssocID="{D5D3D865-DE69-4D49-86AB-46ADDB773878}" presName="sibTrans" presStyleCnt="0"/>
      <dgm:spPr/>
    </dgm:pt>
    <dgm:pt modelId="{570D4020-DE2E-4832-98C0-AD2CA08661AF}" type="pres">
      <dgm:prSet presAssocID="{B50F3025-DC57-47FD-8807-2B9C71C53E91}" presName="node" presStyleLbl="node1" presStyleIdx="3" presStyleCnt="5">
        <dgm:presLayoutVars>
          <dgm:bulletEnabled val="1"/>
        </dgm:presLayoutVars>
      </dgm:prSet>
      <dgm:spPr/>
    </dgm:pt>
    <dgm:pt modelId="{6E34C13B-1F69-4584-B6CF-C10FD04117BC}" type="pres">
      <dgm:prSet presAssocID="{B1B28A93-9832-4925-B4CC-F397AC1275AF}" presName="sibTrans" presStyleCnt="0"/>
      <dgm:spPr/>
    </dgm:pt>
    <dgm:pt modelId="{4DD0D077-E7F9-4FAD-AEB8-06497DE68A45}" type="pres">
      <dgm:prSet presAssocID="{D0B65B5F-90E9-44AF-A326-1CA7247D37F2}" presName="node" presStyleLbl="node1" presStyleIdx="4" presStyleCnt="5">
        <dgm:presLayoutVars>
          <dgm:bulletEnabled val="1"/>
        </dgm:presLayoutVars>
      </dgm:prSet>
      <dgm:spPr/>
    </dgm:pt>
  </dgm:ptLst>
  <dgm:cxnLst>
    <dgm:cxn modelId="{AFF1D70E-4E47-434E-8C52-159557FC7B00}" srcId="{4E570C6B-48C6-4763-AD56-DE503865933D}" destId="{D0B65B5F-90E9-44AF-A326-1CA7247D37F2}" srcOrd="4" destOrd="0" parTransId="{E33A7556-3FB4-42EC-B352-7498DB7A9D7F}" sibTransId="{84ED1A0E-FCE5-4DFA-8FC1-BA90CE0D84C0}"/>
    <dgm:cxn modelId="{14453130-529E-463B-ADF7-CCCAFFB5AC45}" type="presOf" srcId="{D0B65B5F-90E9-44AF-A326-1CA7247D37F2}" destId="{4DD0D077-E7F9-4FAD-AEB8-06497DE68A45}" srcOrd="0" destOrd="0" presId="urn:microsoft.com/office/officeart/2005/8/layout/default"/>
    <dgm:cxn modelId="{9D58D033-24CB-486E-A5A7-2CED463A166C}" srcId="{4E570C6B-48C6-4763-AD56-DE503865933D}" destId="{D4CCD94E-D59F-4A84-8FDB-044FBF3B3854}" srcOrd="2" destOrd="0" parTransId="{55A747E6-2995-4965-8507-D3F7ECE83BCF}" sibTransId="{D5D3D865-DE69-4D49-86AB-46ADDB773878}"/>
    <dgm:cxn modelId="{A55E3D3F-380A-4619-BBB6-A49D220CD59D}" type="presOf" srcId="{B50F3025-DC57-47FD-8807-2B9C71C53E91}" destId="{570D4020-DE2E-4832-98C0-AD2CA08661AF}" srcOrd="0" destOrd="0" presId="urn:microsoft.com/office/officeart/2005/8/layout/default"/>
    <dgm:cxn modelId="{46840C69-394D-49D7-946B-91C95C85C928}" srcId="{4E570C6B-48C6-4763-AD56-DE503865933D}" destId="{B50F3025-DC57-47FD-8807-2B9C71C53E91}" srcOrd="3" destOrd="0" parTransId="{86054B09-B7CB-4705-8A7F-1CAD2A98E444}" sibTransId="{B1B28A93-9832-4925-B4CC-F397AC1275AF}"/>
    <dgm:cxn modelId="{1330377A-1F38-46F8-BB9F-4EC23D37B500}" type="presOf" srcId="{D4CCD94E-D59F-4A84-8FDB-044FBF3B3854}" destId="{FB815C3F-0433-4109-89D3-518CCB431341}" srcOrd="0" destOrd="0" presId="urn:microsoft.com/office/officeart/2005/8/layout/default"/>
    <dgm:cxn modelId="{DB1E595A-8983-49FA-8B99-93031AFC55FC}" srcId="{4E570C6B-48C6-4763-AD56-DE503865933D}" destId="{6C0A72C4-ECE3-4352-98F3-692E6BEDE14A}" srcOrd="0" destOrd="0" parTransId="{C5671007-97BD-44FC-8A07-22CAB0EF0BCE}" sibTransId="{E6E6104B-91F2-4870-AAFC-B168662391C1}"/>
    <dgm:cxn modelId="{ADA49887-44EE-4F12-AC14-B053961B619D}" type="presOf" srcId="{6C0A72C4-ECE3-4352-98F3-692E6BEDE14A}" destId="{769804AB-6888-4834-A01D-344506C9DEFB}" srcOrd="0" destOrd="0" presId="urn:microsoft.com/office/officeart/2005/8/layout/default"/>
    <dgm:cxn modelId="{A80F03BF-5004-4496-B8E6-BDA0ADF45436}" type="presOf" srcId="{8A7E9F81-19F4-4CD7-B27F-59FE5DA7F66C}" destId="{43BE0CC9-5EF7-48E5-A50A-9343F1953AA5}" srcOrd="0" destOrd="0" presId="urn:microsoft.com/office/officeart/2005/8/layout/default"/>
    <dgm:cxn modelId="{83DCE1CF-EEF1-48DA-B2FF-DA1E725EED36}" srcId="{4E570C6B-48C6-4763-AD56-DE503865933D}" destId="{8A7E9F81-19F4-4CD7-B27F-59FE5DA7F66C}" srcOrd="1" destOrd="0" parTransId="{674B8425-68FC-46EE-BF8D-28679F846EF8}" sibTransId="{C4A1ACCC-191A-44E0-AC47-E2BC121B6523}"/>
    <dgm:cxn modelId="{4926C8F3-76F3-459C-B14E-4FFB574AE6B4}" type="presOf" srcId="{4E570C6B-48C6-4763-AD56-DE503865933D}" destId="{CED7DA54-2F78-464C-8E79-7EB34D4D221B}" srcOrd="0" destOrd="0" presId="urn:microsoft.com/office/officeart/2005/8/layout/default"/>
    <dgm:cxn modelId="{A5204072-9F73-412C-BCCA-9376B0A16C2A}" type="presParOf" srcId="{CED7DA54-2F78-464C-8E79-7EB34D4D221B}" destId="{769804AB-6888-4834-A01D-344506C9DEFB}" srcOrd="0" destOrd="0" presId="urn:microsoft.com/office/officeart/2005/8/layout/default"/>
    <dgm:cxn modelId="{3511061F-4BC4-4359-95DD-7FFE64F466F4}" type="presParOf" srcId="{CED7DA54-2F78-464C-8E79-7EB34D4D221B}" destId="{8D0B64AB-2FB1-4E27-84D3-B9F2EFECF02A}" srcOrd="1" destOrd="0" presId="urn:microsoft.com/office/officeart/2005/8/layout/default"/>
    <dgm:cxn modelId="{A7A6A21D-F666-4C39-81AC-F400F3328604}" type="presParOf" srcId="{CED7DA54-2F78-464C-8E79-7EB34D4D221B}" destId="{43BE0CC9-5EF7-48E5-A50A-9343F1953AA5}" srcOrd="2" destOrd="0" presId="urn:microsoft.com/office/officeart/2005/8/layout/default"/>
    <dgm:cxn modelId="{6ACA99B4-EF56-4CB1-BAEC-76774687C1E6}" type="presParOf" srcId="{CED7DA54-2F78-464C-8E79-7EB34D4D221B}" destId="{C41E7FC7-C415-427F-BE93-B628C4F121A2}" srcOrd="3" destOrd="0" presId="urn:microsoft.com/office/officeart/2005/8/layout/default"/>
    <dgm:cxn modelId="{AB6437E8-95FC-4AA4-833C-A32D1D3B2F9D}" type="presParOf" srcId="{CED7DA54-2F78-464C-8E79-7EB34D4D221B}" destId="{FB815C3F-0433-4109-89D3-518CCB431341}" srcOrd="4" destOrd="0" presId="urn:microsoft.com/office/officeart/2005/8/layout/default"/>
    <dgm:cxn modelId="{5E1959A3-52D9-495B-800A-9F2B5BBFE72E}" type="presParOf" srcId="{CED7DA54-2F78-464C-8E79-7EB34D4D221B}" destId="{64FDB781-CC6A-4559-8ECD-F60FB5DEFA57}" srcOrd="5" destOrd="0" presId="urn:microsoft.com/office/officeart/2005/8/layout/default"/>
    <dgm:cxn modelId="{E6A9BEA9-AEEE-4FBC-8B38-1C5275111687}" type="presParOf" srcId="{CED7DA54-2F78-464C-8E79-7EB34D4D221B}" destId="{570D4020-DE2E-4832-98C0-AD2CA08661AF}" srcOrd="6" destOrd="0" presId="urn:microsoft.com/office/officeart/2005/8/layout/default"/>
    <dgm:cxn modelId="{AEBA93B9-F7DE-493D-96B7-986AF8BFBE8F}" type="presParOf" srcId="{CED7DA54-2F78-464C-8E79-7EB34D4D221B}" destId="{6E34C13B-1F69-4584-B6CF-C10FD04117BC}" srcOrd="7" destOrd="0" presId="urn:microsoft.com/office/officeart/2005/8/layout/default"/>
    <dgm:cxn modelId="{F20E2F31-3451-48B4-9916-6DF752108025}" type="presParOf" srcId="{CED7DA54-2F78-464C-8E79-7EB34D4D221B}" destId="{4DD0D077-E7F9-4FAD-AEB8-06497DE68A4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9CDEE-6FE4-459C-A54B-C1D3AD2FB38A}">
      <dsp:nvSpPr>
        <dsp:cNvPr id="0" name=""/>
        <dsp:cNvSpPr/>
      </dsp:nvSpPr>
      <dsp:spPr>
        <a:xfrm rot="16200000">
          <a:off x="907044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91440" tIns="152400" rIns="137160" bIns="1524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/>
            <a:t>AL-Qur’an</a:t>
          </a:r>
          <a:endParaRPr lang="en-US" sz="2400" kern="1200" dirty="0"/>
        </a:p>
      </dsp:txBody>
      <dsp:txXfrm rot="5400000">
        <a:off x="1493042" y="803786"/>
        <a:ext cx="1518707" cy="2456831"/>
      </dsp:txXfrm>
    </dsp:sp>
    <dsp:sp modelId="{2575BE6E-45C4-4D73-885C-61D80016F940}">
      <dsp:nvSpPr>
        <dsp:cNvPr id="0" name=""/>
        <dsp:cNvSpPr/>
      </dsp:nvSpPr>
      <dsp:spPr>
        <a:xfrm rot="5400000">
          <a:off x="2576210" y="1233870"/>
          <a:ext cx="2612745" cy="1596664"/>
        </a:xfrm>
        <a:prstGeom prst="round2SameRect">
          <a:avLst>
            <a:gd name="adj1" fmla="val 16670"/>
            <a:gd name="adj2" fmla="val 0"/>
          </a:avLst>
        </a:prstGeom>
        <a:solidFill>
          <a:schemeClr val="accent2">
            <a:tint val="50000"/>
            <a:hueOff val="5057036"/>
            <a:satOff val="-6941"/>
            <a:lumOff val="1117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137160" tIns="152400" rIns="91440" bIns="15240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400" kern="1200" dirty="0" err="1"/>
            <a:t>Hadis</a:t>
          </a:r>
          <a:endParaRPr lang="en-US" sz="2400" kern="1200" dirty="0"/>
        </a:p>
      </dsp:txBody>
      <dsp:txXfrm rot="-5400000">
        <a:off x="3084251" y="803787"/>
        <a:ext cx="1518707" cy="2456831"/>
      </dsp:txXfrm>
    </dsp:sp>
    <dsp:sp modelId="{EC33F2D1-1A62-4828-8A36-6877E6375618}">
      <dsp:nvSpPr>
        <dsp:cNvPr id="0" name=""/>
        <dsp:cNvSpPr/>
      </dsp:nvSpPr>
      <dsp:spPr>
        <a:xfrm>
          <a:off x="2213253" y="0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8F6EB48-583C-40EE-8566-692F5CF42352}">
      <dsp:nvSpPr>
        <dsp:cNvPr id="0" name=""/>
        <dsp:cNvSpPr/>
      </dsp:nvSpPr>
      <dsp:spPr>
        <a:xfrm rot="10800000">
          <a:off x="2213253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9804AB-6888-4834-A01D-344506C9DEFB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 dirty="0" err="1"/>
            <a:t>Aqidah</a:t>
          </a:r>
          <a:r>
            <a:rPr lang="en-ID" sz="1600" kern="1200" dirty="0"/>
            <a:t> </a:t>
          </a:r>
          <a:r>
            <a:rPr lang="en-ID" sz="1600" kern="1200" dirty="0" err="1"/>
            <a:t>adalah</a:t>
          </a:r>
          <a:r>
            <a:rPr lang="en-ID" sz="1600" kern="1200" dirty="0"/>
            <a:t> </a:t>
          </a:r>
          <a:r>
            <a:rPr lang="en-ID" sz="1600" kern="1200" dirty="0" err="1"/>
            <a:t>pondasi</a:t>
          </a:r>
          <a:r>
            <a:rPr lang="en-ID" sz="1600" kern="1200" dirty="0"/>
            <a:t>/</a:t>
          </a:r>
          <a:r>
            <a:rPr lang="en-ID" sz="1600" kern="1200" dirty="0" err="1"/>
            <a:t>dasar</a:t>
          </a:r>
          <a:endParaRPr lang="en-US" sz="1600" kern="1200" dirty="0"/>
        </a:p>
      </dsp:txBody>
      <dsp:txXfrm>
        <a:off x="916483" y="1984"/>
        <a:ext cx="2030015" cy="1218009"/>
      </dsp:txXfrm>
    </dsp:sp>
    <dsp:sp modelId="{43BE0CC9-5EF7-48E5-A50A-9343F1953AA5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 dirty="0" err="1"/>
            <a:t>Ajaran</a:t>
          </a:r>
          <a:r>
            <a:rPr lang="en-ID" sz="1600" kern="1200" dirty="0"/>
            <a:t> Islam; </a:t>
          </a:r>
          <a:r>
            <a:rPr lang="en-ID" sz="1600" kern="1200" dirty="0" err="1"/>
            <a:t>Ibadah</a:t>
          </a:r>
          <a:r>
            <a:rPr lang="en-ID" sz="1600" kern="1200" dirty="0"/>
            <a:t>, </a:t>
          </a:r>
          <a:r>
            <a:rPr lang="en-ID" sz="1600" kern="1200" dirty="0" err="1"/>
            <a:t>Akhlak</a:t>
          </a:r>
          <a:r>
            <a:rPr lang="en-ID" sz="1600" kern="1200" dirty="0"/>
            <a:t>, </a:t>
          </a:r>
          <a:r>
            <a:rPr lang="en-ID" sz="1600" kern="1200" dirty="0" err="1"/>
            <a:t>Mu’amalat</a:t>
          </a:r>
          <a:r>
            <a:rPr lang="en-ID" sz="1600" kern="1200" dirty="0"/>
            <a:t>. </a:t>
          </a:r>
          <a:r>
            <a:rPr lang="en-ID" sz="1600" kern="1200" dirty="0" err="1"/>
            <a:t>Aqidah</a:t>
          </a:r>
          <a:r>
            <a:rPr lang="en-ID" sz="1600" kern="1200" dirty="0"/>
            <a:t>, </a:t>
          </a:r>
          <a:r>
            <a:rPr lang="en-ID" sz="1600" kern="1200" dirty="0" err="1"/>
            <a:t>Syari’at</a:t>
          </a:r>
          <a:r>
            <a:rPr lang="en-ID" sz="1600" kern="1200" dirty="0"/>
            <a:t>, </a:t>
          </a:r>
          <a:r>
            <a:rPr lang="en-ID" sz="1600" kern="1200" dirty="0" err="1"/>
            <a:t>Akhlak</a:t>
          </a:r>
          <a:r>
            <a:rPr lang="en-ID" sz="1600" kern="1200" dirty="0"/>
            <a:t>. </a:t>
          </a:r>
          <a:r>
            <a:rPr lang="en-ID" sz="1600" kern="1200" dirty="0" err="1"/>
            <a:t>Iman</a:t>
          </a:r>
          <a:r>
            <a:rPr lang="en-ID" sz="1600" kern="1200" dirty="0"/>
            <a:t>, Islam, </a:t>
          </a:r>
          <a:r>
            <a:rPr lang="en-ID" sz="1600" kern="1200" dirty="0" err="1"/>
            <a:t>Ihsan</a:t>
          </a:r>
          <a:r>
            <a:rPr lang="en-ID" sz="1600" kern="1200" dirty="0"/>
            <a:t>. </a:t>
          </a:r>
          <a:endParaRPr lang="en-US" sz="1600" kern="1200" dirty="0"/>
        </a:p>
      </dsp:txBody>
      <dsp:txXfrm>
        <a:off x="3149500" y="1984"/>
        <a:ext cx="2030015" cy="1218009"/>
      </dsp:txXfrm>
    </dsp:sp>
    <dsp:sp modelId="{FB815C3F-0433-4109-89D3-518CCB431341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 dirty="0" err="1"/>
            <a:t>Aqidah</a:t>
          </a:r>
          <a:r>
            <a:rPr lang="en-ID" sz="1600" kern="1200" dirty="0"/>
            <a:t> yang </a:t>
          </a:r>
          <a:r>
            <a:rPr lang="en-ID" sz="1600" kern="1200" dirty="0" err="1"/>
            <a:t>kuat</a:t>
          </a:r>
          <a:r>
            <a:rPr lang="en-ID" sz="1600" kern="1200" dirty="0"/>
            <a:t>, </a:t>
          </a:r>
          <a:r>
            <a:rPr lang="en-ID" sz="1600" kern="1200" dirty="0" err="1"/>
            <a:t>melaksanakan</a:t>
          </a:r>
          <a:r>
            <a:rPr lang="en-ID" sz="1600" kern="1200" dirty="0"/>
            <a:t> </a:t>
          </a:r>
          <a:r>
            <a:rPr lang="en-ID" sz="1600" kern="1200" dirty="0" err="1"/>
            <a:t>ibadah</a:t>
          </a:r>
          <a:r>
            <a:rPr lang="en-ID" sz="1600" kern="1200" dirty="0"/>
            <a:t> </a:t>
          </a:r>
          <a:r>
            <a:rPr lang="en-ID" sz="1600" kern="1200" dirty="0" err="1"/>
            <a:t>dengan</a:t>
          </a:r>
          <a:r>
            <a:rPr lang="en-ID" sz="1600" kern="1200" dirty="0"/>
            <a:t> </a:t>
          </a:r>
          <a:r>
            <a:rPr lang="en-ID" sz="1600" kern="1200" dirty="0" err="1"/>
            <a:t>tertib</a:t>
          </a:r>
          <a:r>
            <a:rPr lang="en-ID" sz="1600" kern="1200" dirty="0"/>
            <a:t>, </a:t>
          </a:r>
          <a:r>
            <a:rPr lang="en-ID" sz="1600" kern="1200" dirty="0" err="1"/>
            <a:t>akhlak</a:t>
          </a:r>
          <a:r>
            <a:rPr lang="en-ID" sz="1600" kern="1200" dirty="0"/>
            <a:t> yang </a:t>
          </a:r>
          <a:r>
            <a:rPr lang="en-ID" sz="1600" kern="1200" dirty="0" err="1"/>
            <a:t>mulia</a:t>
          </a:r>
          <a:r>
            <a:rPr lang="en-ID" sz="1600" kern="1200" dirty="0"/>
            <a:t>, </a:t>
          </a:r>
          <a:r>
            <a:rPr lang="en-ID" sz="1600" kern="1200" dirty="0" err="1"/>
            <a:t>dan</a:t>
          </a:r>
          <a:r>
            <a:rPr lang="en-ID" sz="1600" kern="1200" dirty="0"/>
            <a:t> </a:t>
          </a:r>
          <a:r>
            <a:rPr lang="en-ID" sz="1600" kern="1200" dirty="0" err="1"/>
            <a:t>bermu’amalat</a:t>
          </a:r>
          <a:r>
            <a:rPr lang="en-ID" sz="1600" kern="1200" dirty="0"/>
            <a:t> </a:t>
          </a:r>
          <a:r>
            <a:rPr lang="en-ID" sz="1600" kern="1200" dirty="0" err="1"/>
            <a:t>dengan</a:t>
          </a:r>
          <a:r>
            <a:rPr lang="en-ID" sz="1600" kern="1200" dirty="0"/>
            <a:t> </a:t>
          </a:r>
          <a:r>
            <a:rPr lang="en-ID" sz="1600" kern="1200" dirty="0" err="1"/>
            <a:t>baik</a:t>
          </a:r>
          <a:endParaRPr lang="en-US" sz="1600" kern="1200" dirty="0"/>
        </a:p>
      </dsp:txBody>
      <dsp:txXfrm>
        <a:off x="916483" y="1422995"/>
        <a:ext cx="2030015" cy="1218009"/>
      </dsp:txXfrm>
    </dsp:sp>
    <dsp:sp modelId="{570D4020-DE2E-4832-98C0-AD2CA08661AF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 dirty="0" err="1"/>
            <a:t>Ibadah</a:t>
          </a:r>
          <a:r>
            <a:rPr lang="en-ID" sz="1600" kern="1200" dirty="0"/>
            <a:t>/</a:t>
          </a:r>
          <a:r>
            <a:rPr lang="en-ID" sz="1600" kern="1200" dirty="0" err="1"/>
            <a:t>amal</a:t>
          </a:r>
          <a:r>
            <a:rPr lang="en-ID" sz="1600" kern="1200" dirty="0"/>
            <a:t> </a:t>
          </a:r>
          <a:r>
            <a:rPr lang="en-ID" sz="1600" kern="1200" dirty="0" err="1"/>
            <a:t>shaleh</a:t>
          </a:r>
          <a:r>
            <a:rPr lang="en-ID" sz="1600" kern="1200" dirty="0"/>
            <a:t> </a:t>
          </a:r>
          <a:r>
            <a:rPr lang="en-ID" sz="1600" kern="1200" dirty="0" err="1"/>
            <a:t>tidak</a:t>
          </a:r>
          <a:r>
            <a:rPr lang="en-ID" sz="1600" kern="1200" dirty="0"/>
            <a:t> </a:t>
          </a:r>
          <a:r>
            <a:rPr lang="en-ID" sz="1600" kern="1200" dirty="0" err="1"/>
            <a:t>ada</a:t>
          </a:r>
          <a:r>
            <a:rPr lang="en-ID" sz="1600" kern="1200" dirty="0"/>
            <a:t> </a:t>
          </a:r>
          <a:r>
            <a:rPr lang="en-ID" sz="1600" kern="1200" dirty="0" err="1"/>
            <a:t>nilainya</a:t>
          </a:r>
          <a:r>
            <a:rPr lang="en-ID" sz="1600" kern="1200" dirty="0"/>
            <a:t> </a:t>
          </a:r>
          <a:r>
            <a:rPr lang="en-ID" sz="1600" kern="1200" dirty="0" err="1"/>
            <a:t>jika</a:t>
          </a:r>
          <a:r>
            <a:rPr lang="en-ID" sz="1600" kern="1200" dirty="0"/>
            <a:t> </a:t>
          </a:r>
          <a:r>
            <a:rPr lang="en-ID" sz="1600" kern="1200" dirty="0" err="1"/>
            <a:t>tidak</a:t>
          </a:r>
          <a:r>
            <a:rPr lang="en-ID" sz="1600" kern="1200" dirty="0"/>
            <a:t> </a:t>
          </a:r>
          <a:r>
            <a:rPr lang="en-ID" sz="1600" kern="1200" dirty="0" err="1"/>
            <a:t>dilandasi</a:t>
          </a:r>
          <a:r>
            <a:rPr lang="en-ID" sz="1600" kern="1200" dirty="0"/>
            <a:t> </a:t>
          </a:r>
          <a:r>
            <a:rPr lang="en-ID" sz="1600" kern="1200" dirty="0" err="1"/>
            <a:t>dengan</a:t>
          </a:r>
          <a:r>
            <a:rPr lang="en-ID" sz="1600" kern="1200" dirty="0"/>
            <a:t> </a:t>
          </a:r>
          <a:r>
            <a:rPr lang="en-ID" sz="1600" kern="1200" dirty="0" err="1"/>
            <a:t>aqidah</a:t>
          </a:r>
          <a:r>
            <a:rPr lang="en-ID" sz="1600" kern="1200" dirty="0"/>
            <a:t> yang </a:t>
          </a:r>
          <a:r>
            <a:rPr lang="en-ID" sz="1600" kern="1200" dirty="0" err="1"/>
            <a:t>benar</a:t>
          </a:r>
          <a:r>
            <a:rPr lang="en-ID" sz="1600" kern="1200" dirty="0"/>
            <a:t> (</a:t>
          </a:r>
          <a:r>
            <a:rPr lang="en-ID" sz="1600" kern="1200" dirty="0" err="1"/>
            <a:t>iman</a:t>
          </a:r>
          <a:r>
            <a:rPr lang="en-ID" sz="1600" kern="1200" dirty="0"/>
            <a:t>)</a:t>
          </a:r>
          <a:endParaRPr lang="en-US" sz="1600" kern="1200" dirty="0"/>
        </a:p>
      </dsp:txBody>
      <dsp:txXfrm>
        <a:off x="3149500" y="1422995"/>
        <a:ext cx="2030015" cy="1218009"/>
      </dsp:txXfrm>
    </dsp:sp>
    <dsp:sp modelId="{4DD0D077-E7F9-4FAD-AEB8-06497DE68A45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1600" kern="1200" dirty="0"/>
            <a:t>13 </a:t>
          </a:r>
          <a:r>
            <a:rPr lang="en-ID" sz="1600" kern="1200" dirty="0" err="1"/>
            <a:t>tahun</a:t>
          </a:r>
          <a:r>
            <a:rPr lang="en-ID" sz="1600" kern="1200" dirty="0"/>
            <a:t> </a:t>
          </a:r>
          <a:r>
            <a:rPr lang="en-ID" sz="1600" kern="1200" dirty="0" err="1"/>
            <a:t>Rasulullah</a:t>
          </a:r>
          <a:r>
            <a:rPr lang="en-ID" sz="1600" kern="1200" dirty="0"/>
            <a:t> </a:t>
          </a:r>
          <a:r>
            <a:rPr lang="en-ID" sz="1600" kern="1200" dirty="0" err="1"/>
            <a:t>membangun</a:t>
          </a:r>
          <a:r>
            <a:rPr lang="en-ID" sz="1600" kern="1200" dirty="0"/>
            <a:t> </a:t>
          </a:r>
          <a:r>
            <a:rPr lang="en-ID" sz="1600" kern="1200" dirty="0" err="1"/>
            <a:t>ajaran</a:t>
          </a:r>
          <a:r>
            <a:rPr lang="en-ID" sz="1600" kern="1200" dirty="0"/>
            <a:t> </a:t>
          </a:r>
          <a:r>
            <a:rPr lang="en-ID" sz="1600" kern="1200" dirty="0" err="1"/>
            <a:t>aqidah</a:t>
          </a:r>
          <a:r>
            <a:rPr lang="en-ID" sz="1600" kern="1200" dirty="0"/>
            <a:t> di </a:t>
          </a:r>
          <a:r>
            <a:rPr lang="en-ID" sz="1600" kern="1200" dirty="0" err="1"/>
            <a:t>Mekah</a:t>
          </a:r>
          <a:endParaRPr lang="en-US" sz="1600" kern="1200" dirty="0"/>
        </a:p>
      </dsp:txBody>
      <dsp:txXfrm>
        <a:off x="2032992" y="2844006"/>
        <a:ext cx="2030015" cy="121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0EDF1-FE93-47AD-B42D-2AC70D5C962A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2D030-92AD-41D8-B239-E32421202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640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79417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9499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3119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2013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345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294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 them those things in a clear, easily understandable 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A8ED9-A90F-43A0-A471-4F79F54F87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74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74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00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4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8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9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32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910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11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18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E4EDA-A1EB-4659-8D07-98EC0581F5B3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47537-BE59-4612-B0EC-EBAEA8DF2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40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1384300" y="1937932"/>
            <a:ext cx="4445000" cy="3333750"/>
            <a:chOff x="1384300" y="1057275"/>
            <a:chExt cx="4445000" cy="3333750"/>
          </a:xfrm>
        </p:grpSpPr>
        <p:sp>
          <p:nvSpPr>
            <p:cNvPr id="76" name="Rectangle 75"/>
            <p:cNvSpPr/>
            <p:nvPr/>
          </p:nvSpPr>
          <p:spPr bwMode="auto">
            <a:xfrm>
              <a:off x="1384300" y="1057275"/>
              <a:ext cx="4445000" cy="3333750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492249" y="1154339"/>
              <a:ext cx="4232275" cy="3141435"/>
            </a:xfrm>
            <a:prstGeom prst="rect">
              <a:avLst/>
            </a:pr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85517" y="1937932"/>
            <a:ext cx="2439712" cy="4545118"/>
          </a:xfrm>
          <a:prstGeom prst="rect">
            <a:avLst/>
          </a:prstGeom>
          <a:effectLst>
            <a:outerShdw blurRad="50800" dist="127000" dir="36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1597175" y="2725481"/>
            <a:ext cx="36108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Akidah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Islam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97175" y="3422105"/>
            <a:ext cx="40192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Mata </a:t>
            </a:r>
            <a:r>
              <a:rPr kumimoji="0" lang="en-ID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Kuliah</a:t>
            </a:r>
            <a:r>
              <a:rPr kumimoji="0" lang="en-ID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AIK 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Universitas Muhammadiyah Yogyakarta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D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256043"/>
      </p:ext>
    </p:extLst>
  </p:cSld>
  <p:clrMapOvr>
    <a:masterClrMapping/>
  </p:clrMapOvr>
  <p:transition spd="slow" advClick="0" advTm="4200">
    <p:cut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 p14:presetBounceEnd="48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8000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8000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accel="52000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21;p4">
            <a:extLst>
              <a:ext uri="{FF2B5EF4-FFF2-40B4-BE49-F238E27FC236}">
                <a16:creationId xmlns:a16="http://schemas.microsoft.com/office/drawing/2014/main" id="{F9D491EE-37ED-6087-C190-7BACB4FFC998}"/>
              </a:ext>
            </a:extLst>
          </p:cNvPr>
          <p:cNvGrpSpPr/>
          <p:nvPr/>
        </p:nvGrpSpPr>
        <p:grpSpPr>
          <a:xfrm>
            <a:off x="2258122" y="2969666"/>
            <a:ext cx="1596608" cy="2128626"/>
            <a:chOff x="-1" y="0"/>
            <a:chExt cx="2128809" cy="2128624"/>
          </a:xfrm>
        </p:grpSpPr>
        <p:sp>
          <p:nvSpPr>
            <p:cNvPr id="5" name="Google Shape;22;p4">
              <a:extLst>
                <a:ext uri="{FF2B5EF4-FFF2-40B4-BE49-F238E27FC236}">
                  <a16:creationId xmlns:a16="http://schemas.microsoft.com/office/drawing/2014/main" id="{D4BE4958-1884-F3DB-8710-4001958717A8}"/>
                </a:ext>
              </a:extLst>
            </p:cNvPr>
            <p:cNvSpPr/>
            <p:nvPr/>
          </p:nvSpPr>
          <p:spPr>
            <a:xfrm>
              <a:off x="120051" y="119793"/>
              <a:ext cx="1884245" cy="1884245"/>
            </a:xfrm>
            <a:prstGeom prst="ellipse">
              <a:avLst/>
            </a:prstGeom>
            <a:gradFill>
              <a:gsLst>
                <a:gs pos="0">
                  <a:srgbClr val="FEFCFF"/>
                </a:gs>
                <a:gs pos="28582">
                  <a:srgbClr val="FEFCFF"/>
                </a:gs>
                <a:gs pos="70671">
                  <a:srgbClr val="F0EFF0"/>
                </a:gs>
                <a:gs pos="100000">
                  <a:srgbClr val="E2E2E2"/>
                </a:gs>
              </a:gsLst>
              <a:lin ang="21597547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23;p4">
              <a:extLst>
                <a:ext uri="{FF2B5EF4-FFF2-40B4-BE49-F238E27FC236}">
                  <a16:creationId xmlns:a16="http://schemas.microsoft.com/office/drawing/2014/main" id="{548CC42D-B37D-98AC-BD41-0B071F8CD6BB}"/>
                </a:ext>
              </a:extLst>
            </p:cNvPr>
            <p:cNvSpPr/>
            <p:nvPr/>
          </p:nvSpPr>
          <p:spPr>
            <a:xfrm>
              <a:off x="-1" y="0"/>
              <a:ext cx="2128809" cy="2128624"/>
            </a:xfrm>
            <a:custGeom>
              <a:avLst/>
              <a:gdLst/>
              <a:ahLst/>
              <a:cxnLst/>
              <a:rect l="l" t="t" r="r" b="b"/>
              <a:pathLst>
                <a:path w="19679" h="20595" extrusionOk="0">
                  <a:moveTo>
                    <a:pt x="9837" y="0"/>
                  </a:moveTo>
                  <a:cubicBezTo>
                    <a:pt x="7319" y="0"/>
                    <a:pt x="4802" y="1007"/>
                    <a:pt x="2881" y="3018"/>
                  </a:cubicBezTo>
                  <a:cubicBezTo>
                    <a:pt x="-961" y="7039"/>
                    <a:pt x="-961" y="13557"/>
                    <a:pt x="2881" y="17579"/>
                  </a:cubicBezTo>
                  <a:cubicBezTo>
                    <a:pt x="6723" y="21600"/>
                    <a:pt x="12955" y="21600"/>
                    <a:pt x="16797" y="17579"/>
                  </a:cubicBezTo>
                  <a:cubicBezTo>
                    <a:pt x="20639" y="13557"/>
                    <a:pt x="20639" y="7039"/>
                    <a:pt x="16797" y="3018"/>
                  </a:cubicBezTo>
                  <a:cubicBezTo>
                    <a:pt x="14876" y="1007"/>
                    <a:pt x="12355" y="0"/>
                    <a:pt x="9837" y="0"/>
                  </a:cubicBezTo>
                  <a:close/>
                  <a:moveTo>
                    <a:pt x="9837" y="1183"/>
                  </a:moveTo>
                  <a:cubicBezTo>
                    <a:pt x="12066" y="1183"/>
                    <a:pt x="14296" y="2071"/>
                    <a:pt x="15997" y="3851"/>
                  </a:cubicBezTo>
                  <a:cubicBezTo>
                    <a:pt x="19398" y="7411"/>
                    <a:pt x="19398" y="13186"/>
                    <a:pt x="15997" y="16745"/>
                  </a:cubicBezTo>
                  <a:cubicBezTo>
                    <a:pt x="12596" y="20305"/>
                    <a:pt x="7082" y="20305"/>
                    <a:pt x="3681" y="16745"/>
                  </a:cubicBezTo>
                  <a:cubicBezTo>
                    <a:pt x="280" y="13186"/>
                    <a:pt x="280" y="7411"/>
                    <a:pt x="3681" y="3851"/>
                  </a:cubicBezTo>
                  <a:cubicBezTo>
                    <a:pt x="5382" y="2071"/>
                    <a:pt x="7608" y="1183"/>
                    <a:pt x="9837" y="1183"/>
                  </a:cubicBezTo>
                  <a:close/>
                </a:path>
              </a:pathLst>
            </a:custGeom>
            <a:gradFill>
              <a:gsLst>
                <a:gs pos="0">
                  <a:srgbClr val="FDFCFF"/>
                </a:gs>
                <a:gs pos="58932">
                  <a:srgbClr val="F0EFF0"/>
                </a:gs>
                <a:gs pos="100000">
                  <a:srgbClr val="E2E2E2"/>
                </a:gs>
              </a:gsLst>
              <a:lin ang="10774140" scaled="0"/>
            </a:gra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" name="Google Shape;24;p4">
            <a:extLst>
              <a:ext uri="{FF2B5EF4-FFF2-40B4-BE49-F238E27FC236}">
                <a16:creationId xmlns:a16="http://schemas.microsoft.com/office/drawing/2014/main" id="{C2AB1D87-C0B5-33A2-1446-D2CCB0435092}"/>
              </a:ext>
            </a:extLst>
          </p:cNvPr>
          <p:cNvGrpSpPr/>
          <p:nvPr/>
        </p:nvGrpSpPr>
        <p:grpSpPr>
          <a:xfrm>
            <a:off x="3082713" y="2355237"/>
            <a:ext cx="1259300" cy="3352696"/>
            <a:chOff x="0" y="0"/>
            <a:chExt cx="1679066" cy="3352694"/>
          </a:xfrm>
        </p:grpSpPr>
        <p:sp>
          <p:nvSpPr>
            <p:cNvPr id="8" name="Google Shape;25;p4">
              <a:extLst>
                <a:ext uri="{FF2B5EF4-FFF2-40B4-BE49-F238E27FC236}">
                  <a16:creationId xmlns:a16="http://schemas.microsoft.com/office/drawing/2014/main" id="{DFA7A278-F936-EE75-0860-1017A961DDBB}"/>
                </a:ext>
              </a:extLst>
            </p:cNvPr>
            <p:cNvSpPr/>
            <p:nvPr/>
          </p:nvSpPr>
          <p:spPr>
            <a:xfrm>
              <a:off x="0" y="308062"/>
              <a:ext cx="1386349" cy="2736570"/>
            </a:xfrm>
            <a:custGeom>
              <a:avLst/>
              <a:gdLst/>
              <a:ahLst/>
              <a:cxnLst/>
              <a:rect l="l" t="t" r="r" b="b"/>
              <a:pathLst>
                <a:path w="19701" h="21565" extrusionOk="0">
                  <a:moveTo>
                    <a:pt x="254" y="0"/>
                  </a:moveTo>
                  <a:cubicBezTo>
                    <a:pt x="169" y="0"/>
                    <a:pt x="85" y="6"/>
                    <a:pt x="0" y="6"/>
                  </a:cubicBezTo>
                  <a:lnTo>
                    <a:pt x="0" y="944"/>
                  </a:lnTo>
                  <a:cubicBezTo>
                    <a:pt x="85" y="944"/>
                    <a:pt x="169" y="938"/>
                    <a:pt x="254" y="938"/>
                  </a:cubicBezTo>
                  <a:cubicBezTo>
                    <a:pt x="4798" y="938"/>
                    <a:pt x="9341" y="1899"/>
                    <a:pt x="12808" y="3822"/>
                  </a:cubicBezTo>
                  <a:cubicBezTo>
                    <a:pt x="19743" y="7667"/>
                    <a:pt x="19743" y="13903"/>
                    <a:pt x="12808" y="17748"/>
                  </a:cubicBezTo>
                  <a:cubicBezTo>
                    <a:pt x="9276" y="19707"/>
                    <a:pt x="4629" y="20662"/>
                    <a:pt x="0" y="20625"/>
                  </a:cubicBezTo>
                  <a:lnTo>
                    <a:pt x="0" y="21564"/>
                  </a:lnTo>
                  <a:cubicBezTo>
                    <a:pt x="5062" y="21600"/>
                    <a:pt x="10141" y="20553"/>
                    <a:pt x="14004" y="18411"/>
                  </a:cubicBezTo>
                  <a:cubicBezTo>
                    <a:pt x="21600" y="14199"/>
                    <a:pt x="21600" y="7371"/>
                    <a:pt x="14004" y="3159"/>
                  </a:cubicBezTo>
                  <a:cubicBezTo>
                    <a:pt x="10206" y="1053"/>
                    <a:pt x="5232" y="0"/>
                    <a:pt x="254" y="0"/>
                  </a:cubicBezTo>
                  <a:close/>
                </a:path>
              </a:pathLst>
            </a:custGeom>
            <a:solidFill>
              <a:srgbClr val="BFCACF"/>
            </a:soli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" name="Google Shape;26;p4">
              <a:extLst>
                <a:ext uri="{FF2B5EF4-FFF2-40B4-BE49-F238E27FC236}">
                  <a16:creationId xmlns:a16="http://schemas.microsoft.com/office/drawing/2014/main" id="{04C64C99-26C5-8622-C6CC-7D015564E8BD}"/>
                </a:ext>
              </a:extLst>
            </p:cNvPr>
            <p:cNvSpPr/>
            <p:nvPr/>
          </p:nvSpPr>
          <p:spPr>
            <a:xfrm>
              <a:off x="20064" y="0"/>
              <a:ext cx="1659002" cy="3352694"/>
            </a:xfrm>
            <a:custGeom>
              <a:avLst/>
              <a:gdLst/>
              <a:ahLst/>
              <a:cxnLst/>
              <a:rect l="l" t="t" r="r" b="b"/>
              <a:pathLst>
                <a:path w="21498" h="21600" extrusionOk="0">
                  <a:moveTo>
                    <a:pt x="0" y="0"/>
                  </a:moveTo>
                  <a:cubicBezTo>
                    <a:pt x="11833" y="56"/>
                    <a:pt x="21395" y="4814"/>
                    <a:pt x="21497" y="10697"/>
                  </a:cubicBezTo>
                  <a:cubicBezTo>
                    <a:pt x="21600" y="16652"/>
                    <a:pt x="11997" y="21527"/>
                    <a:pt x="20" y="21600"/>
                  </a:cubicBezTo>
                </a:path>
              </a:pathLst>
            </a:custGeom>
            <a:noFill/>
            <a:ln w="19050" cap="flat" cmpd="sng">
              <a:solidFill>
                <a:srgbClr val="A7A7A7"/>
              </a:solidFill>
              <a:prstDash val="dashDot"/>
              <a:miter lim="400000"/>
              <a:headEnd type="none" w="sm" len="sm"/>
              <a:tailEnd type="none" w="sm" len="sm"/>
            </a:ln>
          </p:spPr>
          <p:txBody>
            <a:bodyPr spcFirstLastPara="1" wrap="square" lIns="45700" tIns="45700" rIns="45700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" name="Google Shape;27;p4">
            <a:extLst>
              <a:ext uri="{FF2B5EF4-FFF2-40B4-BE49-F238E27FC236}">
                <a16:creationId xmlns:a16="http://schemas.microsoft.com/office/drawing/2014/main" id="{438BC311-898A-185F-CC99-B2A43B53D00A}"/>
              </a:ext>
            </a:extLst>
          </p:cNvPr>
          <p:cNvGrpSpPr/>
          <p:nvPr/>
        </p:nvGrpSpPr>
        <p:grpSpPr>
          <a:xfrm>
            <a:off x="3262475" y="2651403"/>
            <a:ext cx="166104" cy="221472"/>
            <a:chOff x="0" y="0"/>
            <a:chExt cx="221470" cy="221470"/>
          </a:xfrm>
        </p:grpSpPr>
        <p:sp>
          <p:nvSpPr>
            <p:cNvPr id="11" name="Google Shape;28;p4">
              <a:extLst>
                <a:ext uri="{FF2B5EF4-FFF2-40B4-BE49-F238E27FC236}">
                  <a16:creationId xmlns:a16="http://schemas.microsoft.com/office/drawing/2014/main" id="{A4C2A46E-0C58-13A5-5CC5-0EB736B9FE5B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29;p4">
              <a:extLst>
                <a:ext uri="{FF2B5EF4-FFF2-40B4-BE49-F238E27FC236}">
                  <a16:creationId xmlns:a16="http://schemas.microsoft.com/office/drawing/2014/main" id="{027BFA1A-9006-861F-4D07-57BB38001C30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8000"/>
                </a:gs>
                <a:gs pos="100000">
                  <a:srgbClr val="FFFC41"/>
                </a:gs>
              </a:gsLst>
              <a:lin ang="2700000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" name="Google Shape;30;p4">
            <a:extLst>
              <a:ext uri="{FF2B5EF4-FFF2-40B4-BE49-F238E27FC236}">
                <a16:creationId xmlns:a16="http://schemas.microsoft.com/office/drawing/2014/main" id="{528C230F-3DBB-2B2C-3AF6-2B449180AB13}"/>
              </a:ext>
            </a:extLst>
          </p:cNvPr>
          <p:cNvSpPr/>
          <p:nvPr/>
        </p:nvSpPr>
        <p:spPr>
          <a:xfrm>
            <a:off x="3404407" y="2052457"/>
            <a:ext cx="414183" cy="541195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31;p4">
            <a:extLst>
              <a:ext uri="{FF2B5EF4-FFF2-40B4-BE49-F238E27FC236}">
                <a16:creationId xmlns:a16="http://schemas.microsoft.com/office/drawing/2014/main" id="{12F6A0B2-7006-11BF-4FD3-6042AE5133A0}"/>
              </a:ext>
            </a:extLst>
          </p:cNvPr>
          <p:cNvSpPr/>
          <p:nvPr/>
        </p:nvSpPr>
        <p:spPr>
          <a:xfrm>
            <a:off x="4124087" y="1340768"/>
            <a:ext cx="2761792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lvl="0"/>
            <a:endParaRPr lang="en-US" sz="1400" dirty="0"/>
          </a:p>
        </p:txBody>
      </p:sp>
      <p:sp>
        <p:nvSpPr>
          <p:cNvPr id="15" name="Google Shape;32;p4">
            <a:extLst>
              <a:ext uri="{FF2B5EF4-FFF2-40B4-BE49-F238E27FC236}">
                <a16:creationId xmlns:a16="http://schemas.microsoft.com/office/drawing/2014/main" id="{8038DE8D-6BFD-A385-0BAE-A89A44B0ACF6}"/>
              </a:ext>
            </a:extLst>
          </p:cNvPr>
          <p:cNvSpPr/>
          <p:nvPr/>
        </p:nvSpPr>
        <p:spPr>
          <a:xfrm rot="-5400000">
            <a:off x="3674786" y="1458432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F8A00"/>
              </a:gs>
              <a:gs pos="2419">
                <a:srgbClr val="FF8A00"/>
              </a:gs>
              <a:gs pos="29316">
                <a:srgbClr val="FFBA02"/>
              </a:gs>
              <a:gs pos="100000">
                <a:srgbClr val="FFEA03"/>
              </a:gs>
            </a:gsLst>
            <a:lin ang="7718097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33;p4">
            <a:extLst>
              <a:ext uri="{FF2B5EF4-FFF2-40B4-BE49-F238E27FC236}">
                <a16:creationId xmlns:a16="http://schemas.microsoft.com/office/drawing/2014/main" id="{8A8CCEF8-7BFF-1D92-D378-FD4E09F9EA3B}"/>
              </a:ext>
            </a:extLst>
          </p:cNvPr>
          <p:cNvSpPr txBox="1"/>
          <p:nvPr/>
        </p:nvSpPr>
        <p:spPr>
          <a:xfrm>
            <a:off x="3922803" y="1552265"/>
            <a:ext cx="437500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01</a:t>
            </a:r>
            <a:endParaRPr/>
          </a:p>
        </p:txBody>
      </p:sp>
      <p:sp>
        <p:nvSpPr>
          <p:cNvPr id="17" name="Google Shape;40;p4">
            <a:extLst>
              <a:ext uri="{FF2B5EF4-FFF2-40B4-BE49-F238E27FC236}">
                <a16:creationId xmlns:a16="http://schemas.microsoft.com/office/drawing/2014/main" id="{84F8944B-DF9C-0BB4-9ACD-3DE2407DD452}"/>
              </a:ext>
            </a:extLst>
          </p:cNvPr>
          <p:cNvSpPr txBox="1"/>
          <p:nvPr/>
        </p:nvSpPr>
        <p:spPr>
          <a:xfrm>
            <a:off x="4490657" y="1340768"/>
            <a:ext cx="2395222" cy="7220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Pengertian</a:t>
            </a:r>
            <a:r>
              <a:rPr lang="en-US" sz="1600" dirty="0"/>
              <a:t> </a:t>
            </a:r>
            <a:r>
              <a:rPr lang="en-US" sz="1600" dirty="0" err="1"/>
              <a:t>Aqidah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Beberapa</a:t>
            </a:r>
            <a:r>
              <a:rPr lang="en-US" sz="1600" dirty="0"/>
              <a:t> </a:t>
            </a:r>
            <a:r>
              <a:rPr lang="en-US" sz="1600" dirty="0" err="1"/>
              <a:t>Istilah</a:t>
            </a:r>
            <a:r>
              <a:rPr lang="en-US" sz="1600" dirty="0"/>
              <a:t> Lain  </a:t>
            </a:r>
            <a:r>
              <a:rPr lang="en-US" sz="1600" dirty="0" err="1"/>
              <a:t>Tentang</a:t>
            </a:r>
            <a:r>
              <a:rPr lang="en-US" sz="1600" dirty="0"/>
              <a:t> </a:t>
            </a:r>
            <a:r>
              <a:rPr lang="en-US" sz="1600" dirty="0" err="1"/>
              <a:t>Aqidah</a:t>
            </a:r>
            <a:endParaRPr lang="en-US" sz="1600" dirty="0"/>
          </a:p>
        </p:txBody>
      </p:sp>
      <p:grpSp>
        <p:nvGrpSpPr>
          <p:cNvPr id="18" name="Google Shape;41;p4">
            <a:extLst>
              <a:ext uri="{FF2B5EF4-FFF2-40B4-BE49-F238E27FC236}">
                <a16:creationId xmlns:a16="http://schemas.microsoft.com/office/drawing/2014/main" id="{338D1700-DF24-0609-0AA8-209E9ED4035B}"/>
              </a:ext>
            </a:extLst>
          </p:cNvPr>
          <p:cNvGrpSpPr/>
          <p:nvPr/>
        </p:nvGrpSpPr>
        <p:grpSpPr>
          <a:xfrm>
            <a:off x="3762958" y="3077652"/>
            <a:ext cx="166104" cy="221472"/>
            <a:chOff x="0" y="0"/>
            <a:chExt cx="221470" cy="221470"/>
          </a:xfrm>
        </p:grpSpPr>
        <p:sp>
          <p:nvSpPr>
            <p:cNvPr id="19" name="Google Shape;42;p4">
              <a:extLst>
                <a:ext uri="{FF2B5EF4-FFF2-40B4-BE49-F238E27FC236}">
                  <a16:creationId xmlns:a16="http://schemas.microsoft.com/office/drawing/2014/main" id="{D1780072-9B4B-3CEB-0CB8-5F56FBC47A47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43;p4">
              <a:extLst>
                <a:ext uri="{FF2B5EF4-FFF2-40B4-BE49-F238E27FC236}">
                  <a16:creationId xmlns:a16="http://schemas.microsoft.com/office/drawing/2014/main" id="{16702A3B-9AE0-4274-461A-736697BF9D04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FF1000"/>
                </a:gs>
                <a:gs pos="1499">
                  <a:srgbClr val="FF1000"/>
                </a:gs>
                <a:gs pos="56776">
                  <a:srgbClr val="FF5B02"/>
                </a:gs>
                <a:gs pos="100000">
                  <a:srgbClr val="FFA5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" name="Google Shape;44;p4">
            <a:extLst>
              <a:ext uri="{FF2B5EF4-FFF2-40B4-BE49-F238E27FC236}">
                <a16:creationId xmlns:a16="http://schemas.microsoft.com/office/drawing/2014/main" id="{2B8E6500-E7D3-9D72-718B-FCD09DBDC34B}"/>
              </a:ext>
            </a:extLst>
          </p:cNvPr>
          <p:cNvSpPr/>
          <p:nvPr/>
        </p:nvSpPr>
        <p:spPr>
          <a:xfrm>
            <a:off x="3974477" y="2918328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45;p4">
            <a:extLst>
              <a:ext uri="{FF2B5EF4-FFF2-40B4-BE49-F238E27FC236}">
                <a16:creationId xmlns:a16="http://schemas.microsoft.com/office/drawing/2014/main" id="{09B8C5EE-A802-1AA2-8769-87B4DAFF8340}"/>
              </a:ext>
            </a:extLst>
          </p:cNvPr>
          <p:cNvSpPr/>
          <p:nvPr/>
        </p:nvSpPr>
        <p:spPr>
          <a:xfrm>
            <a:off x="4689049" y="2442154"/>
            <a:ext cx="1871975" cy="929878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FF1000"/>
              </a:gs>
              <a:gs pos="1499">
                <a:srgbClr val="FF1000"/>
              </a:gs>
              <a:gs pos="56776">
                <a:srgbClr val="FF5B02"/>
              </a:gs>
              <a:gs pos="100000">
                <a:srgbClr val="FFA503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46;p4">
            <a:extLst>
              <a:ext uri="{FF2B5EF4-FFF2-40B4-BE49-F238E27FC236}">
                <a16:creationId xmlns:a16="http://schemas.microsoft.com/office/drawing/2014/main" id="{89722699-F5F2-C662-F3A1-17300A887615}"/>
              </a:ext>
            </a:extLst>
          </p:cNvPr>
          <p:cNvSpPr/>
          <p:nvPr/>
        </p:nvSpPr>
        <p:spPr>
          <a:xfrm rot="-5400000">
            <a:off x="4225143" y="2557990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F41D00"/>
              </a:gs>
              <a:gs pos="3622">
                <a:srgbClr val="F41D00"/>
              </a:gs>
              <a:gs pos="55712">
                <a:srgbClr val="FA6102"/>
              </a:gs>
              <a:gs pos="100000">
                <a:srgbClr val="FFA503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47;p4">
            <a:extLst>
              <a:ext uri="{FF2B5EF4-FFF2-40B4-BE49-F238E27FC236}">
                <a16:creationId xmlns:a16="http://schemas.microsoft.com/office/drawing/2014/main" id="{E14AFFC0-A60A-3625-A2B2-83FB7D955871}"/>
              </a:ext>
            </a:extLst>
          </p:cNvPr>
          <p:cNvSpPr txBox="1"/>
          <p:nvPr/>
        </p:nvSpPr>
        <p:spPr>
          <a:xfrm>
            <a:off x="4422289" y="2651823"/>
            <a:ext cx="543604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02</a:t>
            </a:r>
            <a:endParaRPr dirty="0"/>
          </a:p>
        </p:txBody>
      </p:sp>
      <p:sp>
        <p:nvSpPr>
          <p:cNvPr id="25" name="Google Shape;50;p4">
            <a:extLst>
              <a:ext uri="{FF2B5EF4-FFF2-40B4-BE49-F238E27FC236}">
                <a16:creationId xmlns:a16="http://schemas.microsoft.com/office/drawing/2014/main" id="{E7BEA34F-065F-C456-F371-27DCC3E8988E}"/>
              </a:ext>
            </a:extLst>
          </p:cNvPr>
          <p:cNvSpPr txBox="1"/>
          <p:nvPr/>
        </p:nvSpPr>
        <p:spPr>
          <a:xfrm>
            <a:off x="5053501" y="2518177"/>
            <a:ext cx="1576516" cy="6582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Ruang</a:t>
            </a:r>
            <a:r>
              <a:rPr lang="en-US" sz="1600" dirty="0"/>
              <a:t> </a:t>
            </a:r>
            <a:r>
              <a:rPr lang="en-US" sz="1600" dirty="0" err="1"/>
              <a:t>Lingkup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Sumber</a:t>
            </a:r>
            <a:r>
              <a:rPr lang="en-US" sz="1600" dirty="0"/>
              <a:t> </a:t>
            </a:r>
            <a:r>
              <a:rPr lang="en-US" sz="1600" dirty="0" err="1"/>
              <a:t>Aqidah</a:t>
            </a:r>
            <a:r>
              <a:rPr lang="en-US" sz="1600" dirty="0"/>
              <a:t> Islam</a:t>
            </a:r>
          </a:p>
        </p:txBody>
      </p:sp>
      <p:grpSp>
        <p:nvGrpSpPr>
          <p:cNvPr id="26" name="Google Shape;51;p4">
            <a:extLst>
              <a:ext uri="{FF2B5EF4-FFF2-40B4-BE49-F238E27FC236}">
                <a16:creationId xmlns:a16="http://schemas.microsoft.com/office/drawing/2014/main" id="{F98991A6-D919-F5BF-C24F-578D8AB4BD98}"/>
              </a:ext>
            </a:extLst>
          </p:cNvPr>
          <p:cNvGrpSpPr/>
          <p:nvPr/>
        </p:nvGrpSpPr>
        <p:grpSpPr>
          <a:xfrm>
            <a:off x="3986428" y="3920848"/>
            <a:ext cx="166104" cy="221472"/>
            <a:chOff x="0" y="0"/>
            <a:chExt cx="221470" cy="221470"/>
          </a:xfrm>
        </p:grpSpPr>
        <p:sp>
          <p:nvSpPr>
            <p:cNvPr id="27" name="Google Shape;52;p4">
              <a:extLst>
                <a:ext uri="{FF2B5EF4-FFF2-40B4-BE49-F238E27FC236}">
                  <a16:creationId xmlns:a16="http://schemas.microsoft.com/office/drawing/2014/main" id="{90D0B481-66C8-5730-5B45-428A270D3618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53;p4">
              <a:extLst>
                <a:ext uri="{FF2B5EF4-FFF2-40B4-BE49-F238E27FC236}">
                  <a16:creationId xmlns:a16="http://schemas.microsoft.com/office/drawing/2014/main" id="{4A564F8D-2B86-29BA-8F34-5E6E31AC581E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8F007E"/>
                </a:gs>
                <a:gs pos="2419">
                  <a:srgbClr val="8F007E"/>
                </a:gs>
                <a:gs pos="29316">
                  <a:srgbClr val="BC1C98"/>
                </a:gs>
                <a:gs pos="100000">
                  <a:srgbClr val="EA39B2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9" name="Google Shape;54;p4">
            <a:extLst>
              <a:ext uri="{FF2B5EF4-FFF2-40B4-BE49-F238E27FC236}">
                <a16:creationId xmlns:a16="http://schemas.microsoft.com/office/drawing/2014/main" id="{D1D0E0BB-F7D3-0C03-CF8B-4CBE7E41876B}"/>
              </a:ext>
            </a:extLst>
          </p:cNvPr>
          <p:cNvCxnSpPr/>
          <p:nvPr/>
        </p:nvCxnSpPr>
        <p:spPr>
          <a:xfrm>
            <a:off x="4236271" y="4050017"/>
            <a:ext cx="396089" cy="1"/>
          </a:xfrm>
          <a:prstGeom prst="straightConnector1">
            <a:avLst/>
          </a:pr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</p:cxnSp>
      <p:sp>
        <p:nvSpPr>
          <p:cNvPr id="30" name="Google Shape;55;p4">
            <a:extLst>
              <a:ext uri="{FF2B5EF4-FFF2-40B4-BE49-F238E27FC236}">
                <a16:creationId xmlns:a16="http://schemas.microsoft.com/office/drawing/2014/main" id="{7668E7E8-19D9-9183-6107-195DD87CDEC3}"/>
              </a:ext>
            </a:extLst>
          </p:cNvPr>
          <p:cNvSpPr/>
          <p:nvPr/>
        </p:nvSpPr>
        <p:spPr>
          <a:xfrm>
            <a:off x="5013904" y="3583845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56;p4">
            <a:extLst>
              <a:ext uri="{FF2B5EF4-FFF2-40B4-BE49-F238E27FC236}">
                <a16:creationId xmlns:a16="http://schemas.microsoft.com/office/drawing/2014/main" id="{12FC9760-216F-B337-47D4-902AD032B8EE}"/>
              </a:ext>
            </a:extLst>
          </p:cNvPr>
          <p:cNvSpPr/>
          <p:nvPr/>
        </p:nvSpPr>
        <p:spPr>
          <a:xfrm rot="-5400000">
            <a:off x="4549998" y="3699680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8F007E"/>
              </a:gs>
              <a:gs pos="2419">
                <a:srgbClr val="8F007E"/>
              </a:gs>
              <a:gs pos="29316">
                <a:srgbClr val="BC1C98"/>
              </a:gs>
              <a:gs pos="100000">
                <a:srgbClr val="EA39B2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" name="Google Shape;57;p4">
            <a:extLst>
              <a:ext uri="{FF2B5EF4-FFF2-40B4-BE49-F238E27FC236}">
                <a16:creationId xmlns:a16="http://schemas.microsoft.com/office/drawing/2014/main" id="{0839136C-D6D3-B3B9-D8B0-544B1B0AAA6E}"/>
              </a:ext>
            </a:extLst>
          </p:cNvPr>
          <p:cNvSpPr txBox="1"/>
          <p:nvPr/>
        </p:nvSpPr>
        <p:spPr>
          <a:xfrm>
            <a:off x="4734343" y="3794747"/>
            <a:ext cx="559122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03</a:t>
            </a:r>
            <a:endParaRPr dirty="0"/>
          </a:p>
        </p:txBody>
      </p:sp>
      <p:sp>
        <p:nvSpPr>
          <p:cNvPr id="65" name="Google Shape;60;p4">
            <a:extLst>
              <a:ext uri="{FF2B5EF4-FFF2-40B4-BE49-F238E27FC236}">
                <a16:creationId xmlns:a16="http://schemas.microsoft.com/office/drawing/2014/main" id="{1C66612F-194F-6682-3959-6C22C80B2541}"/>
              </a:ext>
            </a:extLst>
          </p:cNvPr>
          <p:cNvSpPr txBox="1"/>
          <p:nvPr/>
        </p:nvSpPr>
        <p:spPr>
          <a:xfrm>
            <a:off x="5306661" y="3774610"/>
            <a:ext cx="1754859" cy="6595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/>
            <a:r>
              <a:rPr lang="en-US" sz="1600" dirty="0" err="1"/>
              <a:t>Kaidah-Kaidah</a:t>
            </a:r>
            <a:r>
              <a:rPr lang="en-US" sz="1600" dirty="0"/>
              <a:t> </a:t>
            </a:r>
            <a:r>
              <a:rPr lang="en-US" sz="1600" dirty="0" err="1"/>
              <a:t>Aqidah</a:t>
            </a:r>
            <a:endParaRPr lang="en-US" sz="1600" dirty="0"/>
          </a:p>
        </p:txBody>
      </p:sp>
      <p:grpSp>
        <p:nvGrpSpPr>
          <p:cNvPr id="66" name="Google Shape;61;p4">
            <a:extLst>
              <a:ext uri="{FF2B5EF4-FFF2-40B4-BE49-F238E27FC236}">
                <a16:creationId xmlns:a16="http://schemas.microsoft.com/office/drawing/2014/main" id="{6B6A82B7-107A-BC6D-ECC7-A3F71E996279}"/>
              </a:ext>
            </a:extLst>
          </p:cNvPr>
          <p:cNvGrpSpPr/>
          <p:nvPr/>
        </p:nvGrpSpPr>
        <p:grpSpPr>
          <a:xfrm>
            <a:off x="3770996" y="4731283"/>
            <a:ext cx="166104" cy="221472"/>
            <a:chOff x="0" y="0"/>
            <a:chExt cx="221470" cy="221470"/>
          </a:xfrm>
        </p:grpSpPr>
        <p:sp>
          <p:nvSpPr>
            <p:cNvPr id="67" name="Google Shape;62;p4">
              <a:extLst>
                <a:ext uri="{FF2B5EF4-FFF2-40B4-BE49-F238E27FC236}">
                  <a16:creationId xmlns:a16="http://schemas.microsoft.com/office/drawing/2014/main" id="{F714187D-A21A-EA7C-82CE-0B9C0ACAAD62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3;p4">
              <a:extLst>
                <a:ext uri="{FF2B5EF4-FFF2-40B4-BE49-F238E27FC236}">
                  <a16:creationId xmlns:a16="http://schemas.microsoft.com/office/drawing/2014/main" id="{1278D5D6-75BA-F23F-619D-62020CB697D4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337C7A"/>
                </a:gs>
                <a:gs pos="2419">
                  <a:srgbClr val="337C7A"/>
                </a:gs>
                <a:gs pos="29316">
                  <a:srgbClr val="19989A"/>
                </a:gs>
                <a:gs pos="100000">
                  <a:srgbClr val="00B4B9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9" name="Google Shape;64;p4">
            <a:extLst>
              <a:ext uri="{FF2B5EF4-FFF2-40B4-BE49-F238E27FC236}">
                <a16:creationId xmlns:a16="http://schemas.microsoft.com/office/drawing/2014/main" id="{81AB27F9-E9B8-25D6-0B8D-7C6B3E52B65F}"/>
              </a:ext>
            </a:extLst>
          </p:cNvPr>
          <p:cNvSpPr/>
          <p:nvPr/>
        </p:nvSpPr>
        <p:spPr>
          <a:xfrm rot="10800000" flipH="1">
            <a:off x="3963158" y="4963414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65;p4">
            <a:extLst>
              <a:ext uri="{FF2B5EF4-FFF2-40B4-BE49-F238E27FC236}">
                <a16:creationId xmlns:a16="http://schemas.microsoft.com/office/drawing/2014/main" id="{E433B770-0AFB-26AD-4D04-878F29FE5E5D}"/>
              </a:ext>
            </a:extLst>
          </p:cNvPr>
          <p:cNvSpPr/>
          <p:nvPr/>
        </p:nvSpPr>
        <p:spPr>
          <a:xfrm>
            <a:off x="4694449" y="4633352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" name="Google Shape;66;p4">
            <a:extLst>
              <a:ext uri="{FF2B5EF4-FFF2-40B4-BE49-F238E27FC236}">
                <a16:creationId xmlns:a16="http://schemas.microsoft.com/office/drawing/2014/main" id="{0113AD60-B777-CE3E-A64F-C501FCFEF7E3}"/>
              </a:ext>
            </a:extLst>
          </p:cNvPr>
          <p:cNvSpPr/>
          <p:nvPr/>
        </p:nvSpPr>
        <p:spPr>
          <a:xfrm rot="-5400000">
            <a:off x="4220781" y="4806972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67;p4">
            <a:extLst>
              <a:ext uri="{FF2B5EF4-FFF2-40B4-BE49-F238E27FC236}">
                <a16:creationId xmlns:a16="http://schemas.microsoft.com/office/drawing/2014/main" id="{5A247D8C-833B-30B2-3290-D4682A7EC8C8}"/>
              </a:ext>
            </a:extLst>
          </p:cNvPr>
          <p:cNvSpPr txBox="1"/>
          <p:nvPr/>
        </p:nvSpPr>
        <p:spPr>
          <a:xfrm>
            <a:off x="4417926" y="4900805"/>
            <a:ext cx="547967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04</a:t>
            </a:r>
            <a:endParaRPr dirty="0"/>
          </a:p>
        </p:txBody>
      </p:sp>
      <p:sp>
        <p:nvSpPr>
          <p:cNvPr id="73" name="Google Shape;70;p4">
            <a:extLst>
              <a:ext uri="{FF2B5EF4-FFF2-40B4-BE49-F238E27FC236}">
                <a16:creationId xmlns:a16="http://schemas.microsoft.com/office/drawing/2014/main" id="{ED455425-F713-ACE6-41F4-3021EFCAE70E}"/>
              </a:ext>
            </a:extLst>
          </p:cNvPr>
          <p:cNvSpPr txBox="1"/>
          <p:nvPr/>
        </p:nvSpPr>
        <p:spPr>
          <a:xfrm>
            <a:off x="4940990" y="4917327"/>
            <a:ext cx="1368091" cy="16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US" sz="1600" dirty="0" err="1">
                <a:solidFill>
                  <a:srgbClr val="FFFFFF"/>
                </a:solidFill>
                <a:sym typeface="Avenir"/>
              </a:rPr>
              <a:t>Tingkatan</a:t>
            </a:r>
            <a:r>
              <a:rPr lang="en-US" sz="1600" dirty="0">
                <a:solidFill>
                  <a:srgbClr val="FFFFFF"/>
                </a:solidFill>
                <a:sym typeface="Avenir"/>
              </a:rPr>
              <a:t> </a:t>
            </a:r>
            <a:r>
              <a:rPr lang="en-US" sz="1600" dirty="0" err="1">
                <a:solidFill>
                  <a:srgbClr val="FFFFFF"/>
                </a:solidFill>
                <a:sym typeface="Avenir"/>
              </a:rPr>
              <a:t>Aqidah</a:t>
            </a:r>
            <a:endParaRPr sz="1600" dirty="0"/>
          </a:p>
        </p:txBody>
      </p:sp>
      <p:grpSp>
        <p:nvGrpSpPr>
          <p:cNvPr id="74" name="Google Shape;71;p4">
            <a:extLst>
              <a:ext uri="{FF2B5EF4-FFF2-40B4-BE49-F238E27FC236}">
                <a16:creationId xmlns:a16="http://schemas.microsoft.com/office/drawing/2014/main" id="{D90FC550-DC87-A892-550E-F96A8F8B17E6}"/>
              </a:ext>
            </a:extLst>
          </p:cNvPr>
          <p:cNvGrpSpPr/>
          <p:nvPr/>
        </p:nvGrpSpPr>
        <p:grpSpPr>
          <a:xfrm>
            <a:off x="3262475" y="5166219"/>
            <a:ext cx="166104" cy="221472"/>
            <a:chOff x="0" y="0"/>
            <a:chExt cx="221470" cy="221470"/>
          </a:xfrm>
        </p:grpSpPr>
        <p:sp>
          <p:nvSpPr>
            <p:cNvPr id="79" name="Google Shape;72;p4">
              <a:extLst>
                <a:ext uri="{FF2B5EF4-FFF2-40B4-BE49-F238E27FC236}">
                  <a16:creationId xmlns:a16="http://schemas.microsoft.com/office/drawing/2014/main" id="{644DFF7F-7777-3EAB-7DA5-E3E9A1500C71}"/>
                </a:ext>
              </a:extLst>
            </p:cNvPr>
            <p:cNvSpPr/>
            <p:nvPr/>
          </p:nvSpPr>
          <p:spPr>
            <a:xfrm>
              <a:off x="0" y="0"/>
              <a:ext cx="221470" cy="22147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38100" dist="48801" dir="2497295" rotWithShape="0">
                <a:srgbClr val="000000">
                  <a:alpha val="33333"/>
                </a:srgbClr>
              </a:outerShdw>
            </a:effectLst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73;p4">
              <a:extLst>
                <a:ext uri="{FF2B5EF4-FFF2-40B4-BE49-F238E27FC236}">
                  <a16:creationId xmlns:a16="http://schemas.microsoft.com/office/drawing/2014/main" id="{1971C26E-0D68-1B93-F330-4C2EA234200A}"/>
                </a:ext>
              </a:extLst>
            </p:cNvPr>
            <p:cNvSpPr/>
            <p:nvPr/>
          </p:nvSpPr>
          <p:spPr>
            <a:xfrm>
              <a:off x="37926" y="37926"/>
              <a:ext cx="145618" cy="145618"/>
            </a:xfrm>
            <a:prstGeom prst="ellipse">
              <a:avLst/>
            </a:prstGeom>
            <a:gradFill>
              <a:gsLst>
                <a:gs pos="0">
                  <a:srgbClr val="0CB100"/>
                </a:gs>
                <a:gs pos="2419">
                  <a:srgbClr val="0CB100"/>
                </a:gs>
                <a:gs pos="29316">
                  <a:srgbClr val="85CE02"/>
                </a:gs>
                <a:gs pos="100000">
                  <a:srgbClr val="FFEA03"/>
                </a:gs>
              </a:gsLst>
              <a:lin ang="2089255" scaled="0"/>
            </a:gradFill>
            <a:ln>
              <a:noFill/>
            </a:ln>
          </p:spPr>
          <p:txBody>
            <a:bodyPr spcFirstLastPara="1" wrap="square" lIns="45700" tIns="45700" rIns="45700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1" name="Google Shape;65;p4">
            <a:extLst>
              <a:ext uri="{FF2B5EF4-FFF2-40B4-BE49-F238E27FC236}">
                <a16:creationId xmlns:a16="http://schemas.microsoft.com/office/drawing/2014/main" id="{9D2826F4-682E-D9A3-A4B8-71F3CBEA930C}"/>
              </a:ext>
            </a:extLst>
          </p:cNvPr>
          <p:cNvSpPr/>
          <p:nvPr/>
        </p:nvSpPr>
        <p:spPr>
          <a:xfrm>
            <a:off x="3921754" y="5748556"/>
            <a:ext cx="1871975" cy="929879"/>
          </a:xfrm>
          <a:custGeom>
            <a:avLst/>
            <a:gdLst/>
            <a:ahLst/>
            <a:cxnLst/>
            <a:rect l="l" t="t" r="r" b="b"/>
            <a:pathLst>
              <a:path w="21596" h="21600" extrusionOk="0">
                <a:moveTo>
                  <a:pt x="18025" y="21600"/>
                </a:moveTo>
                <a:lnTo>
                  <a:pt x="18025" y="21600"/>
                </a:lnTo>
                <a:cubicBezTo>
                  <a:pt x="18647" y="19796"/>
                  <a:pt x="19271" y="17996"/>
                  <a:pt x="19897" y="16200"/>
                </a:cubicBezTo>
                <a:cubicBezTo>
                  <a:pt x="20210" y="15302"/>
                  <a:pt x="20523" y="14406"/>
                  <a:pt x="20833" y="13500"/>
                </a:cubicBezTo>
                <a:cubicBezTo>
                  <a:pt x="21056" y="12848"/>
                  <a:pt x="21277" y="12192"/>
                  <a:pt x="21496" y="11531"/>
                </a:cubicBezTo>
                <a:cubicBezTo>
                  <a:pt x="21564" y="11342"/>
                  <a:pt x="21600" y="11087"/>
                  <a:pt x="21596" y="10825"/>
                </a:cubicBezTo>
                <a:cubicBezTo>
                  <a:pt x="21591" y="10533"/>
                  <a:pt x="21536" y="10262"/>
                  <a:pt x="21448" y="10091"/>
                </a:cubicBezTo>
                <a:cubicBezTo>
                  <a:pt x="21250" y="9411"/>
                  <a:pt x="21045" y="8747"/>
                  <a:pt x="20833" y="8100"/>
                </a:cubicBezTo>
                <a:cubicBezTo>
                  <a:pt x="20530" y="7178"/>
                  <a:pt x="20212" y="6291"/>
                  <a:pt x="19897" y="5400"/>
                </a:cubicBezTo>
                <a:cubicBezTo>
                  <a:pt x="19266" y="3618"/>
                  <a:pt x="18642" y="1818"/>
                  <a:pt x="18025" y="0"/>
                </a:cubicBezTo>
                <a:lnTo>
                  <a:pt x="18025" y="0"/>
                </a:lnTo>
                <a:lnTo>
                  <a:pt x="0" y="0"/>
                </a:lnTo>
                <a:lnTo>
                  <a:pt x="0" y="21600"/>
                </a:lnTo>
                <a:lnTo>
                  <a:pt x="18025" y="21600"/>
                </a:ln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2089255" scaled="0"/>
          </a:gra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66;p4">
            <a:extLst>
              <a:ext uri="{FF2B5EF4-FFF2-40B4-BE49-F238E27FC236}">
                <a16:creationId xmlns:a16="http://schemas.microsoft.com/office/drawing/2014/main" id="{D72D4933-0F0E-7A86-E97A-571F4A547FE9}"/>
              </a:ext>
            </a:extLst>
          </p:cNvPr>
          <p:cNvSpPr/>
          <p:nvPr/>
        </p:nvSpPr>
        <p:spPr>
          <a:xfrm rot="-5400000">
            <a:off x="3484931" y="5862564"/>
            <a:ext cx="933534" cy="698207"/>
          </a:xfrm>
          <a:custGeom>
            <a:avLst/>
            <a:gdLst/>
            <a:ahLst/>
            <a:cxnLst/>
            <a:rect l="l" t="t" r="r" b="b"/>
            <a:pathLst>
              <a:path w="21594" h="21598" extrusionOk="0">
                <a:moveTo>
                  <a:pt x="0" y="10755"/>
                </a:moveTo>
                <a:cubicBezTo>
                  <a:pt x="-3" y="10893"/>
                  <a:pt x="60" y="11024"/>
                  <a:pt x="169" y="11107"/>
                </a:cubicBezTo>
                <a:lnTo>
                  <a:pt x="341" y="11279"/>
                </a:lnTo>
                <a:cubicBezTo>
                  <a:pt x="398" y="11336"/>
                  <a:pt x="455" y="11394"/>
                  <a:pt x="512" y="11451"/>
                </a:cubicBezTo>
                <a:cubicBezTo>
                  <a:pt x="741" y="11680"/>
                  <a:pt x="969" y="11909"/>
                  <a:pt x="1197" y="12138"/>
                </a:cubicBezTo>
                <a:cubicBezTo>
                  <a:pt x="1654" y="12596"/>
                  <a:pt x="2111" y="13055"/>
                  <a:pt x="2568" y="13513"/>
                </a:cubicBezTo>
                <a:cubicBezTo>
                  <a:pt x="3482" y="14429"/>
                  <a:pt x="4395" y="15346"/>
                  <a:pt x="5309" y="16262"/>
                </a:cubicBezTo>
                <a:cubicBezTo>
                  <a:pt x="6223" y="17178"/>
                  <a:pt x="7136" y="18095"/>
                  <a:pt x="8050" y="19011"/>
                </a:cubicBezTo>
                <a:cubicBezTo>
                  <a:pt x="8507" y="19469"/>
                  <a:pt x="8964" y="19928"/>
                  <a:pt x="9421" y="20386"/>
                </a:cubicBezTo>
                <a:cubicBezTo>
                  <a:pt x="9649" y="20615"/>
                  <a:pt x="9877" y="20844"/>
                  <a:pt x="10106" y="21073"/>
                </a:cubicBezTo>
                <a:cubicBezTo>
                  <a:pt x="10220" y="21188"/>
                  <a:pt x="10334" y="21302"/>
                  <a:pt x="10448" y="21417"/>
                </a:cubicBezTo>
                <a:cubicBezTo>
                  <a:pt x="10526" y="21531"/>
                  <a:pt x="10655" y="21599"/>
                  <a:pt x="10792" y="21599"/>
                </a:cubicBezTo>
                <a:cubicBezTo>
                  <a:pt x="10929" y="21598"/>
                  <a:pt x="11057" y="21530"/>
                  <a:pt x="11134" y="21417"/>
                </a:cubicBezTo>
                <a:cubicBezTo>
                  <a:pt x="11248" y="21302"/>
                  <a:pt x="11362" y="21188"/>
                  <a:pt x="11476" y="21073"/>
                </a:cubicBezTo>
                <a:cubicBezTo>
                  <a:pt x="11705" y="20844"/>
                  <a:pt x="11933" y="20615"/>
                  <a:pt x="12162" y="20386"/>
                </a:cubicBezTo>
                <a:cubicBezTo>
                  <a:pt x="12618" y="19928"/>
                  <a:pt x="13075" y="19469"/>
                  <a:pt x="13532" y="19011"/>
                </a:cubicBezTo>
                <a:cubicBezTo>
                  <a:pt x="14446" y="18095"/>
                  <a:pt x="15360" y="17178"/>
                  <a:pt x="16273" y="16262"/>
                </a:cubicBezTo>
                <a:cubicBezTo>
                  <a:pt x="17187" y="15346"/>
                  <a:pt x="18101" y="14429"/>
                  <a:pt x="19014" y="13513"/>
                </a:cubicBezTo>
                <a:cubicBezTo>
                  <a:pt x="19471" y="13055"/>
                  <a:pt x="19928" y="12596"/>
                  <a:pt x="20385" y="12138"/>
                </a:cubicBezTo>
                <a:cubicBezTo>
                  <a:pt x="20613" y="11909"/>
                  <a:pt x="20842" y="11680"/>
                  <a:pt x="21070" y="11451"/>
                </a:cubicBezTo>
                <a:cubicBezTo>
                  <a:pt x="21184" y="11336"/>
                  <a:pt x="21298" y="11222"/>
                  <a:pt x="21413" y="11107"/>
                </a:cubicBezTo>
                <a:cubicBezTo>
                  <a:pt x="21529" y="11028"/>
                  <a:pt x="21597" y="10895"/>
                  <a:pt x="21594" y="10754"/>
                </a:cubicBezTo>
                <a:cubicBezTo>
                  <a:pt x="21591" y="10620"/>
                  <a:pt x="21524" y="10495"/>
                  <a:pt x="21413" y="10420"/>
                </a:cubicBezTo>
                <a:cubicBezTo>
                  <a:pt x="21298" y="10305"/>
                  <a:pt x="21184" y="10191"/>
                  <a:pt x="21070" y="10076"/>
                </a:cubicBezTo>
                <a:cubicBezTo>
                  <a:pt x="20842" y="9847"/>
                  <a:pt x="20613" y="9618"/>
                  <a:pt x="20385" y="9389"/>
                </a:cubicBezTo>
                <a:cubicBezTo>
                  <a:pt x="19928" y="8931"/>
                  <a:pt x="19471" y="8473"/>
                  <a:pt x="19014" y="8015"/>
                </a:cubicBezTo>
                <a:cubicBezTo>
                  <a:pt x="18101" y="7098"/>
                  <a:pt x="17187" y="6182"/>
                  <a:pt x="16273" y="5265"/>
                </a:cubicBezTo>
                <a:cubicBezTo>
                  <a:pt x="15360" y="4349"/>
                  <a:pt x="14446" y="3433"/>
                  <a:pt x="13532" y="2516"/>
                </a:cubicBezTo>
                <a:cubicBezTo>
                  <a:pt x="13075" y="2058"/>
                  <a:pt x="12618" y="1600"/>
                  <a:pt x="12162" y="1142"/>
                </a:cubicBezTo>
                <a:cubicBezTo>
                  <a:pt x="11933" y="912"/>
                  <a:pt x="11705" y="683"/>
                  <a:pt x="11476" y="454"/>
                </a:cubicBezTo>
                <a:cubicBezTo>
                  <a:pt x="11419" y="397"/>
                  <a:pt x="11362" y="340"/>
                  <a:pt x="11305" y="282"/>
                </a:cubicBezTo>
                <a:cubicBezTo>
                  <a:pt x="11248" y="225"/>
                  <a:pt x="11191" y="168"/>
                  <a:pt x="11134" y="111"/>
                </a:cubicBezTo>
                <a:cubicBezTo>
                  <a:pt x="11034" y="38"/>
                  <a:pt x="10913" y="-1"/>
                  <a:pt x="10789" y="1"/>
                </a:cubicBezTo>
                <a:cubicBezTo>
                  <a:pt x="10667" y="2"/>
                  <a:pt x="10548" y="43"/>
                  <a:pt x="10450" y="117"/>
                </a:cubicBezTo>
                <a:cubicBezTo>
                  <a:pt x="10337" y="233"/>
                  <a:pt x="10223" y="349"/>
                  <a:pt x="10108" y="465"/>
                </a:cubicBezTo>
                <a:cubicBezTo>
                  <a:pt x="9880" y="696"/>
                  <a:pt x="9651" y="927"/>
                  <a:pt x="9421" y="1157"/>
                </a:cubicBezTo>
                <a:cubicBezTo>
                  <a:pt x="8965" y="1612"/>
                  <a:pt x="8507" y="2063"/>
                  <a:pt x="8050" y="2516"/>
                </a:cubicBezTo>
                <a:cubicBezTo>
                  <a:pt x="7131" y="3428"/>
                  <a:pt x="6221" y="4347"/>
                  <a:pt x="5309" y="5265"/>
                </a:cubicBezTo>
                <a:cubicBezTo>
                  <a:pt x="4397" y="6184"/>
                  <a:pt x="3485" y="7101"/>
                  <a:pt x="2571" y="8017"/>
                </a:cubicBezTo>
                <a:cubicBezTo>
                  <a:pt x="2114" y="8476"/>
                  <a:pt x="1657" y="8934"/>
                  <a:pt x="1200" y="9391"/>
                </a:cubicBezTo>
                <a:cubicBezTo>
                  <a:pt x="971" y="9620"/>
                  <a:pt x="742" y="9849"/>
                  <a:pt x="513" y="10078"/>
                </a:cubicBezTo>
                <a:cubicBezTo>
                  <a:pt x="399" y="10192"/>
                  <a:pt x="285" y="10306"/>
                  <a:pt x="170" y="10421"/>
                </a:cubicBezTo>
                <a:cubicBezTo>
                  <a:pt x="65" y="10500"/>
                  <a:pt x="3" y="10623"/>
                  <a:pt x="0" y="10755"/>
                </a:cubicBezTo>
                <a:close/>
              </a:path>
            </a:pathLst>
          </a:custGeom>
          <a:gradFill>
            <a:gsLst>
              <a:gs pos="0">
                <a:srgbClr val="337C7A"/>
              </a:gs>
              <a:gs pos="2419">
                <a:srgbClr val="337C7A"/>
              </a:gs>
              <a:gs pos="29316">
                <a:srgbClr val="19989A"/>
              </a:gs>
              <a:gs pos="100000">
                <a:srgbClr val="00B4B9"/>
              </a:gs>
            </a:gsLst>
            <a:lin ang="8100000" scaled="0"/>
          </a:gradFill>
          <a:ln>
            <a:noFill/>
          </a:ln>
          <a:effectLst>
            <a:outerShdw blurRad="63500" dist="76275" dir="726333" rotWithShape="0">
              <a:srgbClr val="000000">
                <a:alpha val="33333"/>
              </a:srgbClr>
            </a:outerShdw>
          </a:effectLst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64;p4">
            <a:extLst>
              <a:ext uri="{FF2B5EF4-FFF2-40B4-BE49-F238E27FC236}">
                <a16:creationId xmlns:a16="http://schemas.microsoft.com/office/drawing/2014/main" id="{ADC720C6-6CB2-45B2-E1D4-41D9A0AAD8C5}"/>
              </a:ext>
            </a:extLst>
          </p:cNvPr>
          <p:cNvSpPr/>
          <p:nvPr/>
        </p:nvSpPr>
        <p:spPr>
          <a:xfrm rot="10800000" flipH="1">
            <a:off x="3315799" y="5469884"/>
            <a:ext cx="275844" cy="152959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21600"/>
                </a:moveTo>
                <a:lnTo>
                  <a:pt x="7147" y="0"/>
                </a:lnTo>
                <a:lnTo>
                  <a:pt x="21600" y="165"/>
                </a:lnTo>
              </a:path>
            </a:pathLst>
          </a:custGeom>
          <a:noFill/>
          <a:ln w="12700" cap="flat" cmpd="sng">
            <a:solidFill>
              <a:srgbClr val="C1CCCF"/>
            </a:solidFill>
            <a:prstDash val="solid"/>
            <a:miter lim="8000"/>
            <a:headEnd type="oval" w="med" len="med"/>
            <a:tailEnd type="oval" w="med" len="med"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67;p4">
            <a:extLst>
              <a:ext uri="{FF2B5EF4-FFF2-40B4-BE49-F238E27FC236}">
                <a16:creationId xmlns:a16="http://schemas.microsoft.com/office/drawing/2014/main" id="{4A9D1CF4-7050-A662-EF6D-0C5FEBF4F092}"/>
              </a:ext>
            </a:extLst>
          </p:cNvPr>
          <p:cNvSpPr txBox="1"/>
          <p:nvPr/>
        </p:nvSpPr>
        <p:spPr>
          <a:xfrm>
            <a:off x="3677714" y="5958224"/>
            <a:ext cx="547967" cy="5105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Impact"/>
              <a:buNone/>
            </a:pPr>
            <a:r>
              <a:rPr lang="en-US" sz="2700" b="0" i="0" u="none" strike="noStrike" cap="none" dirty="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rPr>
              <a:t>05</a:t>
            </a:r>
            <a:endParaRPr dirty="0"/>
          </a:p>
        </p:txBody>
      </p:sp>
      <p:sp>
        <p:nvSpPr>
          <p:cNvPr id="85" name="Google Shape;70;p4">
            <a:extLst>
              <a:ext uri="{FF2B5EF4-FFF2-40B4-BE49-F238E27FC236}">
                <a16:creationId xmlns:a16="http://schemas.microsoft.com/office/drawing/2014/main" id="{F7A462A1-C69E-8AC1-B629-C8655DB8EA26}"/>
              </a:ext>
            </a:extLst>
          </p:cNvPr>
          <p:cNvSpPr txBox="1"/>
          <p:nvPr/>
        </p:nvSpPr>
        <p:spPr>
          <a:xfrm>
            <a:off x="4352606" y="6053797"/>
            <a:ext cx="1368091" cy="16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r>
              <a:rPr lang="en-US" sz="1600" dirty="0" err="1">
                <a:solidFill>
                  <a:srgbClr val="FFFFFF"/>
                </a:solidFill>
                <a:sym typeface="Avenir"/>
              </a:rPr>
              <a:t>Urgensi</a:t>
            </a:r>
            <a:r>
              <a:rPr lang="en-US" sz="1600" dirty="0">
                <a:solidFill>
                  <a:srgbClr val="FFFFFF"/>
                </a:solidFill>
                <a:sym typeface="Avenir"/>
              </a:rPr>
              <a:t> </a:t>
            </a:r>
            <a:r>
              <a:rPr lang="en-US" sz="1600" dirty="0" err="1">
                <a:solidFill>
                  <a:srgbClr val="FFFFFF"/>
                </a:solidFill>
                <a:sym typeface="Avenir"/>
              </a:rPr>
              <a:t>Aqidah</a:t>
            </a:r>
            <a:endParaRPr sz="1600" dirty="0"/>
          </a:p>
        </p:txBody>
      </p:sp>
    </p:spTree>
    <p:extLst>
      <p:ext uri="{BB962C8B-B14F-4D97-AF65-F5344CB8AC3E}">
        <p14:creationId xmlns:p14="http://schemas.microsoft.com/office/powerpoint/2010/main" val="1261359117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5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50"/>
                            </p:stCondLst>
                            <p:childTnLst>
                              <p:par>
                                <p:cTn id="2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5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7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5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50"/>
                            </p:stCondLst>
                            <p:childTnLst>
                              <p:par>
                                <p:cTn id="5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5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55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5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5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50"/>
                            </p:stCondLst>
                            <p:childTnLst>
                              <p:par>
                                <p:cTn id="8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5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5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75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75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8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5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55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305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355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75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75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750"/>
                            </p:stCondLst>
                            <p:childTnLst>
                              <p:par>
                                <p:cTn id="1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250"/>
                            </p:stCondLst>
                            <p:childTnLst>
                              <p:par>
                                <p:cTn id="1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250"/>
                            </p:stCondLst>
                            <p:childTnLst>
                              <p:par>
                                <p:cTn id="1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8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3050"/>
                            </p:stCondLst>
                            <p:childTnLst>
                              <p:par>
                                <p:cTn id="1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55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5F3D534-FC27-CD79-0B0F-B5C95943979B}"/>
              </a:ext>
            </a:extLst>
          </p:cNvPr>
          <p:cNvSpPr txBox="1"/>
          <p:nvPr/>
        </p:nvSpPr>
        <p:spPr>
          <a:xfrm>
            <a:off x="2209158" y="692696"/>
            <a:ext cx="5459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Tw Cen MT" panose="020B0602020104020603" pitchFamily="34" charset="0"/>
              </a:rPr>
              <a:t>Pengertian</a:t>
            </a:r>
            <a:r>
              <a:rPr lang="en-US" sz="3200" dirty="0">
                <a:latin typeface="Tw Cen MT" panose="020B0602020104020603" pitchFamily="34" charset="0"/>
              </a:rPr>
              <a:t> </a:t>
            </a:r>
            <a:r>
              <a:rPr lang="en-US" sz="3200" dirty="0" err="1">
                <a:latin typeface="Tw Cen MT" panose="020B0602020104020603" pitchFamily="34" charset="0"/>
              </a:rPr>
              <a:t>Aqidah</a:t>
            </a:r>
            <a:endParaRPr lang="en-US" sz="3200" dirty="0">
              <a:latin typeface="Tw Cen MT" panose="020B06020201040206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C2F2B46-6189-1AB8-1063-E85A19B3C101}"/>
              </a:ext>
            </a:extLst>
          </p:cNvPr>
          <p:cNvGrpSpPr/>
          <p:nvPr/>
        </p:nvGrpSpPr>
        <p:grpSpPr>
          <a:xfrm>
            <a:off x="4034067" y="1221062"/>
            <a:ext cx="1075867" cy="190500"/>
            <a:chOff x="4679586" y="878988"/>
            <a:chExt cx="1434489" cy="190500"/>
          </a:xfrm>
        </p:grpSpPr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1C918322-997C-4CF7-6A4D-C55B3A1E86E0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E85E9FC-34B5-3272-43F8-B7B583DBE38A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ED5C28B2-D282-1D59-AD28-5241D2265096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98546DBB-54E5-FA65-5095-7A0005CCBAE3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FFCE0DDA-C0D5-08A4-6023-3C0EB1BAB196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sp>
        <p:nvSpPr>
          <p:cNvPr id="87" name="Oval 86">
            <a:extLst>
              <a:ext uri="{FF2B5EF4-FFF2-40B4-BE49-F238E27FC236}">
                <a16:creationId xmlns:a16="http://schemas.microsoft.com/office/drawing/2014/main" id="{3D61259E-0B39-A415-225D-CF993A8F9517}"/>
              </a:ext>
            </a:extLst>
          </p:cNvPr>
          <p:cNvSpPr/>
          <p:nvPr/>
        </p:nvSpPr>
        <p:spPr>
          <a:xfrm>
            <a:off x="1485435" y="3386956"/>
            <a:ext cx="1110860" cy="1409421"/>
          </a:xfrm>
          <a:prstGeom prst="ellipse">
            <a:avLst/>
          </a:prstGeom>
          <a:solidFill>
            <a:srgbClr val="EF30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8E7826E2-D491-18DC-FCC4-C5F355D8F079}"/>
              </a:ext>
            </a:extLst>
          </p:cNvPr>
          <p:cNvSpPr/>
          <p:nvPr/>
        </p:nvSpPr>
        <p:spPr>
          <a:xfrm>
            <a:off x="2480456" y="4564971"/>
            <a:ext cx="915761" cy="1221014"/>
          </a:xfrm>
          <a:prstGeom prst="ellipse">
            <a:avLst/>
          </a:prstGeom>
          <a:solidFill>
            <a:srgbClr val="EE95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6BD5A7A2-564A-F7C6-20B0-54BAA6C08282}"/>
              </a:ext>
            </a:extLst>
          </p:cNvPr>
          <p:cNvSpPr/>
          <p:nvPr/>
        </p:nvSpPr>
        <p:spPr>
          <a:xfrm>
            <a:off x="3413333" y="3099474"/>
            <a:ext cx="1382486" cy="1843314"/>
          </a:xfrm>
          <a:prstGeom prst="ellipse">
            <a:avLst/>
          </a:prstGeom>
          <a:solidFill>
            <a:srgbClr val="03A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3E52E660-5946-6734-F94B-642FA8138882}"/>
              </a:ext>
            </a:extLst>
          </p:cNvPr>
          <p:cNvSpPr/>
          <p:nvPr/>
        </p:nvSpPr>
        <p:spPr>
          <a:xfrm>
            <a:off x="4908374" y="4153295"/>
            <a:ext cx="701657" cy="935542"/>
          </a:xfrm>
          <a:prstGeom prst="ellipse">
            <a:avLst/>
          </a:prstGeom>
          <a:solidFill>
            <a:srgbClr val="3857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2D1AE1B0-84EA-D040-022B-C4441A9323F0}"/>
              </a:ext>
            </a:extLst>
          </p:cNvPr>
          <p:cNvSpPr/>
          <p:nvPr/>
        </p:nvSpPr>
        <p:spPr>
          <a:xfrm>
            <a:off x="4133258" y="5441774"/>
            <a:ext cx="1028702" cy="137160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pic>
        <p:nvPicPr>
          <p:cNvPr id="92" name="Picture 91">
            <a:extLst>
              <a:ext uri="{FF2B5EF4-FFF2-40B4-BE49-F238E27FC236}">
                <a16:creationId xmlns:a16="http://schemas.microsoft.com/office/drawing/2014/main" id="{2EC286E7-C5DB-A491-6E32-33AC1DB34F9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616" y="4535399"/>
            <a:ext cx="611084" cy="814778"/>
          </a:xfrm>
          <a:prstGeom prst="rect">
            <a:avLst/>
          </a:prstGeom>
        </p:spPr>
      </p:pic>
      <p:grpSp>
        <p:nvGrpSpPr>
          <p:cNvPr id="93" name="Group 92">
            <a:extLst>
              <a:ext uri="{FF2B5EF4-FFF2-40B4-BE49-F238E27FC236}">
                <a16:creationId xmlns:a16="http://schemas.microsoft.com/office/drawing/2014/main" id="{38938D67-C237-536A-752A-3DD5F5260A1C}"/>
              </a:ext>
            </a:extLst>
          </p:cNvPr>
          <p:cNvGrpSpPr/>
          <p:nvPr/>
        </p:nvGrpSpPr>
        <p:grpSpPr>
          <a:xfrm>
            <a:off x="1429304" y="3136685"/>
            <a:ext cx="741578" cy="707135"/>
            <a:chOff x="1666080" y="3059827"/>
            <a:chExt cx="988771" cy="707135"/>
          </a:xfrm>
        </p:grpSpPr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5CE1F32D-3FC2-3549-6A19-7FDBE9B52CB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B747C726-D027-A4B1-C4DB-4A98052F78D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F307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A0AD34FF-397C-8536-DC60-FB74C5B02C29}"/>
              </a:ext>
            </a:extLst>
          </p:cNvPr>
          <p:cNvGrpSpPr/>
          <p:nvPr/>
        </p:nvGrpSpPr>
        <p:grpSpPr>
          <a:xfrm>
            <a:off x="3324526" y="2396617"/>
            <a:ext cx="741578" cy="707135"/>
            <a:chOff x="4432701" y="2054542"/>
            <a:chExt cx="988771" cy="707135"/>
          </a:xfrm>
        </p:grpSpPr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AEF01ED2-F2A0-8104-3659-D398DEA94F0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902276" y="2054542"/>
              <a:ext cx="519196" cy="707135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B04256F-D363-F77A-7D4A-F57F81F031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32701" y="2056923"/>
              <a:ext cx="471956" cy="0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EE8A0272-23EE-1741-86A9-A0B36158BB96}"/>
              </a:ext>
            </a:extLst>
          </p:cNvPr>
          <p:cNvGrpSpPr/>
          <p:nvPr/>
        </p:nvGrpSpPr>
        <p:grpSpPr>
          <a:xfrm flipV="1">
            <a:off x="1952332" y="4857484"/>
            <a:ext cx="741578" cy="707135"/>
            <a:chOff x="1666080" y="3059827"/>
            <a:chExt cx="988771" cy="707135"/>
          </a:xfrm>
        </p:grpSpPr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38226F13-03B9-D0C0-6AA3-95D158BD94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35655" y="3059827"/>
              <a:ext cx="519196" cy="707135"/>
            </a:xfrm>
            <a:prstGeom prst="line">
              <a:avLst/>
            </a:prstGeom>
            <a:ln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>
              <a:extLst>
                <a:ext uri="{FF2B5EF4-FFF2-40B4-BE49-F238E27FC236}">
                  <a16:creationId xmlns:a16="http://schemas.microsoft.com/office/drawing/2014/main" id="{64E36463-2F73-224A-0956-DC85A207BF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66080" y="3062208"/>
              <a:ext cx="471956" cy="0"/>
            </a:xfrm>
            <a:prstGeom prst="line">
              <a:avLst/>
            </a:prstGeom>
            <a:ln>
              <a:solidFill>
                <a:srgbClr val="EE952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B8290A02-7686-D2B2-9E06-BFBDF6CDA603}"/>
              </a:ext>
            </a:extLst>
          </p:cNvPr>
          <p:cNvGrpSpPr/>
          <p:nvPr/>
        </p:nvGrpSpPr>
        <p:grpSpPr>
          <a:xfrm flipH="1" flipV="1">
            <a:off x="4978143" y="5614810"/>
            <a:ext cx="599717" cy="505342"/>
            <a:chOff x="1855228" y="3261620"/>
            <a:chExt cx="799623" cy="505342"/>
          </a:xfrm>
        </p:grpSpPr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id="{48EDCDAB-3E98-191D-6B21-A86DCEFE591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83816" y="3261620"/>
              <a:ext cx="371035" cy="505342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A53AF79-A321-3456-42B2-FEBC74AFE1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855228" y="3265029"/>
              <a:ext cx="471956" cy="0"/>
            </a:xfrm>
            <a:prstGeom prst="line">
              <a:avLst/>
            </a:prstGeom>
            <a:ln>
              <a:solidFill>
                <a:srgbClr val="03A1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81293879-01B4-A78C-A4B6-002DBC2FDAB8}"/>
              </a:ext>
            </a:extLst>
          </p:cNvPr>
          <p:cNvGrpSpPr/>
          <p:nvPr/>
        </p:nvGrpSpPr>
        <p:grpSpPr>
          <a:xfrm flipH="1">
            <a:off x="5223893" y="2951927"/>
            <a:ext cx="643508" cy="1297213"/>
            <a:chOff x="1976797" y="2950736"/>
            <a:chExt cx="459234" cy="694309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C1BD629E-547B-4DDD-CD39-773C0BF7C7F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44671" y="2950736"/>
              <a:ext cx="191360" cy="694309"/>
            </a:xfrm>
            <a:prstGeom prst="line">
              <a:avLst/>
            </a:prstGeom>
            <a:ln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76156ED7-8B86-EA1F-3BA6-7C5CC105A94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76797" y="2950736"/>
              <a:ext cx="267874" cy="0"/>
            </a:xfrm>
            <a:prstGeom prst="line">
              <a:avLst/>
            </a:prstGeom>
            <a:ln>
              <a:solidFill>
                <a:srgbClr val="38572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B62AD21F-1261-D235-DE2D-C320B0167C66}"/>
              </a:ext>
            </a:extLst>
          </p:cNvPr>
          <p:cNvGrpSpPr/>
          <p:nvPr/>
        </p:nvGrpSpPr>
        <p:grpSpPr>
          <a:xfrm>
            <a:off x="-46935" y="783844"/>
            <a:ext cx="1476239" cy="2350341"/>
            <a:chOff x="0" y="2411599"/>
            <a:chExt cx="1968319" cy="2350341"/>
          </a:xfrm>
        </p:grpSpPr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0B04A80C-FF9D-69DF-2466-65B06074CB71}"/>
                </a:ext>
              </a:extLst>
            </p:cNvPr>
            <p:cNvSpPr txBox="1"/>
            <p:nvPr/>
          </p:nvSpPr>
          <p:spPr>
            <a:xfrm>
              <a:off x="1007919" y="2411599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EF3078"/>
                  </a:solidFill>
                  <a:latin typeface="Tw Cen MT" panose="020B0602020104020603" pitchFamily="34" charset="0"/>
                </a:rPr>
                <a:t>01 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908BF484-8342-D168-D96E-A23E34A6168D}"/>
                </a:ext>
              </a:extLst>
            </p:cNvPr>
            <p:cNvSpPr txBox="1"/>
            <p:nvPr/>
          </p:nvSpPr>
          <p:spPr>
            <a:xfrm>
              <a:off x="0" y="2730615"/>
              <a:ext cx="1968319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Secara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bahasa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‘aqada-ya’</a:t>
              </a:r>
              <a:r>
                <a:rPr lang="en-ID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qidu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-’</a:t>
              </a:r>
              <a:r>
                <a:rPr lang="en-ID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aqdan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-’</a:t>
              </a:r>
              <a:r>
                <a:rPr lang="en-ID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aqidatan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. ‘</a:t>
              </a:r>
              <a:r>
                <a:rPr lang="en-ID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aqdan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bermakna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: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simpul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ikatan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perjanjian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kokoh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.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Sedangkan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‘</a:t>
              </a:r>
              <a:r>
                <a:rPr lang="en-ID" sz="1400" i="1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Aqidah</a:t>
              </a:r>
              <a:r>
                <a:rPr lang="en-ID" sz="1400" i="1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berarti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F3078"/>
                  </a:solidFill>
                  <a:latin typeface="Tw Cen MT" panose="020B0602020104020603" pitchFamily="34" charset="0"/>
                </a:rPr>
                <a:t>keyakinan</a:t>
              </a:r>
              <a:r>
                <a:rPr lang="en-ID" sz="1400" dirty="0">
                  <a:solidFill>
                    <a:srgbClr val="EF3078"/>
                  </a:solidFill>
                  <a:latin typeface="Tw Cen MT" panose="020B0602020104020603" pitchFamily="34" charset="0"/>
                </a:rPr>
                <a:t>.</a:t>
              </a:r>
              <a:endParaRPr lang="en-US" sz="1400" i="1" dirty="0">
                <a:solidFill>
                  <a:srgbClr val="EF3078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C2CB85E9-728C-88F5-0962-D9EEF43B8898}"/>
              </a:ext>
            </a:extLst>
          </p:cNvPr>
          <p:cNvGrpSpPr/>
          <p:nvPr/>
        </p:nvGrpSpPr>
        <p:grpSpPr>
          <a:xfrm>
            <a:off x="0" y="5356690"/>
            <a:ext cx="3052721" cy="1298358"/>
            <a:chOff x="1079368" y="4495633"/>
            <a:chExt cx="4070295" cy="1298358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A9783741-C9E2-3002-BE00-346BE3CC999A}"/>
                </a:ext>
              </a:extLst>
            </p:cNvPr>
            <p:cNvSpPr txBox="1"/>
            <p:nvPr/>
          </p:nvSpPr>
          <p:spPr>
            <a:xfrm>
              <a:off x="2957665" y="4495633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EE9524"/>
                  </a:solidFill>
                  <a:latin typeface="Tw Cen MT" panose="020B0602020104020603" pitchFamily="34" charset="0"/>
                </a:rPr>
                <a:t>02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AE538FEA-EB4C-E95D-1ED5-23DC6B7250E2}"/>
                </a:ext>
              </a:extLst>
            </p:cNvPr>
            <p:cNvSpPr txBox="1"/>
            <p:nvPr/>
          </p:nvSpPr>
          <p:spPr>
            <a:xfrm>
              <a:off x="1079368" y="4839884"/>
              <a:ext cx="407029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Relevansi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antara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i="1" dirty="0">
                  <a:solidFill>
                    <a:srgbClr val="EE9524"/>
                  </a:solidFill>
                  <a:latin typeface="Tw Cen MT" panose="020B0602020104020603" pitchFamily="34" charset="0"/>
                </a:rPr>
                <a:t>‘</a:t>
              </a:r>
              <a:r>
                <a:rPr lang="en-ID" sz="1400" i="1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aqdan</a:t>
              </a:r>
              <a:r>
                <a:rPr lang="en-ID" sz="1400" i="1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dan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i="1" dirty="0">
                  <a:solidFill>
                    <a:srgbClr val="EE9524"/>
                  </a:solidFill>
                  <a:latin typeface="Tw Cen MT" panose="020B0602020104020603" pitchFamily="34" charset="0"/>
                </a:rPr>
                <a:t>‘</a:t>
              </a:r>
              <a:r>
                <a:rPr lang="en-ID" sz="1400" i="1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aqidah</a:t>
              </a:r>
              <a:r>
                <a:rPr lang="en-ID" sz="1400" i="1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berarti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keyakinan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yang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tersimpul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dengan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kokoh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di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dalam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hati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,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bersifat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mengikat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dan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mengandung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 </a:t>
              </a:r>
              <a:r>
                <a:rPr lang="en-ID" sz="1400" dirty="0" err="1">
                  <a:solidFill>
                    <a:srgbClr val="EE9524"/>
                  </a:solidFill>
                  <a:latin typeface="Tw Cen MT" panose="020B0602020104020603" pitchFamily="34" charset="0"/>
                </a:rPr>
                <a:t>perjanjian</a:t>
              </a:r>
              <a:r>
                <a:rPr lang="en-ID" sz="1400" dirty="0">
                  <a:solidFill>
                    <a:srgbClr val="EE9524"/>
                  </a:solidFill>
                  <a:latin typeface="Tw Cen MT" panose="020B0602020104020603" pitchFamily="34" charset="0"/>
                </a:rPr>
                <a:t>.</a:t>
              </a:r>
              <a:endParaRPr lang="en-US" sz="1400" dirty="0">
                <a:solidFill>
                  <a:srgbClr val="EE9524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AACC5CB-2B2B-30F9-521A-3171A60277C8}"/>
              </a:ext>
            </a:extLst>
          </p:cNvPr>
          <p:cNvGrpSpPr/>
          <p:nvPr/>
        </p:nvGrpSpPr>
        <p:grpSpPr>
          <a:xfrm>
            <a:off x="2055233" y="1198205"/>
            <a:ext cx="1283692" cy="1919455"/>
            <a:chOff x="2721112" y="1552263"/>
            <a:chExt cx="1711589" cy="1919455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5BD77AB0-C74F-0441-F83C-B7F2F4956A7B}"/>
                </a:ext>
              </a:extLst>
            </p:cNvPr>
            <p:cNvSpPr txBox="1"/>
            <p:nvPr/>
          </p:nvSpPr>
          <p:spPr>
            <a:xfrm>
              <a:off x="3707888" y="1552263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03A1A4"/>
                  </a:solidFill>
                  <a:latin typeface="Tw Cen MT" panose="020B0602020104020603" pitchFamily="34" charset="0"/>
                </a:rPr>
                <a:t>03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A37570B9-2A8D-6BDB-8394-E748BAC84E26}"/>
                </a:ext>
              </a:extLst>
            </p:cNvPr>
            <p:cNvSpPr txBox="1"/>
            <p:nvPr/>
          </p:nvSpPr>
          <p:spPr>
            <a:xfrm>
              <a:off x="2721112" y="1871280"/>
              <a:ext cx="1711589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Dalam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ungkapan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bahasa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Arab </a:t>
              </a:r>
              <a:r>
                <a:rPr lang="en-US" sz="1400" i="1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i’tiqadtu</a:t>
              </a:r>
              <a:r>
                <a:rPr lang="en-US" sz="1400" i="1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i="1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kadza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(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saya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beri’tiqad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/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mengikat</a:t>
              </a:r>
              <a:r>
                <a:rPr lang="en-US" sz="1400" dirty="0">
                  <a:solidFill>
                    <a:srgbClr val="03A1A4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3A1A4"/>
                  </a:solidFill>
                  <a:latin typeface="Tw Cen MT" panose="020B0602020104020603" pitchFamily="34" charset="0"/>
                </a:rPr>
                <a:t>hati</a:t>
              </a:r>
              <a:endParaRPr lang="en-US" sz="1400" dirty="0">
                <a:solidFill>
                  <a:srgbClr val="03A1A4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3B399C62-42B3-EE20-A1F5-C19C34A9E423}"/>
              </a:ext>
            </a:extLst>
          </p:cNvPr>
          <p:cNvGrpSpPr/>
          <p:nvPr/>
        </p:nvGrpSpPr>
        <p:grpSpPr>
          <a:xfrm>
            <a:off x="5161961" y="4525693"/>
            <a:ext cx="3704954" cy="1600438"/>
            <a:chOff x="8475664" y="4318461"/>
            <a:chExt cx="4939937" cy="1600438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130B732B-BDC1-18BC-39F6-BC586D4916C8}"/>
                </a:ext>
              </a:extLst>
            </p:cNvPr>
            <p:cNvSpPr txBox="1"/>
            <p:nvPr/>
          </p:nvSpPr>
          <p:spPr>
            <a:xfrm>
              <a:off x="8475664" y="5262876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  <a:latin typeface="Tw Cen MT" panose="020B0602020104020603" pitchFamily="34" charset="0"/>
                </a:rPr>
                <a:t>05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B5D60823-3129-1897-7E42-75607CECFBB4}"/>
                </a:ext>
              </a:extLst>
            </p:cNvPr>
            <p:cNvSpPr txBox="1"/>
            <p:nvPr/>
          </p:nvSpPr>
          <p:spPr>
            <a:xfrm>
              <a:off x="9166010" y="4318461"/>
              <a:ext cx="4249591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Aqidah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adalah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sejumlah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kebenaran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dapat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diterima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secara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umun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oleh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manusia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berdasarkan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akal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,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wahyu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fitrah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.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Kebenaran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itu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dipatrikan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dalam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hati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menolak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segala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sesuatu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bertentangan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dengan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kebenaran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itu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. (Abu 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Bakar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 Jabir Al-</a:t>
              </a:r>
              <a:r>
                <a:rPr lang="en-US" sz="1400" dirty="0" err="1">
                  <a:solidFill>
                    <a:srgbClr val="00B0F0"/>
                  </a:solidFill>
                  <a:latin typeface="Tw Cen MT" panose="020B0602020104020603" pitchFamily="34" charset="0"/>
                </a:rPr>
                <a:t>Jazairy</a:t>
              </a:r>
              <a:r>
                <a:rPr lang="en-US" sz="1400" dirty="0">
                  <a:solidFill>
                    <a:srgbClr val="00B0F0"/>
                  </a:solidFill>
                  <a:latin typeface="Tw Cen MT" panose="020B0602020104020603" pitchFamily="34" charset="0"/>
                </a:rPr>
                <a:t>)</a:t>
              </a:r>
            </a:p>
          </p:txBody>
        </p:sp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6613FD59-1136-CAAF-004A-57804F5B74CB}"/>
              </a:ext>
            </a:extLst>
          </p:cNvPr>
          <p:cNvGrpSpPr/>
          <p:nvPr/>
        </p:nvGrpSpPr>
        <p:grpSpPr>
          <a:xfrm>
            <a:off x="5384505" y="1240677"/>
            <a:ext cx="3646755" cy="1600438"/>
            <a:chOff x="7237706" y="1687457"/>
            <a:chExt cx="4862341" cy="1600438"/>
          </a:xfrm>
        </p:grpSpPr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A92509C-5D89-B22E-78B4-3EF11BC437D1}"/>
                </a:ext>
              </a:extLst>
            </p:cNvPr>
            <p:cNvSpPr txBox="1"/>
            <p:nvPr/>
          </p:nvSpPr>
          <p:spPr>
            <a:xfrm>
              <a:off x="7237706" y="2752329"/>
              <a:ext cx="7248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385723"/>
                  </a:solidFill>
                  <a:latin typeface="Tw Cen MT" panose="020B0602020104020603" pitchFamily="34" charset="0"/>
                </a:rPr>
                <a:t>04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8A6D983C-97F0-2F70-13F7-0D94C11DBD48}"/>
                </a:ext>
              </a:extLst>
            </p:cNvPr>
            <p:cNvSpPr txBox="1"/>
            <p:nvPr/>
          </p:nvSpPr>
          <p:spPr>
            <a:xfrm>
              <a:off x="7962518" y="1687457"/>
              <a:ext cx="4137529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Aqidah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adalah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beberapa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perkara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wajib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diyakini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kebenarannya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oleh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hati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,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mendatangkan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ketenteraman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jiwa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,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menjadi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keyakinan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yang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tidak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bercampur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sedikitpun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dengan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keragu-raguan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. </a:t>
              </a:r>
            </a:p>
            <a:p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(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Hasan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 al-</a:t>
              </a:r>
              <a:r>
                <a:rPr lang="en-US" sz="1400" dirty="0" err="1">
                  <a:solidFill>
                    <a:srgbClr val="385723"/>
                  </a:solidFill>
                  <a:latin typeface="Tw Cen MT" panose="020B0602020104020603" pitchFamily="34" charset="0"/>
                </a:rPr>
                <a:t>Banna</a:t>
              </a:r>
              <a:r>
                <a:rPr lang="en-US" sz="1400" dirty="0">
                  <a:solidFill>
                    <a:srgbClr val="385723"/>
                  </a:solidFill>
                  <a:latin typeface="Tw Cen MT" panose="020B0602020104020603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44123568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9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100"/>
                            </p:stCondLst>
                            <p:childTnLst>
                              <p:par>
                                <p:cTn id="43" presetID="22" presetClass="entr" presetSubtype="2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7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3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9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1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700"/>
                            </p:stCondLst>
                            <p:childTnLst>
                              <p:par>
                                <p:cTn id="7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3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9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9DC725-1064-D5C5-81AF-80BBF2F6F325}"/>
              </a:ext>
            </a:extLst>
          </p:cNvPr>
          <p:cNvSpPr txBox="1"/>
          <p:nvPr/>
        </p:nvSpPr>
        <p:spPr>
          <a:xfrm>
            <a:off x="1045239" y="128664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Iman</a:t>
            </a:r>
            <a:endParaRPr lang="en-US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F437D7-1525-F2DA-7207-FCB968B1D575}"/>
              </a:ext>
            </a:extLst>
          </p:cNvPr>
          <p:cNvSpPr txBox="1"/>
          <p:nvPr/>
        </p:nvSpPr>
        <p:spPr>
          <a:xfrm>
            <a:off x="1059749" y="24018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ID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Tauhid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EAF050-90E1-97BC-8C6A-B68153F2D0F2}"/>
              </a:ext>
            </a:extLst>
          </p:cNvPr>
          <p:cNvSpPr txBox="1"/>
          <p:nvPr/>
        </p:nvSpPr>
        <p:spPr>
          <a:xfrm>
            <a:off x="702402" y="3451934"/>
            <a:ext cx="1409509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ID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Ushuluddin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3E5BF-7063-C9A0-1502-490EDB48EFFE}"/>
              </a:ext>
            </a:extLst>
          </p:cNvPr>
          <p:cNvSpPr txBox="1"/>
          <p:nvPr/>
        </p:nvSpPr>
        <p:spPr>
          <a:xfrm>
            <a:off x="611560" y="4946277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ID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Ilmu</a:t>
            </a:r>
            <a:r>
              <a:rPr lang="en-ID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ID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Kalam</a:t>
            </a:r>
            <a:endParaRPr lang="en-U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C4A2E4-0ADC-8DAC-B474-3ECFD8A3EBF9}"/>
              </a:ext>
            </a:extLst>
          </p:cNvPr>
          <p:cNvSpPr txBox="1"/>
          <p:nvPr/>
        </p:nvSpPr>
        <p:spPr>
          <a:xfrm>
            <a:off x="683568" y="610055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ID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Fikih</a:t>
            </a:r>
            <a:r>
              <a:rPr lang="en-ID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Akbar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991BA2-8388-EDA7-ACE0-C625A617DB50}"/>
              </a:ext>
            </a:extLst>
          </p:cNvPr>
          <p:cNvSpPr txBox="1"/>
          <p:nvPr/>
        </p:nvSpPr>
        <p:spPr>
          <a:xfrm>
            <a:off x="2915816" y="1315718"/>
            <a:ext cx="4464496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Iman</a:t>
            </a:r>
            <a:r>
              <a:rPr lang="en-ID" dirty="0"/>
              <a:t> </a:t>
            </a:r>
            <a:r>
              <a:rPr lang="en-ID" dirty="0" err="1"/>
              <a:t>mencakup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(</a:t>
            </a:r>
            <a:r>
              <a:rPr lang="en-ID" dirty="0" err="1"/>
              <a:t>hati</a:t>
            </a:r>
            <a:r>
              <a:rPr lang="en-ID" dirty="0"/>
              <a:t>)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aspek</a:t>
            </a:r>
            <a:r>
              <a:rPr lang="en-ID" dirty="0"/>
              <a:t> </a:t>
            </a:r>
            <a:r>
              <a:rPr lang="en-ID" dirty="0" err="1"/>
              <a:t>luar</a:t>
            </a:r>
            <a:r>
              <a:rPr lang="en-ID" dirty="0"/>
              <a:t> (</a:t>
            </a:r>
            <a:r>
              <a:rPr lang="en-ID" dirty="0" err="1"/>
              <a:t>lisan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perbuatan</a:t>
            </a:r>
            <a:r>
              <a:rPr lang="en-ID" dirty="0"/>
              <a:t>).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FF3B9E-36E6-7D8F-7CD2-0B89EF2E724E}"/>
              </a:ext>
            </a:extLst>
          </p:cNvPr>
          <p:cNvSpPr txBox="1"/>
          <p:nvPr/>
        </p:nvSpPr>
        <p:spPr>
          <a:xfrm>
            <a:off x="2915816" y="2263397"/>
            <a:ext cx="4464496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Tauhid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tema</a:t>
            </a:r>
            <a:r>
              <a:rPr lang="en-ID" dirty="0"/>
              <a:t> </a:t>
            </a:r>
            <a:r>
              <a:rPr lang="en-ID" dirty="0" err="1"/>
              <a:t>sentral</a:t>
            </a:r>
            <a:r>
              <a:rPr lang="en-ID" dirty="0"/>
              <a:t> </a:t>
            </a:r>
            <a:r>
              <a:rPr lang="en-ID" dirty="0" err="1"/>
              <a:t>aqidah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iman</a:t>
            </a:r>
            <a:r>
              <a:rPr lang="en-ID" dirty="0"/>
              <a:t>. </a:t>
            </a:r>
            <a:r>
              <a:rPr lang="en-ID" dirty="0" err="1"/>
              <a:t>Keduanya</a:t>
            </a:r>
            <a:r>
              <a:rPr lang="en-ID" dirty="0"/>
              <a:t> </a:t>
            </a:r>
            <a:r>
              <a:rPr lang="en-ID" dirty="0" err="1"/>
              <a:t>diidentikkan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istilah</a:t>
            </a:r>
            <a:r>
              <a:rPr lang="en-ID" dirty="0"/>
              <a:t> </a:t>
            </a:r>
            <a:r>
              <a:rPr lang="en-ID" dirty="0" err="1"/>
              <a:t>Tauhid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58A0FC-E870-1B06-8AFD-D6871849DE5C}"/>
              </a:ext>
            </a:extLst>
          </p:cNvPr>
          <p:cNvSpPr txBox="1"/>
          <p:nvPr/>
        </p:nvSpPr>
        <p:spPr>
          <a:xfrm>
            <a:off x="2915816" y="3174936"/>
            <a:ext cx="446449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Artinya</a:t>
            </a:r>
            <a:r>
              <a:rPr lang="en-ID" dirty="0"/>
              <a:t> </a:t>
            </a:r>
            <a:r>
              <a:rPr lang="en-ID" dirty="0" err="1"/>
              <a:t>pokok-pokok</a:t>
            </a:r>
            <a:r>
              <a:rPr lang="en-ID" dirty="0"/>
              <a:t> agama. </a:t>
            </a:r>
            <a:r>
              <a:rPr lang="en-ID" dirty="0" err="1"/>
              <a:t>Aqidah</a:t>
            </a:r>
            <a:r>
              <a:rPr lang="en-ID" dirty="0"/>
              <a:t>, </a:t>
            </a:r>
            <a:r>
              <a:rPr lang="en-ID" dirty="0" err="1"/>
              <a:t>iman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tauhid</a:t>
            </a:r>
            <a:r>
              <a:rPr lang="en-ID" dirty="0"/>
              <a:t> </a:t>
            </a:r>
            <a:r>
              <a:rPr lang="en-ID" dirty="0" err="1"/>
              <a:t>disebut</a:t>
            </a:r>
            <a:r>
              <a:rPr lang="en-ID" dirty="0"/>
              <a:t> </a:t>
            </a:r>
            <a:r>
              <a:rPr lang="en-ID" dirty="0" err="1"/>
              <a:t>juga</a:t>
            </a:r>
            <a:r>
              <a:rPr lang="en-ID" dirty="0"/>
              <a:t> </a:t>
            </a:r>
            <a:r>
              <a:rPr lang="en-ID" dirty="0" err="1"/>
              <a:t>Ushuluddin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ajarannya</a:t>
            </a:r>
            <a:r>
              <a:rPr lang="en-ID" dirty="0"/>
              <a:t> </a:t>
            </a:r>
            <a:r>
              <a:rPr lang="en-ID" dirty="0" err="1"/>
              <a:t>merupakan</a:t>
            </a:r>
            <a:r>
              <a:rPr lang="en-ID" dirty="0"/>
              <a:t> </a:t>
            </a:r>
            <a:r>
              <a:rPr lang="en-ID" dirty="0" err="1"/>
              <a:t>pokok-pokok</a:t>
            </a:r>
            <a:r>
              <a:rPr lang="en-ID" dirty="0"/>
              <a:t> </a:t>
            </a:r>
            <a:r>
              <a:rPr lang="en-ID" dirty="0" err="1"/>
              <a:t>ajaran</a:t>
            </a:r>
            <a:r>
              <a:rPr lang="en-ID" dirty="0"/>
              <a:t> agama Islam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038863-AC04-3ABB-A026-F09A839F6543}"/>
              </a:ext>
            </a:extLst>
          </p:cNvPr>
          <p:cNvSpPr txBox="1"/>
          <p:nvPr/>
        </p:nvSpPr>
        <p:spPr>
          <a:xfrm>
            <a:off x="2915816" y="4530779"/>
            <a:ext cx="4464496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Artinya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/</a:t>
            </a:r>
            <a:r>
              <a:rPr lang="en-ID" dirty="0" err="1"/>
              <a:t>pembicaraan</a:t>
            </a:r>
            <a:r>
              <a:rPr lang="en-ID" dirty="0"/>
              <a:t>.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luasnya</a:t>
            </a:r>
            <a:r>
              <a:rPr lang="en-ID" dirty="0"/>
              <a:t> dialog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perdebatan</a:t>
            </a:r>
            <a:r>
              <a:rPr lang="en-ID" dirty="0"/>
              <a:t> di </a:t>
            </a:r>
            <a:r>
              <a:rPr lang="en-ID" dirty="0" err="1"/>
              <a:t>antara</a:t>
            </a:r>
            <a:r>
              <a:rPr lang="en-ID" dirty="0"/>
              <a:t> </a:t>
            </a:r>
            <a:r>
              <a:rPr lang="en-ID" dirty="0" err="1"/>
              <a:t>para</a:t>
            </a:r>
            <a:r>
              <a:rPr lang="en-ID" dirty="0"/>
              <a:t> </a:t>
            </a:r>
            <a:r>
              <a:rPr lang="en-ID" dirty="0" err="1"/>
              <a:t>pemikir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masalah-masalah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aqidah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CDFC9E6-BFBA-791F-94C4-7F4F2BA7E938}"/>
              </a:ext>
            </a:extLst>
          </p:cNvPr>
          <p:cNvSpPr txBox="1"/>
          <p:nvPr/>
        </p:nvSpPr>
        <p:spPr>
          <a:xfrm>
            <a:off x="2915816" y="5823554"/>
            <a:ext cx="4464496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Merujuk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surat</a:t>
            </a:r>
            <a:r>
              <a:rPr lang="en-ID" dirty="0"/>
              <a:t> at-</a:t>
            </a:r>
            <a:r>
              <a:rPr lang="en-ID" dirty="0" err="1"/>
              <a:t>Taubah</a:t>
            </a:r>
            <a:r>
              <a:rPr lang="en-ID" dirty="0"/>
              <a:t> </a:t>
            </a:r>
            <a:r>
              <a:rPr lang="en-ID" dirty="0" err="1"/>
              <a:t>ayat</a:t>
            </a:r>
            <a:r>
              <a:rPr lang="en-ID" dirty="0"/>
              <a:t> 122 </a:t>
            </a:r>
            <a:r>
              <a:rPr lang="en-ID" i="1" dirty="0"/>
              <a:t>(</a:t>
            </a:r>
            <a:r>
              <a:rPr lang="en-ID" i="1" dirty="0" err="1"/>
              <a:t>tafaqquh</a:t>
            </a:r>
            <a:r>
              <a:rPr lang="en-ID" i="1" dirty="0"/>
              <a:t> </a:t>
            </a:r>
            <a:r>
              <a:rPr lang="en-ID" i="1" dirty="0" err="1"/>
              <a:t>fiddin</a:t>
            </a:r>
            <a:r>
              <a:rPr lang="en-ID" dirty="0"/>
              <a:t>)</a:t>
            </a:r>
            <a:r>
              <a:rPr lang="en-ID" i="1" dirty="0"/>
              <a:t>.</a:t>
            </a:r>
            <a:r>
              <a:rPr lang="en-ID" dirty="0"/>
              <a:t> </a:t>
            </a:r>
            <a:r>
              <a:rPr lang="en-ID" dirty="0" err="1"/>
              <a:t>Fikih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berbicara</a:t>
            </a:r>
            <a:r>
              <a:rPr lang="en-ID" dirty="0"/>
              <a:t> </a:t>
            </a:r>
            <a:r>
              <a:rPr lang="en-ID" dirty="0" err="1"/>
              <a:t>mengenai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juga</a:t>
            </a:r>
            <a:r>
              <a:rPr lang="en-ID" dirty="0"/>
              <a:t> </a:t>
            </a:r>
            <a:r>
              <a:rPr lang="en-ID" dirty="0" err="1"/>
              <a:t>aqidah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302"/>
      </p:ext>
    </p:extLst>
  </p:cSld>
  <p:clrMapOvr>
    <a:masterClrMapping/>
  </p:clrMapOvr>
  <p:transition spd="slow" advClick="0" advTm="4200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7DC400-17DA-5614-5FBA-7F23BC0E06E5}"/>
              </a:ext>
            </a:extLst>
          </p:cNvPr>
          <p:cNvGrpSpPr/>
          <p:nvPr/>
        </p:nvGrpSpPr>
        <p:grpSpPr>
          <a:xfrm>
            <a:off x="6738861" y="2332585"/>
            <a:ext cx="1354081" cy="1894017"/>
            <a:chOff x="8985148" y="2182683"/>
            <a:chExt cx="1805441" cy="1894017"/>
          </a:xfrm>
        </p:grpSpPr>
        <p:sp>
          <p:nvSpPr>
            <p:cNvPr id="3" name="Rectangle: Top Corners Rounded 2">
              <a:extLst>
                <a:ext uri="{FF2B5EF4-FFF2-40B4-BE49-F238E27FC236}">
                  <a16:creationId xmlns:a16="http://schemas.microsoft.com/office/drawing/2014/main" id="{DA22C943-814A-06F8-8CEF-045DF83BC612}"/>
                </a:ext>
              </a:extLst>
            </p:cNvPr>
            <p:cNvSpPr/>
            <p:nvPr/>
          </p:nvSpPr>
          <p:spPr>
            <a:xfrm>
              <a:off x="909207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21C5ADE-0B41-83E5-7407-B104F3FA130F}"/>
                </a:ext>
              </a:extLst>
            </p:cNvPr>
            <p:cNvSpPr txBox="1"/>
            <p:nvPr/>
          </p:nvSpPr>
          <p:spPr>
            <a:xfrm>
              <a:off x="944065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4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82696D05-50F7-8294-0929-3D5687AD6C59}"/>
                </a:ext>
              </a:extLst>
            </p:cNvPr>
            <p:cNvSpPr txBox="1"/>
            <p:nvPr/>
          </p:nvSpPr>
          <p:spPr>
            <a:xfrm>
              <a:off x="898514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E1050A2-E795-B1AE-EB65-00720DEC4A85}"/>
              </a:ext>
            </a:extLst>
          </p:cNvPr>
          <p:cNvGrpSpPr/>
          <p:nvPr/>
        </p:nvGrpSpPr>
        <p:grpSpPr>
          <a:xfrm>
            <a:off x="4786007" y="2332585"/>
            <a:ext cx="1354081" cy="1894017"/>
            <a:chOff x="6381342" y="2182683"/>
            <a:chExt cx="1805441" cy="1894017"/>
          </a:xfrm>
        </p:grpSpPr>
        <p:sp>
          <p:nvSpPr>
            <p:cNvPr id="7" name="Rectangle: Top Corners Rounded 6">
              <a:extLst>
                <a:ext uri="{FF2B5EF4-FFF2-40B4-BE49-F238E27FC236}">
                  <a16:creationId xmlns:a16="http://schemas.microsoft.com/office/drawing/2014/main" id="{356F92B1-AA6E-D91B-F603-6073ACE8CBF0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6791433-859C-A224-2D89-D1C6D4366994}"/>
                </a:ext>
              </a:extLst>
            </p:cNvPr>
            <p:cNvSpPr txBox="1"/>
            <p:nvPr/>
          </p:nvSpPr>
          <p:spPr>
            <a:xfrm>
              <a:off x="6381342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D69C603-6E1E-8F84-624A-0EB1D00B0159}"/>
                </a:ext>
              </a:extLst>
            </p:cNvPr>
            <p:cNvSpPr txBox="1"/>
            <p:nvPr/>
          </p:nvSpPr>
          <p:spPr>
            <a:xfrm>
              <a:off x="6836846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3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36FD96EE-916A-9222-F69C-7217CF2F6126}"/>
              </a:ext>
            </a:extLst>
          </p:cNvPr>
          <p:cNvGrpSpPr/>
          <p:nvPr/>
        </p:nvGrpSpPr>
        <p:grpSpPr>
          <a:xfrm>
            <a:off x="2913349" y="2332585"/>
            <a:ext cx="1354081" cy="1894017"/>
            <a:chOff x="3884465" y="2182683"/>
            <a:chExt cx="1805441" cy="1894017"/>
          </a:xfrm>
        </p:grpSpPr>
        <p:sp>
          <p:nvSpPr>
            <p:cNvPr id="11" name="Rectangle: Top Corners Rounded 10">
              <a:extLst>
                <a:ext uri="{FF2B5EF4-FFF2-40B4-BE49-F238E27FC236}">
                  <a16:creationId xmlns:a16="http://schemas.microsoft.com/office/drawing/2014/main" id="{627BF27D-E981-3A2F-90C6-D69513332620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E9B0519-2DDE-933F-4760-A77DB61282B5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3429EEA-3DC0-0CDF-DBED-0CC26C090BE9}"/>
                </a:ext>
              </a:extLst>
            </p:cNvPr>
            <p:cNvSpPr txBox="1"/>
            <p:nvPr/>
          </p:nvSpPr>
          <p:spPr>
            <a:xfrm>
              <a:off x="4339969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2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E02E64F-A85A-76F9-A6FA-07C0B77235C8}"/>
              </a:ext>
            </a:extLst>
          </p:cNvPr>
          <p:cNvGrpSpPr/>
          <p:nvPr/>
        </p:nvGrpSpPr>
        <p:grpSpPr>
          <a:xfrm>
            <a:off x="1040691" y="2332585"/>
            <a:ext cx="1354081" cy="1894017"/>
            <a:chOff x="1387588" y="2182683"/>
            <a:chExt cx="1805441" cy="1894017"/>
          </a:xfrm>
        </p:grpSpPr>
        <p:sp>
          <p:nvSpPr>
            <p:cNvPr id="15" name="Rectangle: Top Corners Rounded 14">
              <a:extLst>
                <a:ext uri="{FF2B5EF4-FFF2-40B4-BE49-F238E27FC236}">
                  <a16:creationId xmlns:a16="http://schemas.microsoft.com/office/drawing/2014/main" id="{CCF8CDF4-EE1E-A70F-3CBB-EC6E2BFD5B6E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76D20710-535D-6611-D409-68CF59F74DD1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3600" b="1" dirty="0">
                <a:solidFill>
                  <a:srgbClr val="E6E7E9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6B19C21-155C-BCD9-DCE7-4CD083B1CF02}"/>
                </a:ext>
              </a:extLst>
            </p:cNvPr>
            <p:cNvSpPr txBox="1"/>
            <p:nvPr/>
          </p:nvSpPr>
          <p:spPr>
            <a:xfrm>
              <a:off x="1843092" y="2563851"/>
              <a:ext cx="89443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1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AB9EB5C-2678-E275-D678-4EEC65534355}"/>
              </a:ext>
            </a:extLst>
          </p:cNvPr>
          <p:cNvSpPr txBox="1"/>
          <p:nvPr/>
        </p:nvSpPr>
        <p:spPr>
          <a:xfrm>
            <a:off x="2857230" y="807095"/>
            <a:ext cx="5459186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Tw Cen MT" panose="020B0602020104020603" pitchFamily="34" charset="0"/>
              </a:rPr>
              <a:t>Ruang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Lingkup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Pembahasan</a:t>
            </a:r>
            <a:r>
              <a:rPr lang="en-US" sz="2400" dirty="0">
                <a:latin typeface="Tw Cen MT" panose="020B0602020104020603" pitchFamily="34" charset="0"/>
              </a:rPr>
              <a:t> </a:t>
            </a:r>
            <a:r>
              <a:rPr lang="en-US" sz="2400" dirty="0" err="1">
                <a:latin typeface="Tw Cen MT" panose="020B0602020104020603" pitchFamily="34" charset="0"/>
              </a:rPr>
              <a:t>Aqidah</a:t>
            </a:r>
            <a:endParaRPr lang="en-US" sz="2400" dirty="0">
              <a:latin typeface="Tw Cen MT" panose="020B06020201040206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588AF5E-1BF7-4123-3D54-F97A22F0002B}"/>
              </a:ext>
            </a:extLst>
          </p:cNvPr>
          <p:cNvGrpSpPr/>
          <p:nvPr/>
        </p:nvGrpSpPr>
        <p:grpSpPr>
          <a:xfrm>
            <a:off x="4114800" y="1558147"/>
            <a:ext cx="1075867" cy="190500"/>
            <a:chOff x="4679586" y="878988"/>
            <a:chExt cx="1434489" cy="1905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4B1E045-0AF0-CE05-D599-E8C605632FDF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03A1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484BA516-2CAD-2BC8-E17E-8660D2831A7A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EE952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0BAA28B1-DE67-3D6E-D96F-11231A2910CF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EF30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EB7271CB-D096-A8D5-8885-77A70105A21E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1C7C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DCFD47BE-1B9C-895D-7184-38CFAEA9B783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A8EC0CB-2DFF-D3E8-D76B-AA8A56990D7D}"/>
              </a:ext>
            </a:extLst>
          </p:cNvPr>
          <p:cNvSpPr/>
          <p:nvPr/>
        </p:nvSpPr>
        <p:spPr>
          <a:xfrm flipV="1">
            <a:off x="1120888" y="3293151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397C439-FA5E-2830-3C55-9709E0B7B43B}"/>
              </a:ext>
            </a:extLst>
          </p:cNvPr>
          <p:cNvSpPr/>
          <p:nvPr/>
        </p:nvSpPr>
        <p:spPr>
          <a:xfrm flipV="1">
            <a:off x="2993546" y="3293151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884BA3D-7BA8-04CF-6EA2-B7E87F4DEFE2}"/>
              </a:ext>
            </a:extLst>
          </p:cNvPr>
          <p:cNvSpPr/>
          <p:nvPr/>
        </p:nvSpPr>
        <p:spPr>
          <a:xfrm flipV="1">
            <a:off x="4866204" y="3293151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090BFB0-D717-0F29-4AD8-FE58F5143EBA}"/>
              </a:ext>
            </a:extLst>
          </p:cNvPr>
          <p:cNvSpPr/>
          <p:nvPr/>
        </p:nvSpPr>
        <p:spPr>
          <a:xfrm flipV="1">
            <a:off x="6819058" y="3293151"/>
            <a:ext cx="1193687" cy="3031986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E57EB01-6F8B-CB69-BEFA-545C45893B37}"/>
              </a:ext>
            </a:extLst>
          </p:cNvPr>
          <p:cNvSpPr txBox="1"/>
          <p:nvPr/>
        </p:nvSpPr>
        <p:spPr>
          <a:xfrm>
            <a:off x="1116637" y="3807038"/>
            <a:ext cx="11936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Ilahiyat</a:t>
            </a:r>
            <a:endParaRPr lang="en-US" b="1" dirty="0">
              <a:solidFill>
                <a:srgbClr val="EF3078"/>
              </a:solidFill>
              <a:latin typeface="Tw Cen MT" panose="020B0602020104020603" pitchFamily="34" charset="0"/>
            </a:endParaRPr>
          </a:p>
          <a:p>
            <a:pPr algn="ctr"/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ID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Wujud</a:t>
            </a:r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 Allah, </a:t>
            </a:r>
            <a:r>
              <a:rPr lang="en-ID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asma</a:t>
            </a:r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’ </a:t>
            </a:r>
            <a:r>
              <a:rPr lang="en-ID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wa</a:t>
            </a:r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sifat</a:t>
            </a:r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 Allah, </a:t>
            </a:r>
            <a:r>
              <a:rPr lang="en-ID" b="1" i="1" dirty="0" err="1">
                <a:solidFill>
                  <a:srgbClr val="EF3078"/>
                </a:solidFill>
                <a:latin typeface="Tw Cen MT" panose="020B0602020104020603" pitchFamily="34" charset="0"/>
              </a:rPr>
              <a:t>af’al</a:t>
            </a:r>
            <a:r>
              <a:rPr lang="en-ID" b="1" i="1" dirty="0">
                <a:solidFill>
                  <a:srgbClr val="EF3078"/>
                </a:solidFill>
                <a:latin typeface="Tw Cen MT" panose="020B0602020104020603" pitchFamily="34" charset="0"/>
              </a:rPr>
              <a:t> </a:t>
            </a:r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(</a:t>
            </a:r>
            <a:r>
              <a:rPr lang="en-ID" b="1" dirty="0" err="1">
                <a:solidFill>
                  <a:srgbClr val="EF3078"/>
                </a:solidFill>
                <a:latin typeface="Tw Cen MT" panose="020B0602020104020603" pitchFamily="34" charset="0"/>
              </a:rPr>
              <a:t>perbuatan</a:t>
            </a:r>
            <a:r>
              <a:rPr lang="en-ID" b="1" dirty="0">
                <a:solidFill>
                  <a:srgbClr val="EF3078"/>
                </a:solidFill>
                <a:latin typeface="Tw Cen MT" panose="020B0602020104020603" pitchFamily="34" charset="0"/>
              </a:rPr>
              <a:t> Allah)</a:t>
            </a:r>
            <a:endParaRPr lang="en-US" b="1" dirty="0">
              <a:solidFill>
                <a:srgbClr val="EF3078"/>
              </a:solidFill>
              <a:latin typeface="Tw Cen MT" panose="020B06020201040206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286F6B8-9213-A238-D09C-09C13567D3B1}"/>
              </a:ext>
            </a:extLst>
          </p:cNvPr>
          <p:cNvSpPr txBox="1"/>
          <p:nvPr/>
        </p:nvSpPr>
        <p:spPr>
          <a:xfrm>
            <a:off x="2983254" y="3807038"/>
            <a:ext cx="119368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Nubuwat</a:t>
            </a:r>
            <a:endParaRPr lang="en-US" b="1" dirty="0">
              <a:solidFill>
                <a:srgbClr val="03A1A4"/>
              </a:solidFill>
              <a:latin typeface="Tw Cen MT" panose="020B0602020104020603" pitchFamily="34" charset="0"/>
            </a:endParaRPr>
          </a:p>
          <a:p>
            <a:pPr algn="ctr"/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(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Berhubungan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dengan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Nabi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dan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Rasul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kitab-kitab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 Allah,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Mu’jizat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03A1A4"/>
                </a:solidFill>
                <a:latin typeface="Tw Cen MT" panose="020B0602020104020603" pitchFamily="34" charset="0"/>
              </a:rPr>
              <a:t>Karamah</a:t>
            </a:r>
            <a:r>
              <a:rPr lang="en-ID" b="1" dirty="0">
                <a:solidFill>
                  <a:srgbClr val="03A1A4"/>
                </a:solidFill>
                <a:latin typeface="Tw Cen MT" panose="020B0602020104020603" pitchFamily="34" charset="0"/>
              </a:rPr>
              <a:t>)</a:t>
            </a:r>
            <a:endParaRPr lang="en-US" b="1" dirty="0">
              <a:solidFill>
                <a:srgbClr val="03A1A4"/>
              </a:solidFill>
              <a:latin typeface="Tw Cen MT" panose="020B0602020104020603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3548FB1-6741-0940-37E8-4D6DD22FF793}"/>
              </a:ext>
            </a:extLst>
          </p:cNvPr>
          <p:cNvSpPr txBox="1"/>
          <p:nvPr/>
        </p:nvSpPr>
        <p:spPr>
          <a:xfrm>
            <a:off x="4866204" y="3882595"/>
            <a:ext cx="119368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Ruhaniyat</a:t>
            </a:r>
            <a:endParaRPr lang="en-US" b="1" dirty="0">
              <a:solidFill>
                <a:srgbClr val="EE9524"/>
              </a:solidFill>
              <a:latin typeface="Tw Cen MT" panose="020B0602020104020603" pitchFamily="34" charset="0"/>
            </a:endParaRPr>
          </a:p>
          <a:p>
            <a:pPr algn="ctr"/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(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Alam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metafisik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; 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Malaikat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, Jin, 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Iblis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Setan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Roh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EE9524"/>
                </a:solidFill>
                <a:latin typeface="Tw Cen MT" panose="020B0602020104020603" pitchFamily="34" charset="0"/>
              </a:rPr>
              <a:t>dll</a:t>
            </a:r>
            <a:r>
              <a:rPr lang="en-ID" b="1" dirty="0">
                <a:solidFill>
                  <a:srgbClr val="EE9524"/>
                </a:solidFill>
                <a:latin typeface="Tw Cen MT" panose="020B0602020104020603" pitchFamily="34" charset="0"/>
              </a:rPr>
              <a:t>)</a:t>
            </a:r>
            <a:endParaRPr lang="en-US" b="1" dirty="0">
              <a:solidFill>
                <a:srgbClr val="EE9524"/>
              </a:solidFill>
              <a:latin typeface="Tw Cen MT" panose="020B06020201040206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21C573-04FB-668A-F978-0077CC3E10A6}"/>
              </a:ext>
            </a:extLst>
          </p:cNvPr>
          <p:cNvSpPr txBox="1"/>
          <p:nvPr/>
        </p:nvSpPr>
        <p:spPr>
          <a:xfrm>
            <a:off x="6730992" y="3915132"/>
            <a:ext cx="13540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Sam’iyyat</a:t>
            </a:r>
            <a:endParaRPr lang="en-US" b="1" dirty="0">
              <a:solidFill>
                <a:srgbClr val="1C7CBB"/>
              </a:solidFill>
              <a:latin typeface="Tw Cen MT" panose="020B0602020104020603" pitchFamily="34" charset="0"/>
            </a:endParaRPr>
          </a:p>
          <a:p>
            <a:pPr algn="ctr"/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(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Alam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barzakh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akhirat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azab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kubur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tanda-tanda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kiamat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,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surga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dan</a:t>
            </a:r>
            <a:r>
              <a:rPr lang="en-ID" b="1" dirty="0">
                <a:solidFill>
                  <a:srgbClr val="1C7CBB"/>
                </a:solidFill>
                <a:latin typeface="Tw Cen MT" panose="020B0602020104020603" pitchFamily="34" charset="0"/>
              </a:rPr>
              <a:t> </a:t>
            </a:r>
            <a:r>
              <a:rPr lang="en-ID" b="1" dirty="0" err="1">
                <a:solidFill>
                  <a:srgbClr val="1C7CBB"/>
                </a:solidFill>
                <a:latin typeface="Tw Cen MT" panose="020B0602020104020603" pitchFamily="34" charset="0"/>
              </a:rPr>
              <a:t>neraka</a:t>
            </a:r>
            <a:endParaRPr lang="en-US" b="1" dirty="0">
              <a:solidFill>
                <a:srgbClr val="1C7CBB"/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66113"/>
      </p:ext>
    </p:extLst>
  </p:cSld>
  <p:clrMapOvr>
    <a:masterClrMapping/>
  </p:clrMapOvr>
  <p:transition spd="slow" advClick="0" advTm="4200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5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25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4CC30991-4875-18BD-FA20-79EDF5BD4C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330490"/>
              </p:ext>
            </p:extLst>
          </p:nvPr>
        </p:nvGraphicFramePr>
        <p:xfrm>
          <a:off x="1547664" y="119675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BEC5419F-2C3E-E3EF-30D8-B16E9AA320EA}"/>
              </a:ext>
            </a:extLst>
          </p:cNvPr>
          <p:cNvSpPr txBox="1"/>
          <p:nvPr/>
        </p:nvSpPr>
        <p:spPr>
          <a:xfrm>
            <a:off x="3203848" y="82742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Aqidah</a:t>
            </a:r>
            <a:r>
              <a:rPr lang="en-ID" dirty="0"/>
              <a:t> Islam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A382DC6-FA57-293B-CC85-4B55C059EF83}"/>
              </a:ext>
            </a:extLst>
          </p:cNvPr>
          <p:cNvSpPr txBox="1"/>
          <p:nvPr/>
        </p:nvSpPr>
        <p:spPr>
          <a:xfrm>
            <a:off x="827584" y="5373216"/>
            <a:ext cx="7704856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D" dirty="0"/>
              <a:t>Akal </a:t>
            </a:r>
            <a:r>
              <a:rPr lang="en-ID" dirty="0" err="1"/>
              <a:t>pikiran</a:t>
            </a:r>
            <a:r>
              <a:rPr lang="en-ID" dirty="0"/>
              <a:t> </a:t>
            </a:r>
            <a:r>
              <a:rPr lang="en-ID" dirty="0" err="1"/>
              <a:t>tidaklah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</a:t>
            </a:r>
            <a:r>
              <a:rPr lang="en-ID" dirty="0" err="1"/>
              <a:t>aqidah</a:t>
            </a:r>
            <a:r>
              <a:rPr lang="en-ID" dirty="0"/>
              <a:t>, </a:t>
            </a:r>
            <a:r>
              <a:rPr lang="en-ID" dirty="0" err="1"/>
              <a:t>tetapi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berfungsi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</a:t>
            </a:r>
            <a:r>
              <a:rPr lang="en-ID" dirty="0" err="1"/>
              <a:t>nash-nash</a:t>
            </a:r>
            <a:r>
              <a:rPr lang="en-ID" dirty="0"/>
              <a:t> yang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al-</a:t>
            </a:r>
            <a:r>
              <a:rPr lang="en-ID" dirty="0" err="1"/>
              <a:t>qur’an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hadis</a:t>
            </a:r>
            <a:r>
              <a:rPr lang="en-ID" dirty="0"/>
              <a:t>. </a:t>
            </a:r>
            <a:r>
              <a:rPr lang="en-ID" dirty="0" err="1"/>
              <a:t>Mencoba-jika</a:t>
            </a:r>
            <a:r>
              <a:rPr lang="en-ID" dirty="0"/>
              <a:t> </a:t>
            </a:r>
            <a:r>
              <a:rPr lang="en-ID" dirty="0" err="1"/>
              <a:t>diperluka</a:t>
            </a:r>
            <a:r>
              <a:rPr lang="en-ID" dirty="0"/>
              <a:t> </a:t>
            </a:r>
            <a:r>
              <a:rPr lang="en-ID" dirty="0" err="1"/>
              <a:t>membuktikan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ilmiah</a:t>
            </a:r>
            <a:r>
              <a:rPr lang="en-ID" dirty="0"/>
              <a:t> </a:t>
            </a:r>
            <a:r>
              <a:rPr lang="en-ID" dirty="0" err="1"/>
              <a:t>kebenaran</a:t>
            </a:r>
            <a:r>
              <a:rPr lang="en-ID" dirty="0"/>
              <a:t> yang </a:t>
            </a:r>
            <a:r>
              <a:rPr lang="en-ID" dirty="0" err="1"/>
              <a:t>disampaikan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al-Qur’an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hadis</a:t>
            </a:r>
            <a:r>
              <a:rPr lang="en-ID" dirty="0"/>
              <a:t>. </a:t>
            </a:r>
            <a:r>
              <a:rPr lang="en-ID" dirty="0" err="1"/>
              <a:t>Itupun</a:t>
            </a:r>
            <a:r>
              <a:rPr lang="en-ID" dirty="0"/>
              <a:t>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bahwa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</a:t>
            </a:r>
            <a:r>
              <a:rPr lang="en-ID" dirty="0" err="1"/>
              <a:t>akal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terbatas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06592"/>
      </p:ext>
    </p:extLst>
  </p:cSld>
  <p:clrMapOvr>
    <a:masterClrMapping/>
  </p:clrMapOvr>
  <p:transition spd="slow" advClick="0" advTm="4200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651EACE-51E0-6E42-6BDC-22D5C0418C16}"/>
              </a:ext>
            </a:extLst>
          </p:cNvPr>
          <p:cNvSpPr txBox="1"/>
          <p:nvPr/>
        </p:nvSpPr>
        <p:spPr>
          <a:xfrm>
            <a:off x="3491880" y="836712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000" b="1" dirty="0" err="1"/>
              <a:t>Beberapa</a:t>
            </a:r>
            <a:r>
              <a:rPr lang="en-ID" sz="2000" b="1" dirty="0"/>
              <a:t> </a:t>
            </a:r>
            <a:r>
              <a:rPr lang="en-ID" sz="2000" b="1" dirty="0" err="1"/>
              <a:t>Kaidah</a:t>
            </a:r>
            <a:r>
              <a:rPr lang="en-ID" sz="2000" b="1" dirty="0"/>
              <a:t> </a:t>
            </a:r>
            <a:r>
              <a:rPr lang="en-ID" sz="2000" b="1" dirty="0" err="1"/>
              <a:t>Aqidah</a:t>
            </a:r>
            <a:endParaRPr lang="en-US" sz="20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724F59-90F2-24CD-28A0-872699E3E8D6}"/>
              </a:ext>
            </a:extLst>
          </p:cNvPr>
          <p:cNvSpPr txBox="1"/>
          <p:nvPr/>
        </p:nvSpPr>
        <p:spPr>
          <a:xfrm>
            <a:off x="475359" y="1559192"/>
            <a:ext cx="2808312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Apa</a:t>
            </a:r>
            <a:r>
              <a:rPr lang="en-ID" dirty="0"/>
              <a:t> yang </a:t>
            </a:r>
            <a:r>
              <a:rPr lang="en-ID" dirty="0" err="1"/>
              <a:t>dilihat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indera</a:t>
            </a:r>
            <a:r>
              <a:rPr lang="en-ID" dirty="0"/>
              <a:t>, </a:t>
            </a:r>
            <a:r>
              <a:rPr lang="en-ID" dirty="0" err="1"/>
              <a:t>diyakini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. </a:t>
            </a:r>
            <a:r>
              <a:rPr lang="en-ID" dirty="0" err="1"/>
              <a:t>Kecuali</a:t>
            </a:r>
            <a:r>
              <a:rPr lang="en-ID" dirty="0"/>
              <a:t> </a:t>
            </a:r>
            <a:r>
              <a:rPr lang="en-ID" dirty="0" err="1"/>
              <a:t>akal</a:t>
            </a:r>
            <a:r>
              <a:rPr lang="en-ID" dirty="0"/>
              <a:t> </a:t>
            </a:r>
            <a:r>
              <a:rPr lang="en-ID" dirty="0" err="1"/>
              <a:t>mengatakan</a:t>
            </a:r>
            <a:r>
              <a:rPr lang="en-ID" dirty="0"/>
              <a:t> “</a:t>
            </a:r>
            <a:r>
              <a:rPr lang="en-ID" dirty="0" err="1"/>
              <a:t>tidak</a:t>
            </a:r>
            <a:r>
              <a:rPr lang="en-ID" dirty="0"/>
              <a:t>” </a:t>
            </a:r>
            <a:r>
              <a:rPr lang="en-ID" dirty="0" err="1"/>
              <a:t>berdasarkan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masa</a:t>
            </a:r>
            <a:r>
              <a:rPr lang="en-ID" dirty="0"/>
              <a:t> </a:t>
            </a:r>
            <a:r>
              <a:rPr lang="en-ID" dirty="0" err="1"/>
              <a:t>lalu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F4A1CB-2C58-C340-7D93-CF35DC00E3BE}"/>
              </a:ext>
            </a:extLst>
          </p:cNvPr>
          <p:cNvSpPr txBox="1"/>
          <p:nvPr/>
        </p:nvSpPr>
        <p:spPr>
          <a:xfrm>
            <a:off x="475359" y="3370382"/>
            <a:ext cx="2808312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Selain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menyaksikan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, </a:t>
            </a:r>
            <a:r>
              <a:rPr lang="en-ID" dirty="0" err="1"/>
              <a:t>keyakinan</a:t>
            </a:r>
            <a:r>
              <a:rPr lang="en-ID" dirty="0"/>
              <a:t> </a:t>
            </a:r>
            <a:r>
              <a:rPr lang="en-ID" dirty="0" err="1"/>
              <a:t>juga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diperoleh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berita</a:t>
            </a:r>
            <a:r>
              <a:rPr lang="en-ID" dirty="0"/>
              <a:t> yang </a:t>
            </a:r>
            <a:r>
              <a:rPr lang="en-ID" dirty="0" err="1"/>
              <a:t>diyakini</a:t>
            </a:r>
            <a:r>
              <a:rPr lang="en-ID" dirty="0"/>
              <a:t> </a:t>
            </a:r>
            <a:r>
              <a:rPr lang="en-ID" dirty="0" err="1"/>
              <a:t>kejujurann</a:t>
            </a:r>
            <a:r>
              <a:rPr lang="en-ID" dirty="0"/>
              <a:t> </a:t>
            </a:r>
            <a:r>
              <a:rPr lang="en-ID" dirty="0" err="1"/>
              <a:t>si</a:t>
            </a:r>
            <a:r>
              <a:rPr lang="en-ID" dirty="0"/>
              <a:t> </a:t>
            </a:r>
            <a:r>
              <a:rPr lang="en-ID" dirty="0" err="1"/>
              <a:t>pembawa</a:t>
            </a:r>
            <a:r>
              <a:rPr lang="en-ID" dirty="0"/>
              <a:t> </a:t>
            </a:r>
            <a:r>
              <a:rPr lang="en-ID" dirty="0" err="1"/>
              <a:t>berita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E75AD7-C668-ECCD-AFDE-F6F26CCC7D7D}"/>
              </a:ext>
            </a:extLst>
          </p:cNvPr>
          <p:cNvSpPr txBox="1"/>
          <p:nvPr/>
        </p:nvSpPr>
        <p:spPr>
          <a:xfrm>
            <a:off x="503959" y="5469031"/>
            <a:ext cx="28083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memungkiri</a:t>
            </a:r>
            <a:r>
              <a:rPr lang="en-ID" dirty="0"/>
              <a:t> </a:t>
            </a:r>
            <a:r>
              <a:rPr lang="en-ID" dirty="0" err="1"/>
              <a:t>wujud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,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menjangkaunya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indera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B196CD-AF7C-6F52-9B1C-2FA4829BD746}"/>
              </a:ext>
            </a:extLst>
          </p:cNvPr>
          <p:cNvSpPr txBox="1"/>
          <p:nvPr/>
        </p:nvSpPr>
        <p:spPr>
          <a:xfrm>
            <a:off x="3502740" y="1784205"/>
            <a:ext cx="280831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Seseorang</a:t>
            </a:r>
            <a:r>
              <a:rPr lang="en-ID" dirty="0"/>
              <a:t>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menghayalkan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sudah</a:t>
            </a:r>
            <a:r>
              <a:rPr lang="en-ID" dirty="0"/>
              <a:t> </a:t>
            </a:r>
            <a:r>
              <a:rPr lang="en-ID" dirty="0" err="1"/>
              <a:t>pernah</a:t>
            </a:r>
            <a:r>
              <a:rPr lang="en-ID" dirty="0"/>
              <a:t> </a:t>
            </a:r>
            <a:r>
              <a:rPr lang="en-ID" dirty="0" err="1"/>
              <a:t>dijangkau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</a:t>
            </a:r>
            <a:r>
              <a:rPr lang="en-ID" dirty="0" err="1"/>
              <a:t>inderanya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041EC7-38DA-E3EA-8C42-74F9359109A1}"/>
              </a:ext>
            </a:extLst>
          </p:cNvPr>
          <p:cNvSpPr txBox="1"/>
          <p:nvPr/>
        </p:nvSpPr>
        <p:spPr>
          <a:xfrm>
            <a:off x="3489531" y="3336854"/>
            <a:ext cx="2808312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/>
              <a:t>Akal </a:t>
            </a:r>
            <a:r>
              <a:rPr lang="en-ID" dirty="0" err="1"/>
              <a:t>hanya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menjangkau</a:t>
            </a:r>
            <a:r>
              <a:rPr lang="en-ID" dirty="0"/>
              <a:t> </a:t>
            </a:r>
            <a:r>
              <a:rPr lang="en-ID" dirty="0" err="1"/>
              <a:t>hal-hal</a:t>
            </a:r>
            <a:r>
              <a:rPr lang="en-ID" dirty="0"/>
              <a:t> yang </a:t>
            </a:r>
            <a:r>
              <a:rPr lang="en-ID" dirty="0" err="1"/>
              <a:t>terikat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ruang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waktu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049168-B773-B2DA-4810-0E67E73C78BC}"/>
              </a:ext>
            </a:extLst>
          </p:cNvPr>
          <p:cNvSpPr txBox="1"/>
          <p:nvPr/>
        </p:nvSpPr>
        <p:spPr>
          <a:xfrm>
            <a:off x="3491880" y="4488353"/>
            <a:ext cx="2808312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Iman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fitrah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manusia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2C46FA-BB83-4D0E-4237-07B4549DCA71}"/>
              </a:ext>
            </a:extLst>
          </p:cNvPr>
          <p:cNvSpPr txBox="1"/>
          <p:nvPr/>
        </p:nvSpPr>
        <p:spPr>
          <a:xfrm>
            <a:off x="3524593" y="5473279"/>
            <a:ext cx="2808312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Kepuasan</a:t>
            </a:r>
            <a:r>
              <a:rPr lang="en-ID" dirty="0"/>
              <a:t> </a:t>
            </a:r>
            <a:r>
              <a:rPr lang="en-ID" dirty="0" err="1"/>
              <a:t>materil</a:t>
            </a:r>
            <a:r>
              <a:rPr lang="en-ID" dirty="0"/>
              <a:t> di </a:t>
            </a:r>
            <a:r>
              <a:rPr lang="en-ID" dirty="0" err="1"/>
              <a:t>dunia</a:t>
            </a:r>
            <a:r>
              <a:rPr lang="en-ID" dirty="0"/>
              <a:t> </a:t>
            </a:r>
            <a:r>
              <a:rPr lang="en-ID" dirty="0" err="1"/>
              <a:t>sangat</a:t>
            </a:r>
            <a:r>
              <a:rPr lang="en-ID" dirty="0"/>
              <a:t> </a:t>
            </a:r>
            <a:r>
              <a:rPr lang="en-ID" dirty="0" err="1"/>
              <a:t>terbatas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4F0B41-E241-2935-3AAA-EC0DDD971038}"/>
              </a:ext>
            </a:extLst>
          </p:cNvPr>
          <p:cNvSpPr txBox="1"/>
          <p:nvPr/>
        </p:nvSpPr>
        <p:spPr>
          <a:xfrm>
            <a:off x="6516216" y="3377764"/>
            <a:ext cx="28083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D" dirty="0" err="1"/>
              <a:t>Keyakinan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hari</a:t>
            </a:r>
            <a:r>
              <a:rPr lang="en-ID" dirty="0"/>
              <a:t> </a:t>
            </a:r>
            <a:r>
              <a:rPr lang="en-ID" dirty="0" err="1"/>
              <a:t>akhir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konsekuensi</a:t>
            </a:r>
            <a:r>
              <a:rPr lang="en-ID" dirty="0"/>
              <a:t> </a:t>
            </a:r>
            <a:r>
              <a:rPr lang="en-ID" dirty="0" err="1"/>
              <a:t>logis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keyakinan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Allah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009199"/>
      </p:ext>
    </p:extLst>
  </p:cSld>
  <p:clrMapOvr>
    <a:masterClrMapping/>
  </p:clrMapOvr>
  <p:transition spd="slow" advClick="0" advTm="4200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E61AFBE-B54B-8409-80F7-51C6321513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5125744"/>
              </p:ext>
            </p:extLst>
          </p:nvPr>
        </p:nvGraphicFramePr>
        <p:xfrm>
          <a:off x="1524000" y="16181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BC71A7E-C92B-9C34-2187-33E97D54C638}"/>
              </a:ext>
            </a:extLst>
          </p:cNvPr>
          <p:cNvSpPr txBox="1"/>
          <p:nvPr/>
        </p:nvSpPr>
        <p:spPr>
          <a:xfrm>
            <a:off x="3347864" y="76470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400" dirty="0" err="1"/>
              <a:t>Urgensi</a:t>
            </a:r>
            <a:r>
              <a:rPr lang="en-ID" sz="2400" dirty="0"/>
              <a:t> </a:t>
            </a:r>
            <a:r>
              <a:rPr lang="en-ID" sz="2400" dirty="0" err="1"/>
              <a:t>Aqidah</a:t>
            </a:r>
            <a:r>
              <a:rPr lang="en-ID" sz="2400" dirty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7600326"/>
      </p:ext>
    </p:extLst>
  </p:cSld>
  <p:clrMapOvr>
    <a:masterClrMapping/>
  </p:clrMapOvr>
  <p:transition spd="slow" advClick="0" advTm="4200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651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Avenir</vt:lpstr>
      <vt:lpstr>Calibri</vt:lpstr>
      <vt:lpstr>Impact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Asep Setiawan</cp:lastModifiedBy>
  <cp:revision>17</cp:revision>
  <dcterms:created xsi:type="dcterms:W3CDTF">2021-11-18T00:25:48Z</dcterms:created>
  <dcterms:modified xsi:type="dcterms:W3CDTF">2023-09-12T04:04:34Z</dcterms:modified>
</cp:coreProperties>
</file>