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315" r:id="rId4"/>
    <p:sldId id="259" r:id="rId5"/>
    <p:sldId id="317" r:id="rId6"/>
    <p:sldId id="282" r:id="rId7"/>
    <p:sldId id="260" r:id="rId8"/>
    <p:sldId id="262" r:id="rId9"/>
    <p:sldId id="261" r:id="rId10"/>
    <p:sldId id="318" r:id="rId11"/>
    <p:sldId id="313" r:id="rId12"/>
    <p:sldId id="321" r:id="rId13"/>
    <p:sldId id="323" r:id="rId14"/>
    <p:sldId id="283" r:id="rId15"/>
    <p:sldId id="306" r:id="rId16"/>
    <p:sldId id="265" r:id="rId17"/>
    <p:sldId id="327" r:id="rId18"/>
    <p:sldId id="324" r:id="rId19"/>
    <p:sldId id="32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276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A02FD-49CE-4E18-9F7A-F405CC429678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6724F-091C-453A-8807-FAC5AA6D115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9926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xmlns="" id="{55787DC1-0F37-4EF0-AC66-5A5DEDDAF3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EE4E39D-2696-446B-B1E8-324CCFE3D728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xmlns="" id="{BF39FE17-5EAF-4876-9508-0072B7621F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xmlns="" id="{D0B21BFC-326F-457B-91A5-A8D013A614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xmlns="" id="{CF35CC0C-3E57-4F98-955E-892D2B8D40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AFED357-173E-420B-85A3-43375C00BB7C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xmlns="" id="{2141E9E4-1C91-4021-BDF3-51B5118BC4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xmlns="" id="{A18CE378-A12B-48EA-8195-A591430136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xmlns="" id="{1694111F-2158-40BD-A103-338BFC178B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52641C7-9873-4085-B2D1-E3B1B42128B9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xmlns="" id="{5B62D91A-D066-43C2-8DCE-C5283B1C08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xmlns="" id="{346E0B45-87E6-4433-8D93-84721AD433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xmlns="" id="{FF59F58A-3F15-459C-81AE-1E48FA827F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26630A2A-CEEB-4868-BFCE-754562A6A01B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xmlns="" id="{1B85240F-C3FC-4454-B74B-62B8CAAF3F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xmlns="" id="{3177BD2B-0721-4BCE-B791-795B218E9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xmlns="" id="{B2D40F48-BE4F-4B63-B629-B482E010AD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8DDECDB-A2B6-4617-B641-A2BA9B73DE57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40963" name="Rectangle 1026">
            <a:extLst>
              <a:ext uri="{FF2B5EF4-FFF2-40B4-BE49-F238E27FC236}">
                <a16:creationId xmlns:a16="http://schemas.microsoft.com/office/drawing/2014/main" xmlns="" id="{A9627868-0D05-4E3F-BF60-D00FC20AED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1027">
            <a:extLst>
              <a:ext uri="{FF2B5EF4-FFF2-40B4-BE49-F238E27FC236}">
                <a16:creationId xmlns:a16="http://schemas.microsoft.com/office/drawing/2014/main" xmlns="" id="{7A6C3285-29FD-485B-94F0-33E97CFC61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z="1000">
              <a:solidFill>
                <a:srgbClr val="0000CC"/>
              </a:solidFill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</a:pPr>
            <a:endParaRPr lang="en-US" altLang="en-US" sz="1000">
              <a:solidFill>
                <a:srgbClr val="0000CC"/>
              </a:solidFill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xmlns="" id="{021DA4CA-92D9-43EF-8ED7-8374DF907D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C12B5570-2D46-493A-841B-0A0B1F78F424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xmlns="" id="{62FD0E8C-B76E-4E21-A839-388DA4FAB9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xmlns="" id="{B5AC3F8D-71AB-461D-B0C7-B2B906F75A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z="1000">
              <a:solidFill>
                <a:srgbClr val="0000CC"/>
              </a:solidFill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</a:pPr>
            <a:endParaRPr lang="en-US" altLang="en-US" sz="1000">
              <a:solidFill>
                <a:srgbClr val="0000CC"/>
              </a:solidFill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xmlns="" id="{32735081-5C89-48CC-B20D-420B06B7B2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4F624FC-30C2-4522-B9A6-67D1A74D8867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xmlns="" id="{9F8349B9-F920-4304-8BF7-1F7E8BB411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xmlns="" id="{B70E3631-4700-4902-894F-CFED803FA8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z="1000">
              <a:solidFill>
                <a:srgbClr val="0000CC"/>
              </a:solidFill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xmlns="" id="{136B9EA6-13C0-4CE9-9FC3-D1DFD90D57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AC368D22-3C1B-410A-878B-EC251F466D24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xmlns="" id="{EFDA6BF1-C0F2-4137-994E-4870FCE823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xmlns="" id="{7BEE6AE4-A766-4119-A685-60BE18D42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Times" panose="02020603050405020304" pitchFamily="18" charset="0"/>
              </a:rPr>
              <a:t>Example # 3 involves” Wilbrand’s knee”, i.e. the fibers from the contralateral upper fields are damaged along with the optic nerve on the ipsilateral side.  As mentioned earlier, this may not exist in humans &amp; other primates.  A visual deficit such as the one illustrated could possibly be due to compression of part of the optic chiasm along with the damage of the optic nerve.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xmlns="" id="{B7C2D146-0929-4C33-A889-480919D0CC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A2DC7849-EC67-4FF9-B6F7-1F10661A92C7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xmlns="" id="{C14D6B75-E6AE-49C0-BF5E-5C6B4402EA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xmlns="" id="{D979B4BF-4CFE-4A7D-ADE7-3157B5A3F7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1000" dirty="0">
                <a:latin typeface="Times" panose="02020603050405020304" pitchFamily="18" charset="0"/>
              </a:rPr>
              <a:t>STRABISMUS (squint):  Failure of coordination of extraocular eye muscles, resulting in deviation of the affected eye &amp; diplopia.</a:t>
            </a:r>
          </a:p>
          <a:p>
            <a:pPr eaLnBrk="1" hangingPunct="1"/>
            <a:r>
              <a:rPr lang="en-US" altLang="en-US" sz="1000" dirty="0">
                <a:latin typeface="Times" panose="02020603050405020304" pitchFamily="18" charset="0"/>
              </a:rPr>
              <a:t>DIPLOPIA:  Double vision due to failure of the image to be aligned on corresponding points of the left &amp; right retinae.</a:t>
            </a:r>
          </a:p>
          <a:p>
            <a:pPr eaLnBrk="1" hangingPunct="1"/>
            <a:r>
              <a:rPr lang="en-US" altLang="en-US" sz="1000" dirty="0">
                <a:latin typeface="Times" panose="02020603050405020304" pitchFamily="18" charset="0"/>
              </a:rPr>
              <a:t>AMBLYOPIA (lazy eye):  Decreased visual acuity in the absence of anatomical defects in the visual pathway.  Secondary to strabismus; to avoid diplopia, the vision in one eye is suppressed at the level of the cerebral cortex.  Occurs in children with the critical period variously reported as ending by age 3/4 </a:t>
            </a:r>
            <a:r>
              <a:rPr lang="en-US" altLang="en-US" sz="1000" dirty="0" err="1">
                <a:latin typeface="Times" panose="02020603050405020304" pitchFamily="18" charset="0"/>
              </a:rPr>
              <a:t>yrs</a:t>
            </a:r>
            <a:r>
              <a:rPr lang="en-US" altLang="en-US" sz="1000" dirty="0">
                <a:latin typeface="Times" panose="02020603050405020304" pitchFamily="18" charset="0"/>
              </a:rPr>
              <a:t> and up to 8 yrs.</a:t>
            </a:r>
          </a:p>
          <a:p>
            <a:pPr eaLnBrk="1" hangingPunct="1"/>
            <a:r>
              <a:rPr lang="en-US" altLang="en-US" sz="1000" dirty="0">
                <a:latin typeface="Times" panose="02020603050405020304" pitchFamily="18" charset="0"/>
              </a:rPr>
              <a:t>SCOTOMA:  Area or “island” of visual loss within the visual field</a:t>
            </a:r>
          </a:p>
          <a:p>
            <a:pPr eaLnBrk="1" hangingPunct="1"/>
            <a:r>
              <a:rPr lang="en-US" altLang="en-US" sz="1000" dirty="0">
                <a:latin typeface="Times" panose="02020603050405020304" pitchFamily="18" charset="0"/>
              </a:rPr>
              <a:t>QUADRANTANOPIA:  Defective vision or blindness in approx. one-fourth of the visual field</a:t>
            </a:r>
          </a:p>
          <a:p>
            <a:pPr eaLnBrk="1" hangingPunct="1"/>
            <a:r>
              <a:rPr lang="en-US" altLang="en-US" sz="1000" dirty="0">
                <a:latin typeface="Times" panose="02020603050405020304" pitchFamily="18" charset="0"/>
              </a:rPr>
              <a:t>HEMIANOPSIA:  Defective vision or blindness in </a:t>
            </a:r>
            <a:r>
              <a:rPr lang="en-US" altLang="en-US" sz="1000" dirty="0" err="1">
                <a:latin typeface="Times" panose="02020603050405020304" pitchFamily="18" charset="0"/>
              </a:rPr>
              <a:t>approx</a:t>
            </a:r>
            <a:r>
              <a:rPr lang="en-US" altLang="en-US" sz="1000" dirty="0">
                <a:latin typeface="Times" panose="02020603050405020304" pitchFamily="18" charset="0"/>
              </a:rPr>
              <a:t>,. one-half of the visual field</a:t>
            </a:r>
          </a:p>
          <a:p>
            <a:pPr eaLnBrk="1" hangingPunct="1"/>
            <a:r>
              <a:rPr lang="en-US" altLang="en-US" sz="1000" dirty="0">
                <a:latin typeface="Times" panose="02020603050405020304" pitchFamily="18" charset="0"/>
              </a:rPr>
              <a:t>HOMONYMOUS DEFECTS:  Visual defects restricted to either the right or the left visual field (post-chiasmatic defects)</a:t>
            </a:r>
          </a:p>
          <a:p>
            <a:pPr eaLnBrk="1" hangingPunct="1"/>
            <a:r>
              <a:rPr lang="en-US" altLang="en-US" sz="1000" dirty="0">
                <a:latin typeface="Times" panose="02020603050405020304" pitchFamily="18" charset="0"/>
              </a:rPr>
              <a:t>HETERONYMOUS DEFECTS:  Visual defects involving parts of both the left &amp; right visual fields </a:t>
            </a:r>
          </a:p>
          <a:p>
            <a:pPr eaLnBrk="1" hangingPunct="1"/>
            <a:r>
              <a:rPr lang="en-US" altLang="en-US" sz="1000" dirty="0">
                <a:latin typeface="Times" panose="02020603050405020304" pitchFamily="18" charset="0"/>
              </a:rPr>
              <a:t>CONGROUS DEFECTS:  Visual defects are equivalent in each monocular visual field</a:t>
            </a:r>
          </a:p>
          <a:p>
            <a:pPr eaLnBrk="1" hangingPunct="1"/>
            <a:r>
              <a:rPr lang="en-US" altLang="en-US" sz="1000" dirty="0">
                <a:latin typeface="Times" panose="02020603050405020304" pitchFamily="18" charset="0"/>
              </a:rPr>
              <a:t>INCONGROUS DEFECTS:  Visual defects are NOT equivalent in each monocular field</a:t>
            </a:r>
          </a:p>
          <a:p>
            <a:pPr eaLnBrk="1" hangingPunct="1"/>
            <a:r>
              <a:rPr lang="en-US" altLang="en-US" sz="1000" dirty="0">
                <a:latin typeface="Times" panose="02020603050405020304" pitchFamily="18" charset="0"/>
              </a:rPr>
              <a:t>ALTITUDINAL DEFECTS:  Visual defects are in the upper or lower aspect of the visual fields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0572C8-6B13-4963-AE44-26E525CC92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3D2474A-9DA7-4097-ADD2-135A93348A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10B0617-5274-4E1B-8EE7-F312F7316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3F11A-607B-4A4E-8C6A-DEFCF215125A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611DDCE-FDF2-4D0A-88C6-AFEFC5DB2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1030384-4725-49B9-8830-3E2392960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7E57D-C415-4889-91C7-538BB0B25A7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54992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723C1B-1208-4316-BBE0-B62028514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2DC0C16-2313-4E4B-8EDA-0C70AAD85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DB22895-CFB8-475B-9092-49548D3B1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3F11A-607B-4A4E-8C6A-DEFCF215125A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126246-603C-4219-8E7D-EED188330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BAA395E-8E46-467D-9009-D11EA0C70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7E57D-C415-4889-91C7-538BB0B25A7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7225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DEF4F7C-1917-48A9-AAC6-F2E6E3900A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01E260F-2020-4208-A085-EB433ED36C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7B952FE-69C5-4CE0-A751-EE3F35534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3F11A-607B-4A4E-8C6A-DEFCF215125A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8B9C4E1-F254-4DCD-8D74-3A68F2B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25B6477-28B1-407E-9555-F6339E0B6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7E57D-C415-4889-91C7-538BB0B25A7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46894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A9F62A-B62E-4074-9636-35EE75DD8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3B4594-0439-4F53-8DA3-416619106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A9ED60-ECED-4DD5-A66F-86D450C59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3F11A-607B-4A4E-8C6A-DEFCF215125A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6AD2BB-21D0-479D-99AC-A0E8AFC3D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E09E54F-6F5F-4A5C-9A72-778CB17C3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7E57D-C415-4889-91C7-538BB0B25A7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91214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F5ED6F-BEF3-4922-A6F0-419C1FA9E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174BF4E-5859-4A28-97E6-30E797810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57D986-7D03-4A52-96A3-81313DDF4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3F11A-607B-4A4E-8C6A-DEFCF215125A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F3F44E5-1144-4497-A283-B1D69CE05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74E6F54-E5EE-4073-9AEB-DA75F0A5D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7E57D-C415-4889-91C7-538BB0B25A7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0948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3272E0-B7D4-4E20-8DED-BE5916DF9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5473BEC-85CB-4732-BB61-2F50FEB757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A475309-0BB0-4AF7-9E03-94A3217724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27D75ED-4107-4FA4-B886-B04015B0D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3F11A-607B-4A4E-8C6A-DEFCF215125A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0147E5C-E9F5-4F11-AA33-B00EE8544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CD369E0-93F5-4F1A-857D-59178839D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7E57D-C415-4889-91C7-538BB0B25A7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49828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6DA783-FCF5-4ABA-A25D-AEFD9FEAE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8C832EB-3F65-49AD-975F-450D8ED45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83BD441-7D16-41E6-89ED-D31BB3569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B4BBC14-E34C-47E1-B162-B02765C3E2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9E3E149-AFFF-42EA-86A7-B5AC0A318A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3B6C9FB-8B83-4882-98DF-5BE0C7541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3F11A-607B-4A4E-8C6A-DEFCF215125A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83512B8-585F-488C-9E38-4B26DF15A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15757B9-47C5-4BF3-BA88-ADF1BC2EE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7E57D-C415-4889-91C7-538BB0B25A7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47230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4E4E11-AE0E-418F-A727-F70EE1D55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FC6BDB8-C455-44B8-85DF-F5298E591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3F11A-607B-4A4E-8C6A-DEFCF215125A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E2FB351-AFB7-4D6A-85BC-76D811D5F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AFBCDF1-ED3F-4A58-8B82-0EF05D381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7E57D-C415-4889-91C7-538BB0B25A7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76000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754C688-FBEB-4F90-9452-9EDD18138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3F11A-607B-4A4E-8C6A-DEFCF215125A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43CEAC6-8170-4746-A6FF-6DBFE9EF2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F38E329-2605-4A0C-9C95-ED80BC814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7E57D-C415-4889-91C7-538BB0B25A7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74187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17B502-7D2D-4F2A-99CD-AA2B2B40C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2272F1-F7F3-4DD5-B708-E3868A2A8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89E9C40-E3BE-4D16-BA25-0CFE851DD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10CC763-9B53-4C40-90BD-6F879CA80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3F11A-607B-4A4E-8C6A-DEFCF215125A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2673BE5-9915-4110-B9BA-C732F40FB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8688009-3B4C-4484-AC2C-52B57F1CC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7E57D-C415-4889-91C7-538BB0B25A7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32849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4175E0-189E-47BB-BF53-D06C01AC8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6DC78FD-E63D-46B6-B1FA-E166A3A386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B677F6A-0265-4101-A4F0-6AAB02DE8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230111A-3225-4765-B316-85676AD7A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3F11A-607B-4A4E-8C6A-DEFCF215125A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59899E8-6C88-41E0-9DDF-3B6AA07AE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51E3EC6-1758-4234-AC7F-347554AB6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7E57D-C415-4889-91C7-538BB0B25A7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54272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20BCE12-548E-4E16-97AB-340539CDF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02EAC3C-0A68-4D78-854F-486D4E5B1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C0663F0-7E08-46A7-87C4-4732234BF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3F11A-607B-4A4E-8C6A-DEFCF215125A}" type="datetimeFigureOut">
              <a:rPr lang="en-ID" smtClean="0"/>
              <a:t>04/02/2021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A3E2C58-83AE-4FE6-98C6-A8A2021E0E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2AFF79-E460-482E-AF0C-D3795427BE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7E57D-C415-4889-91C7-538BB0B25A7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35419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1700" y="2269671"/>
            <a:ext cx="7848600" cy="2454730"/>
          </a:xfrm>
        </p:spPr>
        <p:txBody>
          <a:bodyPr>
            <a:noAutofit/>
          </a:bodyPr>
          <a:lstStyle/>
          <a:p>
            <a:pPr>
              <a:spcAft>
                <a:spcPts val="1000"/>
              </a:spcAft>
            </a:pPr>
            <a:r>
              <a:rPr lang="en-US" sz="3600" dirty="0" err="1"/>
              <a:t>Praktikum</a:t>
            </a:r>
            <a:r>
              <a:rPr lang="en-US" sz="3600" dirty="0"/>
              <a:t> </a:t>
            </a:r>
            <a:r>
              <a:rPr lang="en-US" sz="3600" dirty="0" err="1"/>
              <a:t>Fisiologi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MEDAN PENGLIHATAN</a:t>
            </a:r>
            <a:endParaRPr lang="en-ID" sz="36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5562600"/>
            <a:ext cx="6400800" cy="762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Zulkhah Noor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D65FE7E-78E1-41BE-BCD0-0AE7D28B4B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495299"/>
            <a:ext cx="1475014" cy="198750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>
            <a:extLst>
              <a:ext uri="{FF2B5EF4-FFF2-40B4-BE49-F238E27FC236}">
                <a16:creationId xmlns:a16="http://schemas.microsoft.com/office/drawing/2014/main" xmlns="" id="{CFD9C7C7-0B55-43F1-BCEF-E7CE0BCD9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56A20447-73A8-45E7-9C21-CC0AB55143D2}" type="slidenum">
              <a:rPr lang="en-US" altLang="en-US" sz="1400"/>
              <a:pPr/>
              <a:t>10</a:t>
            </a:fld>
            <a:endParaRPr lang="en-US" altLang="en-US" sz="140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xmlns="" id="{3EA686C5-7519-4EE7-AC2D-257794C35E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25600" y="76200"/>
            <a:ext cx="8915400" cy="762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Visual Fields &amp; the Visual Pathway</a:t>
            </a:r>
            <a:endParaRPr lang="en-US" altLang="en-US"/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xmlns="" id="{01736270-69FE-48AD-B752-11E32CCED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400" y="76201"/>
            <a:ext cx="901700" cy="284163"/>
          </a:xfrm>
          <a:prstGeom prst="rect">
            <a:avLst/>
          </a:prstGeom>
          <a:solidFill>
            <a:srgbClr val="B7FFAD"/>
          </a:solidFill>
          <a:ln w="9525">
            <a:solidFill>
              <a:srgbClr val="8FC787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>
                <a:latin typeface="Arial" panose="020B0604020202020204" pitchFamily="34" charset="0"/>
              </a:rPr>
              <a:t>Pg. 2</a:t>
            </a:r>
          </a:p>
        </p:txBody>
      </p:sp>
      <p:grpSp>
        <p:nvGrpSpPr>
          <p:cNvPr id="11269" name="Group 28">
            <a:extLst>
              <a:ext uri="{FF2B5EF4-FFF2-40B4-BE49-F238E27FC236}">
                <a16:creationId xmlns:a16="http://schemas.microsoft.com/office/drawing/2014/main" xmlns="" id="{945A4155-C101-4E6D-8D44-9BA1C6F0CB2B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838201"/>
            <a:ext cx="8305800" cy="5800725"/>
            <a:chOff x="144" y="528"/>
            <a:chExt cx="5232" cy="3654"/>
          </a:xfrm>
        </p:grpSpPr>
        <p:grpSp>
          <p:nvGrpSpPr>
            <p:cNvPr id="11271" name="Group 27">
              <a:extLst>
                <a:ext uri="{FF2B5EF4-FFF2-40B4-BE49-F238E27FC236}">
                  <a16:creationId xmlns:a16="http://schemas.microsoft.com/office/drawing/2014/main" xmlns="" id="{5DCC5EFF-2877-4B42-AB33-CFF0379264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" y="528"/>
              <a:ext cx="2614" cy="3654"/>
              <a:chOff x="144" y="528"/>
              <a:chExt cx="2614" cy="3654"/>
            </a:xfrm>
          </p:grpSpPr>
          <p:pic>
            <p:nvPicPr>
              <p:cNvPr id="11273" name="Picture 5" descr="Fig114AVisual Path">
                <a:extLst>
                  <a:ext uri="{FF2B5EF4-FFF2-40B4-BE49-F238E27FC236}">
                    <a16:creationId xmlns:a16="http://schemas.microsoft.com/office/drawing/2014/main" xmlns="" id="{CAFE8D53-4DC0-451C-A685-B471971D44A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4" y="528"/>
                <a:ext cx="2614" cy="3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274" name="Text Box 6">
                <a:extLst>
                  <a:ext uri="{FF2B5EF4-FFF2-40B4-BE49-F238E27FC236}">
                    <a16:creationId xmlns:a16="http://schemas.microsoft.com/office/drawing/2014/main" xmlns="" id="{97752A4D-AF8F-45E0-98E6-D8A8CBE608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288" cy="1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200" b="1">
                    <a:latin typeface="Verdana" panose="020B0604030504040204" pitchFamily="34" charset="0"/>
                  </a:rPr>
                  <a:t>OT</a:t>
                </a:r>
              </a:p>
            </p:txBody>
          </p:sp>
          <p:sp>
            <p:nvSpPr>
              <p:cNvPr id="11275" name="Text Box 7">
                <a:extLst>
                  <a:ext uri="{FF2B5EF4-FFF2-40B4-BE49-F238E27FC236}">
                    <a16:creationId xmlns:a16="http://schemas.microsoft.com/office/drawing/2014/main" xmlns="" id="{6E0E0226-8DC3-4BAB-88A8-935A61690E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52" y="2016"/>
                <a:ext cx="288" cy="1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200" b="1">
                    <a:latin typeface="Verdana" panose="020B0604030504040204" pitchFamily="34" charset="0"/>
                  </a:rPr>
                  <a:t>ON</a:t>
                </a:r>
              </a:p>
            </p:txBody>
          </p:sp>
          <p:sp>
            <p:nvSpPr>
              <p:cNvPr id="11276" name="Text Box 8">
                <a:extLst>
                  <a:ext uri="{FF2B5EF4-FFF2-40B4-BE49-F238E27FC236}">
                    <a16:creationId xmlns:a16="http://schemas.microsoft.com/office/drawing/2014/main" xmlns="" id="{4CAFB587-B0D1-45D0-B235-0025941EA0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64" y="2064"/>
                <a:ext cx="288" cy="1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200" b="1">
                    <a:latin typeface="Verdana" panose="020B0604030504040204" pitchFamily="34" charset="0"/>
                  </a:rPr>
                  <a:t>OC</a:t>
                </a:r>
              </a:p>
            </p:txBody>
          </p:sp>
          <p:grpSp>
            <p:nvGrpSpPr>
              <p:cNvPr id="11277" name="Group 9">
                <a:extLst>
                  <a:ext uri="{FF2B5EF4-FFF2-40B4-BE49-F238E27FC236}">
                    <a16:creationId xmlns:a16="http://schemas.microsoft.com/office/drawing/2014/main" xmlns="" id="{87C26E50-D6D1-4E41-9CDE-CB649FB0CCF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4" y="3792"/>
                <a:ext cx="1392" cy="390"/>
                <a:chOff x="384" y="3792"/>
                <a:chExt cx="1392" cy="390"/>
              </a:xfrm>
            </p:grpSpPr>
            <p:sp>
              <p:nvSpPr>
                <p:cNvPr id="11290" name="Text Box 10">
                  <a:extLst>
                    <a:ext uri="{FF2B5EF4-FFF2-40B4-BE49-F238E27FC236}">
                      <a16:creationId xmlns:a16="http://schemas.microsoft.com/office/drawing/2014/main" xmlns="" id="{A23D85DD-D486-4EFB-9735-1C88FC87398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12" y="3888"/>
                  <a:ext cx="576" cy="2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 sz="1200" b="1">
                      <a:latin typeface="Verdana" panose="020B0604030504040204" pitchFamily="34" charset="0"/>
                    </a:rPr>
                    <a:t>VISUAL CORTEX</a:t>
                  </a:r>
                </a:p>
              </p:txBody>
            </p:sp>
            <p:sp>
              <p:nvSpPr>
                <p:cNvPr id="11291" name="Line 11">
                  <a:extLst>
                    <a:ext uri="{FF2B5EF4-FFF2-40B4-BE49-F238E27FC236}">
                      <a16:creationId xmlns:a16="http://schemas.microsoft.com/office/drawing/2014/main" xmlns="" id="{F12FED08-F863-4E68-B69A-49F752CDDE6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440" y="3888"/>
                  <a:ext cx="336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ID"/>
                </a:p>
              </p:txBody>
            </p:sp>
            <p:sp>
              <p:nvSpPr>
                <p:cNvPr id="11292" name="Line 12">
                  <a:extLst>
                    <a:ext uri="{FF2B5EF4-FFF2-40B4-BE49-F238E27FC236}">
                      <a16:creationId xmlns:a16="http://schemas.microsoft.com/office/drawing/2014/main" xmlns="" id="{71958D2E-7405-4E5C-82CB-50A32878F2A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84" y="3792"/>
                  <a:ext cx="624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ID"/>
                </a:p>
              </p:txBody>
            </p:sp>
          </p:grpSp>
          <p:grpSp>
            <p:nvGrpSpPr>
              <p:cNvPr id="11278" name="Group 13">
                <a:extLst>
                  <a:ext uri="{FF2B5EF4-FFF2-40B4-BE49-F238E27FC236}">
                    <a16:creationId xmlns:a16="http://schemas.microsoft.com/office/drawing/2014/main" xmlns="" id="{7AB8750F-564E-41DC-AFA3-3AAA776BF5C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20" y="1536"/>
                <a:ext cx="768" cy="384"/>
                <a:chOff x="720" y="1536"/>
                <a:chExt cx="768" cy="384"/>
              </a:xfrm>
            </p:grpSpPr>
            <p:sp>
              <p:nvSpPr>
                <p:cNvPr id="11287" name="Text Box 14">
                  <a:extLst>
                    <a:ext uri="{FF2B5EF4-FFF2-40B4-BE49-F238E27FC236}">
                      <a16:creationId xmlns:a16="http://schemas.microsoft.com/office/drawing/2014/main" xmlns="" id="{44CC0E28-F2F8-4D1D-91DD-BAE08CFE95E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20" y="1536"/>
                  <a:ext cx="560" cy="1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 sz="1200" b="1">
                      <a:latin typeface="Verdana" panose="020B0604030504040204" pitchFamily="34" charset="0"/>
                    </a:rPr>
                    <a:t>RETINA</a:t>
                  </a:r>
                </a:p>
              </p:txBody>
            </p:sp>
            <p:sp>
              <p:nvSpPr>
                <p:cNvPr id="11288" name="Line 15">
                  <a:extLst>
                    <a:ext uri="{FF2B5EF4-FFF2-40B4-BE49-F238E27FC236}">
                      <a16:creationId xmlns:a16="http://schemas.microsoft.com/office/drawing/2014/main" xmlns="" id="{B9580DA8-A712-431A-B2A3-DA51D0F564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56" y="1632"/>
                  <a:ext cx="96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ID"/>
                </a:p>
              </p:txBody>
            </p:sp>
            <p:sp>
              <p:nvSpPr>
                <p:cNvPr id="11289" name="Line 16">
                  <a:extLst>
                    <a:ext uri="{FF2B5EF4-FFF2-40B4-BE49-F238E27FC236}">
                      <a16:creationId xmlns:a16="http://schemas.microsoft.com/office/drawing/2014/main" xmlns="" id="{96E30FCB-C6AE-465A-B354-C9423C65EC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56" y="1632"/>
                  <a:ext cx="432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ID"/>
                </a:p>
              </p:txBody>
            </p:sp>
          </p:grpSp>
          <p:sp>
            <p:nvSpPr>
              <p:cNvPr id="11279" name="Text Box 17">
                <a:extLst>
                  <a:ext uri="{FF2B5EF4-FFF2-40B4-BE49-F238E27FC236}">
                    <a16:creationId xmlns:a16="http://schemas.microsoft.com/office/drawing/2014/main" xmlns="" id="{EF23B0E1-8D61-4351-A15D-2E88DE732F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68" y="776"/>
                <a:ext cx="560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200" b="1">
                    <a:latin typeface="Verdana" panose="020B0604030504040204" pitchFamily="34" charset="0"/>
                  </a:rPr>
                  <a:t>VISUAL FIELD</a:t>
                </a:r>
              </a:p>
            </p:txBody>
          </p:sp>
          <p:grpSp>
            <p:nvGrpSpPr>
              <p:cNvPr id="11280" name="Group 18">
                <a:extLst>
                  <a:ext uri="{FF2B5EF4-FFF2-40B4-BE49-F238E27FC236}">
                    <a16:creationId xmlns:a16="http://schemas.microsoft.com/office/drawing/2014/main" xmlns="" id="{DCB7431D-50DB-4BF7-9756-C0FBB08FE04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8" y="2592"/>
                <a:ext cx="624" cy="288"/>
                <a:chOff x="768" y="2592"/>
                <a:chExt cx="624" cy="288"/>
              </a:xfrm>
            </p:grpSpPr>
            <p:sp>
              <p:nvSpPr>
                <p:cNvPr id="11284" name="Text Box 19">
                  <a:extLst>
                    <a:ext uri="{FF2B5EF4-FFF2-40B4-BE49-F238E27FC236}">
                      <a16:creationId xmlns:a16="http://schemas.microsoft.com/office/drawing/2014/main" xmlns="" id="{E4ADB87C-4552-4FD7-86EE-24A2E0666AB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68" y="2704"/>
                  <a:ext cx="384" cy="1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 sz="1200" b="1">
                      <a:latin typeface="Verdana" panose="020B0604030504040204" pitchFamily="34" charset="0"/>
                    </a:rPr>
                    <a:t>LGN</a:t>
                  </a:r>
                </a:p>
              </p:txBody>
            </p:sp>
            <p:sp>
              <p:nvSpPr>
                <p:cNvPr id="11285" name="Line 20">
                  <a:extLst>
                    <a:ext uri="{FF2B5EF4-FFF2-40B4-BE49-F238E27FC236}">
                      <a16:creationId xmlns:a16="http://schemas.microsoft.com/office/drawing/2014/main" xmlns="" id="{EFAB0674-6212-476F-B5F8-4B06AD1B06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008" y="2592"/>
                  <a:ext cx="96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ID"/>
                </a:p>
              </p:txBody>
            </p:sp>
            <p:sp>
              <p:nvSpPr>
                <p:cNvPr id="11286" name="Line 21">
                  <a:extLst>
                    <a:ext uri="{FF2B5EF4-FFF2-40B4-BE49-F238E27FC236}">
                      <a16:creationId xmlns:a16="http://schemas.microsoft.com/office/drawing/2014/main" xmlns="" id="{E6AC7A82-0DFB-4C4F-B847-F7BC4BD68B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08" y="2736"/>
                  <a:ext cx="384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ID"/>
                </a:p>
              </p:txBody>
            </p:sp>
          </p:grpSp>
          <p:grpSp>
            <p:nvGrpSpPr>
              <p:cNvPr id="11281" name="Group 22">
                <a:extLst>
                  <a:ext uri="{FF2B5EF4-FFF2-40B4-BE49-F238E27FC236}">
                    <a16:creationId xmlns:a16="http://schemas.microsoft.com/office/drawing/2014/main" xmlns="" id="{4631114E-57FB-46E5-9DBD-AD565CCABA3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4" y="2826"/>
                <a:ext cx="1200" cy="390"/>
                <a:chOff x="144" y="2826"/>
                <a:chExt cx="1200" cy="390"/>
              </a:xfrm>
            </p:grpSpPr>
            <p:sp>
              <p:nvSpPr>
                <p:cNvPr id="11282" name="Text Box 23">
                  <a:extLst>
                    <a:ext uri="{FF2B5EF4-FFF2-40B4-BE49-F238E27FC236}">
                      <a16:creationId xmlns:a16="http://schemas.microsoft.com/office/drawing/2014/main" xmlns="" id="{7BC7CB59-F575-48F7-804E-B744DCD3D5F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44" y="2826"/>
                  <a:ext cx="864" cy="2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 sz="1200" b="1">
                      <a:latin typeface="Verdana" panose="020B0604030504040204" pitchFamily="34" charset="0"/>
                    </a:rPr>
                    <a:t>OPTIC RADIATIONS</a:t>
                  </a:r>
                </a:p>
              </p:txBody>
            </p:sp>
            <p:sp>
              <p:nvSpPr>
                <p:cNvPr id="11283" name="Line 24">
                  <a:extLst>
                    <a:ext uri="{FF2B5EF4-FFF2-40B4-BE49-F238E27FC236}">
                      <a16:creationId xmlns:a16="http://schemas.microsoft.com/office/drawing/2014/main" xmlns="" id="{85D1CCC2-3498-4938-A3FC-F6CCECF7F3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12" y="3024"/>
                  <a:ext cx="432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ID"/>
                </a:p>
              </p:txBody>
            </p:sp>
          </p:grpSp>
        </p:grpSp>
        <p:sp>
          <p:nvSpPr>
            <p:cNvPr id="11272" name="Text Box 25">
              <a:extLst>
                <a:ext uri="{FF2B5EF4-FFF2-40B4-BE49-F238E27FC236}">
                  <a16:creationId xmlns:a16="http://schemas.microsoft.com/office/drawing/2014/main" xmlns="" id="{9A5849E9-11E3-4157-AB61-6C91AEFA0C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3333"/>
              <a:ext cx="2208" cy="603"/>
            </a:xfrm>
            <a:prstGeom prst="rect">
              <a:avLst/>
            </a:prstGeom>
            <a:noFill/>
            <a:ln w="9525">
              <a:solidFill>
                <a:srgbClr val="161D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en-US" sz="1000" b="1">
                  <a:latin typeface="Verdana" panose="020B0604030504040204" pitchFamily="34" charset="0"/>
                </a:rPr>
                <a:t>ON = Optic Nerve</a:t>
              </a:r>
            </a:p>
            <a:p>
              <a:pPr algn="l">
                <a:spcBef>
                  <a:spcPct val="50000"/>
                </a:spcBef>
              </a:pPr>
              <a:r>
                <a:rPr lang="en-US" altLang="en-US" sz="1000" b="1">
                  <a:latin typeface="Verdana" panose="020B0604030504040204" pitchFamily="34" charset="0"/>
                </a:rPr>
                <a:t>OC = Optic Chiasm</a:t>
              </a:r>
            </a:p>
            <a:p>
              <a:pPr algn="l">
                <a:spcBef>
                  <a:spcPct val="50000"/>
                </a:spcBef>
              </a:pPr>
              <a:r>
                <a:rPr lang="en-US" altLang="en-US" sz="1000" b="1">
                  <a:latin typeface="Verdana" panose="020B0604030504040204" pitchFamily="34" charset="0"/>
                </a:rPr>
                <a:t>OT = Optic Tract</a:t>
              </a:r>
            </a:p>
            <a:p>
              <a:pPr algn="l">
                <a:spcBef>
                  <a:spcPct val="50000"/>
                </a:spcBef>
              </a:pPr>
              <a:r>
                <a:rPr lang="en-US" altLang="en-US" sz="1000" b="1">
                  <a:latin typeface="Verdana" panose="020B0604030504040204" pitchFamily="34" charset="0"/>
                </a:rPr>
                <a:t>LGN = Lateral Geniculate Nucleus of Thalamus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>
            <a:extLst>
              <a:ext uri="{FF2B5EF4-FFF2-40B4-BE49-F238E27FC236}">
                <a16:creationId xmlns:a16="http://schemas.microsoft.com/office/drawing/2014/main" xmlns="" id="{365134D2-9C85-494C-8D25-614E26634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2191B6F3-8441-4F07-B013-23F3E4A6C00F}" type="slidenum">
              <a:rPr lang="en-US" altLang="en-US" sz="1400"/>
              <a:pPr/>
              <a:t>11</a:t>
            </a:fld>
            <a:endParaRPr lang="en-US" altLang="en-US" sz="1400"/>
          </a:p>
        </p:txBody>
      </p:sp>
      <p:sp>
        <p:nvSpPr>
          <p:cNvPr id="125963" name="Text Box 11">
            <a:extLst>
              <a:ext uri="{FF2B5EF4-FFF2-40B4-BE49-F238E27FC236}">
                <a16:creationId xmlns:a16="http://schemas.microsoft.com/office/drawing/2014/main" xmlns="" id="{91C75622-537C-4F68-AD51-3BA5AD241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7975" y="685801"/>
            <a:ext cx="35052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66688" indent="-166688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 dirty="0" err="1">
                <a:solidFill>
                  <a:srgbClr val="1A22B5"/>
                </a:solidFill>
                <a:latin typeface="Arial" panose="020B0604020202020204" pitchFamily="34" charset="0"/>
              </a:rPr>
              <a:t>Definisi</a:t>
            </a:r>
            <a:r>
              <a:rPr lang="en-US" altLang="en-US" sz="1800" b="1" dirty="0">
                <a:solidFill>
                  <a:srgbClr val="1A22B5"/>
                </a:solidFill>
                <a:latin typeface="Arial" panose="020B0604020202020204" pitchFamily="34" charset="0"/>
              </a:rPr>
              <a:t>: </a:t>
            </a:r>
            <a:r>
              <a:rPr lang="en-US" altLang="en-US" sz="1800" dirty="0" err="1">
                <a:solidFill>
                  <a:srgbClr val="1A22B5"/>
                </a:solidFill>
                <a:latin typeface="Arial" panose="020B0604020202020204" pitchFamily="34" charset="0"/>
              </a:rPr>
              <a:t>Seluruh</a:t>
            </a:r>
            <a:r>
              <a:rPr lang="en-US" altLang="en-US" sz="1800" dirty="0">
                <a:solidFill>
                  <a:srgbClr val="1A22B5"/>
                </a:solidFill>
                <a:latin typeface="Arial" panose="020B0604020202020204" pitchFamily="34" charset="0"/>
              </a:rPr>
              <a:t> area yang </a:t>
            </a:r>
            <a:r>
              <a:rPr lang="en-US" altLang="en-US" sz="1800" dirty="0" err="1">
                <a:solidFill>
                  <a:srgbClr val="1A22B5"/>
                </a:solidFill>
                <a:latin typeface="Arial" panose="020B0604020202020204" pitchFamily="34" charset="0"/>
              </a:rPr>
              <a:t>dapat</a:t>
            </a:r>
            <a:r>
              <a:rPr lang="en-US" altLang="en-US" sz="1800" dirty="0">
                <a:solidFill>
                  <a:srgbClr val="1A22B5"/>
                </a:solidFill>
                <a:latin typeface="Arial" panose="020B0604020202020204" pitchFamily="34" charset="0"/>
              </a:rPr>
              <a:t> "</a:t>
            </a:r>
            <a:r>
              <a:rPr lang="en-US" altLang="en-US" sz="1800" dirty="0" err="1">
                <a:solidFill>
                  <a:srgbClr val="1A22B5"/>
                </a:solidFill>
                <a:latin typeface="Arial" panose="020B0604020202020204" pitchFamily="34" charset="0"/>
              </a:rPr>
              <a:t>dilihat</a:t>
            </a:r>
            <a:r>
              <a:rPr lang="en-US" altLang="en-US" sz="1800" dirty="0">
                <a:solidFill>
                  <a:srgbClr val="1A22B5"/>
                </a:solidFill>
                <a:latin typeface="Arial" panose="020B0604020202020204" pitchFamily="34" charset="0"/>
              </a:rPr>
              <a:t>" oleh </a:t>
            </a:r>
            <a:r>
              <a:rPr lang="en-US" altLang="en-US" sz="1800" dirty="0" err="1">
                <a:solidFill>
                  <a:srgbClr val="1A22B5"/>
                </a:solidFill>
                <a:latin typeface="Arial" panose="020B0604020202020204" pitchFamily="34" charset="0"/>
              </a:rPr>
              <a:t>pasien</a:t>
            </a:r>
            <a:r>
              <a:rPr lang="en-US" altLang="en-US" sz="1800" dirty="0">
                <a:solidFill>
                  <a:srgbClr val="1A22B5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solidFill>
                  <a:srgbClr val="1A22B5"/>
                </a:solidFill>
                <a:latin typeface="Arial" panose="020B0604020202020204" pitchFamily="34" charset="0"/>
              </a:rPr>
              <a:t>tanpa</a:t>
            </a:r>
            <a:r>
              <a:rPr lang="en-US" altLang="en-US" sz="1800" dirty="0">
                <a:solidFill>
                  <a:srgbClr val="1A22B5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solidFill>
                  <a:srgbClr val="1A22B5"/>
                </a:solidFill>
                <a:latin typeface="Arial" panose="020B0604020202020204" pitchFamily="34" charset="0"/>
              </a:rPr>
              <a:t>gerakan</a:t>
            </a:r>
            <a:r>
              <a:rPr lang="en-US" altLang="en-US" sz="1800" dirty="0">
                <a:solidFill>
                  <a:srgbClr val="1A22B5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solidFill>
                  <a:srgbClr val="1A22B5"/>
                </a:solidFill>
                <a:latin typeface="Arial" panose="020B0604020202020204" pitchFamily="34" charset="0"/>
              </a:rPr>
              <a:t>kepala</a:t>
            </a:r>
            <a:r>
              <a:rPr lang="en-US" altLang="en-US" sz="1800" dirty="0">
                <a:solidFill>
                  <a:srgbClr val="1A22B5"/>
                </a:solidFill>
                <a:latin typeface="Arial" panose="020B0604020202020204" pitchFamily="34" charset="0"/>
              </a:rPr>
              <a:t> dan </a:t>
            </a:r>
            <a:r>
              <a:rPr lang="en-US" altLang="en-US" sz="1800" dirty="0" err="1">
                <a:solidFill>
                  <a:srgbClr val="1A22B5"/>
                </a:solidFill>
                <a:latin typeface="Arial" panose="020B0604020202020204" pitchFamily="34" charset="0"/>
              </a:rPr>
              <a:t>dengan</a:t>
            </a:r>
            <a:r>
              <a:rPr lang="en-US" altLang="en-US" sz="1800" dirty="0">
                <a:solidFill>
                  <a:srgbClr val="1A22B5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solidFill>
                  <a:srgbClr val="1A22B5"/>
                </a:solidFill>
                <a:latin typeface="Arial" panose="020B0604020202020204" pitchFamily="34" charset="0"/>
              </a:rPr>
              <a:t>mata</a:t>
            </a:r>
            <a:r>
              <a:rPr lang="en-US" altLang="en-US" sz="1800" dirty="0">
                <a:solidFill>
                  <a:srgbClr val="1A22B5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solidFill>
                  <a:srgbClr val="1A22B5"/>
                </a:solidFill>
                <a:latin typeface="Arial" panose="020B0604020202020204" pitchFamily="34" charset="0"/>
              </a:rPr>
              <a:t>terpaku</a:t>
            </a:r>
            <a:r>
              <a:rPr lang="en-US" altLang="en-US" sz="1800" dirty="0">
                <a:solidFill>
                  <a:srgbClr val="1A22B5"/>
                </a:solidFill>
                <a:latin typeface="Arial" panose="020B0604020202020204" pitchFamily="34" charset="0"/>
              </a:rPr>
              <a:t> pada </a:t>
            </a:r>
            <a:r>
              <a:rPr lang="en-US" altLang="en-US" sz="1800" dirty="0" err="1">
                <a:solidFill>
                  <a:srgbClr val="1A22B5"/>
                </a:solidFill>
                <a:latin typeface="Arial" panose="020B0604020202020204" pitchFamily="34" charset="0"/>
              </a:rPr>
              <a:t>satu</a:t>
            </a:r>
            <a:r>
              <a:rPr lang="en-US" altLang="en-US" sz="1800" dirty="0">
                <a:solidFill>
                  <a:srgbClr val="1A22B5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solidFill>
                  <a:srgbClr val="1A22B5"/>
                </a:solidFill>
                <a:latin typeface="Arial" panose="020B0604020202020204" pitchFamily="34" charset="0"/>
              </a:rPr>
              <a:t>titik</a:t>
            </a:r>
            <a:r>
              <a:rPr lang="en-US" altLang="en-US" sz="1800" dirty="0">
                <a:solidFill>
                  <a:srgbClr val="1A22B5"/>
                </a:solidFill>
                <a:latin typeface="Arial" panose="020B0604020202020204" pitchFamily="34" charset="0"/>
              </a:rPr>
              <a:t>.</a:t>
            </a:r>
            <a:endParaRPr lang="en-US" altLang="en-US" sz="1600" dirty="0">
              <a:solidFill>
                <a:srgbClr val="1A22B5"/>
              </a:solidFill>
              <a:latin typeface="Arial" panose="020B0604020202020204" pitchFamily="34" charset="0"/>
            </a:endParaRP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xmlns="" id="{782E9EBF-9B87-4BE2-8866-CA84FF82A2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2963" y="158071"/>
            <a:ext cx="41910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600" b="1" u="sng" dirty="0">
                <a:solidFill>
                  <a:srgbClr val="1A22B5"/>
                </a:solidFill>
                <a:latin typeface="Arial" panose="020B0604020202020204" pitchFamily="34" charset="0"/>
              </a:rPr>
              <a:t>Medan </a:t>
            </a:r>
            <a:r>
              <a:rPr lang="en-US" altLang="en-US" sz="3600" b="1" u="sng" dirty="0" err="1">
                <a:solidFill>
                  <a:srgbClr val="1A22B5"/>
                </a:solidFill>
                <a:latin typeface="Arial" panose="020B0604020202020204" pitchFamily="34" charset="0"/>
              </a:rPr>
              <a:t>Penglihatan</a:t>
            </a:r>
            <a:endParaRPr lang="en-US" altLang="en-US" sz="3600" dirty="0">
              <a:solidFill>
                <a:srgbClr val="1A22B5"/>
              </a:solidFill>
              <a:latin typeface="Arial" panose="020B0604020202020204" pitchFamily="34" charset="0"/>
            </a:endParaRPr>
          </a:p>
        </p:txBody>
      </p:sp>
      <p:sp>
        <p:nvSpPr>
          <p:cNvPr id="12293" name="Text Box 30">
            <a:extLst>
              <a:ext uri="{FF2B5EF4-FFF2-40B4-BE49-F238E27FC236}">
                <a16:creationId xmlns:a16="http://schemas.microsoft.com/office/drawing/2014/main" xmlns="" id="{A6160160-AEE6-4CDE-B408-C5ECEFB43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400" y="76201"/>
            <a:ext cx="901700" cy="284163"/>
          </a:xfrm>
          <a:prstGeom prst="rect">
            <a:avLst/>
          </a:prstGeom>
          <a:solidFill>
            <a:srgbClr val="B7FFAD"/>
          </a:solidFill>
          <a:ln w="9525">
            <a:solidFill>
              <a:srgbClr val="8FC787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>
                <a:latin typeface="Arial" panose="020B0604020202020204" pitchFamily="34" charset="0"/>
              </a:rPr>
              <a:t>Pg. 3</a:t>
            </a:r>
          </a:p>
        </p:txBody>
      </p:sp>
      <p:sp>
        <p:nvSpPr>
          <p:cNvPr id="125987" name="Text Box 35">
            <a:extLst>
              <a:ext uri="{FF2B5EF4-FFF2-40B4-BE49-F238E27FC236}">
                <a16:creationId xmlns:a16="http://schemas.microsoft.com/office/drawing/2014/main" xmlns="" id="{A632CD9F-7C90-4637-872B-C2F1F34CF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043" y="2209800"/>
            <a:ext cx="372835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66688" indent="-166688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58788" indent="-1778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 dirty="0" err="1">
                <a:solidFill>
                  <a:srgbClr val="1A22B5"/>
                </a:solidFill>
                <a:latin typeface="Arial" panose="020B0604020202020204" pitchFamily="34" charset="0"/>
              </a:rPr>
              <a:t>Pemetaan</a:t>
            </a:r>
            <a:r>
              <a:rPr lang="en-US" altLang="en-US" sz="1800" b="1" dirty="0">
                <a:solidFill>
                  <a:srgbClr val="1A22B5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800" b="1" dirty="0" err="1">
                <a:solidFill>
                  <a:srgbClr val="1A22B5"/>
                </a:solidFill>
                <a:latin typeface="Arial" panose="020B0604020202020204" pitchFamily="34" charset="0"/>
              </a:rPr>
              <a:t>Bidang</a:t>
            </a:r>
            <a:r>
              <a:rPr lang="en-US" altLang="en-US" sz="1800" b="1" dirty="0">
                <a:solidFill>
                  <a:srgbClr val="1A22B5"/>
                </a:solidFill>
                <a:latin typeface="Arial" panose="020B0604020202020204" pitchFamily="34" charset="0"/>
              </a:rPr>
              <a:t> Visual:</a:t>
            </a:r>
          </a:p>
          <a:p>
            <a:pPr>
              <a:spcBef>
                <a:spcPct val="50000"/>
              </a:spcBef>
            </a:pPr>
            <a:r>
              <a:rPr lang="en-US" altLang="en-US" sz="1800" dirty="0" err="1">
                <a:latin typeface="Arial" panose="020B0604020202020204" pitchFamily="34" charset="0"/>
              </a:rPr>
              <a:t>Metode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konfrontasional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en-US" sz="1800" dirty="0" err="1">
                <a:latin typeface="Arial" panose="020B0604020202020204" pitchFamily="34" charset="0"/>
              </a:rPr>
              <a:t>Perimetri</a:t>
            </a:r>
            <a:r>
              <a:rPr lang="en-US" altLang="en-US" sz="1800" dirty="0">
                <a:latin typeface="Arial" panose="020B0604020202020204" pitchFamily="34" charset="0"/>
              </a:rPr>
              <a:t> (Manual </a:t>
            </a:r>
            <a:r>
              <a:rPr lang="en-US" altLang="en-US" sz="1800" dirty="0" err="1">
                <a:latin typeface="Arial" panose="020B0604020202020204" pitchFamily="34" charset="0"/>
              </a:rPr>
              <a:t>atau</a:t>
            </a:r>
            <a:r>
              <a:rPr lang="en-US" altLang="en-US" sz="1800" b="1" dirty="0">
                <a:solidFill>
                  <a:srgbClr val="1A22B5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Otomatis</a:t>
            </a:r>
            <a:r>
              <a:rPr lang="en-US" altLang="en-US" sz="1800" b="1" dirty="0">
                <a:solidFill>
                  <a:srgbClr val="1A22B5"/>
                </a:solidFill>
                <a:latin typeface="Arial" panose="020B0604020202020204" pitchFamily="34" charset="0"/>
              </a:rPr>
              <a:t>)</a:t>
            </a:r>
            <a:endParaRPr lang="en-US" altLang="en-US" sz="16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grpSp>
        <p:nvGrpSpPr>
          <p:cNvPr id="2" name="Group 77">
            <a:extLst>
              <a:ext uri="{FF2B5EF4-FFF2-40B4-BE49-F238E27FC236}">
                <a16:creationId xmlns:a16="http://schemas.microsoft.com/office/drawing/2014/main" xmlns="" id="{1696128E-4CD9-468D-AB97-EB5ECD026546}"/>
              </a:ext>
            </a:extLst>
          </p:cNvPr>
          <p:cNvGrpSpPr>
            <a:grpSpLocks/>
          </p:cNvGrpSpPr>
          <p:nvPr/>
        </p:nvGrpSpPr>
        <p:grpSpPr bwMode="auto">
          <a:xfrm>
            <a:off x="5462588" y="838200"/>
            <a:ext cx="1174750" cy="520700"/>
            <a:chOff x="2492" y="536"/>
            <a:chExt cx="740" cy="328"/>
          </a:xfrm>
        </p:grpSpPr>
        <p:sp>
          <p:nvSpPr>
            <p:cNvPr id="12332" name="Text Box 78">
              <a:extLst>
                <a:ext uri="{FF2B5EF4-FFF2-40B4-BE49-F238E27FC236}">
                  <a16:creationId xmlns:a16="http://schemas.microsoft.com/office/drawing/2014/main" xmlns="" id="{1D254262-2416-45E6-99FF-E904F2769D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2" y="536"/>
              <a:ext cx="74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000">
                  <a:latin typeface="Arial" panose="020B0604020202020204" pitchFamily="34" charset="0"/>
                </a:rPr>
                <a:t>Temporal Field of Left Eye</a:t>
              </a:r>
            </a:p>
          </p:txBody>
        </p:sp>
        <p:sp>
          <p:nvSpPr>
            <p:cNvPr id="12333" name="AutoShape 79">
              <a:extLst>
                <a:ext uri="{FF2B5EF4-FFF2-40B4-BE49-F238E27FC236}">
                  <a16:creationId xmlns:a16="http://schemas.microsoft.com/office/drawing/2014/main" xmlns="" id="{E79E7919-69BB-4DF8-83ED-4ADD20473CB1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2825" y="489"/>
              <a:ext cx="94" cy="656"/>
            </a:xfrm>
            <a:prstGeom prst="rightBracket">
              <a:avLst>
                <a:gd name="adj" fmla="val 5815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3" name="Group 80">
            <a:extLst>
              <a:ext uri="{FF2B5EF4-FFF2-40B4-BE49-F238E27FC236}">
                <a16:creationId xmlns:a16="http://schemas.microsoft.com/office/drawing/2014/main" xmlns="" id="{5DEB0D79-966C-48EB-86AA-63681E02393B}"/>
              </a:ext>
            </a:extLst>
          </p:cNvPr>
          <p:cNvGrpSpPr>
            <a:grpSpLocks/>
          </p:cNvGrpSpPr>
          <p:nvPr/>
        </p:nvGrpSpPr>
        <p:grpSpPr bwMode="auto">
          <a:xfrm>
            <a:off x="6611938" y="876300"/>
            <a:ext cx="1079500" cy="508000"/>
            <a:chOff x="3184" y="552"/>
            <a:chExt cx="680" cy="320"/>
          </a:xfrm>
        </p:grpSpPr>
        <p:sp>
          <p:nvSpPr>
            <p:cNvPr id="12330" name="Text Box 81">
              <a:extLst>
                <a:ext uri="{FF2B5EF4-FFF2-40B4-BE49-F238E27FC236}">
                  <a16:creationId xmlns:a16="http://schemas.microsoft.com/office/drawing/2014/main" xmlns="" id="{9411C884-FE46-49FA-BDF6-9C0CD7356D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2" y="552"/>
              <a:ext cx="6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000">
                  <a:latin typeface="Arial" panose="020B0604020202020204" pitchFamily="34" charset="0"/>
                </a:rPr>
                <a:t>Nasal Field of Left Eye</a:t>
              </a:r>
            </a:p>
          </p:txBody>
        </p:sp>
        <p:sp>
          <p:nvSpPr>
            <p:cNvPr id="12331" name="AutoShape 82">
              <a:extLst>
                <a:ext uri="{FF2B5EF4-FFF2-40B4-BE49-F238E27FC236}">
                  <a16:creationId xmlns:a16="http://schemas.microsoft.com/office/drawing/2014/main" xmlns="" id="{0DBAD001-8181-4E40-9A16-63C445AB1FD5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3465" y="497"/>
              <a:ext cx="94" cy="656"/>
            </a:xfrm>
            <a:prstGeom prst="rightBracket">
              <a:avLst>
                <a:gd name="adj" fmla="val 5815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4" name="Group 88">
            <a:extLst>
              <a:ext uri="{FF2B5EF4-FFF2-40B4-BE49-F238E27FC236}">
                <a16:creationId xmlns:a16="http://schemas.microsoft.com/office/drawing/2014/main" xmlns="" id="{935775CF-8F4F-4EDF-BFC1-F9FAFAB60126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457200"/>
            <a:ext cx="5105400" cy="3594100"/>
            <a:chOff x="2400" y="288"/>
            <a:chExt cx="3216" cy="2264"/>
          </a:xfrm>
        </p:grpSpPr>
        <p:grpSp>
          <p:nvGrpSpPr>
            <p:cNvPr id="12320" name="Group 55">
              <a:extLst>
                <a:ext uri="{FF2B5EF4-FFF2-40B4-BE49-F238E27FC236}">
                  <a16:creationId xmlns:a16="http://schemas.microsoft.com/office/drawing/2014/main" xmlns="" id="{E869DF42-6901-4F2C-BB49-B382984244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32" y="820"/>
              <a:ext cx="1584" cy="1724"/>
              <a:chOff x="4032" y="828"/>
              <a:chExt cx="1584" cy="1724"/>
            </a:xfrm>
          </p:grpSpPr>
          <p:grpSp>
            <p:nvGrpSpPr>
              <p:cNvPr id="12326" name="Group 54">
                <a:extLst>
                  <a:ext uri="{FF2B5EF4-FFF2-40B4-BE49-F238E27FC236}">
                    <a16:creationId xmlns:a16="http://schemas.microsoft.com/office/drawing/2014/main" xmlns="" id="{AC2292E9-4785-488D-9170-F51F8B6266B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32" y="828"/>
                <a:ext cx="1584" cy="1520"/>
                <a:chOff x="4032" y="812"/>
                <a:chExt cx="1584" cy="1520"/>
              </a:xfrm>
            </p:grpSpPr>
            <p:pic>
              <p:nvPicPr>
                <p:cNvPr id="12328" name="Picture 53" descr="Nolte 17-29B">
                  <a:extLst>
                    <a:ext uri="{FF2B5EF4-FFF2-40B4-BE49-F238E27FC236}">
                      <a16:creationId xmlns:a16="http://schemas.microsoft.com/office/drawing/2014/main" xmlns="" id="{D276A158-FB07-4C4E-8D2B-C65540D0F73D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32" y="812"/>
                  <a:ext cx="1584" cy="15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329" name="Text Box 23">
                  <a:extLst>
                    <a:ext uri="{FF2B5EF4-FFF2-40B4-BE49-F238E27FC236}">
                      <a16:creationId xmlns:a16="http://schemas.microsoft.com/office/drawing/2014/main" xmlns="" id="{C1BEC789-4F66-4042-9396-DE59ADE59C0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84" y="1480"/>
                  <a:ext cx="192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 algn="l">
                    <a:spcBef>
                      <a:spcPct val="50000"/>
                    </a:spcBef>
                  </a:pPr>
                  <a:r>
                    <a:rPr lang="en-US" altLang="en-US" sz="1200" b="1">
                      <a:latin typeface="Arial" panose="020B0604020202020204" pitchFamily="34" charset="0"/>
                    </a:rPr>
                    <a:t>F</a:t>
                  </a:r>
                  <a:endParaRPr lang="en-US" altLang="en-US"/>
                </a:p>
              </p:txBody>
            </p:sp>
          </p:grpSp>
          <p:sp>
            <p:nvSpPr>
              <p:cNvPr id="12327" name="Text Box 9">
                <a:extLst>
                  <a:ext uri="{FF2B5EF4-FFF2-40B4-BE49-F238E27FC236}">
                    <a16:creationId xmlns:a16="http://schemas.microsoft.com/office/drawing/2014/main" xmlns="" id="{BE4361E5-0FDF-43E7-BBE0-82FC85BCAD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56" y="2264"/>
                <a:ext cx="124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200">
                    <a:latin typeface="Arial" panose="020B0604020202020204" pitchFamily="34" charset="0"/>
                  </a:rPr>
                  <a:t>Normal </a:t>
                </a:r>
                <a:r>
                  <a:rPr lang="en-US" altLang="en-US" sz="1200" b="1">
                    <a:solidFill>
                      <a:srgbClr val="FF0C15"/>
                    </a:solidFill>
                    <a:latin typeface="Arial" panose="020B0604020202020204" pitchFamily="34" charset="0"/>
                  </a:rPr>
                  <a:t>Monocular</a:t>
                </a:r>
                <a:r>
                  <a:rPr lang="en-US" altLang="en-US" sz="1200">
                    <a:latin typeface="Arial" panose="020B0604020202020204" pitchFamily="34" charset="0"/>
                  </a:rPr>
                  <a:t> Visual Field of </a:t>
                </a:r>
                <a:r>
                  <a:rPr lang="en-US" altLang="en-US" sz="1200" b="1">
                    <a:solidFill>
                      <a:srgbClr val="FF0C15"/>
                    </a:solidFill>
                    <a:latin typeface="Arial" panose="020B0604020202020204" pitchFamily="34" charset="0"/>
                  </a:rPr>
                  <a:t>Right Eye</a:t>
                </a:r>
                <a:endParaRPr lang="en-US" altLang="en-US" sz="120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2321" name="Group 52">
              <a:extLst>
                <a:ext uri="{FF2B5EF4-FFF2-40B4-BE49-F238E27FC236}">
                  <a16:creationId xmlns:a16="http://schemas.microsoft.com/office/drawing/2014/main" xmlns="" id="{3804074E-536F-4795-8B8E-D19BC05BC9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0" y="842"/>
              <a:ext cx="1536" cy="1710"/>
              <a:chOff x="2400" y="842"/>
              <a:chExt cx="1536" cy="1710"/>
            </a:xfrm>
          </p:grpSpPr>
          <p:sp>
            <p:nvSpPr>
              <p:cNvPr id="12323" name="Text Box 8">
                <a:extLst>
                  <a:ext uri="{FF2B5EF4-FFF2-40B4-BE49-F238E27FC236}">
                    <a16:creationId xmlns:a16="http://schemas.microsoft.com/office/drawing/2014/main" xmlns="" id="{CF3500F8-A8C7-493C-8902-B8124751DE8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92" y="2264"/>
                <a:ext cx="124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200">
                    <a:latin typeface="Arial" panose="020B0604020202020204" pitchFamily="34" charset="0"/>
                  </a:rPr>
                  <a:t>Normal </a:t>
                </a:r>
                <a:r>
                  <a:rPr lang="en-US" altLang="en-US" sz="1200" b="1">
                    <a:solidFill>
                      <a:srgbClr val="FF0C15"/>
                    </a:solidFill>
                    <a:latin typeface="Arial" panose="020B0604020202020204" pitchFamily="34" charset="0"/>
                  </a:rPr>
                  <a:t>Monocular</a:t>
                </a:r>
                <a:r>
                  <a:rPr lang="en-US" altLang="en-US" sz="1200">
                    <a:latin typeface="Arial" panose="020B0604020202020204" pitchFamily="34" charset="0"/>
                  </a:rPr>
                  <a:t> Visual Field of </a:t>
                </a:r>
                <a:r>
                  <a:rPr lang="en-US" altLang="en-US" sz="1200" b="1">
                    <a:solidFill>
                      <a:srgbClr val="FF0C15"/>
                    </a:solidFill>
                    <a:latin typeface="Arial" panose="020B0604020202020204" pitchFamily="34" charset="0"/>
                  </a:rPr>
                  <a:t>Left Eye</a:t>
                </a:r>
                <a:endParaRPr lang="en-US" altLang="en-US" sz="1200">
                  <a:latin typeface="Arial" panose="020B0604020202020204" pitchFamily="34" charset="0"/>
                </a:endParaRPr>
              </a:p>
            </p:txBody>
          </p:sp>
          <p:pic>
            <p:nvPicPr>
              <p:cNvPr id="12324" name="Picture 51" descr="Nolte 17-29A">
                <a:extLst>
                  <a:ext uri="{FF2B5EF4-FFF2-40B4-BE49-F238E27FC236}">
                    <a16:creationId xmlns:a16="http://schemas.microsoft.com/office/drawing/2014/main" xmlns="" id="{A06D4B43-DA06-4449-953E-A35F2D27C77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0" y="842"/>
                <a:ext cx="1536" cy="1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325" name="Text Box 24">
                <a:extLst>
                  <a:ext uri="{FF2B5EF4-FFF2-40B4-BE49-F238E27FC236}">
                    <a16:creationId xmlns:a16="http://schemas.microsoft.com/office/drawing/2014/main" xmlns="" id="{AC1B5544-B505-4065-BB64-D84549866B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12" y="1488"/>
                <a:ext cx="192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altLang="en-US" sz="1200" b="1">
                    <a:latin typeface="Arial" panose="020B0604020202020204" pitchFamily="34" charset="0"/>
                  </a:rPr>
                  <a:t>F</a:t>
                </a:r>
                <a:endParaRPr lang="en-US" altLang="en-US"/>
              </a:p>
            </p:txBody>
          </p:sp>
        </p:grpSp>
        <p:sp>
          <p:nvSpPr>
            <p:cNvPr id="12322" name="Text Box 84">
              <a:extLst>
                <a:ext uri="{FF2B5EF4-FFF2-40B4-BE49-F238E27FC236}">
                  <a16:creationId xmlns:a16="http://schemas.microsoft.com/office/drawing/2014/main" xmlns="" id="{C3664C84-FF8D-476F-82E2-0260DA3596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288"/>
              <a:ext cx="25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u="sng">
                  <a:solidFill>
                    <a:schemeClr val="accent2"/>
                  </a:solidFill>
                  <a:latin typeface="Arial" panose="020B0604020202020204" pitchFamily="34" charset="0"/>
                </a:rPr>
                <a:t>Monocular Visual Fields</a:t>
              </a:r>
              <a:endParaRPr lang="en-US" altLang="en-US" u="sng">
                <a:latin typeface="Arial" panose="020B0604020202020204" pitchFamily="34" charset="0"/>
              </a:endParaRPr>
            </a:p>
          </p:txBody>
        </p:sp>
      </p:grpSp>
      <p:sp>
        <p:nvSpPr>
          <p:cNvPr id="126038" name="Text Box 86">
            <a:extLst>
              <a:ext uri="{FF2B5EF4-FFF2-40B4-BE49-F238E27FC236}">
                <a16:creationId xmlns:a16="http://schemas.microsoft.com/office/drawing/2014/main" xmlns="" id="{D387C11B-1489-44AA-828B-7644B5846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042" y="3729039"/>
            <a:ext cx="10662557" cy="3554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66688" indent="-166688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58788" indent="-1778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 dirty="0" err="1">
                <a:latin typeface="Arial" panose="020B0604020202020204" pitchFamily="34" charset="0"/>
              </a:rPr>
              <a:t>Bidang</a:t>
            </a:r>
            <a:r>
              <a:rPr lang="en-US" altLang="en-US" sz="1800" b="1" dirty="0">
                <a:latin typeface="Arial" panose="020B0604020202020204" pitchFamily="34" charset="0"/>
              </a:rPr>
              <a:t> Visual </a:t>
            </a:r>
            <a:r>
              <a:rPr lang="en-US" altLang="en-US" sz="1800" b="1" dirty="0" err="1">
                <a:latin typeface="Arial" panose="020B0604020202020204" pitchFamily="34" charset="0"/>
              </a:rPr>
              <a:t>monokuler</a:t>
            </a:r>
            <a:r>
              <a:rPr lang="en-US" altLang="en-US" sz="1800" b="1" dirty="0">
                <a:latin typeface="Arial" panose="020B0604020202020204" pitchFamily="34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altLang="en-US" sz="1800" dirty="0" err="1">
                <a:latin typeface="Arial" panose="020B0604020202020204" pitchFamily="34" charset="0"/>
              </a:rPr>
              <a:t>Setiap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mata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diuji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secara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terpisah</a:t>
            </a:r>
            <a:r>
              <a:rPr lang="en-US" altLang="en-US" sz="1800" dirty="0">
                <a:latin typeface="Arial" panose="020B0604020202020204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en-US" sz="1800" dirty="0" err="1">
                <a:latin typeface="Arial" panose="020B0604020202020204" pitchFamily="34" charset="0"/>
              </a:rPr>
              <a:t>Bidang</a:t>
            </a:r>
            <a:r>
              <a:rPr lang="en-US" altLang="en-US" sz="1800" dirty="0">
                <a:latin typeface="Arial" panose="020B0604020202020204" pitchFamily="34" charset="0"/>
              </a:rPr>
              <a:t> visual </a:t>
            </a:r>
            <a:r>
              <a:rPr lang="en-US" altLang="en-US" sz="1800" dirty="0" err="1">
                <a:latin typeface="Arial" panose="020B0604020202020204" pitchFamily="34" charset="0"/>
              </a:rPr>
              <a:t>monokuler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diplot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dengan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senter</a:t>
            </a:r>
            <a:r>
              <a:rPr lang="en-US" altLang="en-US" sz="1800" dirty="0">
                <a:latin typeface="Arial" panose="020B0604020202020204" pitchFamily="34" charset="0"/>
              </a:rPr>
              <a:t> Fovea (F).</a:t>
            </a:r>
          </a:p>
          <a:p>
            <a:pPr>
              <a:spcBef>
                <a:spcPct val="50000"/>
              </a:spcBef>
            </a:pPr>
            <a:r>
              <a:rPr lang="en-US" altLang="en-US" sz="1800" dirty="0" err="1">
                <a:latin typeface="Arial" panose="020B0604020202020204" pitchFamily="34" charset="0"/>
              </a:rPr>
              <a:t>Bidang</a:t>
            </a:r>
            <a:r>
              <a:rPr lang="en-US" altLang="en-US" sz="1800" dirty="0">
                <a:latin typeface="Arial" panose="020B0604020202020204" pitchFamily="34" charset="0"/>
              </a:rPr>
              <a:t> visual </a:t>
            </a:r>
            <a:r>
              <a:rPr lang="en-US" altLang="en-US" sz="1800" dirty="0" err="1">
                <a:latin typeface="Arial" panose="020B0604020202020204" pitchFamily="34" charset="0"/>
              </a:rPr>
              <a:t>monokuler</a:t>
            </a:r>
            <a:r>
              <a:rPr lang="en-US" altLang="en-US" sz="1800" dirty="0">
                <a:latin typeface="Arial" panose="020B0604020202020204" pitchFamily="34" charset="0"/>
              </a:rPr>
              <a:t> (area </a:t>
            </a:r>
            <a:r>
              <a:rPr lang="en-US" altLang="en-US" sz="1800" dirty="0" err="1">
                <a:latin typeface="Arial" panose="020B0604020202020204" pitchFamily="34" charset="0"/>
              </a:rPr>
              <a:t>berwarna</a:t>
            </a:r>
            <a:r>
              <a:rPr lang="en-US" altLang="en-US" sz="1800" dirty="0">
                <a:latin typeface="Arial" panose="020B0604020202020204" pitchFamily="34" charset="0"/>
              </a:rPr>
              <a:t> - </a:t>
            </a:r>
            <a:r>
              <a:rPr lang="en-US" altLang="en-US" sz="1800" dirty="0" err="1">
                <a:latin typeface="Arial" panose="020B0604020202020204" pitchFamily="34" charset="0"/>
              </a:rPr>
              <a:t>biru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untuk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kiri</a:t>
            </a:r>
            <a:r>
              <a:rPr lang="en-US" altLang="en-US" sz="1800" dirty="0">
                <a:latin typeface="Arial" panose="020B0604020202020204" pitchFamily="34" charset="0"/>
              </a:rPr>
              <a:t>; </a:t>
            </a:r>
            <a:r>
              <a:rPr lang="en-US" altLang="en-US" sz="1800" dirty="0" err="1">
                <a:latin typeface="Arial" panose="020B0604020202020204" pitchFamily="34" charset="0"/>
              </a:rPr>
              <a:t>hijau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untuk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kanan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dalam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contoh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ini</a:t>
            </a:r>
            <a:r>
              <a:rPr lang="en-US" altLang="en-US" sz="1800" dirty="0">
                <a:latin typeface="Arial" panose="020B0604020202020204" pitchFamily="34" charset="0"/>
              </a:rPr>
              <a:t>) </a:t>
            </a:r>
            <a:r>
              <a:rPr lang="en-US" altLang="en-US" sz="1800" dirty="0" err="1">
                <a:latin typeface="Arial" panose="020B0604020202020204" pitchFamily="34" charset="0"/>
              </a:rPr>
              <a:t>tidak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bulat</a:t>
            </a:r>
            <a:r>
              <a:rPr lang="en-US" altLang="en-US" sz="1800" dirty="0">
                <a:latin typeface="Arial" panose="020B0604020202020204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en-US" sz="1800" dirty="0">
                <a:latin typeface="Arial" panose="020B0604020202020204" pitchFamily="34" charset="0"/>
              </a:rPr>
              <a:t>Meridian Horizontal dan </a:t>
            </a:r>
            <a:r>
              <a:rPr lang="en-US" altLang="en-US" sz="1800" dirty="0" err="1">
                <a:latin typeface="Arial" panose="020B0604020202020204" pitchFamily="34" charset="0"/>
              </a:rPr>
              <a:t>Vertikal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sesuai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dengan</a:t>
            </a:r>
            <a:r>
              <a:rPr lang="en-US" altLang="en-US" sz="1800" dirty="0">
                <a:latin typeface="Arial" panose="020B0604020202020204" pitchFamily="34" charset="0"/>
              </a:rPr>
              <a:t> retina dan </a:t>
            </a:r>
            <a:r>
              <a:rPr lang="en-US" altLang="en-US" sz="1800" dirty="0" err="1">
                <a:latin typeface="Arial" panose="020B0604020202020204" pitchFamily="34" charset="0"/>
              </a:rPr>
              <a:t>membagi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bidang</a:t>
            </a:r>
            <a:r>
              <a:rPr lang="en-US" altLang="en-US" sz="1800" dirty="0">
                <a:latin typeface="Arial" panose="020B0604020202020204" pitchFamily="34" charset="0"/>
              </a:rPr>
              <a:t> visual </a:t>
            </a:r>
            <a:r>
              <a:rPr lang="en-US" altLang="en-US" sz="1800" dirty="0" err="1">
                <a:latin typeface="Arial" panose="020B0604020202020204" pitchFamily="34" charset="0"/>
              </a:rPr>
              <a:t>menjadi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kuadran</a:t>
            </a:r>
            <a:r>
              <a:rPr lang="en-US" altLang="en-US" sz="1800" dirty="0">
                <a:latin typeface="Arial" panose="020B0604020202020204" pitchFamily="34" charset="0"/>
              </a:rPr>
              <a:t> temporal </a:t>
            </a:r>
            <a:r>
              <a:rPr lang="en-US" altLang="en-US" sz="1800" dirty="0" err="1">
                <a:latin typeface="Arial" panose="020B0604020202020204" pitchFamily="34" charset="0"/>
              </a:rPr>
              <a:t>atas</a:t>
            </a:r>
            <a:r>
              <a:rPr lang="en-US" altLang="en-US" sz="1800" dirty="0">
                <a:latin typeface="Arial" panose="020B0604020202020204" pitchFamily="34" charset="0"/>
              </a:rPr>
              <a:t>, nasal </a:t>
            </a:r>
            <a:r>
              <a:rPr lang="en-US" altLang="en-US" sz="1800" dirty="0" err="1">
                <a:latin typeface="Arial" panose="020B0604020202020204" pitchFamily="34" charset="0"/>
              </a:rPr>
              <a:t>atas</a:t>
            </a:r>
            <a:r>
              <a:rPr lang="en-US" altLang="en-US" sz="1800" dirty="0">
                <a:latin typeface="Arial" panose="020B0604020202020204" pitchFamily="34" charset="0"/>
              </a:rPr>
              <a:t>, temporal </a:t>
            </a:r>
            <a:r>
              <a:rPr lang="en-US" altLang="en-US" sz="1800" dirty="0" err="1">
                <a:latin typeface="Arial" panose="020B0604020202020204" pitchFamily="34" charset="0"/>
              </a:rPr>
              <a:t>bawah</a:t>
            </a:r>
            <a:r>
              <a:rPr lang="en-US" altLang="en-US" sz="1800" dirty="0">
                <a:latin typeface="Arial" panose="020B0604020202020204" pitchFamily="34" charset="0"/>
              </a:rPr>
              <a:t> dan nasal </a:t>
            </a:r>
            <a:r>
              <a:rPr lang="en-US" altLang="en-US" sz="1800" dirty="0" err="1">
                <a:latin typeface="Arial" panose="020B0604020202020204" pitchFamily="34" charset="0"/>
              </a:rPr>
              <a:t>bawah</a:t>
            </a:r>
            <a:r>
              <a:rPr lang="en-US" altLang="en-US" sz="1800" dirty="0">
                <a:latin typeface="Arial" panose="020B0604020202020204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en-US" sz="1800" dirty="0" err="1">
                <a:latin typeface="Arial" panose="020B0604020202020204" pitchFamily="34" charset="0"/>
              </a:rPr>
              <a:t>Bayangkan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ini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adalah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bidang</a:t>
            </a:r>
            <a:r>
              <a:rPr lang="en-US" altLang="en-US" sz="1800" dirty="0">
                <a:latin typeface="Arial" panose="020B0604020202020204" pitchFamily="34" charset="0"/>
              </a:rPr>
              <a:t> visual Anda, </a:t>
            </a:r>
            <a:r>
              <a:rPr lang="en-US" altLang="en-US" sz="1800" dirty="0" err="1">
                <a:latin typeface="Arial" panose="020B0604020202020204" pitchFamily="34" charset="0"/>
              </a:rPr>
              <a:t>yaitu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semua</a:t>
            </a:r>
            <a:r>
              <a:rPr lang="en-US" altLang="en-US" sz="1800" dirty="0">
                <a:latin typeface="Arial" panose="020B0604020202020204" pitchFamily="34" charset="0"/>
              </a:rPr>
              <a:t> yang </a:t>
            </a:r>
            <a:r>
              <a:rPr lang="en-US" altLang="en-US" sz="1800" dirty="0" err="1">
                <a:latin typeface="Arial" panose="020B0604020202020204" pitchFamily="34" charset="0"/>
              </a:rPr>
              <a:t>dapat</a:t>
            </a:r>
            <a:r>
              <a:rPr lang="en-US" altLang="en-US" sz="1800" dirty="0">
                <a:latin typeface="Arial" panose="020B0604020202020204" pitchFamily="34" charset="0"/>
              </a:rPr>
              <a:t> Anda </a:t>
            </a:r>
            <a:r>
              <a:rPr lang="en-US" altLang="en-US" sz="1800" dirty="0" err="1">
                <a:latin typeface="Arial" panose="020B0604020202020204" pitchFamily="34" charset="0"/>
              </a:rPr>
              <a:t>lihat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dengan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mata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kiri</a:t>
            </a:r>
            <a:r>
              <a:rPr lang="en-US" altLang="en-US" sz="1800" dirty="0">
                <a:latin typeface="Arial" panose="020B0604020202020204" pitchFamily="34" charset="0"/>
              </a:rPr>
              <a:t> dan </a:t>
            </a:r>
            <a:r>
              <a:rPr lang="en-US" altLang="en-US" sz="1800" dirty="0" err="1">
                <a:latin typeface="Arial" panose="020B0604020202020204" pitchFamily="34" charset="0"/>
              </a:rPr>
              <a:t>mata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kanan</a:t>
            </a:r>
            <a:r>
              <a:rPr lang="en-US" altLang="en-US" sz="1800" dirty="0">
                <a:latin typeface="Arial" panose="020B0604020202020204" pitchFamily="34" charset="0"/>
              </a:rPr>
              <a:t> Anda (</a:t>
            </a:r>
            <a:r>
              <a:rPr lang="en-US" altLang="en-US" sz="1800" dirty="0" err="1">
                <a:latin typeface="Arial" panose="020B0604020202020204" pitchFamily="34" charset="0"/>
              </a:rPr>
              <a:t>diuji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secara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terpisah</a:t>
            </a:r>
            <a:r>
              <a:rPr lang="en-US" altLang="en-US" sz="1800" dirty="0">
                <a:latin typeface="Arial" panose="020B0604020202020204" pitchFamily="34" charset="0"/>
              </a:rPr>
              <a:t>) </a:t>
            </a:r>
            <a:r>
              <a:rPr lang="en-US" altLang="en-US" sz="1800" dirty="0" err="1">
                <a:latin typeface="Arial" panose="020B0604020202020204" pitchFamily="34" charset="0"/>
              </a:rPr>
              <a:t>saat</a:t>
            </a:r>
            <a:r>
              <a:rPr lang="en-US" altLang="en-US" sz="1800" dirty="0">
                <a:latin typeface="Arial" panose="020B0604020202020204" pitchFamily="34" charset="0"/>
              </a:rPr>
              <a:t> Anda </a:t>
            </a:r>
            <a:r>
              <a:rPr lang="en-US" altLang="en-US" sz="1800" dirty="0" err="1">
                <a:latin typeface="Arial" panose="020B0604020202020204" pitchFamily="34" charset="0"/>
              </a:rPr>
              <a:t>melihat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lurus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ke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depan</a:t>
            </a:r>
            <a:r>
              <a:rPr lang="en-US" altLang="en-US" sz="1800" dirty="0">
                <a:latin typeface="Arial" panose="020B0604020202020204" pitchFamily="34" charset="0"/>
              </a:rPr>
              <a:t> dan </a:t>
            </a:r>
            <a:r>
              <a:rPr lang="en-US" altLang="en-US" sz="1800" dirty="0" err="1">
                <a:latin typeface="Arial" panose="020B0604020202020204" pitchFamily="34" charset="0"/>
              </a:rPr>
              <a:t>tidak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menggerakkan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kepala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atau</a:t>
            </a: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err="1">
                <a:latin typeface="Arial" panose="020B0604020202020204" pitchFamily="34" charset="0"/>
              </a:rPr>
              <a:t>mata</a:t>
            </a:r>
            <a:r>
              <a:rPr lang="en-US" altLang="en-US" sz="1800" dirty="0">
                <a:latin typeface="Arial" panose="020B0604020202020204" pitchFamily="34" charset="0"/>
              </a:rPr>
              <a:t> Anda.</a:t>
            </a:r>
            <a:endParaRPr lang="en-US" altLang="en-US" sz="1600" dirty="0">
              <a:latin typeface="Arial" panose="020B0604020202020204" pitchFamily="34" charset="0"/>
            </a:endParaRPr>
          </a:p>
        </p:txBody>
      </p:sp>
      <p:grpSp>
        <p:nvGrpSpPr>
          <p:cNvPr id="8" name="Group 96">
            <a:extLst>
              <a:ext uri="{FF2B5EF4-FFF2-40B4-BE49-F238E27FC236}">
                <a16:creationId xmlns:a16="http://schemas.microsoft.com/office/drawing/2014/main" xmlns="" id="{4630A802-A2BE-4D31-B8AF-92E3F777C1E5}"/>
              </a:ext>
            </a:extLst>
          </p:cNvPr>
          <p:cNvGrpSpPr>
            <a:grpSpLocks/>
          </p:cNvGrpSpPr>
          <p:nvPr/>
        </p:nvGrpSpPr>
        <p:grpSpPr bwMode="auto">
          <a:xfrm>
            <a:off x="5395914" y="1217614"/>
            <a:ext cx="3290887" cy="2363787"/>
            <a:chOff x="2439" y="767"/>
            <a:chExt cx="2073" cy="1489"/>
          </a:xfrm>
        </p:grpSpPr>
        <p:grpSp>
          <p:nvGrpSpPr>
            <p:cNvPr id="12311" name="Group 75">
              <a:extLst>
                <a:ext uri="{FF2B5EF4-FFF2-40B4-BE49-F238E27FC236}">
                  <a16:creationId xmlns:a16="http://schemas.microsoft.com/office/drawing/2014/main" xmlns="" id="{CA2520E7-05EF-40CD-9636-0FC52E0C73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39" y="816"/>
              <a:ext cx="1488" cy="1440"/>
              <a:chOff x="2439" y="816"/>
              <a:chExt cx="1488" cy="1440"/>
            </a:xfrm>
          </p:grpSpPr>
          <p:sp>
            <p:nvSpPr>
              <p:cNvPr id="12318" name="Line 65">
                <a:extLst>
                  <a:ext uri="{FF2B5EF4-FFF2-40B4-BE49-F238E27FC236}">
                    <a16:creationId xmlns:a16="http://schemas.microsoft.com/office/drawing/2014/main" xmlns="" id="{19B4E7B5-C7C2-4AEF-ACB6-B3702F38C7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39" y="1566"/>
                <a:ext cx="1488" cy="1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D"/>
              </a:p>
            </p:txBody>
          </p:sp>
          <p:sp>
            <p:nvSpPr>
              <p:cNvPr id="12319" name="Line 66">
                <a:extLst>
                  <a:ext uri="{FF2B5EF4-FFF2-40B4-BE49-F238E27FC236}">
                    <a16:creationId xmlns:a16="http://schemas.microsoft.com/office/drawing/2014/main" xmlns="" id="{C9771E72-11E8-46C8-9C44-9AAAE29279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04" y="816"/>
                <a:ext cx="12" cy="14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D"/>
              </a:p>
            </p:txBody>
          </p:sp>
        </p:grpSp>
        <p:grpSp>
          <p:nvGrpSpPr>
            <p:cNvPr id="12312" name="Group 72">
              <a:extLst>
                <a:ext uri="{FF2B5EF4-FFF2-40B4-BE49-F238E27FC236}">
                  <a16:creationId xmlns:a16="http://schemas.microsoft.com/office/drawing/2014/main" xmlns="" id="{6E11B4D6-6807-4872-9F32-32778481BF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16" y="780"/>
              <a:ext cx="852" cy="372"/>
              <a:chOff x="3216" y="780"/>
              <a:chExt cx="852" cy="372"/>
            </a:xfrm>
          </p:grpSpPr>
          <p:sp>
            <p:nvSpPr>
              <p:cNvPr id="12316" name="Text Box 69">
                <a:extLst>
                  <a:ext uri="{FF2B5EF4-FFF2-40B4-BE49-F238E27FC236}">
                    <a16:creationId xmlns:a16="http://schemas.microsoft.com/office/drawing/2014/main" xmlns="" id="{8986B1C5-362A-49A8-9D50-B847360694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92" y="780"/>
                <a:ext cx="57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200">
                    <a:solidFill>
                      <a:srgbClr val="CC0000"/>
                    </a:solidFill>
                    <a:latin typeface="Arial" panose="020B0604020202020204" pitchFamily="34" charset="0"/>
                  </a:rPr>
                  <a:t>Vertical Meridian</a:t>
                </a:r>
                <a:endParaRPr lang="en-US" altLang="en-US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12317" name="Line 70">
                <a:extLst>
                  <a:ext uri="{FF2B5EF4-FFF2-40B4-BE49-F238E27FC236}">
                    <a16:creationId xmlns:a16="http://schemas.microsoft.com/office/drawing/2014/main" xmlns="" id="{340E8D74-FBE4-4838-8BE1-171B4D6332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16" y="912"/>
                <a:ext cx="432" cy="240"/>
              </a:xfrm>
              <a:prstGeom prst="line">
                <a:avLst/>
              </a:prstGeom>
              <a:noFill/>
              <a:ln w="19050">
                <a:solidFill>
                  <a:srgbClr val="CC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D"/>
              </a:p>
            </p:txBody>
          </p:sp>
        </p:grpSp>
        <p:grpSp>
          <p:nvGrpSpPr>
            <p:cNvPr id="12313" name="Group 95">
              <a:extLst>
                <a:ext uri="{FF2B5EF4-FFF2-40B4-BE49-F238E27FC236}">
                  <a16:creationId xmlns:a16="http://schemas.microsoft.com/office/drawing/2014/main" xmlns="" id="{0290B56C-ABBC-4E87-A52D-1936F8A5DD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0" y="767"/>
              <a:ext cx="1152" cy="805"/>
              <a:chOff x="3360" y="767"/>
              <a:chExt cx="1152" cy="805"/>
            </a:xfrm>
          </p:grpSpPr>
          <p:sp>
            <p:nvSpPr>
              <p:cNvPr id="12314" name="Text Box 68">
                <a:extLst>
                  <a:ext uri="{FF2B5EF4-FFF2-40B4-BE49-F238E27FC236}">
                    <a16:creationId xmlns:a16="http://schemas.microsoft.com/office/drawing/2014/main" xmlns="" id="{28832CB8-28DA-4311-8034-BF53C55B98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88" y="767"/>
                <a:ext cx="62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200">
                    <a:solidFill>
                      <a:srgbClr val="CC0000"/>
                    </a:solidFill>
                    <a:latin typeface="Arial" panose="020B0604020202020204" pitchFamily="34" charset="0"/>
                  </a:rPr>
                  <a:t>Horizontal Meridian</a:t>
                </a:r>
                <a:endParaRPr lang="en-US" altLang="en-US" sz="1200">
                  <a:latin typeface="Arial" panose="020B0604020202020204" pitchFamily="34" charset="0"/>
                </a:endParaRPr>
              </a:p>
            </p:txBody>
          </p:sp>
          <p:sp>
            <p:nvSpPr>
              <p:cNvPr id="12315" name="Line 71">
                <a:extLst>
                  <a:ext uri="{FF2B5EF4-FFF2-40B4-BE49-F238E27FC236}">
                    <a16:creationId xmlns:a16="http://schemas.microsoft.com/office/drawing/2014/main" xmlns="" id="{CFB78C24-4D2E-4EBC-A583-18E8CDA9D6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60" y="1008"/>
                <a:ext cx="672" cy="564"/>
              </a:xfrm>
              <a:prstGeom prst="line">
                <a:avLst/>
              </a:prstGeom>
              <a:noFill/>
              <a:ln w="19050">
                <a:solidFill>
                  <a:srgbClr val="CC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D"/>
              </a:p>
            </p:txBody>
          </p:sp>
        </p:grpSp>
      </p:grpSp>
      <p:grpSp>
        <p:nvGrpSpPr>
          <p:cNvPr id="12" name="Group 89">
            <a:extLst>
              <a:ext uri="{FF2B5EF4-FFF2-40B4-BE49-F238E27FC236}">
                <a16:creationId xmlns:a16="http://schemas.microsoft.com/office/drawing/2014/main" xmlns="" id="{BE32F84C-5A76-438E-95DC-5E322BD6E44D}"/>
              </a:ext>
            </a:extLst>
          </p:cNvPr>
          <p:cNvGrpSpPr>
            <a:grpSpLocks/>
          </p:cNvGrpSpPr>
          <p:nvPr/>
        </p:nvGrpSpPr>
        <p:grpSpPr bwMode="auto">
          <a:xfrm rot="16200000">
            <a:off x="4508500" y="1743075"/>
            <a:ext cx="1174750" cy="520700"/>
            <a:chOff x="2492" y="536"/>
            <a:chExt cx="740" cy="328"/>
          </a:xfrm>
        </p:grpSpPr>
        <p:sp>
          <p:nvSpPr>
            <p:cNvPr id="12309" name="Text Box 90">
              <a:extLst>
                <a:ext uri="{FF2B5EF4-FFF2-40B4-BE49-F238E27FC236}">
                  <a16:creationId xmlns:a16="http://schemas.microsoft.com/office/drawing/2014/main" xmlns="" id="{31A549D0-1F3D-46FC-ABF5-DA70518095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2" y="536"/>
              <a:ext cx="74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000">
                  <a:latin typeface="Arial" panose="020B0604020202020204" pitchFamily="34" charset="0"/>
                </a:rPr>
                <a:t>Upper  Field of Left Eye</a:t>
              </a:r>
            </a:p>
          </p:txBody>
        </p:sp>
        <p:sp>
          <p:nvSpPr>
            <p:cNvPr id="12310" name="AutoShape 91">
              <a:extLst>
                <a:ext uri="{FF2B5EF4-FFF2-40B4-BE49-F238E27FC236}">
                  <a16:creationId xmlns:a16="http://schemas.microsoft.com/office/drawing/2014/main" xmlns="" id="{A11A80DC-0465-481F-8FD9-A67E69EC6F45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2825" y="489"/>
              <a:ext cx="94" cy="656"/>
            </a:xfrm>
            <a:prstGeom prst="rightBracket">
              <a:avLst>
                <a:gd name="adj" fmla="val 5815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3" name="Group 92">
            <a:extLst>
              <a:ext uri="{FF2B5EF4-FFF2-40B4-BE49-F238E27FC236}">
                <a16:creationId xmlns:a16="http://schemas.microsoft.com/office/drawing/2014/main" xmlns="" id="{44822693-3BE6-43D5-A15D-499B249561F1}"/>
              </a:ext>
            </a:extLst>
          </p:cNvPr>
          <p:cNvGrpSpPr>
            <a:grpSpLocks/>
          </p:cNvGrpSpPr>
          <p:nvPr/>
        </p:nvGrpSpPr>
        <p:grpSpPr bwMode="auto">
          <a:xfrm rot="16200000">
            <a:off x="4538663" y="2808288"/>
            <a:ext cx="1174750" cy="520700"/>
            <a:chOff x="2492" y="536"/>
            <a:chExt cx="740" cy="328"/>
          </a:xfrm>
        </p:grpSpPr>
        <p:sp>
          <p:nvSpPr>
            <p:cNvPr id="12307" name="Text Box 93">
              <a:extLst>
                <a:ext uri="{FF2B5EF4-FFF2-40B4-BE49-F238E27FC236}">
                  <a16:creationId xmlns:a16="http://schemas.microsoft.com/office/drawing/2014/main" xmlns="" id="{D14D375A-0670-4BBF-87AA-A03464E417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2" y="536"/>
              <a:ext cx="74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000">
                  <a:latin typeface="Arial" panose="020B0604020202020204" pitchFamily="34" charset="0"/>
                </a:rPr>
                <a:t>Lower  Field of Left Eye</a:t>
              </a:r>
            </a:p>
          </p:txBody>
        </p:sp>
        <p:sp>
          <p:nvSpPr>
            <p:cNvPr id="12308" name="AutoShape 94">
              <a:extLst>
                <a:ext uri="{FF2B5EF4-FFF2-40B4-BE49-F238E27FC236}">
                  <a16:creationId xmlns:a16="http://schemas.microsoft.com/office/drawing/2014/main" xmlns="" id="{472B707C-BFF6-40CA-B03D-C380D7195F7C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2825" y="489"/>
              <a:ext cx="94" cy="656"/>
            </a:xfrm>
            <a:prstGeom prst="rightBracket">
              <a:avLst>
                <a:gd name="adj" fmla="val 5815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4" name="Group 101">
            <a:extLst>
              <a:ext uri="{FF2B5EF4-FFF2-40B4-BE49-F238E27FC236}">
                <a16:creationId xmlns:a16="http://schemas.microsoft.com/office/drawing/2014/main" xmlns="" id="{E1C8315F-6B38-41A7-A3F4-77C57593B7C1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1981200"/>
            <a:ext cx="1600200" cy="1022350"/>
            <a:chOff x="2688" y="1248"/>
            <a:chExt cx="1008" cy="644"/>
          </a:xfrm>
        </p:grpSpPr>
        <p:sp>
          <p:nvSpPr>
            <p:cNvPr id="12303" name="Text Box 97">
              <a:extLst>
                <a:ext uri="{FF2B5EF4-FFF2-40B4-BE49-F238E27FC236}">
                  <a16:creationId xmlns:a16="http://schemas.microsoft.com/office/drawing/2014/main" xmlns="" id="{79EBAEBD-CE75-425B-9C57-802CBC3BF3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248"/>
              <a:ext cx="4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latin typeface="Arial" panose="020B0604020202020204" pitchFamily="34" charset="0"/>
                </a:rPr>
                <a:t>UTQ</a:t>
              </a:r>
              <a:endParaRPr lang="en-US" altLang="en-US" sz="1600" b="1"/>
            </a:p>
          </p:txBody>
        </p:sp>
        <p:sp>
          <p:nvSpPr>
            <p:cNvPr id="12304" name="Text Box 98">
              <a:extLst>
                <a:ext uri="{FF2B5EF4-FFF2-40B4-BE49-F238E27FC236}">
                  <a16:creationId xmlns:a16="http://schemas.microsoft.com/office/drawing/2014/main" xmlns="" id="{EE13658A-ADA4-4142-9A50-B519E7947D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660"/>
              <a:ext cx="4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latin typeface="Arial" panose="020B0604020202020204" pitchFamily="34" charset="0"/>
                </a:rPr>
                <a:t>LTQ</a:t>
              </a:r>
              <a:endParaRPr lang="en-US" altLang="en-US" sz="1600" b="1"/>
            </a:p>
          </p:txBody>
        </p:sp>
        <p:sp>
          <p:nvSpPr>
            <p:cNvPr id="12305" name="Text Box 99">
              <a:extLst>
                <a:ext uri="{FF2B5EF4-FFF2-40B4-BE49-F238E27FC236}">
                  <a16:creationId xmlns:a16="http://schemas.microsoft.com/office/drawing/2014/main" xmlns="" id="{194E2241-5C85-4054-B7F7-7E12507AD4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1248"/>
              <a:ext cx="4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latin typeface="Arial" panose="020B0604020202020204" pitchFamily="34" charset="0"/>
                </a:rPr>
                <a:t>UNQ</a:t>
              </a:r>
              <a:endParaRPr lang="en-US" altLang="en-US" sz="1600" b="1"/>
            </a:p>
          </p:txBody>
        </p:sp>
        <p:sp>
          <p:nvSpPr>
            <p:cNvPr id="12306" name="Text Box 100">
              <a:extLst>
                <a:ext uri="{FF2B5EF4-FFF2-40B4-BE49-F238E27FC236}">
                  <a16:creationId xmlns:a16="http://schemas.microsoft.com/office/drawing/2014/main" xmlns="" id="{67F8A9BD-46B3-4C88-8840-62FE8AA6A5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1680"/>
              <a:ext cx="4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latin typeface="Arial" panose="020B0604020202020204" pitchFamily="34" charset="0"/>
                </a:rPr>
                <a:t>LNQ</a:t>
              </a:r>
              <a:endParaRPr lang="en-US" altLang="en-US" sz="16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0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0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0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0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0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63" grpId="0" build="p" bldLvl="2" autoUpdateAnimBg="0"/>
      <p:bldP spid="125987" grpId="0" build="p" bldLvl="2" autoUpdateAnimBg="0"/>
      <p:bldP spid="126038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>
            <a:extLst>
              <a:ext uri="{FF2B5EF4-FFF2-40B4-BE49-F238E27FC236}">
                <a16:creationId xmlns:a16="http://schemas.microsoft.com/office/drawing/2014/main" xmlns="" id="{47A7BDFC-228F-4297-82AB-E85304BF5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AB432E4E-3C98-45FD-A7A2-BBDFA6682A48}" type="slidenum">
              <a:rPr lang="en-US" altLang="en-US" sz="1400"/>
              <a:pPr/>
              <a:t>12</a:t>
            </a:fld>
            <a:endParaRPr lang="en-US" altLang="en-US" sz="140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xmlns="" id="{BD571B83-5EF4-451A-800D-CA8ED8E7C8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55171" y="84138"/>
            <a:ext cx="4702629" cy="9826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600" b="1" u="sng" dirty="0">
                <a:solidFill>
                  <a:srgbClr val="1A22B5"/>
                </a:solidFill>
                <a:latin typeface="Arial" panose="020B0604020202020204" pitchFamily="34" charset="0"/>
              </a:rPr>
              <a:t>Medan </a:t>
            </a:r>
            <a:r>
              <a:rPr lang="en-US" altLang="en-US" sz="3600" b="1" u="sng" dirty="0" err="1">
                <a:solidFill>
                  <a:srgbClr val="1A22B5"/>
                </a:solidFill>
                <a:latin typeface="Arial" panose="020B0604020202020204" pitchFamily="34" charset="0"/>
              </a:rPr>
              <a:t>Penglihatan</a:t>
            </a:r>
            <a:r>
              <a:rPr lang="en-US" altLang="en-US" sz="3600" b="1" u="sng" dirty="0">
                <a:solidFill>
                  <a:srgbClr val="1A22B5"/>
                </a:solidFill>
                <a:latin typeface="Arial" panose="020B0604020202020204" pitchFamily="34" charset="0"/>
              </a:rPr>
              <a:t>:  Binocular</a:t>
            </a:r>
            <a:endParaRPr lang="en-US" altLang="en-US" sz="3600" dirty="0">
              <a:solidFill>
                <a:srgbClr val="1A22B5"/>
              </a:solidFill>
              <a:latin typeface="Arial" panose="020B0604020202020204" pitchFamily="34" charset="0"/>
            </a:endParaRPr>
          </a:p>
        </p:txBody>
      </p:sp>
      <p:sp>
        <p:nvSpPr>
          <p:cNvPr id="14340" name="Text Box 11">
            <a:extLst>
              <a:ext uri="{FF2B5EF4-FFF2-40B4-BE49-F238E27FC236}">
                <a16:creationId xmlns:a16="http://schemas.microsoft.com/office/drawing/2014/main" xmlns="" id="{14FEC002-2316-4076-8826-C487B4EF4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400" y="76201"/>
            <a:ext cx="901700" cy="284163"/>
          </a:xfrm>
          <a:prstGeom prst="rect">
            <a:avLst/>
          </a:prstGeom>
          <a:solidFill>
            <a:srgbClr val="B7FFAD"/>
          </a:solidFill>
          <a:ln w="9525">
            <a:solidFill>
              <a:srgbClr val="8FC787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>
                <a:latin typeface="Arial" panose="020B0604020202020204" pitchFamily="34" charset="0"/>
              </a:rPr>
              <a:t>Pg. 3</a:t>
            </a:r>
          </a:p>
        </p:txBody>
      </p:sp>
      <p:grpSp>
        <p:nvGrpSpPr>
          <p:cNvPr id="14341" name="Group 13">
            <a:extLst>
              <a:ext uri="{FF2B5EF4-FFF2-40B4-BE49-F238E27FC236}">
                <a16:creationId xmlns:a16="http://schemas.microsoft.com/office/drawing/2014/main" xmlns="" id="{DCEDB30B-5F94-4175-8963-43CCC98F5819}"/>
              </a:ext>
            </a:extLst>
          </p:cNvPr>
          <p:cNvGrpSpPr>
            <a:grpSpLocks/>
          </p:cNvGrpSpPr>
          <p:nvPr/>
        </p:nvGrpSpPr>
        <p:grpSpPr bwMode="auto">
          <a:xfrm>
            <a:off x="6464300" y="3263900"/>
            <a:ext cx="3810000" cy="2844800"/>
            <a:chOff x="3112" y="2544"/>
            <a:chExt cx="2400" cy="1792"/>
          </a:xfrm>
        </p:grpSpPr>
        <p:grpSp>
          <p:nvGrpSpPr>
            <p:cNvPr id="14367" name="Group 14">
              <a:extLst>
                <a:ext uri="{FF2B5EF4-FFF2-40B4-BE49-F238E27FC236}">
                  <a16:creationId xmlns:a16="http://schemas.microsoft.com/office/drawing/2014/main" xmlns="" id="{8F7BB4C4-78B0-4E94-AA47-3934B4D1FF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28" y="2665"/>
              <a:ext cx="1669" cy="1671"/>
              <a:chOff x="3128" y="2665"/>
              <a:chExt cx="1669" cy="1671"/>
            </a:xfrm>
          </p:grpSpPr>
          <p:grpSp>
            <p:nvGrpSpPr>
              <p:cNvPr id="14379" name="Group 15">
                <a:extLst>
                  <a:ext uri="{FF2B5EF4-FFF2-40B4-BE49-F238E27FC236}">
                    <a16:creationId xmlns:a16="http://schemas.microsoft.com/office/drawing/2014/main" xmlns="" id="{5D9EBA8A-3CCA-4EE8-A357-36A3C93BB3F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28" y="2665"/>
                <a:ext cx="1669" cy="1671"/>
                <a:chOff x="3144" y="2649"/>
                <a:chExt cx="1669" cy="1671"/>
              </a:xfrm>
            </p:grpSpPr>
            <p:pic>
              <p:nvPicPr>
                <p:cNvPr id="14381" name="Picture 16" descr="Nolte 17-29C">
                  <a:extLst>
                    <a:ext uri="{FF2B5EF4-FFF2-40B4-BE49-F238E27FC236}">
                      <a16:creationId xmlns:a16="http://schemas.microsoft.com/office/drawing/2014/main" xmlns="" id="{8879B6DC-041A-405E-9D49-5503A995EF7C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44" y="2649"/>
                  <a:ext cx="1608" cy="15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4382" name="Text Box 17">
                  <a:extLst>
                    <a:ext uri="{FF2B5EF4-FFF2-40B4-BE49-F238E27FC236}">
                      <a16:creationId xmlns:a16="http://schemas.microsoft.com/office/drawing/2014/main" xmlns="" id="{7013546A-B00A-425A-9C10-E62C22096F9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84" y="4147"/>
                  <a:ext cx="1629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 sz="1200">
                      <a:latin typeface="Arial" panose="020B0604020202020204" pitchFamily="34" charset="0"/>
                    </a:rPr>
                    <a:t>Normal </a:t>
                  </a:r>
                  <a:r>
                    <a:rPr lang="en-US" altLang="en-US" sz="1200" b="1">
                      <a:solidFill>
                        <a:srgbClr val="FF0C15"/>
                      </a:solidFill>
                      <a:latin typeface="Arial" panose="020B0604020202020204" pitchFamily="34" charset="0"/>
                    </a:rPr>
                    <a:t>Binocular</a:t>
                  </a:r>
                  <a:r>
                    <a:rPr lang="en-US" altLang="en-US" sz="1200">
                      <a:latin typeface="Arial" panose="020B0604020202020204" pitchFamily="34" charset="0"/>
                    </a:rPr>
                    <a:t> Visual Field</a:t>
                  </a:r>
                </a:p>
              </p:txBody>
            </p:sp>
          </p:grpSp>
          <p:sp>
            <p:nvSpPr>
              <p:cNvPr id="14380" name="Text Box 18">
                <a:extLst>
                  <a:ext uri="{FF2B5EF4-FFF2-40B4-BE49-F238E27FC236}">
                    <a16:creationId xmlns:a16="http://schemas.microsoft.com/office/drawing/2014/main" xmlns="" id="{8F185EC8-5A9E-48BD-9391-425928483A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3848" y="3371"/>
                <a:ext cx="192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200" b="1">
                    <a:latin typeface="Arial" panose="020B0604020202020204" pitchFamily="34" charset="0"/>
                  </a:rPr>
                  <a:t>F</a:t>
                </a:r>
                <a:endParaRPr lang="en-US" altLang="en-US"/>
              </a:p>
            </p:txBody>
          </p:sp>
        </p:grpSp>
        <p:grpSp>
          <p:nvGrpSpPr>
            <p:cNvPr id="14368" name="Group 19">
              <a:extLst>
                <a:ext uri="{FF2B5EF4-FFF2-40B4-BE49-F238E27FC236}">
                  <a16:creationId xmlns:a16="http://schemas.microsoft.com/office/drawing/2014/main" xmlns="" id="{FD8B0635-BD02-4748-BE44-0F16DD6C04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12" y="2544"/>
              <a:ext cx="1824" cy="1536"/>
              <a:chOff x="3112" y="2640"/>
              <a:chExt cx="1824" cy="1536"/>
            </a:xfrm>
          </p:grpSpPr>
          <p:sp>
            <p:nvSpPr>
              <p:cNvPr id="14375" name="Line 20">
                <a:extLst>
                  <a:ext uri="{FF2B5EF4-FFF2-40B4-BE49-F238E27FC236}">
                    <a16:creationId xmlns:a16="http://schemas.microsoft.com/office/drawing/2014/main" xmlns="" id="{BA8C2203-2467-4D54-A33A-B4EC908535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73" y="2800"/>
                <a:ext cx="11" cy="1376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D"/>
              </a:p>
            </p:txBody>
          </p:sp>
          <p:grpSp>
            <p:nvGrpSpPr>
              <p:cNvPr id="14376" name="Group 21">
                <a:extLst>
                  <a:ext uri="{FF2B5EF4-FFF2-40B4-BE49-F238E27FC236}">
                    <a16:creationId xmlns:a16="http://schemas.microsoft.com/office/drawing/2014/main" xmlns="" id="{B95AA6C3-4ED6-4D9F-9459-13E632CF737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2" y="2640"/>
                <a:ext cx="1824" cy="179"/>
                <a:chOff x="3120" y="2640"/>
                <a:chExt cx="1824" cy="179"/>
              </a:xfrm>
            </p:grpSpPr>
            <p:sp>
              <p:nvSpPr>
                <p:cNvPr id="14377" name="Text Box 22">
                  <a:extLst>
                    <a:ext uri="{FF2B5EF4-FFF2-40B4-BE49-F238E27FC236}">
                      <a16:creationId xmlns:a16="http://schemas.microsoft.com/office/drawing/2014/main" xmlns="" id="{6643EAD3-A614-4DEC-A3C3-7AF654566D7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84" y="2640"/>
                  <a:ext cx="960" cy="179"/>
                </a:xfrm>
                <a:prstGeom prst="rect">
                  <a:avLst/>
                </a:prstGeom>
                <a:noFill/>
                <a:ln w="9525">
                  <a:solidFill>
                    <a:srgbClr val="CC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 sz="1200" b="1">
                      <a:latin typeface="Arial" panose="020B0604020202020204" pitchFamily="34" charset="0"/>
                    </a:rPr>
                    <a:t>Right Visual Field</a:t>
                  </a:r>
                  <a:endParaRPr lang="en-US" altLang="en-US" sz="12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4378" name="Text Box 23">
                  <a:extLst>
                    <a:ext uri="{FF2B5EF4-FFF2-40B4-BE49-F238E27FC236}">
                      <a16:creationId xmlns:a16="http://schemas.microsoft.com/office/drawing/2014/main" xmlns="" id="{1FF09138-3856-41E0-BE40-467FD1C635C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20" y="2640"/>
                  <a:ext cx="864" cy="179"/>
                </a:xfrm>
                <a:prstGeom prst="rect">
                  <a:avLst/>
                </a:prstGeom>
                <a:noFill/>
                <a:ln w="9525">
                  <a:solidFill>
                    <a:srgbClr val="CC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 sz="1200" b="1">
                      <a:latin typeface="Arial" panose="020B0604020202020204" pitchFamily="34" charset="0"/>
                    </a:rPr>
                    <a:t>Left Visual Field</a:t>
                  </a:r>
                  <a:endParaRPr lang="en-US" altLang="en-US" sz="1200">
                    <a:latin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4369" name="Group 24">
              <a:extLst>
                <a:ext uri="{FF2B5EF4-FFF2-40B4-BE49-F238E27FC236}">
                  <a16:creationId xmlns:a16="http://schemas.microsoft.com/office/drawing/2014/main" xmlns="" id="{0944F8AA-5536-4C42-BA64-1C0F328D0F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24" y="2736"/>
              <a:ext cx="864" cy="624"/>
              <a:chOff x="4624" y="2832"/>
              <a:chExt cx="864" cy="624"/>
            </a:xfrm>
          </p:grpSpPr>
          <p:sp>
            <p:nvSpPr>
              <p:cNvPr id="14373" name="Text Box 25">
                <a:extLst>
                  <a:ext uri="{FF2B5EF4-FFF2-40B4-BE49-F238E27FC236}">
                    <a16:creationId xmlns:a16="http://schemas.microsoft.com/office/drawing/2014/main" xmlns="" id="{1726C9CA-E597-4211-ACAD-B787178B2C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24" y="3051"/>
                <a:ext cx="864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200">
                    <a:latin typeface="Arial" panose="020B0604020202020204" pitchFamily="34" charset="0"/>
                  </a:rPr>
                  <a:t>Upper Fields</a:t>
                </a:r>
              </a:p>
            </p:txBody>
          </p:sp>
          <p:sp>
            <p:nvSpPr>
              <p:cNvPr id="14374" name="AutoShape 26">
                <a:extLst>
                  <a:ext uri="{FF2B5EF4-FFF2-40B4-BE49-F238E27FC236}">
                    <a16:creationId xmlns:a16="http://schemas.microsoft.com/office/drawing/2014/main" xmlns="" id="{A171845C-9FEA-4A5E-AC08-C530097982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4" y="2832"/>
                <a:ext cx="48" cy="624"/>
              </a:xfrm>
              <a:prstGeom prst="rightBrace">
                <a:avLst>
                  <a:gd name="adj1" fmla="val 1083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14370" name="Group 27">
              <a:extLst>
                <a:ext uri="{FF2B5EF4-FFF2-40B4-BE49-F238E27FC236}">
                  <a16:creationId xmlns:a16="http://schemas.microsoft.com/office/drawing/2014/main" xmlns="" id="{A71C2BF4-1E02-4A29-B149-7FB860B275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48" y="3368"/>
              <a:ext cx="864" cy="624"/>
              <a:chOff x="4648" y="3464"/>
              <a:chExt cx="864" cy="624"/>
            </a:xfrm>
          </p:grpSpPr>
          <p:sp>
            <p:nvSpPr>
              <p:cNvPr id="14371" name="Text Box 28">
                <a:extLst>
                  <a:ext uri="{FF2B5EF4-FFF2-40B4-BE49-F238E27FC236}">
                    <a16:creationId xmlns:a16="http://schemas.microsoft.com/office/drawing/2014/main" xmlns="" id="{36ABC85E-B1F3-4F5B-A603-9E40F6D3B1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8" y="3680"/>
                <a:ext cx="864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200">
                    <a:latin typeface="Arial" panose="020B0604020202020204" pitchFamily="34" charset="0"/>
                  </a:rPr>
                  <a:t>Lower Fields</a:t>
                </a:r>
              </a:p>
            </p:txBody>
          </p:sp>
          <p:sp>
            <p:nvSpPr>
              <p:cNvPr id="14372" name="AutoShape 29">
                <a:extLst>
                  <a:ext uri="{FF2B5EF4-FFF2-40B4-BE49-F238E27FC236}">
                    <a16:creationId xmlns:a16="http://schemas.microsoft.com/office/drawing/2014/main" xmlns="" id="{F420A9F8-0A4B-49B5-95A3-58A9C16EF1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0" y="3464"/>
                <a:ext cx="48" cy="624"/>
              </a:xfrm>
              <a:prstGeom prst="rightBrace">
                <a:avLst>
                  <a:gd name="adj1" fmla="val 1083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</p:grpSp>
      </p:grpSp>
      <p:grpSp>
        <p:nvGrpSpPr>
          <p:cNvPr id="14342" name="Group 30">
            <a:extLst>
              <a:ext uri="{FF2B5EF4-FFF2-40B4-BE49-F238E27FC236}">
                <a16:creationId xmlns:a16="http://schemas.microsoft.com/office/drawing/2014/main" xmlns="" id="{E2BC0CEE-8601-4CFA-AC5F-0AAFBBDC141F}"/>
              </a:ext>
            </a:extLst>
          </p:cNvPr>
          <p:cNvGrpSpPr>
            <a:grpSpLocks/>
          </p:cNvGrpSpPr>
          <p:nvPr/>
        </p:nvGrpSpPr>
        <p:grpSpPr bwMode="auto">
          <a:xfrm>
            <a:off x="5480050" y="76200"/>
            <a:ext cx="1174750" cy="520700"/>
            <a:chOff x="2492" y="536"/>
            <a:chExt cx="740" cy="328"/>
          </a:xfrm>
        </p:grpSpPr>
        <p:sp>
          <p:nvSpPr>
            <p:cNvPr id="14365" name="Text Box 31">
              <a:extLst>
                <a:ext uri="{FF2B5EF4-FFF2-40B4-BE49-F238E27FC236}">
                  <a16:creationId xmlns:a16="http://schemas.microsoft.com/office/drawing/2014/main" xmlns="" id="{EE50E1B8-2534-4492-8A9E-583C3C654E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2" y="536"/>
              <a:ext cx="74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000">
                  <a:latin typeface="Arial" panose="020B0604020202020204" pitchFamily="34" charset="0"/>
                </a:rPr>
                <a:t>Temporal Field of Left Eye</a:t>
              </a:r>
            </a:p>
          </p:txBody>
        </p:sp>
        <p:sp>
          <p:nvSpPr>
            <p:cNvPr id="14366" name="AutoShape 32">
              <a:extLst>
                <a:ext uri="{FF2B5EF4-FFF2-40B4-BE49-F238E27FC236}">
                  <a16:creationId xmlns:a16="http://schemas.microsoft.com/office/drawing/2014/main" xmlns="" id="{A5D3B811-437E-463F-B805-B584162C0243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2825" y="489"/>
              <a:ext cx="94" cy="656"/>
            </a:xfrm>
            <a:prstGeom prst="rightBracket">
              <a:avLst>
                <a:gd name="adj" fmla="val 5815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4343" name="Group 33">
            <a:extLst>
              <a:ext uri="{FF2B5EF4-FFF2-40B4-BE49-F238E27FC236}">
                <a16:creationId xmlns:a16="http://schemas.microsoft.com/office/drawing/2014/main" xmlns="" id="{306339E6-B93F-4AAA-B8B4-C52A966F8952}"/>
              </a:ext>
            </a:extLst>
          </p:cNvPr>
          <p:cNvGrpSpPr>
            <a:grpSpLocks/>
          </p:cNvGrpSpPr>
          <p:nvPr/>
        </p:nvGrpSpPr>
        <p:grpSpPr bwMode="auto">
          <a:xfrm>
            <a:off x="6578600" y="101600"/>
            <a:ext cx="1079500" cy="508000"/>
            <a:chOff x="3184" y="552"/>
            <a:chExt cx="680" cy="320"/>
          </a:xfrm>
        </p:grpSpPr>
        <p:sp>
          <p:nvSpPr>
            <p:cNvPr id="14363" name="Text Box 34">
              <a:extLst>
                <a:ext uri="{FF2B5EF4-FFF2-40B4-BE49-F238E27FC236}">
                  <a16:creationId xmlns:a16="http://schemas.microsoft.com/office/drawing/2014/main" xmlns="" id="{E3F6A5DC-7B91-4B1A-B2CA-6051F66D23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2" y="552"/>
              <a:ext cx="6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000">
                  <a:latin typeface="Arial" panose="020B0604020202020204" pitchFamily="34" charset="0"/>
                </a:rPr>
                <a:t>Nasal Field of Left Eye</a:t>
              </a:r>
            </a:p>
          </p:txBody>
        </p:sp>
        <p:sp>
          <p:nvSpPr>
            <p:cNvPr id="14364" name="AutoShape 35">
              <a:extLst>
                <a:ext uri="{FF2B5EF4-FFF2-40B4-BE49-F238E27FC236}">
                  <a16:creationId xmlns:a16="http://schemas.microsoft.com/office/drawing/2014/main" xmlns="" id="{46F086EB-25C1-4674-A132-CBB52CDC9343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3465" y="497"/>
              <a:ext cx="94" cy="656"/>
            </a:xfrm>
            <a:prstGeom prst="rightBracket">
              <a:avLst>
                <a:gd name="adj" fmla="val 5815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4344" name="Group 36">
            <a:extLst>
              <a:ext uri="{FF2B5EF4-FFF2-40B4-BE49-F238E27FC236}">
                <a16:creationId xmlns:a16="http://schemas.microsoft.com/office/drawing/2014/main" xmlns="" id="{3369A642-46CC-446F-9531-A6A58EDCF9FC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561976"/>
            <a:ext cx="2438400" cy="2714625"/>
            <a:chOff x="2400" y="842"/>
            <a:chExt cx="1536" cy="1710"/>
          </a:xfrm>
        </p:grpSpPr>
        <p:sp>
          <p:nvSpPr>
            <p:cNvPr id="14360" name="Text Box 37">
              <a:extLst>
                <a:ext uri="{FF2B5EF4-FFF2-40B4-BE49-F238E27FC236}">
                  <a16:creationId xmlns:a16="http://schemas.microsoft.com/office/drawing/2014/main" xmlns="" id="{BE4D8E79-0502-471B-A24C-2B9BD26C1F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2264"/>
              <a:ext cx="12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Arial" panose="020B0604020202020204" pitchFamily="34" charset="0"/>
                </a:rPr>
                <a:t>Normal </a:t>
              </a:r>
              <a:r>
                <a:rPr lang="en-US" altLang="en-US" sz="1200" b="1">
                  <a:solidFill>
                    <a:srgbClr val="FF0C15"/>
                  </a:solidFill>
                  <a:latin typeface="Arial" panose="020B0604020202020204" pitchFamily="34" charset="0"/>
                </a:rPr>
                <a:t>Monocular</a:t>
              </a:r>
              <a:r>
                <a:rPr lang="en-US" altLang="en-US" sz="1200">
                  <a:latin typeface="Arial" panose="020B0604020202020204" pitchFamily="34" charset="0"/>
                </a:rPr>
                <a:t> Visual Field of </a:t>
              </a:r>
              <a:r>
                <a:rPr lang="en-US" altLang="en-US" sz="1200" b="1">
                  <a:solidFill>
                    <a:srgbClr val="FF0C15"/>
                  </a:solidFill>
                  <a:latin typeface="Arial" panose="020B0604020202020204" pitchFamily="34" charset="0"/>
                </a:rPr>
                <a:t>Left Eye</a:t>
              </a:r>
              <a:endParaRPr lang="en-US" altLang="en-US" sz="1200">
                <a:latin typeface="Arial" panose="020B0604020202020204" pitchFamily="34" charset="0"/>
              </a:endParaRPr>
            </a:p>
          </p:txBody>
        </p:sp>
        <p:pic>
          <p:nvPicPr>
            <p:cNvPr id="14361" name="Picture 38" descr="Nolte 17-29A">
              <a:extLst>
                <a:ext uri="{FF2B5EF4-FFF2-40B4-BE49-F238E27FC236}">
                  <a16:creationId xmlns:a16="http://schemas.microsoft.com/office/drawing/2014/main" xmlns="" id="{0B2AFE1B-E1C7-4C83-9C00-FD766E635B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0" y="842"/>
              <a:ext cx="1536" cy="1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62" name="Text Box 39">
              <a:extLst>
                <a:ext uri="{FF2B5EF4-FFF2-40B4-BE49-F238E27FC236}">
                  <a16:creationId xmlns:a16="http://schemas.microsoft.com/office/drawing/2014/main" xmlns="" id="{714F6CD7-CC1F-4EDF-B24F-85B974A4C9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2" y="1488"/>
              <a:ext cx="19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en-US" sz="1200" b="1">
                  <a:latin typeface="Arial" panose="020B0604020202020204" pitchFamily="34" charset="0"/>
                </a:rPr>
                <a:t>F</a:t>
              </a:r>
              <a:endParaRPr lang="en-US" altLang="en-US"/>
            </a:p>
          </p:txBody>
        </p:sp>
      </p:grpSp>
      <p:grpSp>
        <p:nvGrpSpPr>
          <p:cNvPr id="14345" name="Group 40">
            <a:extLst>
              <a:ext uri="{FF2B5EF4-FFF2-40B4-BE49-F238E27FC236}">
                <a16:creationId xmlns:a16="http://schemas.microsoft.com/office/drawing/2014/main" xmlns="" id="{673D97AD-79C0-40E7-AF67-76EA3E5E94AE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527050"/>
            <a:ext cx="2514600" cy="2736850"/>
            <a:chOff x="4032" y="828"/>
            <a:chExt cx="1584" cy="1724"/>
          </a:xfrm>
        </p:grpSpPr>
        <p:grpSp>
          <p:nvGrpSpPr>
            <p:cNvPr id="14356" name="Group 41">
              <a:extLst>
                <a:ext uri="{FF2B5EF4-FFF2-40B4-BE49-F238E27FC236}">
                  <a16:creationId xmlns:a16="http://schemas.microsoft.com/office/drawing/2014/main" xmlns="" id="{1BB51714-AFAE-4301-AC55-9128FB3DC9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32" y="828"/>
              <a:ext cx="1584" cy="1520"/>
              <a:chOff x="4032" y="812"/>
              <a:chExt cx="1584" cy="1520"/>
            </a:xfrm>
          </p:grpSpPr>
          <p:pic>
            <p:nvPicPr>
              <p:cNvPr id="14358" name="Picture 42" descr="Nolte 17-29B">
                <a:extLst>
                  <a:ext uri="{FF2B5EF4-FFF2-40B4-BE49-F238E27FC236}">
                    <a16:creationId xmlns:a16="http://schemas.microsoft.com/office/drawing/2014/main" xmlns="" id="{66457BFC-3CD9-4ED0-8150-7F67CA49646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32" y="812"/>
                <a:ext cx="1584" cy="15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359" name="Text Box 43">
                <a:extLst>
                  <a:ext uri="{FF2B5EF4-FFF2-40B4-BE49-F238E27FC236}">
                    <a16:creationId xmlns:a16="http://schemas.microsoft.com/office/drawing/2014/main" xmlns="" id="{4435F919-D088-476F-94C7-82CBD85C36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84" y="1480"/>
                <a:ext cx="192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altLang="en-US" sz="1200" b="1">
                    <a:latin typeface="Arial" panose="020B0604020202020204" pitchFamily="34" charset="0"/>
                  </a:rPr>
                  <a:t>F</a:t>
                </a:r>
                <a:endParaRPr lang="en-US" altLang="en-US"/>
              </a:p>
            </p:txBody>
          </p:sp>
        </p:grpSp>
        <p:sp>
          <p:nvSpPr>
            <p:cNvPr id="14357" name="Text Box 44">
              <a:extLst>
                <a:ext uri="{FF2B5EF4-FFF2-40B4-BE49-F238E27FC236}">
                  <a16:creationId xmlns:a16="http://schemas.microsoft.com/office/drawing/2014/main" xmlns="" id="{705AEB93-5363-46C6-8B15-7372E6E79D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56" y="2264"/>
              <a:ext cx="12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200">
                  <a:latin typeface="Arial" panose="020B0604020202020204" pitchFamily="34" charset="0"/>
                </a:rPr>
                <a:t>Normal </a:t>
              </a:r>
              <a:r>
                <a:rPr lang="en-US" altLang="en-US" sz="1200" b="1">
                  <a:solidFill>
                    <a:srgbClr val="FF0C15"/>
                  </a:solidFill>
                  <a:latin typeface="Arial" panose="020B0604020202020204" pitchFamily="34" charset="0"/>
                </a:rPr>
                <a:t>Monocular</a:t>
              </a:r>
              <a:r>
                <a:rPr lang="en-US" altLang="en-US" sz="1200">
                  <a:latin typeface="Arial" panose="020B0604020202020204" pitchFamily="34" charset="0"/>
                </a:rPr>
                <a:t> Visual Field of </a:t>
              </a:r>
              <a:r>
                <a:rPr lang="en-US" altLang="en-US" sz="1200" b="1">
                  <a:solidFill>
                    <a:srgbClr val="FF0C15"/>
                  </a:solidFill>
                  <a:latin typeface="Arial" panose="020B0604020202020204" pitchFamily="34" charset="0"/>
                </a:rPr>
                <a:t>Right Eye</a:t>
              </a:r>
              <a:endParaRPr lang="en-US" altLang="en-US" sz="1200">
                <a:latin typeface="Arial" panose="020B0604020202020204" pitchFamily="34" charset="0"/>
              </a:endParaRPr>
            </a:p>
          </p:txBody>
        </p:sp>
      </p:grpSp>
      <p:sp>
        <p:nvSpPr>
          <p:cNvPr id="146434" name="Text Box 2">
            <a:extLst>
              <a:ext uri="{FF2B5EF4-FFF2-40B4-BE49-F238E27FC236}">
                <a16:creationId xmlns:a16="http://schemas.microsoft.com/office/drawing/2014/main" xmlns="" id="{DED78FE5-F60B-4DC1-AED3-646D45CEB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65918"/>
            <a:ext cx="4419600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66688" indent="-166688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600" dirty="0">
                <a:latin typeface="Arial" panose="020B0604020202020204" pitchFamily="34" charset="0"/>
              </a:rPr>
              <a:t>Medan </a:t>
            </a:r>
            <a:r>
              <a:rPr lang="en-US" altLang="en-US" sz="1600" dirty="0" err="1">
                <a:latin typeface="Arial" panose="020B0604020202020204" pitchFamily="34" charset="0"/>
              </a:rPr>
              <a:t>penglihatan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binokuler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adalah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menggabungkan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dua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bidang</a:t>
            </a:r>
            <a:r>
              <a:rPr lang="en-US" altLang="en-US" sz="1600" dirty="0">
                <a:latin typeface="Arial" panose="020B0604020202020204" pitchFamily="34" charset="0"/>
              </a:rPr>
              <a:t> visual </a:t>
            </a:r>
            <a:r>
              <a:rPr lang="en-US" altLang="en-US" sz="1600" dirty="0" err="1">
                <a:latin typeface="Arial" panose="020B0604020202020204" pitchFamily="34" charset="0"/>
              </a:rPr>
              <a:t>monokuler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dengan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foveas</a:t>
            </a:r>
            <a:r>
              <a:rPr lang="en-US" altLang="en-US" sz="1600" dirty="0">
                <a:latin typeface="Arial" panose="020B0604020202020204" pitchFamily="34" charset="0"/>
              </a:rPr>
              <a:t> (F) </a:t>
            </a:r>
            <a:r>
              <a:rPr lang="en-US" altLang="en-US" sz="1600" dirty="0" err="1">
                <a:latin typeface="Arial" panose="020B0604020202020204" pitchFamily="34" charset="0"/>
              </a:rPr>
              <a:t>sejajar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satu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sama</a:t>
            </a:r>
            <a:r>
              <a:rPr lang="en-US" altLang="en-US" sz="1600" dirty="0">
                <a:latin typeface="Arial" panose="020B0604020202020204" pitchFamily="34" charset="0"/>
              </a:rPr>
              <a:t> lain. (</a:t>
            </a:r>
            <a:r>
              <a:rPr lang="en-US" altLang="en-US" sz="1600" dirty="0" err="1">
                <a:latin typeface="Arial" panose="020B0604020202020204" pitchFamily="34" charset="0"/>
              </a:rPr>
              <a:t>yaitu</a:t>
            </a:r>
            <a:r>
              <a:rPr lang="en-US" altLang="en-US" sz="1600" dirty="0">
                <a:latin typeface="Arial" panose="020B0604020202020204" pitchFamily="34" charset="0"/>
              </a:rPr>
              <a:t> 'area </a:t>
            </a:r>
            <a:r>
              <a:rPr lang="en-US" altLang="en-US" sz="1600" dirty="0" err="1">
                <a:latin typeface="Arial" panose="020B0604020202020204" pitchFamily="34" charset="0"/>
              </a:rPr>
              <a:t>merah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muda</a:t>
            </a:r>
            <a:r>
              <a:rPr lang="en-US" altLang="en-US" sz="1600" dirty="0">
                <a:latin typeface="Arial" panose="020B0604020202020204" pitchFamily="34" charset="0"/>
              </a:rPr>
              <a:t>' pada </a:t>
            </a:r>
            <a:r>
              <a:rPr lang="en-US" altLang="en-US" sz="1600" dirty="0" err="1">
                <a:latin typeface="Arial" panose="020B0604020202020204" pitchFamily="34" charset="0"/>
              </a:rPr>
              <a:t>gambar</a:t>
            </a:r>
            <a:r>
              <a:rPr lang="en-US" altLang="en-US" sz="1600" dirty="0">
                <a:latin typeface="Arial" panose="020B0604020202020204" pitchFamily="34" charset="0"/>
              </a:rPr>
              <a:t> di </a:t>
            </a:r>
            <a:r>
              <a:rPr lang="en-US" altLang="en-US" sz="1600" dirty="0" err="1">
                <a:latin typeface="Arial" panose="020B0604020202020204" pitchFamily="34" charset="0"/>
              </a:rPr>
              <a:t>sebelah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bawah</a:t>
            </a:r>
            <a:r>
              <a:rPr lang="en-US" altLang="en-US" sz="1600" dirty="0">
                <a:latin typeface="Arial" panose="020B0604020202020204" pitchFamily="34" charset="0"/>
              </a:rPr>
              <a:t>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600" dirty="0" err="1">
                <a:latin typeface="Arial" panose="020B0604020202020204" pitchFamily="34" charset="0"/>
              </a:rPr>
              <a:t>Bidang</a:t>
            </a:r>
            <a:r>
              <a:rPr lang="en-US" altLang="en-US" sz="1600" dirty="0">
                <a:latin typeface="Arial" panose="020B0604020202020204" pitchFamily="34" charset="0"/>
              </a:rPr>
              <a:t> Visual Kiri </a:t>
            </a:r>
            <a:r>
              <a:rPr lang="en-US" altLang="en-US" sz="1600" dirty="0" err="1">
                <a:latin typeface="Arial" panose="020B0604020202020204" pitchFamily="34" charset="0"/>
              </a:rPr>
              <a:t>dilihat</a:t>
            </a:r>
            <a:r>
              <a:rPr lang="en-US" altLang="en-US" sz="1600" dirty="0">
                <a:latin typeface="Arial" panose="020B0604020202020204" pitchFamily="34" charset="0"/>
              </a:rPr>
              <a:t> oleh </a:t>
            </a:r>
            <a:r>
              <a:rPr lang="en-US" altLang="en-US" sz="1600" dirty="0" err="1">
                <a:latin typeface="Arial" panose="020B0604020202020204" pitchFamily="34" charset="0"/>
              </a:rPr>
              <a:t>mata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kiri</a:t>
            </a:r>
            <a:r>
              <a:rPr lang="en-US" altLang="en-US" sz="1600" dirty="0">
                <a:latin typeface="Arial" panose="020B0604020202020204" pitchFamily="34" charset="0"/>
              </a:rPr>
              <a:t> &amp; </a:t>
            </a:r>
            <a:r>
              <a:rPr lang="en-US" altLang="en-US" sz="1600" dirty="0" err="1">
                <a:latin typeface="Arial" panose="020B0604020202020204" pitchFamily="34" charset="0"/>
              </a:rPr>
              <a:t>kanan</a:t>
            </a:r>
            <a:r>
              <a:rPr lang="en-US" altLang="en-US" sz="1600" dirty="0">
                <a:latin typeface="Arial" panose="020B0604020202020204" pitchFamily="34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600" dirty="0" err="1">
                <a:latin typeface="Arial" panose="020B0604020202020204" pitchFamily="34" charset="0"/>
              </a:rPr>
              <a:t>Bidang</a:t>
            </a:r>
            <a:r>
              <a:rPr lang="en-US" altLang="en-US" sz="1600" dirty="0">
                <a:latin typeface="Arial" panose="020B0604020202020204" pitchFamily="34" charset="0"/>
              </a:rPr>
              <a:t> Visual </a:t>
            </a:r>
            <a:r>
              <a:rPr lang="en-US" altLang="en-US" sz="1600" dirty="0" err="1">
                <a:latin typeface="Arial" panose="020B0604020202020204" pitchFamily="34" charset="0"/>
              </a:rPr>
              <a:t>Kanan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dilihat</a:t>
            </a:r>
            <a:r>
              <a:rPr lang="en-US" altLang="en-US" sz="1600" dirty="0">
                <a:latin typeface="Arial" panose="020B0604020202020204" pitchFamily="34" charset="0"/>
              </a:rPr>
              <a:t> oleh </a:t>
            </a:r>
            <a:r>
              <a:rPr lang="en-US" altLang="en-US" sz="1600" dirty="0" err="1">
                <a:latin typeface="Arial" panose="020B0604020202020204" pitchFamily="34" charset="0"/>
              </a:rPr>
              <a:t>mata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kiri</a:t>
            </a:r>
            <a:r>
              <a:rPr lang="en-US" altLang="en-US" sz="1600" dirty="0">
                <a:latin typeface="Arial" panose="020B0604020202020204" pitchFamily="34" charset="0"/>
              </a:rPr>
              <a:t> &amp; </a:t>
            </a:r>
            <a:r>
              <a:rPr lang="en-US" altLang="en-US" sz="1600" dirty="0" err="1">
                <a:latin typeface="Arial" panose="020B0604020202020204" pitchFamily="34" charset="0"/>
              </a:rPr>
              <a:t>kanan</a:t>
            </a:r>
            <a:r>
              <a:rPr lang="en-US" altLang="en-US" sz="1600" dirty="0">
                <a:latin typeface="Arial" panose="020B0604020202020204" pitchFamily="34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600" dirty="0" err="1">
                <a:latin typeface="Arial" panose="020B0604020202020204" pitchFamily="34" charset="0"/>
              </a:rPr>
              <a:t>Bulan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sabit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monokuler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untuk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setiap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mata</a:t>
            </a:r>
            <a:r>
              <a:rPr lang="en-US" altLang="en-US" sz="1600" dirty="0">
                <a:latin typeface="Arial" panose="020B0604020202020204" pitchFamily="34" charset="0"/>
              </a:rPr>
              <a:t> (</a:t>
            </a:r>
            <a:r>
              <a:rPr lang="en-US" altLang="en-US" sz="1600" dirty="0" err="1">
                <a:latin typeface="Arial" panose="020B0604020202020204" pitchFamily="34" charset="0"/>
              </a:rPr>
              <a:t>biru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untuk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mata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kiri</a:t>
            </a:r>
            <a:r>
              <a:rPr lang="en-US" altLang="en-US" sz="1600" dirty="0">
                <a:latin typeface="Arial" panose="020B0604020202020204" pitchFamily="34" charset="0"/>
              </a:rPr>
              <a:t> &amp; </a:t>
            </a:r>
            <a:r>
              <a:rPr lang="en-US" altLang="en-US" sz="1600" dirty="0" err="1">
                <a:latin typeface="Arial" panose="020B0604020202020204" pitchFamily="34" charset="0"/>
              </a:rPr>
              <a:t>hijau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untuk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mata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kanan</a:t>
            </a:r>
            <a:r>
              <a:rPr lang="en-US" altLang="en-US" sz="1600" dirty="0">
                <a:latin typeface="Arial" panose="020B0604020202020204" pitchFamily="34" charset="0"/>
              </a:rPr>
              <a:t>) </a:t>
            </a:r>
            <a:r>
              <a:rPr lang="en-US" altLang="en-US" sz="1600" dirty="0" err="1">
                <a:latin typeface="Arial" panose="020B0604020202020204" pitchFamily="34" charset="0"/>
              </a:rPr>
              <a:t>hanya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terlihat</a:t>
            </a:r>
            <a:r>
              <a:rPr lang="en-US" altLang="en-US" sz="1600" dirty="0">
                <a:latin typeface="Arial" panose="020B0604020202020204" pitchFamily="34" charset="0"/>
              </a:rPr>
              <a:t> oleh retina </a:t>
            </a:r>
            <a:r>
              <a:rPr lang="en-US" altLang="en-US" sz="1600" dirty="0" err="1">
                <a:latin typeface="Arial" panose="020B0604020202020204" pitchFamily="34" charset="0"/>
              </a:rPr>
              <a:t>sisi</a:t>
            </a:r>
            <a:r>
              <a:rPr lang="en-US" altLang="en-US" sz="1600" dirty="0">
                <a:latin typeface="Arial" panose="020B0604020202020204" pitchFamily="34" charset="0"/>
              </a:rPr>
              <a:t> nasal </a:t>
            </a:r>
            <a:r>
              <a:rPr lang="en-US" altLang="en-US" sz="1600" dirty="0" err="1">
                <a:latin typeface="Arial" panose="020B0604020202020204" pitchFamily="34" charset="0"/>
              </a:rPr>
              <a:t>dari</a:t>
            </a: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mata</a:t>
            </a:r>
            <a:r>
              <a:rPr lang="en-US" altLang="en-US" sz="1600" dirty="0">
                <a:latin typeface="Arial" panose="020B0604020202020204" pitchFamily="34" charset="0"/>
              </a:rPr>
              <a:t> yang </a:t>
            </a:r>
            <a:r>
              <a:rPr lang="en-US" altLang="en-US" sz="1600" dirty="0" err="1">
                <a:latin typeface="Arial" panose="020B0604020202020204" pitchFamily="34" charset="0"/>
              </a:rPr>
              <a:t>sama</a:t>
            </a:r>
            <a:r>
              <a:rPr lang="en-US" altLang="en-US" sz="1600" dirty="0">
                <a:latin typeface="Arial" panose="020B0604020202020204" pitchFamily="34" charset="0"/>
              </a:rPr>
              <a:t>.</a:t>
            </a:r>
          </a:p>
        </p:txBody>
      </p:sp>
      <p:grpSp>
        <p:nvGrpSpPr>
          <p:cNvPr id="14" name="Group 50">
            <a:extLst>
              <a:ext uri="{FF2B5EF4-FFF2-40B4-BE49-F238E27FC236}">
                <a16:creationId xmlns:a16="http://schemas.microsoft.com/office/drawing/2014/main" xmlns="" id="{0D482832-9641-435E-AAA3-2D557F066D0E}"/>
              </a:ext>
            </a:extLst>
          </p:cNvPr>
          <p:cNvGrpSpPr>
            <a:grpSpLocks/>
          </p:cNvGrpSpPr>
          <p:nvPr/>
        </p:nvGrpSpPr>
        <p:grpSpPr bwMode="auto">
          <a:xfrm>
            <a:off x="8534400" y="4191001"/>
            <a:ext cx="1600200" cy="817563"/>
            <a:chOff x="1872" y="541"/>
            <a:chExt cx="1008" cy="515"/>
          </a:xfrm>
        </p:grpSpPr>
        <p:sp>
          <p:nvSpPr>
            <p:cNvPr id="14353" name="Text Box 51">
              <a:extLst>
                <a:ext uri="{FF2B5EF4-FFF2-40B4-BE49-F238E27FC236}">
                  <a16:creationId xmlns:a16="http://schemas.microsoft.com/office/drawing/2014/main" xmlns="" id="{77A89FAE-1897-4C06-B1D9-EA32669B90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541"/>
              <a:ext cx="768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Verdana" panose="020B0604030504040204" pitchFamily="34" charset="0"/>
                </a:rPr>
                <a:t>Monocular Crescent of Right Eye </a:t>
              </a:r>
            </a:p>
          </p:txBody>
        </p:sp>
        <p:sp>
          <p:nvSpPr>
            <p:cNvPr id="14354" name="Line 52">
              <a:extLst>
                <a:ext uri="{FF2B5EF4-FFF2-40B4-BE49-F238E27FC236}">
                  <a16:creationId xmlns:a16="http://schemas.microsoft.com/office/drawing/2014/main" xmlns="" id="{978C9C1F-BAE5-404C-8840-5983C0E97B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624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  <p:sp>
          <p:nvSpPr>
            <p:cNvPr id="14355" name="Line 53">
              <a:extLst>
                <a:ext uri="{FF2B5EF4-FFF2-40B4-BE49-F238E27FC236}">
                  <a16:creationId xmlns:a16="http://schemas.microsoft.com/office/drawing/2014/main" xmlns="" id="{1FB62D93-7F44-4A11-9A4E-CDF38525CF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72" y="624"/>
              <a:ext cx="33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</p:grpSp>
      <p:grpSp>
        <p:nvGrpSpPr>
          <p:cNvPr id="15" name="Group 54">
            <a:extLst>
              <a:ext uri="{FF2B5EF4-FFF2-40B4-BE49-F238E27FC236}">
                <a16:creationId xmlns:a16="http://schemas.microsoft.com/office/drawing/2014/main" xmlns="" id="{35BE28D7-DA04-41EE-86C2-002273A9C0D8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4203701"/>
            <a:ext cx="1371600" cy="728663"/>
            <a:chOff x="0" y="549"/>
            <a:chExt cx="864" cy="459"/>
          </a:xfrm>
        </p:grpSpPr>
        <p:sp>
          <p:nvSpPr>
            <p:cNvPr id="14350" name="Text Box 55">
              <a:extLst>
                <a:ext uri="{FF2B5EF4-FFF2-40B4-BE49-F238E27FC236}">
                  <a16:creationId xmlns:a16="http://schemas.microsoft.com/office/drawing/2014/main" xmlns="" id="{F98878C3-1542-49F7-9EF9-C4804AD715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549"/>
              <a:ext cx="768" cy="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Verdana" panose="020B0604030504040204" pitchFamily="34" charset="0"/>
                </a:rPr>
                <a:t>Monocular Crescent of Left Eye </a:t>
              </a:r>
            </a:p>
          </p:txBody>
        </p:sp>
        <p:sp>
          <p:nvSpPr>
            <p:cNvPr id="14351" name="Line 56">
              <a:extLst>
                <a:ext uri="{FF2B5EF4-FFF2-40B4-BE49-F238E27FC236}">
                  <a16:creationId xmlns:a16="http://schemas.microsoft.com/office/drawing/2014/main" xmlns="" id="{8F3B24A3-0615-4AAF-94C9-4523BF80E5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672"/>
              <a:ext cx="192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  <p:sp>
          <p:nvSpPr>
            <p:cNvPr id="14352" name="Line 57">
              <a:extLst>
                <a:ext uri="{FF2B5EF4-FFF2-40B4-BE49-F238E27FC236}">
                  <a16:creationId xmlns:a16="http://schemas.microsoft.com/office/drawing/2014/main" xmlns="" id="{A5C7D686-B65B-49EC-B31C-699BFC2BB7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672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4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>
            <a:extLst>
              <a:ext uri="{FF2B5EF4-FFF2-40B4-BE49-F238E27FC236}">
                <a16:creationId xmlns:a16="http://schemas.microsoft.com/office/drawing/2014/main" xmlns="" id="{9FCA4E86-C93F-4811-A436-38393B47B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CF4EF71B-B2D0-444C-9D29-A492763561A1}" type="slidenum">
              <a:rPr lang="en-US" altLang="en-US" sz="1400"/>
              <a:pPr/>
              <a:t>13</a:t>
            </a:fld>
            <a:endParaRPr lang="en-US" altLang="en-US" sz="1400"/>
          </a:p>
        </p:txBody>
      </p:sp>
      <p:sp>
        <p:nvSpPr>
          <p:cNvPr id="13315" name="Text Box 1048">
            <a:extLst>
              <a:ext uri="{FF2B5EF4-FFF2-40B4-BE49-F238E27FC236}">
                <a16:creationId xmlns:a16="http://schemas.microsoft.com/office/drawing/2014/main" xmlns="" id="{CA482004-28F5-4323-90CB-1E994A7E1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1" y="972265"/>
            <a:ext cx="449580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7338" indent="-287338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b="1" dirty="0" err="1">
                <a:solidFill>
                  <a:srgbClr val="CE1C09"/>
                </a:solidFill>
                <a:latin typeface="Arial" panose="020B0604020202020204" pitchFamily="34" charset="0"/>
              </a:rPr>
              <a:t>Bintik</a:t>
            </a:r>
            <a:r>
              <a:rPr lang="en-US" altLang="en-US" b="1" dirty="0">
                <a:solidFill>
                  <a:srgbClr val="CE1C0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CE1C09"/>
                </a:solidFill>
                <a:latin typeface="Arial" panose="020B0604020202020204" pitchFamily="34" charset="0"/>
              </a:rPr>
              <a:t>buta</a:t>
            </a:r>
            <a:endParaRPr lang="en-US" altLang="en-US" dirty="0">
              <a:latin typeface="Arial" panose="020B0604020202020204" pitchFamily="34" charset="0"/>
            </a:endParaRPr>
          </a:p>
          <a:p>
            <a:pPr algn="l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000" u="sng" dirty="0">
                <a:latin typeface="Arial" panose="020B0604020202020204" pitchFamily="34" charset="0"/>
              </a:rPr>
              <a:t>15 ° </a:t>
            </a:r>
            <a:r>
              <a:rPr lang="en-US" altLang="en-US" sz="2000" u="sng" dirty="0" err="1">
                <a:latin typeface="Arial" panose="020B0604020202020204" pitchFamily="34" charset="0"/>
              </a:rPr>
              <a:t>ke</a:t>
            </a:r>
            <a:r>
              <a:rPr lang="en-US" altLang="en-US" sz="2000" u="sng" dirty="0">
                <a:latin typeface="Arial" panose="020B0604020202020204" pitchFamily="34" charset="0"/>
              </a:rPr>
              <a:t> </a:t>
            </a:r>
            <a:r>
              <a:rPr lang="en-US" altLang="en-US" sz="2000" u="sng" dirty="0" err="1">
                <a:latin typeface="Arial" panose="020B0604020202020204" pitchFamily="34" charset="0"/>
              </a:rPr>
              <a:t>sisi</a:t>
            </a:r>
            <a:r>
              <a:rPr lang="en-US" altLang="en-US" sz="2000" u="sng" dirty="0">
                <a:latin typeface="Arial" panose="020B0604020202020204" pitchFamily="34" charset="0"/>
              </a:rPr>
              <a:t> temporal </a:t>
            </a:r>
            <a:r>
              <a:rPr lang="en-US" altLang="en-US" sz="2000" u="sng" dirty="0" err="1">
                <a:latin typeface="Arial" panose="020B0604020202020204" pitchFamily="34" charset="0"/>
              </a:rPr>
              <a:t>bidang</a:t>
            </a:r>
            <a:r>
              <a:rPr lang="en-US" altLang="en-US" sz="2000" u="sng" dirty="0">
                <a:latin typeface="Arial" panose="020B0604020202020204" pitchFamily="34" charset="0"/>
              </a:rPr>
              <a:t> visual </a:t>
            </a:r>
            <a:r>
              <a:rPr lang="en-US" altLang="en-US" sz="2000" u="sng" dirty="0" err="1">
                <a:latin typeface="Arial" panose="020B0604020202020204" pitchFamily="34" charset="0"/>
              </a:rPr>
              <a:t>setiap</a:t>
            </a:r>
            <a:r>
              <a:rPr lang="en-US" altLang="en-US" sz="2000" u="sng" dirty="0">
                <a:latin typeface="Arial" panose="020B0604020202020204" pitchFamily="34" charset="0"/>
              </a:rPr>
              <a:t> </a:t>
            </a:r>
            <a:r>
              <a:rPr lang="en-US" altLang="en-US" sz="2000" u="sng" dirty="0" err="1">
                <a:latin typeface="Arial" panose="020B0604020202020204" pitchFamily="34" charset="0"/>
              </a:rPr>
              <a:t>mata</a:t>
            </a:r>
            <a:endParaRPr lang="en-US" altLang="en-US" sz="2000" u="sng" dirty="0">
              <a:latin typeface="Arial" panose="020B0604020202020204" pitchFamily="34" charset="0"/>
            </a:endParaRPr>
          </a:p>
          <a:p>
            <a:pPr algn="l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000" u="sng" dirty="0">
                <a:latin typeface="Arial" panose="020B0604020202020204" pitchFamily="34" charset="0"/>
              </a:rPr>
              <a:t>Di meridian horizontal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000" u="sng" dirty="0" err="1">
                <a:latin typeface="Arial" panose="020B0604020202020204" pitchFamily="34" charset="0"/>
              </a:rPr>
              <a:t>Sesuai</a:t>
            </a:r>
            <a:r>
              <a:rPr lang="en-US" altLang="en-US" sz="2000" u="sng" dirty="0">
                <a:latin typeface="Arial" panose="020B0604020202020204" pitchFamily="34" charset="0"/>
              </a:rPr>
              <a:t> </a:t>
            </a:r>
            <a:r>
              <a:rPr lang="en-US" altLang="en-US" sz="2000" u="sng" dirty="0" err="1">
                <a:latin typeface="Arial" panose="020B0604020202020204" pitchFamily="34" charset="0"/>
              </a:rPr>
              <a:t>dengan</a:t>
            </a:r>
            <a:r>
              <a:rPr lang="en-US" altLang="en-US" sz="2000" u="sng" dirty="0">
                <a:latin typeface="Arial" panose="020B0604020202020204" pitchFamily="34" charset="0"/>
              </a:rPr>
              <a:t> </a:t>
            </a:r>
            <a:r>
              <a:rPr lang="en-US" altLang="en-US" sz="2000" u="sng" dirty="0" err="1">
                <a:latin typeface="Arial" panose="020B0604020202020204" pitchFamily="34" charset="0"/>
              </a:rPr>
              <a:t>letak</a:t>
            </a:r>
            <a:r>
              <a:rPr lang="en-US" altLang="en-US" sz="2000" u="sng" dirty="0">
                <a:latin typeface="Arial" panose="020B0604020202020204" pitchFamily="34" charset="0"/>
              </a:rPr>
              <a:t> </a:t>
            </a:r>
            <a:r>
              <a:rPr lang="en-US" altLang="en-US" sz="2000" u="sng" dirty="0" err="1">
                <a:latin typeface="Arial" panose="020B0604020202020204" pitchFamily="34" charset="0"/>
              </a:rPr>
              <a:t>diskus</a:t>
            </a:r>
            <a:r>
              <a:rPr lang="en-US" altLang="en-US" sz="2000" u="sng" dirty="0">
                <a:latin typeface="Arial" panose="020B0604020202020204" pitchFamily="34" charset="0"/>
              </a:rPr>
              <a:t> </a:t>
            </a:r>
            <a:r>
              <a:rPr lang="en-US" altLang="en-US" sz="2000" u="sng" dirty="0" err="1">
                <a:latin typeface="Arial" panose="020B0604020202020204" pitchFamily="34" charset="0"/>
              </a:rPr>
              <a:t>optikus</a:t>
            </a:r>
            <a:r>
              <a:rPr lang="en-US" altLang="en-US" sz="2000" u="sng" dirty="0">
                <a:latin typeface="Arial" panose="020B0604020202020204" pitchFamily="34" charset="0"/>
              </a:rPr>
              <a:t> </a:t>
            </a:r>
            <a:r>
              <a:rPr lang="en-US" altLang="en-US" sz="2000" u="sng" dirty="0" err="1">
                <a:latin typeface="Arial" panose="020B0604020202020204" pitchFamily="34" charset="0"/>
              </a:rPr>
              <a:t>yaitu</a:t>
            </a:r>
            <a:r>
              <a:rPr lang="en-US" altLang="en-US" sz="2000" u="sng" dirty="0">
                <a:latin typeface="Arial" panose="020B0604020202020204" pitchFamily="34" charset="0"/>
              </a:rPr>
              <a:t> di 15 ° </a:t>
            </a:r>
            <a:r>
              <a:rPr lang="en-US" altLang="en-US" sz="2000" u="sng" dirty="0" err="1">
                <a:latin typeface="Arial" panose="020B0604020202020204" pitchFamily="34" charset="0"/>
              </a:rPr>
              <a:t>ke</a:t>
            </a:r>
            <a:r>
              <a:rPr lang="en-US" altLang="en-US" sz="2000" u="sng" dirty="0">
                <a:latin typeface="Arial" panose="020B0604020202020204" pitchFamily="34" charset="0"/>
              </a:rPr>
              <a:t> </a:t>
            </a:r>
            <a:r>
              <a:rPr lang="en-US" altLang="en-US" sz="2000" u="sng" dirty="0" err="1">
                <a:latin typeface="Arial" panose="020B0604020202020204" pitchFamily="34" charset="0"/>
              </a:rPr>
              <a:t>sisi</a:t>
            </a:r>
            <a:r>
              <a:rPr lang="en-US" altLang="en-US" sz="2000" u="sng" dirty="0">
                <a:latin typeface="Arial" panose="020B0604020202020204" pitchFamily="34" charset="0"/>
              </a:rPr>
              <a:t> </a:t>
            </a:r>
            <a:r>
              <a:rPr lang="en-US" altLang="en-US" sz="2000" u="sng" dirty="0" err="1">
                <a:latin typeface="Arial" panose="020B0604020202020204" pitchFamily="34" charset="0"/>
              </a:rPr>
              <a:t>hidung</a:t>
            </a:r>
            <a:r>
              <a:rPr lang="en-US" altLang="en-US" sz="2000" u="sng" dirty="0">
                <a:latin typeface="Arial" panose="020B0604020202020204" pitchFamily="34" charset="0"/>
              </a:rPr>
              <a:t> masing-masing retina </a:t>
            </a:r>
            <a:r>
              <a:rPr lang="en-US" altLang="en-US" sz="2000" u="sng" dirty="0" err="1">
                <a:latin typeface="Arial" panose="020B0604020202020204" pitchFamily="34" charset="0"/>
              </a:rPr>
              <a:t>mata</a:t>
            </a:r>
            <a:r>
              <a:rPr lang="en-US" altLang="en-US" sz="2000" u="sng" dirty="0">
                <a:latin typeface="Arial" panose="020B0604020202020204" pitchFamily="34" charset="0"/>
              </a:rPr>
              <a:t>.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  <p:sp>
        <p:nvSpPr>
          <p:cNvPr id="13316" name="Rectangle 1026">
            <a:extLst>
              <a:ext uri="{FF2B5EF4-FFF2-40B4-BE49-F238E27FC236}">
                <a16:creationId xmlns:a16="http://schemas.microsoft.com/office/drawing/2014/main" xmlns="" id="{CEC71FE1-985C-4622-8EED-DF98288B8E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44958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600" b="1" u="sng" dirty="0">
                <a:solidFill>
                  <a:srgbClr val="1A22B5"/>
                </a:solidFill>
                <a:latin typeface="Arial" panose="020B0604020202020204" pitchFamily="34" charset="0"/>
              </a:rPr>
              <a:t>Medan </a:t>
            </a:r>
            <a:r>
              <a:rPr lang="en-US" altLang="en-US" sz="3600" b="1" u="sng" dirty="0" err="1">
                <a:solidFill>
                  <a:srgbClr val="1A22B5"/>
                </a:solidFill>
                <a:latin typeface="Arial" panose="020B0604020202020204" pitchFamily="34" charset="0"/>
              </a:rPr>
              <a:t>penglihatan</a:t>
            </a:r>
            <a:r>
              <a:rPr lang="en-US" altLang="en-US" sz="3600" b="1" u="sng" dirty="0">
                <a:solidFill>
                  <a:srgbClr val="1A22B5"/>
                </a:solidFill>
                <a:latin typeface="Arial" panose="020B0604020202020204" pitchFamily="34" charset="0"/>
              </a:rPr>
              <a:t> </a:t>
            </a:r>
            <a:endParaRPr lang="en-US" altLang="en-US" sz="3600" dirty="0">
              <a:solidFill>
                <a:srgbClr val="1A22B5"/>
              </a:solidFill>
              <a:latin typeface="Arial" panose="020B0604020202020204" pitchFamily="34" charset="0"/>
            </a:endParaRPr>
          </a:p>
        </p:txBody>
      </p:sp>
      <p:grpSp>
        <p:nvGrpSpPr>
          <p:cNvPr id="2" name="Group 1061">
            <a:extLst>
              <a:ext uri="{FF2B5EF4-FFF2-40B4-BE49-F238E27FC236}">
                <a16:creationId xmlns:a16="http://schemas.microsoft.com/office/drawing/2014/main" xmlns="" id="{E4DDEE75-6D83-4B61-8583-FE736C2841D6}"/>
              </a:ext>
            </a:extLst>
          </p:cNvPr>
          <p:cNvGrpSpPr>
            <a:grpSpLocks/>
          </p:cNvGrpSpPr>
          <p:nvPr/>
        </p:nvGrpSpPr>
        <p:grpSpPr bwMode="auto">
          <a:xfrm>
            <a:off x="1409700" y="4414840"/>
            <a:ext cx="9944100" cy="2062163"/>
            <a:chOff x="-72" y="2781"/>
            <a:chExt cx="6264" cy="1299"/>
          </a:xfrm>
        </p:grpSpPr>
        <p:sp>
          <p:nvSpPr>
            <p:cNvPr id="13345" name="Rectangle 1047">
              <a:extLst>
                <a:ext uri="{FF2B5EF4-FFF2-40B4-BE49-F238E27FC236}">
                  <a16:creationId xmlns:a16="http://schemas.microsoft.com/office/drawing/2014/main" xmlns="" id="{C360A63E-FD09-4DF4-986B-3C14E43342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2" y="2781"/>
              <a:ext cx="6264" cy="1299"/>
            </a:xfrm>
            <a:prstGeom prst="rect">
              <a:avLst/>
            </a:prstGeom>
            <a:noFill/>
            <a:ln w="38100" cmpd="dbl">
              <a:solidFill>
                <a:srgbClr val="F21D2B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marL="225425" indent="-22542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l"/>
              <a:r>
                <a:rPr lang="en-US" altLang="en-US" sz="1600" b="1" dirty="0" err="1">
                  <a:latin typeface="Arial" panose="020B0604020202020204" pitchFamily="34" charset="0"/>
                </a:rPr>
                <a:t>Demonstrasi</a:t>
              </a:r>
              <a:r>
                <a:rPr lang="en-US" altLang="en-US" sz="1600" b="1" dirty="0">
                  <a:latin typeface="Arial" panose="020B0604020202020204" pitchFamily="34" charset="0"/>
                </a:rPr>
                <a:t> </a:t>
              </a:r>
              <a:r>
                <a:rPr lang="en-US" altLang="en-US" sz="1600" b="1" dirty="0" err="1">
                  <a:latin typeface="Arial" panose="020B0604020202020204" pitchFamily="34" charset="0"/>
                </a:rPr>
                <a:t>Titik</a:t>
              </a:r>
              <a:r>
                <a:rPr lang="en-US" altLang="en-US" sz="1600" b="1" dirty="0">
                  <a:latin typeface="Arial" panose="020B0604020202020204" pitchFamily="34" charset="0"/>
                </a:rPr>
                <a:t> </a:t>
              </a:r>
              <a:r>
                <a:rPr lang="en-US" altLang="en-US" sz="1600" b="1" dirty="0" err="1">
                  <a:latin typeface="Arial" panose="020B0604020202020204" pitchFamily="34" charset="0"/>
                </a:rPr>
                <a:t>Buta</a:t>
              </a:r>
              <a:r>
                <a:rPr lang="en-US" altLang="en-US" sz="1600" b="1" dirty="0">
                  <a:latin typeface="Arial" panose="020B0604020202020204" pitchFamily="34" charset="0"/>
                </a:rPr>
                <a:t>:</a:t>
              </a:r>
            </a:p>
            <a:p>
              <a:pPr algn="l"/>
              <a:r>
                <a:rPr lang="en-US" altLang="en-US" sz="1600" dirty="0" err="1">
                  <a:latin typeface="Arial" panose="020B0604020202020204" pitchFamily="34" charset="0"/>
                </a:rPr>
                <a:t>Gambarlah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bintang</a:t>
              </a:r>
              <a:r>
                <a:rPr lang="en-US" altLang="en-US" sz="1600" dirty="0">
                  <a:latin typeface="Arial" panose="020B0604020202020204" pitchFamily="34" charset="0"/>
                </a:rPr>
                <a:t> dan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kotak</a:t>
              </a:r>
              <a:r>
                <a:rPr lang="en-US" altLang="en-US" sz="1600" dirty="0">
                  <a:latin typeface="Arial" panose="020B0604020202020204" pitchFamily="34" charset="0"/>
                </a:rPr>
                <a:t> di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selembar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kertas</a:t>
              </a:r>
              <a:r>
                <a:rPr lang="en-US" altLang="en-US" sz="1600" dirty="0">
                  <a:latin typeface="Arial" panose="020B0604020202020204" pitchFamily="34" charset="0"/>
                </a:rPr>
                <a:t>.</a:t>
              </a:r>
            </a:p>
            <a:p>
              <a:pPr algn="l"/>
              <a:r>
                <a:rPr lang="en-US" altLang="en-US" sz="1600" dirty="0" err="1">
                  <a:latin typeface="Arial" panose="020B0604020202020204" pitchFamily="34" charset="0"/>
                </a:rPr>
                <a:t>Tutup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mata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kiri</a:t>
              </a:r>
              <a:r>
                <a:rPr lang="en-US" altLang="en-US" sz="1600" dirty="0">
                  <a:latin typeface="Arial" panose="020B0604020202020204" pitchFamily="34" charset="0"/>
                </a:rPr>
                <a:t> Anda;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Lihat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bintang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dengan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mata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kanan</a:t>
              </a:r>
              <a:r>
                <a:rPr lang="en-US" altLang="en-US" sz="1600" dirty="0">
                  <a:latin typeface="Arial" panose="020B0604020202020204" pitchFamily="34" charset="0"/>
                </a:rPr>
                <a:t> Anda;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Gerakkan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kertas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maju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mundur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sampai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kotak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hijau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menghilang</a:t>
              </a:r>
              <a:r>
                <a:rPr lang="en-US" altLang="en-US" sz="1600" dirty="0">
                  <a:latin typeface="Arial" panose="020B0604020202020204" pitchFamily="34" charset="0"/>
                </a:rPr>
                <a:t>.</a:t>
              </a:r>
            </a:p>
            <a:p>
              <a:pPr algn="l"/>
              <a:r>
                <a:rPr lang="en-US" altLang="en-US" sz="1600" dirty="0" err="1">
                  <a:latin typeface="Arial" panose="020B0604020202020204" pitchFamily="34" charset="0"/>
                </a:rPr>
                <a:t>Bukalah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mata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kiri</a:t>
              </a:r>
              <a:r>
                <a:rPr lang="en-US" altLang="en-US" sz="1600" dirty="0">
                  <a:latin typeface="Arial" panose="020B0604020202020204" pitchFamily="34" charset="0"/>
                </a:rPr>
                <a:t> Anda dan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kotak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itu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dapat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terlihat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karena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meskipun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jatuh</a:t>
              </a:r>
              <a:r>
                <a:rPr lang="en-US" altLang="en-US" sz="1600" dirty="0">
                  <a:latin typeface="Arial" panose="020B0604020202020204" pitchFamily="34" charset="0"/>
                </a:rPr>
                <a:t> di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titik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buta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mata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kanan</a:t>
              </a:r>
              <a:r>
                <a:rPr lang="en-US" altLang="en-US" sz="1600" dirty="0">
                  <a:latin typeface="Arial" panose="020B0604020202020204" pitchFamily="34" charset="0"/>
                </a:rPr>
                <a:t>,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itu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tidak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jatuh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ke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titik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buta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mata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kiri</a:t>
              </a:r>
              <a:r>
                <a:rPr lang="en-US" altLang="en-US" sz="1600" dirty="0">
                  <a:latin typeface="Arial" panose="020B0604020202020204" pitchFamily="34" charset="0"/>
                </a:rPr>
                <a:t> Anda.</a:t>
              </a:r>
            </a:p>
            <a:p>
              <a:pPr algn="l"/>
              <a:r>
                <a:rPr lang="en-US" altLang="en-US" sz="1600" dirty="0" err="1">
                  <a:latin typeface="Arial" panose="020B0604020202020204" pitchFamily="34" charset="0"/>
                </a:rPr>
                <a:t>Dengan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kedua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mata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terbuka</a:t>
              </a:r>
              <a:r>
                <a:rPr lang="en-US" altLang="en-US" sz="1600" dirty="0">
                  <a:latin typeface="Arial" panose="020B0604020202020204" pitchFamily="34" charset="0"/>
                </a:rPr>
                <a:t> &amp;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penglihatan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binokular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utuh</a:t>
              </a:r>
              <a:r>
                <a:rPr lang="en-US" altLang="en-US" sz="1600" dirty="0">
                  <a:latin typeface="Arial" panose="020B0604020202020204" pitchFamily="34" charset="0"/>
                </a:rPr>
                <a:t>, Anda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tidak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menyadari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bahwa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ada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titik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buta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karena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titik</a:t>
              </a:r>
              <a:r>
                <a:rPr lang="en-US" altLang="en-US" sz="1600" dirty="0">
                  <a:latin typeface="Arial" panose="020B0604020202020204" pitchFamily="34" charset="0"/>
                </a:rPr>
                <a:t> yang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sesuai</a:t>
              </a:r>
              <a:r>
                <a:rPr lang="en-US" altLang="en-US" sz="1600" dirty="0">
                  <a:latin typeface="Arial" panose="020B0604020202020204" pitchFamily="34" charset="0"/>
                </a:rPr>
                <a:t> di retina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kontralateral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akan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melihat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objek</a:t>
              </a:r>
              <a:r>
                <a:rPr lang="en-US" altLang="en-US" sz="1600" dirty="0">
                  <a:latin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</a:rPr>
                <a:t>tersebut</a:t>
              </a:r>
              <a:r>
                <a:rPr lang="en-US" altLang="en-US" sz="1600" dirty="0">
                  <a:latin typeface="Arial" panose="020B0604020202020204" pitchFamily="34" charset="0"/>
                </a:rPr>
                <a:t>..</a:t>
              </a:r>
            </a:p>
          </p:txBody>
        </p:sp>
        <p:grpSp>
          <p:nvGrpSpPr>
            <p:cNvPr id="13346" name="Group 1027">
              <a:extLst>
                <a:ext uri="{FF2B5EF4-FFF2-40B4-BE49-F238E27FC236}">
                  <a16:creationId xmlns:a16="http://schemas.microsoft.com/office/drawing/2014/main" xmlns="" id="{60A6E9CB-0FD9-4FA8-B903-623F247DEF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04" y="2880"/>
              <a:ext cx="1056" cy="192"/>
              <a:chOff x="1728" y="2304"/>
              <a:chExt cx="1056" cy="192"/>
            </a:xfrm>
          </p:grpSpPr>
          <p:sp>
            <p:nvSpPr>
              <p:cNvPr id="152580" name="AutoShape 1028">
                <a:extLst>
                  <a:ext uri="{FF2B5EF4-FFF2-40B4-BE49-F238E27FC236}">
                    <a16:creationId xmlns:a16="http://schemas.microsoft.com/office/drawing/2014/main" xmlns="" id="{F07ACC6F-2420-4F07-9E37-DC6F36DA44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8" y="2304"/>
                <a:ext cx="240" cy="192"/>
              </a:xfrm>
              <a:prstGeom prst="star5">
                <a:avLst/>
              </a:prstGeom>
              <a:solidFill>
                <a:srgbClr val="FF3300"/>
              </a:solidFill>
              <a:ln w="38100" cmpd="dbl">
                <a:solidFill>
                  <a:srgbClr val="FF33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" charset="0"/>
                </a:endParaRPr>
              </a:p>
            </p:txBody>
          </p:sp>
          <p:sp>
            <p:nvSpPr>
              <p:cNvPr id="13348" name="AutoShape 1029">
                <a:extLst>
                  <a:ext uri="{FF2B5EF4-FFF2-40B4-BE49-F238E27FC236}">
                    <a16:creationId xmlns:a16="http://schemas.microsoft.com/office/drawing/2014/main" xmlns="" id="{A067D72A-4518-4ABA-AB5F-7A51F028B8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2352"/>
                <a:ext cx="144" cy="144"/>
              </a:xfrm>
              <a:prstGeom prst="cube">
                <a:avLst>
                  <a:gd name="adj" fmla="val 25000"/>
                </a:avLst>
              </a:prstGeom>
              <a:solidFill>
                <a:srgbClr val="008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</p:grpSp>
      </p:grpSp>
      <p:sp>
        <p:nvSpPr>
          <p:cNvPr id="13318" name="Text Box 1030">
            <a:extLst>
              <a:ext uri="{FF2B5EF4-FFF2-40B4-BE49-F238E27FC236}">
                <a16:creationId xmlns:a16="http://schemas.microsoft.com/office/drawing/2014/main" xmlns="" id="{CA8E3A58-742A-4941-BEC3-67461065A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400" y="76201"/>
            <a:ext cx="901700" cy="284163"/>
          </a:xfrm>
          <a:prstGeom prst="rect">
            <a:avLst/>
          </a:prstGeom>
          <a:solidFill>
            <a:srgbClr val="B7FFAD"/>
          </a:solidFill>
          <a:ln w="9525">
            <a:solidFill>
              <a:srgbClr val="8FC787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>
                <a:latin typeface="Arial" panose="020B0604020202020204" pitchFamily="34" charset="0"/>
              </a:rPr>
              <a:t>Pg. 3</a:t>
            </a:r>
          </a:p>
        </p:txBody>
      </p:sp>
      <p:grpSp>
        <p:nvGrpSpPr>
          <p:cNvPr id="13319" name="Group 1060">
            <a:extLst>
              <a:ext uri="{FF2B5EF4-FFF2-40B4-BE49-F238E27FC236}">
                <a16:creationId xmlns:a16="http://schemas.microsoft.com/office/drawing/2014/main" xmlns="" id="{DBE4602D-8347-4D2C-A70D-9443F6FDE960}"/>
              </a:ext>
            </a:extLst>
          </p:cNvPr>
          <p:cNvGrpSpPr>
            <a:grpSpLocks/>
          </p:cNvGrpSpPr>
          <p:nvPr/>
        </p:nvGrpSpPr>
        <p:grpSpPr bwMode="auto">
          <a:xfrm>
            <a:off x="4759326" y="914400"/>
            <a:ext cx="5603875" cy="3200400"/>
            <a:chOff x="1894" y="576"/>
            <a:chExt cx="3530" cy="2016"/>
          </a:xfrm>
        </p:grpSpPr>
        <p:grpSp>
          <p:nvGrpSpPr>
            <p:cNvPr id="13320" name="Group 1032">
              <a:extLst>
                <a:ext uri="{FF2B5EF4-FFF2-40B4-BE49-F238E27FC236}">
                  <a16:creationId xmlns:a16="http://schemas.microsoft.com/office/drawing/2014/main" xmlns="" id="{1AB7EF52-0E31-4023-8354-3F1A091148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0" y="576"/>
              <a:ext cx="740" cy="328"/>
              <a:chOff x="2492" y="536"/>
              <a:chExt cx="740" cy="328"/>
            </a:xfrm>
          </p:grpSpPr>
          <p:sp>
            <p:nvSpPr>
              <p:cNvPr id="13343" name="Text Box 1033">
                <a:extLst>
                  <a:ext uri="{FF2B5EF4-FFF2-40B4-BE49-F238E27FC236}">
                    <a16:creationId xmlns:a16="http://schemas.microsoft.com/office/drawing/2014/main" xmlns="" id="{BAD079EB-B035-4F77-AD7E-EA50A2FC49C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2" y="536"/>
                <a:ext cx="74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000">
                    <a:latin typeface="Arial" panose="020B0604020202020204" pitchFamily="34" charset="0"/>
                  </a:rPr>
                  <a:t>Temporal Field of Left Eye</a:t>
                </a:r>
              </a:p>
            </p:txBody>
          </p:sp>
          <p:sp>
            <p:nvSpPr>
              <p:cNvPr id="13344" name="AutoShape 1034">
                <a:extLst>
                  <a:ext uri="{FF2B5EF4-FFF2-40B4-BE49-F238E27FC236}">
                    <a16:creationId xmlns:a16="http://schemas.microsoft.com/office/drawing/2014/main" xmlns="" id="{9DB83899-3C7A-4B7F-94F1-426B5972E6BB}"/>
                  </a:ext>
                </a:extLst>
              </p:cNvPr>
              <p:cNvSpPr>
                <a:spLocks/>
              </p:cNvSpPr>
              <p:nvPr/>
            </p:nvSpPr>
            <p:spPr bwMode="auto">
              <a:xfrm rot="-5400000">
                <a:off x="2825" y="489"/>
                <a:ext cx="94" cy="656"/>
              </a:xfrm>
              <a:prstGeom prst="rightBracket">
                <a:avLst>
                  <a:gd name="adj" fmla="val 58156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13321" name="Group 1035">
              <a:extLst>
                <a:ext uri="{FF2B5EF4-FFF2-40B4-BE49-F238E27FC236}">
                  <a16:creationId xmlns:a16="http://schemas.microsoft.com/office/drawing/2014/main" xmlns="" id="{F0309FDD-E59C-4CF6-B439-DBF302CDFF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92" y="592"/>
              <a:ext cx="680" cy="320"/>
              <a:chOff x="3184" y="552"/>
              <a:chExt cx="680" cy="320"/>
            </a:xfrm>
          </p:grpSpPr>
          <p:sp>
            <p:nvSpPr>
              <p:cNvPr id="13341" name="Text Box 1036">
                <a:extLst>
                  <a:ext uri="{FF2B5EF4-FFF2-40B4-BE49-F238E27FC236}">
                    <a16:creationId xmlns:a16="http://schemas.microsoft.com/office/drawing/2014/main" xmlns="" id="{799D4C96-0B68-495C-8209-A9B46CA37C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92" y="552"/>
                <a:ext cx="67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000">
                    <a:latin typeface="Arial" panose="020B0604020202020204" pitchFamily="34" charset="0"/>
                  </a:rPr>
                  <a:t>Nasal Field of Left Eye</a:t>
                </a:r>
              </a:p>
            </p:txBody>
          </p:sp>
          <p:sp>
            <p:nvSpPr>
              <p:cNvPr id="13342" name="AutoShape 1037">
                <a:extLst>
                  <a:ext uri="{FF2B5EF4-FFF2-40B4-BE49-F238E27FC236}">
                    <a16:creationId xmlns:a16="http://schemas.microsoft.com/office/drawing/2014/main" xmlns="" id="{4C969178-A378-4C1E-92FD-5350A143B3BF}"/>
                  </a:ext>
                </a:extLst>
              </p:cNvPr>
              <p:cNvSpPr>
                <a:spLocks/>
              </p:cNvSpPr>
              <p:nvPr/>
            </p:nvSpPr>
            <p:spPr bwMode="auto">
              <a:xfrm rot="-5400000">
                <a:off x="3465" y="497"/>
                <a:ext cx="94" cy="656"/>
              </a:xfrm>
              <a:prstGeom prst="rightBracket">
                <a:avLst>
                  <a:gd name="adj" fmla="val 58156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13322" name="Group 1038">
              <a:extLst>
                <a:ext uri="{FF2B5EF4-FFF2-40B4-BE49-F238E27FC236}">
                  <a16:creationId xmlns:a16="http://schemas.microsoft.com/office/drawing/2014/main" xmlns="" id="{4372937D-2309-44D3-99DD-B543B47DC1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8" y="882"/>
              <a:ext cx="1536" cy="1710"/>
              <a:chOff x="2400" y="842"/>
              <a:chExt cx="1536" cy="1710"/>
            </a:xfrm>
          </p:grpSpPr>
          <p:sp>
            <p:nvSpPr>
              <p:cNvPr id="13338" name="Text Box 1039">
                <a:extLst>
                  <a:ext uri="{FF2B5EF4-FFF2-40B4-BE49-F238E27FC236}">
                    <a16:creationId xmlns:a16="http://schemas.microsoft.com/office/drawing/2014/main" xmlns="" id="{554779F3-B6A1-483C-8160-6BCC60E8AD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92" y="2264"/>
                <a:ext cx="124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200">
                    <a:latin typeface="Arial" panose="020B0604020202020204" pitchFamily="34" charset="0"/>
                  </a:rPr>
                  <a:t>Normal </a:t>
                </a:r>
                <a:r>
                  <a:rPr lang="en-US" altLang="en-US" sz="1200" b="1">
                    <a:solidFill>
                      <a:srgbClr val="FF0C15"/>
                    </a:solidFill>
                    <a:latin typeface="Arial" panose="020B0604020202020204" pitchFamily="34" charset="0"/>
                  </a:rPr>
                  <a:t>Monocular</a:t>
                </a:r>
                <a:r>
                  <a:rPr lang="en-US" altLang="en-US" sz="1200">
                    <a:latin typeface="Arial" panose="020B0604020202020204" pitchFamily="34" charset="0"/>
                  </a:rPr>
                  <a:t> Visual Field of </a:t>
                </a:r>
                <a:r>
                  <a:rPr lang="en-US" altLang="en-US" sz="1200" b="1">
                    <a:solidFill>
                      <a:srgbClr val="FF0C15"/>
                    </a:solidFill>
                    <a:latin typeface="Arial" panose="020B0604020202020204" pitchFamily="34" charset="0"/>
                  </a:rPr>
                  <a:t>Left Eye</a:t>
                </a:r>
                <a:endParaRPr lang="en-US" altLang="en-US" sz="1200">
                  <a:latin typeface="Arial" panose="020B0604020202020204" pitchFamily="34" charset="0"/>
                </a:endParaRPr>
              </a:p>
            </p:txBody>
          </p:sp>
          <p:pic>
            <p:nvPicPr>
              <p:cNvPr id="13339" name="Picture 1040" descr="Nolte 17-29A">
                <a:extLst>
                  <a:ext uri="{FF2B5EF4-FFF2-40B4-BE49-F238E27FC236}">
                    <a16:creationId xmlns:a16="http://schemas.microsoft.com/office/drawing/2014/main" xmlns="" id="{31F7EEAF-8045-4B54-843F-2848BF75CD3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0" y="842"/>
                <a:ext cx="1536" cy="1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340" name="Text Box 1041">
                <a:extLst>
                  <a:ext uri="{FF2B5EF4-FFF2-40B4-BE49-F238E27FC236}">
                    <a16:creationId xmlns:a16="http://schemas.microsoft.com/office/drawing/2014/main" xmlns="" id="{DB73577E-185F-481A-902C-6D994B25C2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12" y="1488"/>
                <a:ext cx="192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altLang="en-US" sz="1200" b="1">
                    <a:latin typeface="Arial" panose="020B0604020202020204" pitchFamily="34" charset="0"/>
                  </a:rPr>
                  <a:t>F</a:t>
                </a:r>
                <a:endParaRPr lang="en-US" altLang="en-US"/>
              </a:p>
            </p:txBody>
          </p:sp>
        </p:grpSp>
        <p:grpSp>
          <p:nvGrpSpPr>
            <p:cNvPr id="13323" name="Group 1042">
              <a:extLst>
                <a:ext uri="{FF2B5EF4-FFF2-40B4-BE49-F238E27FC236}">
                  <a16:creationId xmlns:a16="http://schemas.microsoft.com/office/drawing/2014/main" xmlns="" id="{B0749FB0-9F61-4BC3-8B1E-55B2350473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0" y="860"/>
              <a:ext cx="1584" cy="1724"/>
              <a:chOff x="4032" y="828"/>
              <a:chExt cx="1584" cy="1724"/>
            </a:xfrm>
          </p:grpSpPr>
          <p:grpSp>
            <p:nvGrpSpPr>
              <p:cNvPr id="13334" name="Group 1043">
                <a:extLst>
                  <a:ext uri="{FF2B5EF4-FFF2-40B4-BE49-F238E27FC236}">
                    <a16:creationId xmlns:a16="http://schemas.microsoft.com/office/drawing/2014/main" xmlns="" id="{98787E16-C6BF-4A1E-913C-AAA84A5BE44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32" y="828"/>
                <a:ext cx="1584" cy="1520"/>
                <a:chOff x="4032" y="812"/>
                <a:chExt cx="1584" cy="1520"/>
              </a:xfrm>
            </p:grpSpPr>
            <p:pic>
              <p:nvPicPr>
                <p:cNvPr id="13336" name="Picture 1044" descr="Nolte 17-29B">
                  <a:extLst>
                    <a:ext uri="{FF2B5EF4-FFF2-40B4-BE49-F238E27FC236}">
                      <a16:creationId xmlns:a16="http://schemas.microsoft.com/office/drawing/2014/main" xmlns="" id="{8BBA92A8-2F79-43EE-BF70-09CC4B942E6B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32" y="812"/>
                  <a:ext cx="1584" cy="15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3337" name="Text Box 1045">
                  <a:extLst>
                    <a:ext uri="{FF2B5EF4-FFF2-40B4-BE49-F238E27FC236}">
                      <a16:creationId xmlns:a16="http://schemas.microsoft.com/office/drawing/2014/main" xmlns="" id="{37D19705-7031-477F-ABBF-466CFB7E174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84" y="1480"/>
                  <a:ext cx="192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 algn="l">
                    <a:spcBef>
                      <a:spcPct val="50000"/>
                    </a:spcBef>
                  </a:pPr>
                  <a:r>
                    <a:rPr lang="en-US" altLang="en-US" sz="1200" b="1">
                      <a:latin typeface="Arial" panose="020B0604020202020204" pitchFamily="34" charset="0"/>
                    </a:rPr>
                    <a:t>F</a:t>
                  </a:r>
                  <a:endParaRPr lang="en-US" altLang="en-US"/>
                </a:p>
              </p:txBody>
            </p:sp>
          </p:grpSp>
          <p:sp>
            <p:nvSpPr>
              <p:cNvPr id="13335" name="Text Box 1046">
                <a:extLst>
                  <a:ext uri="{FF2B5EF4-FFF2-40B4-BE49-F238E27FC236}">
                    <a16:creationId xmlns:a16="http://schemas.microsoft.com/office/drawing/2014/main" xmlns="" id="{3E3D0201-3C48-42B2-BE29-1F1F8A3D13A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56" y="2264"/>
                <a:ext cx="124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200">
                    <a:latin typeface="Arial" panose="020B0604020202020204" pitchFamily="34" charset="0"/>
                  </a:rPr>
                  <a:t>Normal </a:t>
                </a:r>
                <a:r>
                  <a:rPr lang="en-US" altLang="en-US" sz="1200" b="1">
                    <a:solidFill>
                      <a:srgbClr val="FF0C15"/>
                    </a:solidFill>
                    <a:latin typeface="Arial" panose="020B0604020202020204" pitchFamily="34" charset="0"/>
                  </a:rPr>
                  <a:t>Monocular</a:t>
                </a:r>
                <a:r>
                  <a:rPr lang="en-US" altLang="en-US" sz="1200">
                    <a:latin typeface="Arial" panose="020B0604020202020204" pitchFamily="34" charset="0"/>
                  </a:rPr>
                  <a:t> Visual Field of </a:t>
                </a:r>
                <a:r>
                  <a:rPr lang="en-US" altLang="en-US" sz="1200" b="1">
                    <a:solidFill>
                      <a:srgbClr val="FF0C15"/>
                    </a:solidFill>
                    <a:latin typeface="Arial" panose="020B0604020202020204" pitchFamily="34" charset="0"/>
                  </a:rPr>
                  <a:t>Right Eye</a:t>
                </a:r>
                <a:endParaRPr lang="en-US" altLang="en-US" sz="120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3324" name="Group 1049">
              <a:extLst>
                <a:ext uri="{FF2B5EF4-FFF2-40B4-BE49-F238E27FC236}">
                  <a16:creationId xmlns:a16="http://schemas.microsoft.com/office/drawing/2014/main" xmlns="" id="{5F22E2D2-5495-49A1-89C6-83544D7A3886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1688" y="1138"/>
              <a:ext cx="740" cy="328"/>
              <a:chOff x="2492" y="536"/>
              <a:chExt cx="740" cy="328"/>
            </a:xfrm>
          </p:grpSpPr>
          <p:sp>
            <p:nvSpPr>
              <p:cNvPr id="13332" name="Text Box 1050">
                <a:extLst>
                  <a:ext uri="{FF2B5EF4-FFF2-40B4-BE49-F238E27FC236}">
                    <a16:creationId xmlns:a16="http://schemas.microsoft.com/office/drawing/2014/main" xmlns="" id="{85BA30FB-3B95-4F3C-8948-6B50366D43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2" y="536"/>
                <a:ext cx="74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000">
                    <a:latin typeface="Arial" panose="020B0604020202020204" pitchFamily="34" charset="0"/>
                  </a:rPr>
                  <a:t>Upper  Field of Left Eye</a:t>
                </a:r>
              </a:p>
            </p:txBody>
          </p:sp>
          <p:sp>
            <p:nvSpPr>
              <p:cNvPr id="13333" name="AutoShape 1051">
                <a:extLst>
                  <a:ext uri="{FF2B5EF4-FFF2-40B4-BE49-F238E27FC236}">
                    <a16:creationId xmlns:a16="http://schemas.microsoft.com/office/drawing/2014/main" xmlns="" id="{46C8BB5C-9D36-484B-B628-A45DC9A18C7A}"/>
                  </a:ext>
                </a:extLst>
              </p:cNvPr>
              <p:cNvSpPr>
                <a:spLocks/>
              </p:cNvSpPr>
              <p:nvPr/>
            </p:nvSpPr>
            <p:spPr bwMode="auto">
              <a:xfrm rot="-5400000">
                <a:off x="2825" y="489"/>
                <a:ext cx="94" cy="656"/>
              </a:xfrm>
              <a:prstGeom prst="rightBracket">
                <a:avLst>
                  <a:gd name="adj" fmla="val 58156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13325" name="Group 1052">
              <a:extLst>
                <a:ext uri="{FF2B5EF4-FFF2-40B4-BE49-F238E27FC236}">
                  <a16:creationId xmlns:a16="http://schemas.microsoft.com/office/drawing/2014/main" xmlns="" id="{EFD9D4F0-4697-4B56-BDB8-DAF519951E03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1707" y="1809"/>
              <a:ext cx="740" cy="328"/>
              <a:chOff x="2492" y="536"/>
              <a:chExt cx="740" cy="328"/>
            </a:xfrm>
          </p:grpSpPr>
          <p:sp>
            <p:nvSpPr>
              <p:cNvPr id="13330" name="Text Box 1053">
                <a:extLst>
                  <a:ext uri="{FF2B5EF4-FFF2-40B4-BE49-F238E27FC236}">
                    <a16:creationId xmlns:a16="http://schemas.microsoft.com/office/drawing/2014/main" xmlns="" id="{A2B41C70-938F-427A-97AA-0FD547853D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2" y="536"/>
                <a:ext cx="74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000">
                    <a:latin typeface="Arial" panose="020B0604020202020204" pitchFamily="34" charset="0"/>
                  </a:rPr>
                  <a:t>Lower  Field of Left Eye</a:t>
                </a:r>
              </a:p>
            </p:txBody>
          </p:sp>
          <p:sp>
            <p:nvSpPr>
              <p:cNvPr id="13331" name="AutoShape 1054">
                <a:extLst>
                  <a:ext uri="{FF2B5EF4-FFF2-40B4-BE49-F238E27FC236}">
                    <a16:creationId xmlns:a16="http://schemas.microsoft.com/office/drawing/2014/main" xmlns="" id="{895E12DB-9069-44C4-8A21-D6806EFBD7AA}"/>
                  </a:ext>
                </a:extLst>
              </p:cNvPr>
              <p:cNvSpPr>
                <a:spLocks/>
              </p:cNvSpPr>
              <p:nvPr/>
            </p:nvSpPr>
            <p:spPr bwMode="auto">
              <a:xfrm rot="-5400000">
                <a:off x="2825" y="489"/>
                <a:ext cx="94" cy="656"/>
              </a:xfrm>
              <a:prstGeom prst="rightBracket">
                <a:avLst>
                  <a:gd name="adj" fmla="val 58156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3326" name="Oval 1055">
              <a:extLst>
                <a:ext uri="{FF2B5EF4-FFF2-40B4-BE49-F238E27FC236}">
                  <a16:creationId xmlns:a16="http://schemas.microsoft.com/office/drawing/2014/main" xmlns="" id="{266B10E8-C169-4FD9-A3C6-50E55BA71E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1576"/>
              <a:ext cx="48" cy="48"/>
            </a:xfrm>
            <a:prstGeom prst="ellipse">
              <a:avLst/>
            </a:prstGeom>
            <a:solidFill>
              <a:srgbClr val="CE1C09"/>
            </a:solidFill>
            <a:ln w="9525">
              <a:solidFill>
                <a:srgbClr val="CE1C09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27" name="Oval 1056">
              <a:extLst>
                <a:ext uri="{FF2B5EF4-FFF2-40B4-BE49-F238E27FC236}">
                  <a16:creationId xmlns:a16="http://schemas.microsoft.com/office/drawing/2014/main" xmlns="" id="{27301979-0CD2-4CFB-BF4D-EB52476CA0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1584"/>
              <a:ext cx="48" cy="48"/>
            </a:xfrm>
            <a:prstGeom prst="ellipse">
              <a:avLst/>
            </a:prstGeom>
            <a:solidFill>
              <a:srgbClr val="CE1C09"/>
            </a:solidFill>
            <a:ln w="9525">
              <a:solidFill>
                <a:srgbClr val="CE1C09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328" name="Line 1058">
              <a:extLst>
                <a:ext uri="{FF2B5EF4-FFF2-40B4-BE49-F238E27FC236}">
                  <a16:creationId xmlns:a16="http://schemas.microsoft.com/office/drawing/2014/main" xmlns="" id="{FF1C290A-02FF-4191-8D54-BDC28948B9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92" y="1440"/>
              <a:ext cx="192" cy="144"/>
            </a:xfrm>
            <a:prstGeom prst="line">
              <a:avLst/>
            </a:prstGeom>
            <a:noFill/>
            <a:ln w="19050">
              <a:solidFill>
                <a:srgbClr val="CE1C0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  <p:sp>
          <p:nvSpPr>
            <p:cNvPr id="13329" name="Line 1059">
              <a:extLst>
                <a:ext uri="{FF2B5EF4-FFF2-40B4-BE49-F238E27FC236}">
                  <a16:creationId xmlns:a16="http://schemas.microsoft.com/office/drawing/2014/main" xmlns="" id="{8E3C45DD-0305-403D-A516-0B82A4442F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6" y="1392"/>
              <a:ext cx="186" cy="192"/>
            </a:xfrm>
            <a:prstGeom prst="line">
              <a:avLst/>
            </a:prstGeom>
            <a:noFill/>
            <a:ln w="19050">
              <a:solidFill>
                <a:srgbClr val="CE1C0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>
            <a:extLst>
              <a:ext uri="{FF2B5EF4-FFF2-40B4-BE49-F238E27FC236}">
                <a16:creationId xmlns:a16="http://schemas.microsoft.com/office/drawing/2014/main" xmlns="" id="{27F6F54A-8EE3-4E51-8BBD-027FAF1B6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6471F1C-4B47-4262-9976-28F5017ED737}" type="slidenum">
              <a:rPr lang="en-US" altLang="en-US" sz="1400"/>
              <a:pPr/>
              <a:t>14</a:t>
            </a:fld>
            <a:endParaRPr lang="en-US" altLang="en-US" sz="14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xmlns="" id="{C6B2FCF0-E395-485E-87BB-168756DA61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848600" cy="762000"/>
          </a:xfrm>
        </p:spPr>
        <p:txBody>
          <a:bodyPr/>
          <a:lstStyle/>
          <a:p>
            <a:pPr eaLnBrk="1" hangingPunct="1"/>
            <a:r>
              <a:rPr lang="en-US" altLang="en-US" sz="3600" b="1" u="sng">
                <a:latin typeface="Arial" panose="020B0604020202020204" pitchFamily="34" charset="0"/>
              </a:rPr>
              <a:t>Lesions of the Visual Pathway</a:t>
            </a:r>
            <a:endParaRPr lang="en-US" altLang="en-US"/>
          </a:p>
        </p:txBody>
      </p:sp>
      <p:pic>
        <p:nvPicPr>
          <p:cNvPr id="22532" name="Picture 3">
            <a:extLst>
              <a:ext uri="{FF2B5EF4-FFF2-40B4-BE49-F238E27FC236}">
                <a16:creationId xmlns:a16="http://schemas.microsoft.com/office/drawing/2014/main" xmlns="" id="{16AEA89C-E642-478F-8F79-4DD7D3700B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14" y="922338"/>
            <a:ext cx="1436687" cy="578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4">
            <a:extLst>
              <a:ext uri="{FF2B5EF4-FFF2-40B4-BE49-F238E27FC236}">
                <a16:creationId xmlns:a16="http://schemas.microsoft.com/office/drawing/2014/main" xmlns="" id="{A916E9BF-6326-4479-846C-FDA11E2D9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76" y="993095"/>
            <a:ext cx="3903663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Text Box 5">
            <a:extLst>
              <a:ext uri="{FF2B5EF4-FFF2-40B4-BE49-F238E27FC236}">
                <a16:creationId xmlns:a16="http://schemas.microsoft.com/office/drawing/2014/main" xmlns="" id="{C5B4AFD2-9D29-4EFE-8006-EC245A322E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1525" y="798514"/>
            <a:ext cx="1905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1200">
                <a:latin typeface="Arial" panose="020B0604020202020204" pitchFamily="34" charset="0"/>
              </a:rPr>
              <a:t>1.  Normal visual fields</a:t>
            </a:r>
          </a:p>
        </p:txBody>
      </p:sp>
      <p:grpSp>
        <p:nvGrpSpPr>
          <p:cNvPr id="2" name="Group 20">
            <a:extLst>
              <a:ext uri="{FF2B5EF4-FFF2-40B4-BE49-F238E27FC236}">
                <a16:creationId xmlns:a16="http://schemas.microsoft.com/office/drawing/2014/main" xmlns="" id="{309E14EC-D455-49F8-9276-B1945C21E52B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1554164"/>
            <a:ext cx="6172200" cy="1951037"/>
            <a:chOff x="336" y="979"/>
            <a:chExt cx="3888" cy="1229"/>
          </a:xfrm>
        </p:grpSpPr>
        <p:sp>
          <p:nvSpPr>
            <p:cNvPr id="22569" name="Text Box 6">
              <a:extLst>
                <a:ext uri="{FF2B5EF4-FFF2-40B4-BE49-F238E27FC236}">
                  <a16:creationId xmlns:a16="http://schemas.microsoft.com/office/drawing/2014/main" xmlns="" id="{1D72BD37-70B1-4D57-B86F-58BF91A7A6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979"/>
              <a:ext cx="149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en-US" sz="1200">
                  <a:solidFill>
                    <a:srgbClr val="6600FF"/>
                  </a:solidFill>
                  <a:latin typeface="Arial" panose="020B0604020202020204" pitchFamily="34" charset="0"/>
                </a:rPr>
                <a:t>2.  Blindness of the right eye</a:t>
              </a:r>
            </a:p>
          </p:txBody>
        </p:sp>
        <p:sp>
          <p:nvSpPr>
            <p:cNvPr id="22570" name="Line 12">
              <a:extLst>
                <a:ext uri="{FF2B5EF4-FFF2-40B4-BE49-F238E27FC236}">
                  <a16:creationId xmlns:a16="http://schemas.microsoft.com/office/drawing/2014/main" xmlns="" id="{0B2DA9F4-D76A-4F23-AD5A-B5F55176ED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6" y="2064"/>
              <a:ext cx="288" cy="144"/>
            </a:xfrm>
            <a:prstGeom prst="line">
              <a:avLst/>
            </a:prstGeom>
            <a:noFill/>
            <a:ln w="28575">
              <a:solidFill>
                <a:srgbClr val="66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</p:grpSp>
      <p:grpSp>
        <p:nvGrpSpPr>
          <p:cNvPr id="3" name="Group 21">
            <a:extLst>
              <a:ext uri="{FF2B5EF4-FFF2-40B4-BE49-F238E27FC236}">
                <a16:creationId xmlns:a16="http://schemas.microsoft.com/office/drawing/2014/main" xmlns="" id="{891687B2-7EC1-4817-89F2-D2145F34ECB2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2362200"/>
            <a:ext cx="5943600" cy="1447800"/>
            <a:chOff x="336" y="1488"/>
            <a:chExt cx="3744" cy="912"/>
          </a:xfrm>
        </p:grpSpPr>
        <p:sp>
          <p:nvSpPr>
            <p:cNvPr id="22567" name="Text Box 7">
              <a:extLst>
                <a:ext uri="{FF2B5EF4-FFF2-40B4-BE49-F238E27FC236}">
                  <a16:creationId xmlns:a16="http://schemas.microsoft.com/office/drawing/2014/main" xmlns="" id="{9DE977B6-32ED-40E5-80B4-1895297DBA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1488"/>
              <a:ext cx="24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33363" indent="-233363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en-US" sz="1200">
                  <a:solidFill>
                    <a:srgbClr val="008600"/>
                  </a:solidFill>
                  <a:latin typeface="Arial" panose="020B0604020202020204" pitchFamily="34" charset="0"/>
                </a:rPr>
                <a:t>3.  Blindness of right eye + contralateral left upper quadrantanopia</a:t>
              </a:r>
            </a:p>
          </p:txBody>
        </p:sp>
        <p:sp>
          <p:nvSpPr>
            <p:cNvPr id="22568" name="Line 13">
              <a:extLst>
                <a:ext uri="{FF2B5EF4-FFF2-40B4-BE49-F238E27FC236}">
                  <a16:creationId xmlns:a16="http://schemas.microsoft.com/office/drawing/2014/main" xmlns="" id="{94D11441-E85E-494C-A5E2-BE1624D1F0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0" y="2256"/>
              <a:ext cx="240" cy="144"/>
            </a:xfrm>
            <a:prstGeom prst="line">
              <a:avLst/>
            </a:prstGeom>
            <a:noFill/>
            <a:ln w="28575">
              <a:solidFill>
                <a:srgbClr val="008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</p:grpSp>
      <p:grpSp>
        <p:nvGrpSpPr>
          <p:cNvPr id="4" name="Group 22">
            <a:extLst>
              <a:ext uri="{FF2B5EF4-FFF2-40B4-BE49-F238E27FC236}">
                <a16:creationId xmlns:a16="http://schemas.microsoft.com/office/drawing/2014/main" xmlns="" id="{71F5133B-7282-43A3-983F-6925D194F804}"/>
              </a:ext>
            </a:extLst>
          </p:cNvPr>
          <p:cNvGrpSpPr>
            <a:grpSpLocks/>
          </p:cNvGrpSpPr>
          <p:nvPr/>
        </p:nvGrpSpPr>
        <p:grpSpPr bwMode="auto">
          <a:xfrm>
            <a:off x="2057401" y="3278188"/>
            <a:ext cx="5578475" cy="684212"/>
            <a:chOff x="336" y="2065"/>
            <a:chExt cx="3514" cy="431"/>
          </a:xfrm>
        </p:grpSpPr>
        <p:sp>
          <p:nvSpPr>
            <p:cNvPr id="22565" name="Text Box 8">
              <a:extLst>
                <a:ext uri="{FF2B5EF4-FFF2-40B4-BE49-F238E27FC236}">
                  <a16:creationId xmlns:a16="http://schemas.microsoft.com/office/drawing/2014/main" xmlns="" id="{09F5D632-9242-416C-B79B-029E0E74CE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065"/>
              <a:ext cx="240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33363" indent="-233363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en-US" sz="1200">
                  <a:solidFill>
                    <a:srgbClr val="FF3300"/>
                  </a:solidFill>
                  <a:latin typeface="Arial" panose="020B0604020202020204" pitchFamily="34" charset="0"/>
                </a:rPr>
                <a:t>4.  Bitemporal heteronymous hemianopsia</a:t>
              </a:r>
            </a:p>
          </p:txBody>
        </p:sp>
        <p:sp>
          <p:nvSpPr>
            <p:cNvPr id="22566" name="Line 14">
              <a:extLst>
                <a:ext uri="{FF2B5EF4-FFF2-40B4-BE49-F238E27FC236}">
                  <a16:creationId xmlns:a16="http://schemas.microsoft.com/office/drawing/2014/main" xmlns="" id="{4C87D7B1-CB43-4747-A494-F112C447AD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0" y="2208"/>
              <a:ext cx="0" cy="28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</p:grpSp>
      <p:grpSp>
        <p:nvGrpSpPr>
          <p:cNvPr id="5" name="Group 23">
            <a:extLst>
              <a:ext uri="{FF2B5EF4-FFF2-40B4-BE49-F238E27FC236}">
                <a16:creationId xmlns:a16="http://schemas.microsoft.com/office/drawing/2014/main" xmlns="" id="{5A422A9D-1B0F-4256-A79F-B9A9E7DB7929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4038601"/>
            <a:ext cx="6324600" cy="301625"/>
            <a:chOff x="336" y="2544"/>
            <a:chExt cx="3984" cy="190"/>
          </a:xfrm>
        </p:grpSpPr>
        <p:sp>
          <p:nvSpPr>
            <p:cNvPr id="22563" name="Text Box 9">
              <a:extLst>
                <a:ext uri="{FF2B5EF4-FFF2-40B4-BE49-F238E27FC236}">
                  <a16:creationId xmlns:a16="http://schemas.microsoft.com/office/drawing/2014/main" xmlns="" id="{18848082-435E-49B3-8837-CAE5E1C9F7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561"/>
              <a:ext cx="240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33363" indent="-233363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en-US" sz="1200">
                  <a:solidFill>
                    <a:srgbClr val="482400"/>
                  </a:solidFill>
                  <a:latin typeface="Arial" panose="020B0604020202020204" pitchFamily="34" charset="0"/>
                </a:rPr>
                <a:t>5.  Left homonymous hemianopsia</a:t>
              </a:r>
            </a:p>
          </p:txBody>
        </p:sp>
        <p:sp>
          <p:nvSpPr>
            <p:cNvPr id="22564" name="Line 16">
              <a:extLst>
                <a:ext uri="{FF2B5EF4-FFF2-40B4-BE49-F238E27FC236}">
                  <a16:creationId xmlns:a16="http://schemas.microsoft.com/office/drawing/2014/main" xmlns="" id="{3DFB41EA-A3FD-49C9-9746-A55B604122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32" y="2544"/>
              <a:ext cx="288" cy="48"/>
            </a:xfrm>
            <a:prstGeom prst="line">
              <a:avLst/>
            </a:prstGeom>
            <a:noFill/>
            <a:ln w="28575">
              <a:solidFill>
                <a:srgbClr val="4824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</p:grpSp>
      <p:grpSp>
        <p:nvGrpSpPr>
          <p:cNvPr id="6" name="Group 24">
            <a:extLst>
              <a:ext uri="{FF2B5EF4-FFF2-40B4-BE49-F238E27FC236}">
                <a16:creationId xmlns:a16="http://schemas.microsoft.com/office/drawing/2014/main" xmlns="" id="{BB9D39DE-20DC-4C99-9822-462FFF773DD8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4359275"/>
            <a:ext cx="6934200" cy="763588"/>
            <a:chOff x="336" y="2746"/>
            <a:chExt cx="4368" cy="481"/>
          </a:xfrm>
        </p:grpSpPr>
        <p:sp>
          <p:nvSpPr>
            <p:cNvPr id="22561" name="Text Box 10">
              <a:extLst>
                <a:ext uri="{FF2B5EF4-FFF2-40B4-BE49-F238E27FC236}">
                  <a16:creationId xmlns:a16="http://schemas.microsoft.com/office/drawing/2014/main" xmlns="" id="{1384C0ED-19A6-4F36-AAA4-B05586E4E9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054"/>
              <a:ext cx="240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33363" indent="-233363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en-US" sz="1200">
                  <a:solidFill>
                    <a:schemeClr val="hlink"/>
                  </a:solidFill>
                  <a:latin typeface="Arial" panose="020B0604020202020204" pitchFamily="34" charset="0"/>
                </a:rPr>
                <a:t>6.  Left upper  homonymous quadrantanopsia</a:t>
              </a:r>
            </a:p>
          </p:txBody>
        </p:sp>
        <p:sp>
          <p:nvSpPr>
            <p:cNvPr id="22562" name="Line 17">
              <a:extLst>
                <a:ext uri="{FF2B5EF4-FFF2-40B4-BE49-F238E27FC236}">
                  <a16:creationId xmlns:a16="http://schemas.microsoft.com/office/drawing/2014/main" xmlns="" id="{8653C1F5-06FC-4FF4-AD7B-8B1B647BE8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64" y="2746"/>
              <a:ext cx="240" cy="24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</p:grpSp>
      <p:grpSp>
        <p:nvGrpSpPr>
          <p:cNvPr id="7" name="Group 25">
            <a:extLst>
              <a:ext uri="{FF2B5EF4-FFF2-40B4-BE49-F238E27FC236}">
                <a16:creationId xmlns:a16="http://schemas.microsoft.com/office/drawing/2014/main" xmlns="" id="{D6CEBBE7-B9C0-4562-87D9-BBB05DC9F91C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5778500"/>
            <a:ext cx="7443788" cy="501650"/>
            <a:chOff x="336" y="3640"/>
            <a:chExt cx="4689" cy="316"/>
          </a:xfrm>
        </p:grpSpPr>
        <p:sp>
          <p:nvSpPr>
            <p:cNvPr id="22559" name="Text Box 11">
              <a:extLst>
                <a:ext uri="{FF2B5EF4-FFF2-40B4-BE49-F238E27FC236}">
                  <a16:creationId xmlns:a16="http://schemas.microsoft.com/office/drawing/2014/main" xmlns="" id="{03D24293-E1AF-42A3-92FF-8B587CFF48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668"/>
              <a:ext cx="24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33363" indent="-233363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en-US" sz="1200">
                  <a:solidFill>
                    <a:srgbClr val="0000CC"/>
                  </a:solidFill>
                  <a:latin typeface="Arial" panose="020B0604020202020204" pitchFamily="34" charset="0"/>
                </a:rPr>
                <a:t>7.  Left homonymous hemianopsia with macular sparing</a:t>
              </a:r>
            </a:p>
          </p:txBody>
        </p:sp>
        <p:sp>
          <p:nvSpPr>
            <p:cNvPr id="22560" name="Freeform 19">
              <a:extLst>
                <a:ext uri="{FF2B5EF4-FFF2-40B4-BE49-F238E27FC236}">
                  <a16:creationId xmlns:a16="http://schemas.microsoft.com/office/drawing/2014/main" xmlns="" id="{0B064E49-C8C0-4734-8B28-59A1E78E89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2" y="3640"/>
              <a:ext cx="423" cy="230"/>
            </a:xfrm>
            <a:custGeom>
              <a:avLst/>
              <a:gdLst>
                <a:gd name="T0" fmla="*/ 64 w 423"/>
                <a:gd name="T1" fmla="*/ 21 h 230"/>
                <a:gd name="T2" fmla="*/ 188 w 423"/>
                <a:gd name="T3" fmla="*/ 31 h 230"/>
                <a:gd name="T4" fmla="*/ 280 w 423"/>
                <a:gd name="T5" fmla="*/ 83 h 230"/>
                <a:gd name="T6" fmla="*/ 341 w 423"/>
                <a:gd name="T7" fmla="*/ 103 h 230"/>
                <a:gd name="T8" fmla="*/ 403 w 423"/>
                <a:gd name="T9" fmla="*/ 144 h 230"/>
                <a:gd name="T10" fmla="*/ 341 w 423"/>
                <a:gd name="T11" fmla="*/ 185 h 230"/>
                <a:gd name="T12" fmla="*/ 290 w 423"/>
                <a:gd name="T13" fmla="*/ 226 h 230"/>
                <a:gd name="T14" fmla="*/ 229 w 423"/>
                <a:gd name="T15" fmla="*/ 195 h 230"/>
                <a:gd name="T16" fmla="*/ 23 w 423"/>
                <a:gd name="T17" fmla="*/ 154 h 230"/>
                <a:gd name="T18" fmla="*/ 3 w 423"/>
                <a:gd name="T19" fmla="*/ 124 h 230"/>
                <a:gd name="T20" fmla="*/ 34 w 423"/>
                <a:gd name="T21" fmla="*/ 103 h 230"/>
                <a:gd name="T22" fmla="*/ 85 w 423"/>
                <a:gd name="T23" fmla="*/ 42 h 230"/>
                <a:gd name="T24" fmla="*/ 64 w 423"/>
                <a:gd name="T25" fmla="*/ 21 h 23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23"/>
                <a:gd name="T40" fmla="*/ 0 h 230"/>
                <a:gd name="T41" fmla="*/ 423 w 423"/>
                <a:gd name="T42" fmla="*/ 230 h 23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23" h="230">
                  <a:moveTo>
                    <a:pt x="64" y="21"/>
                  </a:moveTo>
                  <a:cubicBezTo>
                    <a:pt x="111" y="9"/>
                    <a:pt x="142" y="16"/>
                    <a:pt x="188" y="31"/>
                  </a:cubicBezTo>
                  <a:cubicBezTo>
                    <a:pt x="218" y="78"/>
                    <a:pt x="227" y="67"/>
                    <a:pt x="280" y="83"/>
                  </a:cubicBezTo>
                  <a:cubicBezTo>
                    <a:pt x="300" y="89"/>
                    <a:pt x="341" y="103"/>
                    <a:pt x="341" y="103"/>
                  </a:cubicBezTo>
                  <a:cubicBezTo>
                    <a:pt x="361" y="116"/>
                    <a:pt x="423" y="130"/>
                    <a:pt x="403" y="144"/>
                  </a:cubicBezTo>
                  <a:cubicBezTo>
                    <a:pt x="382" y="157"/>
                    <a:pt x="341" y="185"/>
                    <a:pt x="341" y="185"/>
                  </a:cubicBezTo>
                  <a:cubicBezTo>
                    <a:pt x="328" y="203"/>
                    <a:pt x="320" y="230"/>
                    <a:pt x="290" y="226"/>
                  </a:cubicBezTo>
                  <a:cubicBezTo>
                    <a:pt x="267" y="222"/>
                    <a:pt x="250" y="202"/>
                    <a:pt x="229" y="195"/>
                  </a:cubicBezTo>
                  <a:cubicBezTo>
                    <a:pt x="144" y="166"/>
                    <a:pt x="118" y="163"/>
                    <a:pt x="23" y="154"/>
                  </a:cubicBezTo>
                  <a:cubicBezTo>
                    <a:pt x="16" y="144"/>
                    <a:pt x="0" y="135"/>
                    <a:pt x="3" y="124"/>
                  </a:cubicBezTo>
                  <a:cubicBezTo>
                    <a:pt x="5" y="111"/>
                    <a:pt x="24" y="111"/>
                    <a:pt x="34" y="103"/>
                  </a:cubicBezTo>
                  <a:cubicBezTo>
                    <a:pt x="60" y="80"/>
                    <a:pt x="66" y="69"/>
                    <a:pt x="85" y="42"/>
                  </a:cubicBezTo>
                  <a:cubicBezTo>
                    <a:pt x="98" y="0"/>
                    <a:pt x="105" y="7"/>
                    <a:pt x="64" y="21"/>
                  </a:cubicBezTo>
                  <a:close/>
                </a:path>
              </a:pathLst>
            </a:custGeom>
            <a:solidFill>
              <a:srgbClr val="0000CC">
                <a:alpha val="50195"/>
              </a:srgbClr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22541" name="Text Box 26">
            <a:extLst>
              <a:ext uri="{FF2B5EF4-FFF2-40B4-BE49-F238E27FC236}">
                <a16:creationId xmlns:a16="http://schemas.microsoft.com/office/drawing/2014/main" xmlns="" id="{09E4E9AD-D55D-4F7F-84CA-CB04AADE3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609600"/>
            <a:ext cx="609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1200">
                <a:solidFill>
                  <a:srgbClr val="0000CC"/>
                </a:solidFill>
                <a:latin typeface="Arial" panose="020B0604020202020204" pitchFamily="34" charset="0"/>
              </a:rPr>
              <a:t>Right</a:t>
            </a:r>
          </a:p>
        </p:txBody>
      </p:sp>
      <p:sp>
        <p:nvSpPr>
          <p:cNvPr id="22542" name="Text Box 27">
            <a:extLst>
              <a:ext uri="{FF2B5EF4-FFF2-40B4-BE49-F238E27FC236}">
                <a16:creationId xmlns:a16="http://schemas.microsoft.com/office/drawing/2014/main" xmlns="" id="{6BFB520E-3507-4ACB-B007-725C9A538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609600"/>
            <a:ext cx="609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1200">
                <a:solidFill>
                  <a:srgbClr val="0000CC"/>
                </a:solidFill>
                <a:latin typeface="Arial" panose="020B0604020202020204" pitchFamily="34" charset="0"/>
              </a:rPr>
              <a:t>Left</a:t>
            </a:r>
          </a:p>
        </p:txBody>
      </p:sp>
      <p:sp>
        <p:nvSpPr>
          <p:cNvPr id="22543" name="Freeform 28">
            <a:extLst>
              <a:ext uri="{FF2B5EF4-FFF2-40B4-BE49-F238E27FC236}">
                <a16:creationId xmlns:a16="http://schemas.microsoft.com/office/drawing/2014/main" xmlns="" id="{F9304307-59BE-4D7E-8652-E9FB954B6968}"/>
              </a:ext>
            </a:extLst>
          </p:cNvPr>
          <p:cNvSpPr>
            <a:spLocks/>
          </p:cNvSpPr>
          <p:nvPr/>
        </p:nvSpPr>
        <p:spPr bwMode="auto">
          <a:xfrm>
            <a:off x="3449638" y="1123950"/>
            <a:ext cx="520700" cy="458788"/>
          </a:xfrm>
          <a:custGeom>
            <a:avLst/>
            <a:gdLst>
              <a:gd name="T0" fmla="*/ 20637 w 328"/>
              <a:gd name="T1" fmla="*/ 125413 h 289"/>
              <a:gd name="T2" fmla="*/ 146050 w 328"/>
              <a:gd name="T3" fmla="*/ 73025 h 289"/>
              <a:gd name="T4" fmla="*/ 301625 w 328"/>
              <a:gd name="T5" fmla="*/ 0 h 289"/>
              <a:gd name="T6" fmla="*/ 458788 w 328"/>
              <a:gd name="T7" fmla="*/ 52388 h 289"/>
              <a:gd name="T8" fmla="*/ 509588 w 328"/>
              <a:gd name="T9" fmla="*/ 136525 h 289"/>
              <a:gd name="T10" fmla="*/ 520700 w 328"/>
              <a:gd name="T11" fmla="*/ 166688 h 289"/>
              <a:gd name="T12" fmla="*/ 509588 w 328"/>
              <a:gd name="T13" fmla="*/ 280988 h 289"/>
              <a:gd name="T14" fmla="*/ 260350 w 328"/>
              <a:gd name="T15" fmla="*/ 458788 h 289"/>
              <a:gd name="T16" fmla="*/ 166687 w 328"/>
              <a:gd name="T17" fmla="*/ 427038 h 289"/>
              <a:gd name="T18" fmla="*/ 73025 w 328"/>
              <a:gd name="T19" fmla="*/ 374650 h 289"/>
              <a:gd name="T20" fmla="*/ 20637 w 328"/>
              <a:gd name="T21" fmla="*/ 280988 h 289"/>
              <a:gd name="T22" fmla="*/ 0 w 328"/>
              <a:gd name="T23" fmla="*/ 219075 h 289"/>
              <a:gd name="T24" fmla="*/ 20637 w 328"/>
              <a:gd name="T25" fmla="*/ 125413 h 28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28"/>
              <a:gd name="T40" fmla="*/ 0 h 289"/>
              <a:gd name="T41" fmla="*/ 328 w 328"/>
              <a:gd name="T42" fmla="*/ 289 h 28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28" h="289">
                <a:moveTo>
                  <a:pt x="13" y="79"/>
                </a:moveTo>
                <a:cubicBezTo>
                  <a:pt x="38" y="62"/>
                  <a:pt x="65" y="59"/>
                  <a:pt x="92" y="46"/>
                </a:cubicBezTo>
                <a:cubicBezTo>
                  <a:pt x="125" y="29"/>
                  <a:pt x="154" y="12"/>
                  <a:pt x="190" y="0"/>
                </a:cubicBezTo>
                <a:cubicBezTo>
                  <a:pt x="227" y="6"/>
                  <a:pt x="257" y="12"/>
                  <a:pt x="289" y="33"/>
                </a:cubicBezTo>
                <a:cubicBezTo>
                  <a:pt x="295" y="55"/>
                  <a:pt x="305" y="68"/>
                  <a:pt x="321" y="86"/>
                </a:cubicBezTo>
                <a:cubicBezTo>
                  <a:pt x="323" y="92"/>
                  <a:pt x="328" y="98"/>
                  <a:pt x="328" y="105"/>
                </a:cubicBezTo>
                <a:cubicBezTo>
                  <a:pt x="328" y="129"/>
                  <a:pt x="324" y="153"/>
                  <a:pt x="321" y="177"/>
                </a:cubicBezTo>
                <a:cubicBezTo>
                  <a:pt x="310" y="250"/>
                  <a:pt x="213" y="256"/>
                  <a:pt x="164" y="289"/>
                </a:cubicBezTo>
                <a:cubicBezTo>
                  <a:pt x="144" y="282"/>
                  <a:pt x="123" y="279"/>
                  <a:pt x="105" y="269"/>
                </a:cubicBezTo>
                <a:cubicBezTo>
                  <a:pt x="37" y="231"/>
                  <a:pt x="91" y="251"/>
                  <a:pt x="46" y="236"/>
                </a:cubicBezTo>
                <a:cubicBezTo>
                  <a:pt x="17" y="193"/>
                  <a:pt x="24" y="210"/>
                  <a:pt x="13" y="177"/>
                </a:cubicBezTo>
                <a:cubicBezTo>
                  <a:pt x="8" y="164"/>
                  <a:pt x="0" y="138"/>
                  <a:pt x="0" y="138"/>
                </a:cubicBezTo>
                <a:cubicBezTo>
                  <a:pt x="7" y="87"/>
                  <a:pt x="0" y="106"/>
                  <a:pt x="13" y="79"/>
                </a:cubicBezTo>
                <a:close/>
              </a:path>
            </a:pathLst>
          </a:custGeom>
          <a:solidFill>
            <a:srgbClr val="9299E1">
              <a:alpha val="50195"/>
            </a:srgbClr>
          </a:solidFill>
          <a:ln w="9525">
            <a:solidFill>
              <a:srgbClr val="9299E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44" name="Freeform 32">
            <a:extLst>
              <a:ext uri="{FF2B5EF4-FFF2-40B4-BE49-F238E27FC236}">
                <a16:creationId xmlns:a16="http://schemas.microsoft.com/office/drawing/2014/main" xmlns="" id="{6F3A47C3-859C-4F24-9413-F518BC81F681}"/>
              </a:ext>
            </a:extLst>
          </p:cNvPr>
          <p:cNvSpPr>
            <a:spLocks/>
          </p:cNvSpPr>
          <p:nvPr/>
        </p:nvSpPr>
        <p:spPr bwMode="auto">
          <a:xfrm>
            <a:off x="4235451" y="1127125"/>
            <a:ext cx="506413" cy="439738"/>
          </a:xfrm>
          <a:custGeom>
            <a:avLst/>
            <a:gdLst>
              <a:gd name="T0" fmla="*/ 506413 w 319"/>
              <a:gd name="T1" fmla="*/ 127000 h 277"/>
              <a:gd name="T2" fmla="*/ 246063 w 319"/>
              <a:gd name="T3" fmla="*/ 1588 h 277"/>
              <a:gd name="T4" fmla="*/ 122238 w 319"/>
              <a:gd name="T5" fmla="*/ 22225 h 277"/>
              <a:gd name="T6" fmla="*/ 49213 w 319"/>
              <a:gd name="T7" fmla="*/ 85725 h 277"/>
              <a:gd name="T8" fmla="*/ 7938 w 319"/>
              <a:gd name="T9" fmla="*/ 147638 h 277"/>
              <a:gd name="T10" fmla="*/ 28575 w 319"/>
              <a:gd name="T11" fmla="*/ 334963 h 277"/>
              <a:gd name="T12" fmla="*/ 58738 w 319"/>
              <a:gd name="T13" fmla="*/ 355600 h 277"/>
              <a:gd name="T14" fmla="*/ 215900 w 319"/>
              <a:gd name="T15" fmla="*/ 439738 h 277"/>
              <a:gd name="T16" fmla="*/ 371475 w 319"/>
              <a:gd name="T17" fmla="*/ 398463 h 277"/>
              <a:gd name="T18" fmla="*/ 476250 w 319"/>
              <a:gd name="T19" fmla="*/ 252413 h 277"/>
              <a:gd name="T20" fmla="*/ 485775 w 319"/>
              <a:gd name="T21" fmla="*/ 138113 h 277"/>
              <a:gd name="T22" fmla="*/ 465138 w 319"/>
              <a:gd name="T23" fmla="*/ 168275 h 277"/>
              <a:gd name="T24" fmla="*/ 454025 w 319"/>
              <a:gd name="T25" fmla="*/ 220663 h 27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19"/>
              <a:gd name="T40" fmla="*/ 0 h 277"/>
              <a:gd name="T41" fmla="*/ 319 w 319"/>
              <a:gd name="T42" fmla="*/ 277 h 27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19" h="277">
                <a:moveTo>
                  <a:pt x="319" y="80"/>
                </a:moveTo>
                <a:cubicBezTo>
                  <a:pt x="255" y="65"/>
                  <a:pt x="214" y="21"/>
                  <a:pt x="155" y="1"/>
                </a:cubicBezTo>
                <a:cubicBezTo>
                  <a:pt x="128" y="4"/>
                  <a:pt x="99" y="0"/>
                  <a:pt x="77" y="14"/>
                </a:cubicBezTo>
                <a:cubicBezTo>
                  <a:pt x="61" y="23"/>
                  <a:pt x="47" y="42"/>
                  <a:pt x="31" y="54"/>
                </a:cubicBezTo>
                <a:cubicBezTo>
                  <a:pt x="22" y="67"/>
                  <a:pt x="3" y="77"/>
                  <a:pt x="5" y="93"/>
                </a:cubicBezTo>
                <a:cubicBezTo>
                  <a:pt x="7" y="132"/>
                  <a:pt x="0" y="175"/>
                  <a:pt x="18" y="211"/>
                </a:cubicBezTo>
                <a:cubicBezTo>
                  <a:pt x="21" y="217"/>
                  <a:pt x="31" y="219"/>
                  <a:pt x="37" y="224"/>
                </a:cubicBezTo>
                <a:cubicBezTo>
                  <a:pt x="70" y="252"/>
                  <a:pt x="94" y="262"/>
                  <a:pt x="136" y="277"/>
                </a:cubicBezTo>
                <a:cubicBezTo>
                  <a:pt x="170" y="270"/>
                  <a:pt x="200" y="261"/>
                  <a:pt x="234" y="251"/>
                </a:cubicBezTo>
                <a:cubicBezTo>
                  <a:pt x="260" y="222"/>
                  <a:pt x="286" y="196"/>
                  <a:pt x="300" y="159"/>
                </a:cubicBezTo>
                <a:cubicBezTo>
                  <a:pt x="302" y="135"/>
                  <a:pt x="309" y="110"/>
                  <a:pt x="306" y="87"/>
                </a:cubicBezTo>
                <a:cubicBezTo>
                  <a:pt x="304" y="79"/>
                  <a:pt x="296" y="99"/>
                  <a:pt x="293" y="106"/>
                </a:cubicBezTo>
                <a:cubicBezTo>
                  <a:pt x="284" y="122"/>
                  <a:pt x="286" y="123"/>
                  <a:pt x="286" y="139"/>
                </a:cubicBezTo>
              </a:path>
            </a:pathLst>
          </a:custGeom>
          <a:solidFill>
            <a:srgbClr val="D0FAE0">
              <a:alpha val="74901"/>
            </a:srgbClr>
          </a:solidFill>
          <a:ln w="9525">
            <a:solidFill>
              <a:srgbClr val="D6F2D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45" name="Freeform 33">
            <a:extLst>
              <a:ext uri="{FF2B5EF4-FFF2-40B4-BE49-F238E27FC236}">
                <a16:creationId xmlns:a16="http://schemas.microsoft.com/office/drawing/2014/main" xmlns="" id="{4358A0D5-5C25-44BE-9522-CBE0360D7797}"/>
              </a:ext>
            </a:extLst>
          </p:cNvPr>
          <p:cNvSpPr>
            <a:spLocks/>
          </p:cNvSpPr>
          <p:nvPr/>
        </p:nvSpPr>
        <p:spPr bwMode="auto">
          <a:xfrm>
            <a:off x="7092951" y="1089026"/>
            <a:ext cx="1082675" cy="993775"/>
          </a:xfrm>
          <a:custGeom>
            <a:avLst/>
            <a:gdLst>
              <a:gd name="T0" fmla="*/ 541338 w 682"/>
              <a:gd name="T1" fmla="*/ 25400 h 626"/>
              <a:gd name="T2" fmla="*/ 219075 w 682"/>
              <a:gd name="T3" fmla="*/ 87312 h 626"/>
              <a:gd name="T4" fmla="*/ 187325 w 682"/>
              <a:gd name="T5" fmla="*/ 98425 h 626"/>
              <a:gd name="T6" fmla="*/ 125413 w 682"/>
              <a:gd name="T7" fmla="*/ 139700 h 626"/>
              <a:gd name="T8" fmla="*/ 93662 w 682"/>
              <a:gd name="T9" fmla="*/ 160337 h 626"/>
              <a:gd name="T10" fmla="*/ 0 w 682"/>
              <a:gd name="T11" fmla="*/ 379412 h 626"/>
              <a:gd name="T12" fmla="*/ 136525 w 682"/>
              <a:gd name="T13" fmla="*/ 733425 h 626"/>
              <a:gd name="T14" fmla="*/ 230188 w 682"/>
              <a:gd name="T15" fmla="*/ 847725 h 626"/>
              <a:gd name="T16" fmla="*/ 458788 w 682"/>
              <a:gd name="T17" fmla="*/ 993775 h 626"/>
              <a:gd name="T18" fmla="*/ 635000 w 682"/>
              <a:gd name="T19" fmla="*/ 962025 h 626"/>
              <a:gd name="T20" fmla="*/ 749300 w 682"/>
              <a:gd name="T21" fmla="*/ 877888 h 626"/>
              <a:gd name="T22" fmla="*/ 812800 w 682"/>
              <a:gd name="T23" fmla="*/ 836613 h 626"/>
              <a:gd name="T24" fmla="*/ 885825 w 682"/>
              <a:gd name="T25" fmla="*/ 763587 h 626"/>
              <a:gd name="T26" fmla="*/ 958850 w 682"/>
              <a:gd name="T27" fmla="*/ 690562 h 626"/>
              <a:gd name="T28" fmla="*/ 1030288 w 682"/>
              <a:gd name="T29" fmla="*/ 566737 h 626"/>
              <a:gd name="T30" fmla="*/ 1082675 w 682"/>
              <a:gd name="T31" fmla="*/ 379412 h 626"/>
              <a:gd name="T32" fmla="*/ 1030288 w 682"/>
              <a:gd name="T33" fmla="*/ 222250 h 626"/>
              <a:gd name="T34" fmla="*/ 968375 w 682"/>
              <a:gd name="T35" fmla="*/ 139700 h 626"/>
              <a:gd name="T36" fmla="*/ 635000 w 682"/>
              <a:gd name="T37" fmla="*/ 34925 h 626"/>
              <a:gd name="T38" fmla="*/ 541338 w 682"/>
              <a:gd name="T39" fmla="*/ 25400 h 62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682"/>
              <a:gd name="T61" fmla="*/ 0 h 626"/>
              <a:gd name="T62" fmla="*/ 682 w 682"/>
              <a:gd name="T63" fmla="*/ 626 h 62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682" h="626">
                <a:moveTo>
                  <a:pt x="341" y="16"/>
                </a:moveTo>
                <a:cubicBezTo>
                  <a:pt x="268" y="0"/>
                  <a:pt x="201" y="23"/>
                  <a:pt x="138" y="55"/>
                </a:cubicBezTo>
                <a:cubicBezTo>
                  <a:pt x="131" y="58"/>
                  <a:pt x="124" y="58"/>
                  <a:pt x="118" y="62"/>
                </a:cubicBezTo>
                <a:cubicBezTo>
                  <a:pt x="104" y="69"/>
                  <a:pt x="92" y="79"/>
                  <a:pt x="79" y="88"/>
                </a:cubicBezTo>
                <a:cubicBezTo>
                  <a:pt x="72" y="92"/>
                  <a:pt x="59" y="101"/>
                  <a:pt x="59" y="101"/>
                </a:cubicBezTo>
                <a:cubicBezTo>
                  <a:pt x="32" y="141"/>
                  <a:pt x="16" y="193"/>
                  <a:pt x="0" y="239"/>
                </a:cubicBezTo>
                <a:cubicBezTo>
                  <a:pt x="8" y="314"/>
                  <a:pt x="16" y="416"/>
                  <a:pt x="86" y="462"/>
                </a:cubicBezTo>
                <a:cubicBezTo>
                  <a:pt x="106" y="492"/>
                  <a:pt x="115" y="514"/>
                  <a:pt x="145" y="534"/>
                </a:cubicBezTo>
                <a:cubicBezTo>
                  <a:pt x="186" y="594"/>
                  <a:pt x="223" y="603"/>
                  <a:pt x="289" y="626"/>
                </a:cubicBezTo>
                <a:cubicBezTo>
                  <a:pt x="326" y="620"/>
                  <a:pt x="363" y="617"/>
                  <a:pt x="400" y="606"/>
                </a:cubicBezTo>
                <a:cubicBezTo>
                  <a:pt x="426" y="588"/>
                  <a:pt x="447" y="571"/>
                  <a:pt x="472" y="553"/>
                </a:cubicBezTo>
                <a:cubicBezTo>
                  <a:pt x="484" y="543"/>
                  <a:pt x="512" y="527"/>
                  <a:pt x="512" y="527"/>
                </a:cubicBezTo>
                <a:cubicBezTo>
                  <a:pt x="526" y="505"/>
                  <a:pt x="536" y="494"/>
                  <a:pt x="558" y="481"/>
                </a:cubicBezTo>
                <a:cubicBezTo>
                  <a:pt x="571" y="461"/>
                  <a:pt x="587" y="451"/>
                  <a:pt x="604" y="435"/>
                </a:cubicBezTo>
                <a:cubicBezTo>
                  <a:pt x="613" y="405"/>
                  <a:pt x="639" y="384"/>
                  <a:pt x="649" y="357"/>
                </a:cubicBezTo>
                <a:cubicBezTo>
                  <a:pt x="662" y="317"/>
                  <a:pt x="674" y="280"/>
                  <a:pt x="682" y="239"/>
                </a:cubicBezTo>
                <a:cubicBezTo>
                  <a:pt x="677" y="203"/>
                  <a:pt x="676" y="165"/>
                  <a:pt x="649" y="140"/>
                </a:cubicBezTo>
                <a:cubicBezTo>
                  <a:pt x="640" y="113"/>
                  <a:pt x="633" y="103"/>
                  <a:pt x="610" y="88"/>
                </a:cubicBezTo>
                <a:cubicBezTo>
                  <a:pt x="578" y="39"/>
                  <a:pt x="450" y="28"/>
                  <a:pt x="400" y="22"/>
                </a:cubicBezTo>
                <a:cubicBezTo>
                  <a:pt x="375" y="14"/>
                  <a:pt x="366" y="7"/>
                  <a:pt x="341" y="16"/>
                </a:cubicBezTo>
                <a:close/>
              </a:path>
            </a:pathLst>
          </a:custGeom>
          <a:solidFill>
            <a:srgbClr val="FFC1CA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46" name="Freeform 34">
            <a:extLst>
              <a:ext uri="{FF2B5EF4-FFF2-40B4-BE49-F238E27FC236}">
                <a16:creationId xmlns:a16="http://schemas.microsoft.com/office/drawing/2014/main" xmlns="" id="{1BD1EE91-387F-4701-8150-F05C986E17CF}"/>
              </a:ext>
            </a:extLst>
          </p:cNvPr>
          <p:cNvSpPr>
            <a:spLocks/>
          </p:cNvSpPr>
          <p:nvPr/>
        </p:nvSpPr>
        <p:spPr bwMode="auto">
          <a:xfrm>
            <a:off x="7645400" y="1046164"/>
            <a:ext cx="687388" cy="1025525"/>
          </a:xfrm>
          <a:custGeom>
            <a:avLst/>
            <a:gdLst>
              <a:gd name="T0" fmla="*/ 41275 w 433"/>
              <a:gd name="T1" fmla="*/ 36512 h 646"/>
              <a:gd name="T2" fmla="*/ 146050 w 433"/>
              <a:gd name="T3" fmla="*/ 4762 h 646"/>
              <a:gd name="T4" fmla="*/ 406400 w 433"/>
              <a:gd name="T5" fmla="*/ 25400 h 646"/>
              <a:gd name="T6" fmla="*/ 468313 w 433"/>
              <a:gd name="T7" fmla="*/ 57150 h 646"/>
              <a:gd name="T8" fmla="*/ 530225 w 433"/>
              <a:gd name="T9" fmla="*/ 77787 h 646"/>
              <a:gd name="T10" fmla="*/ 635000 w 433"/>
              <a:gd name="T11" fmla="*/ 234950 h 646"/>
              <a:gd name="T12" fmla="*/ 666750 w 433"/>
              <a:gd name="T13" fmla="*/ 328612 h 646"/>
              <a:gd name="T14" fmla="*/ 687388 w 433"/>
              <a:gd name="T15" fmla="*/ 390525 h 646"/>
              <a:gd name="T16" fmla="*/ 477838 w 433"/>
              <a:gd name="T17" fmla="*/ 931863 h 646"/>
              <a:gd name="T18" fmla="*/ 415925 w 433"/>
              <a:gd name="T19" fmla="*/ 952500 h 646"/>
              <a:gd name="T20" fmla="*/ 166688 w 433"/>
              <a:gd name="T21" fmla="*/ 1025525 h 646"/>
              <a:gd name="T22" fmla="*/ 114300 w 433"/>
              <a:gd name="T23" fmla="*/ 984250 h 646"/>
              <a:gd name="T24" fmla="*/ 239713 w 433"/>
              <a:gd name="T25" fmla="*/ 911225 h 646"/>
              <a:gd name="T26" fmla="*/ 269875 w 433"/>
              <a:gd name="T27" fmla="*/ 890588 h 646"/>
              <a:gd name="T28" fmla="*/ 342900 w 433"/>
              <a:gd name="T29" fmla="*/ 817563 h 646"/>
              <a:gd name="T30" fmla="*/ 447675 w 433"/>
              <a:gd name="T31" fmla="*/ 682625 h 646"/>
              <a:gd name="T32" fmla="*/ 541338 w 433"/>
              <a:gd name="T33" fmla="*/ 463550 h 646"/>
              <a:gd name="T34" fmla="*/ 415925 w 433"/>
              <a:gd name="T35" fmla="*/ 182562 h 646"/>
              <a:gd name="T36" fmla="*/ 61913 w 433"/>
              <a:gd name="T37" fmla="*/ 88900 h 646"/>
              <a:gd name="T38" fmla="*/ 61913 w 433"/>
              <a:gd name="T39" fmla="*/ 25400 h 646"/>
              <a:gd name="T40" fmla="*/ 290513 w 433"/>
              <a:gd name="T41" fmla="*/ 4762 h 64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433"/>
              <a:gd name="T64" fmla="*/ 0 h 646"/>
              <a:gd name="T65" fmla="*/ 433 w 433"/>
              <a:gd name="T66" fmla="*/ 646 h 64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433" h="646">
                <a:moveTo>
                  <a:pt x="26" y="23"/>
                </a:moveTo>
                <a:cubicBezTo>
                  <a:pt x="48" y="16"/>
                  <a:pt x="70" y="10"/>
                  <a:pt x="92" y="3"/>
                </a:cubicBezTo>
                <a:cubicBezTo>
                  <a:pt x="145" y="5"/>
                  <a:pt x="203" y="1"/>
                  <a:pt x="256" y="16"/>
                </a:cubicBezTo>
                <a:cubicBezTo>
                  <a:pt x="296" y="27"/>
                  <a:pt x="252" y="17"/>
                  <a:pt x="295" y="36"/>
                </a:cubicBezTo>
                <a:cubicBezTo>
                  <a:pt x="307" y="41"/>
                  <a:pt x="334" y="49"/>
                  <a:pt x="334" y="49"/>
                </a:cubicBezTo>
                <a:cubicBezTo>
                  <a:pt x="356" y="82"/>
                  <a:pt x="377" y="113"/>
                  <a:pt x="400" y="148"/>
                </a:cubicBezTo>
                <a:cubicBezTo>
                  <a:pt x="400" y="148"/>
                  <a:pt x="417" y="199"/>
                  <a:pt x="420" y="207"/>
                </a:cubicBezTo>
                <a:cubicBezTo>
                  <a:pt x="424" y="220"/>
                  <a:pt x="433" y="246"/>
                  <a:pt x="433" y="246"/>
                </a:cubicBezTo>
                <a:cubicBezTo>
                  <a:pt x="421" y="363"/>
                  <a:pt x="406" y="514"/>
                  <a:pt x="301" y="587"/>
                </a:cubicBezTo>
                <a:cubicBezTo>
                  <a:pt x="296" y="590"/>
                  <a:pt x="267" y="598"/>
                  <a:pt x="262" y="600"/>
                </a:cubicBezTo>
                <a:cubicBezTo>
                  <a:pt x="209" y="616"/>
                  <a:pt x="159" y="636"/>
                  <a:pt x="105" y="646"/>
                </a:cubicBezTo>
                <a:cubicBezTo>
                  <a:pt x="23" y="638"/>
                  <a:pt x="9" y="638"/>
                  <a:pt x="72" y="620"/>
                </a:cubicBezTo>
                <a:cubicBezTo>
                  <a:pt x="98" y="602"/>
                  <a:pt x="124" y="591"/>
                  <a:pt x="151" y="574"/>
                </a:cubicBezTo>
                <a:cubicBezTo>
                  <a:pt x="157" y="569"/>
                  <a:pt x="170" y="561"/>
                  <a:pt x="170" y="561"/>
                </a:cubicBezTo>
                <a:cubicBezTo>
                  <a:pt x="183" y="539"/>
                  <a:pt x="194" y="529"/>
                  <a:pt x="216" y="515"/>
                </a:cubicBezTo>
                <a:cubicBezTo>
                  <a:pt x="227" y="481"/>
                  <a:pt x="252" y="449"/>
                  <a:pt x="282" y="430"/>
                </a:cubicBezTo>
                <a:cubicBezTo>
                  <a:pt x="296" y="382"/>
                  <a:pt x="324" y="338"/>
                  <a:pt x="341" y="292"/>
                </a:cubicBezTo>
                <a:cubicBezTo>
                  <a:pt x="333" y="235"/>
                  <a:pt x="329" y="135"/>
                  <a:pt x="262" y="115"/>
                </a:cubicBezTo>
                <a:cubicBezTo>
                  <a:pt x="195" y="70"/>
                  <a:pt x="118" y="64"/>
                  <a:pt x="39" y="56"/>
                </a:cubicBezTo>
                <a:cubicBezTo>
                  <a:pt x="2" y="42"/>
                  <a:pt x="0" y="28"/>
                  <a:pt x="39" y="16"/>
                </a:cubicBezTo>
                <a:cubicBezTo>
                  <a:pt x="85" y="0"/>
                  <a:pt x="134" y="3"/>
                  <a:pt x="183" y="3"/>
                </a:cubicBezTo>
              </a:path>
            </a:pathLst>
          </a:custGeom>
          <a:solidFill>
            <a:srgbClr val="D6F2D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47" name="Freeform 36">
            <a:extLst>
              <a:ext uri="{FF2B5EF4-FFF2-40B4-BE49-F238E27FC236}">
                <a16:creationId xmlns:a16="http://schemas.microsoft.com/office/drawing/2014/main" xmlns="" id="{82838F23-1CEA-4B6D-AF59-38ECC9272B65}"/>
              </a:ext>
            </a:extLst>
          </p:cNvPr>
          <p:cNvSpPr>
            <a:spLocks/>
          </p:cNvSpPr>
          <p:nvPr/>
        </p:nvSpPr>
        <p:spPr bwMode="auto">
          <a:xfrm>
            <a:off x="6896101" y="1063625"/>
            <a:ext cx="665163" cy="1023938"/>
          </a:xfrm>
          <a:custGeom>
            <a:avLst/>
            <a:gdLst>
              <a:gd name="T0" fmla="*/ 665163 w 419"/>
              <a:gd name="T1" fmla="*/ 30163 h 645"/>
              <a:gd name="T2" fmla="*/ 342900 w 419"/>
              <a:gd name="T3" fmla="*/ 30163 h 645"/>
              <a:gd name="T4" fmla="*/ 249238 w 419"/>
              <a:gd name="T5" fmla="*/ 60325 h 645"/>
              <a:gd name="T6" fmla="*/ 187325 w 419"/>
              <a:gd name="T7" fmla="*/ 80963 h 645"/>
              <a:gd name="T8" fmla="*/ 103188 w 419"/>
              <a:gd name="T9" fmla="*/ 165100 h 645"/>
              <a:gd name="T10" fmla="*/ 0 w 419"/>
              <a:gd name="T11" fmla="*/ 404813 h 645"/>
              <a:gd name="T12" fmla="*/ 30163 w 419"/>
              <a:gd name="T13" fmla="*/ 549275 h 645"/>
              <a:gd name="T14" fmla="*/ 73025 w 419"/>
              <a:gd name="T15" fmla="*/ 768350 h 645"/>
              <a:gd name="T16" fmla="*/ 239713 w 419"/>
              <a:gd name="T17" fmla="*/ 903288 h 645"/>
              <a:gd name="T18" fmla="*/ 363538 w 419"/>
              <a:gd name="T19" fmla="*/ 946150 h 645"/>
              <a:gd name="T20" fmla="*/ 520700 w 419"/>
              <a:gd name="T21" fmla="*/ 1019175 h 645"/>
              <a:gd name="T22" fmla="*/ 571500 w 419"/>
              <a:gd name="T23" fmla="*/ 1008063 h 645"/>
              <a:gd name="T24" fmla="*/ 477838 w 419"/>
              <a:gd name="T25" fmla="*/ 955675 h 645"/>
              <a:gd name="T26" fmla="*/ 384175 w 419"/>
              <a:gd name="T27" fmla="*/ 841375 h 645"/>
              <a:gd name="T28" fmla="*/ 322263 w 419"/>
              <a:gd name="T29" fmla="*/ 758825 h 645"/>
              <a:gd name="T30" fmla="*/ 269875 w 419"/>
              <a:gd name="T31" fmla="*/ 665163 h 645"/>
              <a:gd name="T32" fmla="*/ 207963 w 419"/>
              <a:gd name="T33" fmla="*/ 508000 h 645"/>
              <a:gd name="T34" fmla="*/ 217488 w 419"/>
              <a:gd name="T35" fmla="*/ 320675 h 645"/>
              <a:gd name="T36" fmla="*/ 333375 w 419"/>
              <a:gd name="T37" fmla="*/ 153988 h 645"/>
              <a:gd name="T38" fmla="*/ 384175 w 419"/>
              <a:gd name="T39" fmla="*/ 101600 h 645"/>
              <a:gd name="T40" fmla="*/ 561975 w 419"/>
              <a:gd name="T41" fmla="*/ 50800 h 645"/>
              <a:gd name="T42" fmla="*/ 665163 w 419"/>
              <a:gd name="T43" fmla="*/ 30163 h 645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19"/>
              <a:gd name="T67" fmla="*/ 0 h 645"/>
              <a:gd name="T68" fmla="*/ 419 w 419"/>
              <a:gd name="T69" fmla="*/ 645 h 645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19" h="645">
                <a:moveTo>
                  <a:pt x="419" y="19"/>
                </a:moveTo>
                <a:cubicBezTo>
                  <a:pt x="349" y="0"/>
                  <a:pt x="286" y="10"/>
                  <a:pt x="216" y="19"/>
                </a:cubicBezTo>
                <a:cubicBezTo>
                  <a:pt x="196" y="24"/>
                  <a:pt x="176" y="31"/>
                  <a:pt x="157" y="38"/>
                </a:cubicBezTo>
                <a:cubicBezTo>
                  <a:pt x="143" y="42"/>
                  <a:pt x="118" y="51"/>
                  <a:pt x="118" y="51"/>
                </a:cubicBezTo>
                <a:cubicBezTo>
                  <a:pt x="102" y="74"/>
                  <a:pt x="82" y="81"/>
                  <a:pt x="65" y="104"/>
                </a:cubicBezTo>
                <a:cubicBezTo>
                  <a:pt x="28" y="150"/>
                  <a:pt x="10" y="197"/>
                  <a:pt x="0" y="255"/>
                </a:cubicBezTo>
                <a:cubicBezTo>
                  <a:pt x="4" y="286"/>
                  <a:pt x="9" y="316"/>
                  <a:pt x="19" y="346"/>
                </a:cubicBezTo>
                <a:cubicBezTo>
                  <a:pt x="22" y="382"/>
                  <a:pt x="22" y="448"/>
                  <a:pt x="46" y="484"/>
                </a:cubicBezTo>
                <a:cubicBezTo>
                  <a:pt x="67" y="516"/>
                  <a:pt x="114" y="556"/>
                  <a:pt x="151" y="569"/>
                </a:cubicBezTo>
                <a:cubicBezTo>
                  <a:pt x="173" y="577"/>
                  <a:pt x="206" y="584"/>
                  <a:pt x="229" y="596"/>
                </a:cubicBezTo>
                <a:cubicBezTo>
                  <a:pt x="260" y="612"/>
                  <a:pt x="294" y="630"/>
                  <a:pt x="328" y="642"/>
                </a:cubicBezTo>
                <a:cubicBezTo>
                  <a:pt x="338" y="639"/>
                  <a:pt x="362" y="645"/>
                  <a:pt x="360" y="635"/>
                </a:cubicBezTo>
                <a:cubicBezTo>
                  <a:pt x="356" y="619"/>
                  <a:pt x="316" y="607"/>
                  <a:pt x="301" y="602"/>
                </a:cubicBezTo>
                <a:cubicBezTo>
                  <a:pt x="275" y="576"/>
                  <a:pt x="266" y="554"/>
                  <a:pt x="242" y="530"/>
                </a:cubicBezTo>
                <a:cubicBezTo>
                  <a:pt x="234" y="503"/>
                  <a:pt x="226" y="493"/>
                  <a:pt x="203" y="478"/>
                </a:cubicBezTo>
                <a:cubicBezTo>
                  <a:pt x="190" y="458"/>
                  <a:pt x="183" y="438"/>
                  <a:pt x="170" y="419"/>
                </a:cubicBezTo>
                <a:cubicBezTo>
                  <a:pt x="159" y="383"/>
                  <a:pt x="141" y="355"/>
                  <a:pt x="131" y="320"/>
                </a:cubicBezTo>
                <a:cubicBezTo>
                  <a:pt x="133" y="280"/>
                  <a:pt x="132" y="241"/>
                  <a:pt x="137" y="202"/>
                </a:cubicBezTo>
                <a:cubicBezTo>
                  <a:pt x="143" y="153"/>
                  <a:pt x="181" y="130"/>
                  <a:pt x="210" y="97"/>
                </a:cubicBezTo>
                <a:cubicBezTo>
                  <a:pt x="226" y="77"/>
                  <a:pt x="217" y="76"/>
                  <a:pt x="242" y="64"/>
                </a:cubicBezTo>
                <a:cubicBezTo>
                  <a:pt x="273" y="47"/>
                  <a:pt x="319" y="38"/>
                  <a:pt x="354" y="32"/>
                </a:cubicBezTo>
                <a:cubicBezTo>
                  <a:pt x="375" y="24"/>
                  <a:pt x="396" y="19"/>
                  <a:pt x="419" y="19"/>
                </a:cubicBezTo>
                <a:close/>
              </a:path>
            </a:pathLst>
          </a:custGeom>
          <a:solidFill>
            <a:srgbClr val="9299E1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48" name="Freeform 38">
            <a:extLst>
              <a:ext uri="{FF2B5EF4-FFF2-40B4-BE49-F238E27FC236}">
                <a16:creationId xmlns:a16="http://schemas.microsoft.com/office/drawing/2014/main" xmlns="" id="{64D0D54A-6EE6-4631-BBAE-A9CBF739E407}"/>
              </a:ext>
            </a:extLst>
          </p:cNvPr>
          <p:cNvSpPr>
            <a:spLocks/>
          </p:cNvSpPr>
          <p:nvPr/>
        </p:nvSpPr>
        <p:spPr bwMode="auto">
          <a:xfrm>
            <a:off x="3454400" y="1916114"/>
            <a:ext cx="520700" cy="458787"/>
          </a:xfrm>
          <a:custGeom>
            <a:avLst/>
            <a:gdLst>
              <a:gd name="T0" fmla="*/ 20637 w 328"/>
              <a:gd name="T1" fmla="*/ 125412 h 289"/>
              <a:gd name="T2" fmla="*/ 146050 w 328"/>
              <a:gd name="T3" fmla="*/ 73025 h 289"/>
              <a:gd name="T4" fmla="*/ 301625 w 328"/>
              <a:gd name="T5" fmla="*/ 0 h 289"/>
              <a:gd name="T6" fmla="*/ 458788 w 328"/>
              <a:gd name="T7" fmla="*/ 52387 h 289"/>
              <a:gd name="T8" fmla="*/ 509588 w 328"/>
              <a:gd name="T9" fmla="*/ 136525 h 289"/>
              <a:gd name="T10" fmla="*/ 520700 w 328"/>
              <a:gd name="T11" fmla="*/ 166687 h 289"/>
              <a:gd name="T12" fmla="*/ 509588 w 328"/>
              <a:gd name="T13" fmla="*/ 280987 h 289"/>
              <a:gd name="T14" fmla="*/ 260350 w 328"/>
              <a:gd name="T15" fmla="*/ 458787 h 289"/>
              <a:gd name="T16" fmla="*/ 166687 w 328"/>
              <a:gd name="T17" fmla="*/ 427037 h 289"/>
              <a:gd name="T18" fmla="*/ 73025 w 328"/>
              <a:gd name="T19" fmla="*/ 374650 h 289"/>
              <a:gd name="T20" fmla="*/ 20637 w 328"/>
              <a:gd name="T21" fmla="*/ 280987 h 289"/>
              <a:gd name="T22" fmla="*/ 0 w 328"/>
              <a:gd name="T23" fmla="*/ 219075 h 289"/>
              <a:gd name="T24" fmla="*/ 20637 w 328"/>
              <a:gd name="T25" fmla="*/ 125412 h 28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28"/>
              <a:gd name="T40" fmla="*/ 0 h 289"/>
              <a:gd name="T41" fmla="*/ 328 w 328"/>
              <a:gd name="T42" fmla="*/ 289 h 28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28" h="289">
                <a:moveTo>
                  <a:pt x="13" y="79"/>
                </a:moveTo>
                <a:cubicBezTo>
                  <a:pt x="38" y="62"/>
                  <a:pt x="65" y="59"/>
                  <a:pt x="92" y="46"/>
                </a:cubicBezTo>
                <a:cubicBezTo>
                  <a:pt x="125" y="29"/>
                  <a:pt x="154" y="12"/>
                  <a:pt x="190" y="0"/>
                </a:cubicBezTo>
                <a:cubicBezTo>
                  <a:pt x="227" y="6"/>
                  <a:pt x="257" y="12"/>
                  <a:pt x="289" y="33"/>
                </a:cubicBezTo>
                <a:cubicBezTo>
                  <a:pt x="295" y="55"/>
                  <a:pt x="305" y="68"/>
                  <a:pt x="321" y="86"/>
                </a:cubicBezTo>
                <a:cubicBezTo>
                  <a:pt x="323" y="92"/>
                  <a:pt x="328" y="98"/>
                  <a:pt x="328" y="105"/>
                </a:cubicBezTo>
                <a:cubicBezTo>
                  <a:pt x="328" y="129"/>
                  <a:pt x="324" y="153"/>
                  <a:pt x="321" y="177"/>
                </a:cubicBezTo>
                <a:cubicBezTo>
                  <a:pt x="310" y="250"/>
                  <a:pt x="213" y="256"/>
                  <a:pt x="164" y="289"/>
                </a:cubicBezTo>
                <a:cubicBezTo>
                  <a:pt x="144" y="282"/>
                  <a:pt x="123" y="279"/>
                  <a:pt x="105" y="269"/>
                </a:cubicBezTo>
                <a:cubicBezTo>
                  <a:pt x="37" y="231"/>
                  <a:pt x="91" y="251"/>
                  <a:pt x="46" y="236"/>
                </a:cubicBezTo>
                <a:cubicBezTo>
                  <a:pt x="17" y="193"/>
                  <a:pt x="24" y="210"/>
                  <a:pt x="13" y="177"/>
                </a:cubicBezTo>
                <a:cubicBezTo>
                  <a:pt x="8" y="164"/>
                  <a:pt x="0" y="138"/>
                  <a:pt x="0" y="138"/>
                </a:cubicBezTo>
                <a:cubicBezTo>
                  <a:pt x="7" y="87"/>
                  <a:pt x="0" y="106"/>
                  <a:pt x="13" y="79"/>
                </a:cubicBezTo>
                <a:close/>
              </a:path>
            </a:pathLst>
          </a:custGeom>
          <a:solidFill>
            <a:srgbClr val="9299E1">
              <a:alpha val="50195"/>
            </a:srgbClr>
          </a:solidFill>
          <a:ln w="9525">
            <a:solidFill>
              <a:srgbClr val="9299E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49" name="Freeform 39">
            <a:extLst>
              <a:ext uri="{FF2B5EF4-FFF2-40B4-BE49-F238E27FC236}">
                <a16:creationId xmlns:a16="http://schemas.microsoft.com/office/drawing/2014/main" xmlns="" id="{F71FF58C-8588-477C-8668-0C22CB132740}"/>
              </a:ext>
            </a:extLst>
          </p:cNvPr>
          <p:cNvSpPr>
            <a:spLocks/>
          </p:cNvSpPr>
          <p:nvPr/>
        </p:nvSpPr>
        <p:spPr bwMode="auto">
          <a:xfrm>
            <a:off x="3435351" y="2825750"/>
            <a:ext cx="549275" cy="457200"/>
          </a:xfrm>
          <a:custGeom>
            <a:avLst/>
            <a:gdLst>
              <a:gd name="T0" fmla="*/ 28575 w 346"/>
              <a:gd name="T1" fmla="*/ 177800 h 288"/>
              <a:gd name="T2" fmla="*/ 34925 w 346"/>
              <a:gd name="T3" fmla="*/ 254000 h 288"/>
              <a:gd name="T4" fmla="*/ 79375 w 346"/>
              <a:gd name="T5" fmla="*/ 336550 h 288"/>
              <a:gd name="T6" fmla="*/ 104775 w 346"/>
              <a:gd name="T7" fmla="*/ 374650 h 288"/>
              <a:gd name="T8" fmla="*/ 117475 w 346"/>
              <a:gd name="T9" fmla="*/ 393700 h 288"/>
              <a:gd name="T10" fmla="*/ 155575 w 346"/>
              <a:gd name="T11" fmla="*/ 406400 h 288"/>
              <a:gd name="T12" fmla="*/ 174625 w 346"/>
              <a:gd name="T13" fmla="*/ 419100 h 288"/>
              <a:gd name="T14" fmla="*/ 250825 w 346"/>
              <a:gd name="T15" fmla="*/ 444500 h 288"/>
              <a:gd name="T16" fmla="*/ 288925 w 346"/>
              <a:gd name="T17" fmla="*/ 457200 h 288"/>
              <a:gd name="T18" fmla="*/ 466725 w 346"/>
              <a:gd name="T19" fmla="*/ 387350 h 288"/>
              <a:gd name="T20" fmla="*/ 517525 w 346"/>
              <a:gd name="T21" fmla="*/ 330200 h 288"/>
              <a:gd name="T22" fmla="*/ 536575 w 346"/>
              <a:gd name="T23" fmla="*/ 273050 h 288"/>
              <a:gd name="T24" fmla="*/ 549275 w 346"/>
              <a:gd name="T25" fmla="*/ 234950 h 288"/>
              <a:gd name="T26" fmla="*/ 498475 w 346"/>
              <a:gd name="T27" fmla="*/ 76200 h 288"/>
              <a:gd name="T28" fmla="*/ 454025 w 346"/>
              <a:gd name="T29" fmla="*/ 50800 h 288"/>
              <a:gd name="T30" fmla="*/ 346075 w 346"/>
              <a:gd name="T31" fmla="*/ 0 h 288"/>
              <a:gd name="T32" fmla="*/ 295275 w 346"/>
              <a:gd name="T33" fmla="*/ 196850 h 288"/>
              <a:gd name="T34" fmla="*/ 28575 w 346"/>
              <a:gd name="T35" fmla="*/ 177800 h 28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46"/>
              <a:gd name="T55" fmla="*/ 0 h 288"/>
              <a:gd name="T56" fmla="*/ 346 w 346"/>
              <a:gd name="T57" fmla="*/ 288 h 28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46" h="288">
                <a:moveTo>
                  <a:pt x="18" y="112"/>
                </a:moveTo>
                <a:cubicBezTo>
                  <a:pt x="4" y="131"/>
                  <a:pt x="0" y="145"/>
                  <a:pt x="22" y="160"/>
                </a:cubicBezTo>
                <a:cubicBezTo>
                  <a:pt x="29" y="183"/>
                  <a:pt x="34" y="192"/>
                  <a:pt x="50" y="212"/>
                </a:cubicBezTo>
                <a:cubicBezTo>
                  <a:pt x="55" y="219"/>
                  <a:pt x="60" y="228"/>
                  <a:pt x="66" y="236"/>
                </a:cubicBezTo>
                <a:cubicBezTo>
                  <a:pt x="68" y="240"/>
                  <a:pt x="69" y="246"/>
                  <a:pt x="74" y="248"/>
                </a:cubicBezTo>
                <a:cubicBezTo>
                  <a:pt x="82" y="250"/>
                  <a:pt x="90" y="251"/>
                  <a:pt x="98" y="256"/>
                </a:cubicBezTo>
                <a:cubicBezTo>
                  <a:pt x="102" y="258"/>
                  <a:pt x="105" y="262"/>
                  <a:pt x="110" y="264"/>
                </a:cubicBezTo>
                <a:cubicBezTo>
                  <a:pt x="124" y="270"/>
                  <a:pt x="142" y="274"/>
                  <a:pt x="158" y="280"/>
                </a:cubicBezTo>
                <a:cubicBezTo>
                  <a:pt x="166" y="282"/>
                  <a:pt x="182" y="288"/>
                  <a:pt x="182" y="288"/>
                </a:cubicBezTo>
                <a:cubicBezTo>
                  <a:pt x="220" y="282"/>
                  <a:pt x="263" y="269"/>
                  <a:pt x="294" y="244"/>
                </a:cubicBezTo>
                <a:cubicBezTo>
                  <a:pt x="306" y="233"/>
                  <a:pt x="314" y="219"/>
                  <a:pt x="326" y="208"/>
                </a:cubicBezTo>
                <a:cubicBezTo>
                  <a:pt x="330" y="196"/>
                  <a:pt x="334" y="184"/>
                  <a:pt x="338" y="172"/>
                </a:cubicBezTo>
                <a:cubicBezTo>
                  <a:pt x="340" y="164"/>
                  <a:pt x="346" y="148"/>
                  <a:pt x="346" y="148"/>
                </a:cubicBezTo>
                <a:cubicBezTo>
                  <a:pt x="342" y="115"/>
                  <a:pt x="335" y="74"/>
                  <a:pt x="314" y="48"/>
                </a:cubicBezTo>
                <a:cubicBezTo>
                  <a:pt x="308" y="41"/>
                  <a:pt x="291" y="35"/>
                  <a:pt x="286" y="32"/>
                </a:cubicBezTo>
                <a:cubicBezTo>
                  <a:pt x="262" y="15"/>
                  <a:pt x="246" y="5"/>
                  <a:pt x="218" y="0"/>
                </a:cubicBezTo>
                <a:cubicBezTo>
                  <a:pt x="169" y="16"/>
                  <a:pt x="240" y="105"/>
                  <a:pt x="186" y="124"/>
                </a:cubicBezTo>
                <a:cubicBezTo>
                  <a:pt x="28" y="119"/>
                  <a:pt x="79" y="142"/>
                  <a:pt x="18" y="112"/>
                </a:cubicBezTo>
                <a:close/>
              </a:path>
            </a:pathLst>
          </a:custGeom>
          <a:solidFill>
            <a:srgbClr val="6E70E1">
              <a:alpha val="50195"/>
            </a:srgbClr>
          </a:solidFill>
          <a:ln w="9525">
            <a:solidFill>
              <a:srgbClr val="6E70E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50" name="Freeform 40">
            <a:extLst>
              <a:ext uri="{FF2B5EF4-FFF2-40B4-BE49-F238E27FC236}">
                <a16:creationId xmlns:a16="http://schemas.microsoft.com/office/drawing/2014/main" xmlns="" id="{6FA388D4-052C-472B-A283-D76BB91017A4}"/>
              </a:ext>
            </a:extLst>
          </p:cNvPr>
          <p:cNvSpPr>
            <a:spLocks/>
          </p:cNvSpPr>
          <p:nvPr/>
        </p:nvSpPr>
        <p:spPr bwMode="auto">
          <a:xfrm>
            <a:off x="3733800" y="3606800"/>
            <a:ext cx="255588" cy="452438"/>
          </a:xfrm>
          <a:custGeom>
            <a:avLst/>
            <a:gdLst>
              <a:gd name="T0" fmla="*/ 19050 w 161"/>
              <a:gd name="T1" fmla="*/ 0 h 285"/>
              <a:gd name="T2" fmla="*/ 12700 w 161"/>
              <a:gd name="T3" fmla="*/ 215900 h 285"/>
              <a:gd name="T4" fmla="*/ 19050 w 161"/>
              <a:gd name="T5" fmla="*/ 444500 h 285"/>
              <a:gd name="T6" fmla="*/ 44450 w 161"/>
              <a:gd name="T7" fmla="*/ 438150 h 285"/>
              <a:gd name="T8" fmla="*/ 120650 w 161"/>
              <a:gd name="T9" fmla="*/ 406400 h 285"/>
              <a:gd name="T10" fmla="*/ 190500 w 161"/>
              <a:gd name="T11" fmla="*/ 336550 h 285"/>
              <a:gd name="T12" fmla="*/ 215900 w 161"/>
              <a:gd name="T13" fmla="*/ 298450 h 285"/>
              <a:gd name="T14" fmla="*/ 228600 w 161"/>
              <a:gd name="T15" fmla="*/ 260350 h 285"/>
              <a:gd name="T16" fmla="*/ 215900 w 161"/>
              <a:gd name="T17" fmla="*/ 88900 h 285"/>
              <a:gd name="T18" fmla="*/ 19050 w 161"/>
              <a:gd name="T19" fmla="*/ 0 h 28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61"/>
              <a:gd name="T31" fmla="*/ 0 h 285"/>
              <a:gd name="T32" fmla="*/ 161 w 161"/>
              <a:gd name="T33" fmla="*/ 285 h 28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61" h="285">
                <a:moveTo>
                  <a:pt x="12" y="0"/>
                </a:moveTo>
                <a:cubicBezTo>
                  <a:pt x="0" y="45"/>
                  <a:pt x="5" y="89"/>
                  <a:pt x="8" y="136"/>
                </a:cubicBezTo>
                <a:cubicBezTo>
                  <a:pt x="9" y="184"/>
                  <a:pt x="5" y="232"/>
                  <a:pt x="12" y="280"/>
                </a:cubicBezTo>
                <a:cubicBezTo>
                  <a:pt x="12" y="285"/>
                  <a:pt x="22" y="277"/>
                  <a:pt x="28" y="276"/>
                </a:cubicBezTo>
                <a:cubicBezTo>
                  <a:pt x="46" y="270"/>
                  <a:pt x="58" y="261"/>
                  <a:pt x="76" y="256"/>
                </a:cubicBezTo>
                <a:cubicBezTo>
                  <a:pt x="91" y="240"/>
                  <a:pt x="106" y="229"/>
                  <a:pt x="120" y="212"/>
                </a:cubicBezTo>
                <a:cubicBezTo>
                  <a:pt x="125" y="204"/>
                  <a:pt x="132" y="197"/>
                  <a:pt x="136" y="188"/>
                </a:cubicBezTo>
                <a:cubicBezTo>
                  <a:pt x="138" y="180"/>
                  <a:pt x="144" y="164"/>
                  <a:pt x="144" y="164"/>
                </a:cubicBezTo>
                <a:cubicBezTo>
                  <a:pt x="142" y="127"/>
                  <a:pt x="161" y="81"/>
                  <a:pt x="136" y="56"/>
                </a:cubicBezTo>
                <a:cubicBezTo>
                  <a:pt x="104" y="24"/>
                  <a:pt x="52" y="12"/>
                  <a:pt x="12" y="0"/>
                </a:cubicBezTo>
                <a:close/>
              </a:path>
            </a:pathLst>
          </a:custGeom>
          <a:solidFill>
            <a:srgbClr val="6E70E1">
              <a:alpha val="50195"/>
            </a:srgbClr>
          </a:solidFill>
          <a:ln w="9525">
            <a:solidFill>
              <a:srgbClr val="6E70E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51" name="Freeform 41">
            <a:extLst>
              <a:ext uri="{FF2B5EF4-FFF2-40B4-BE49-F238E27FC236}">
                <a16:creationId xmlns:a16="http://schemas.microsoft.com/office/drawing/2014/main" xmlns="" id="{8CD8DCFC-97C3-4423-BCAE-EFDBB4A3D1EF}"/>
              </a:ext>
            </a:extLst>
          </p:cNvPr>
          <p:cNvSpPr>
            <a:spLocks/>
          </p:cNvSpPr>
          <p:nvPr/>
        </p:nvSpPr>
        <p:spPr bwMode="auto">
          <a:xfrm>
            <a:off x="3740150" y="4373564"/>
            <a:ext cx="255588" cy="452437"/>
          </a:xfrm>
          <a:custGeom>
            <a:avLst/>
            <a:gdLst>
              <a:gd name="T0" fmla="*/ 19050 w 161"/>
              <a:gd name="T1" fmla="*/ 0 h 285"/>
              <a:gd name="T2" fmla="*/ 12700 w 161"/>
              <a:gd name="T3" fmla="*/ 215900 h 285"/>
              <a:gd name="T4" fmla="*/ 19050 w 161"/>
              <a:gd name="T5" fmla="*/ 444500 h 285"/>
              <a:gd name="T6" fmla="*/ 44450 w 161"/>
              <a:gd name="T7" fmla="*/ 438150 h 285"/>
              <a:gd name="T8" fmla="*/ 120650 w 161"/>
              <a:gd name="T9" fmla="*/ 406400 h 285"/>
              <a:gd name="T10" fmla="*/ 190500 w 161"/>
              <a:gd name="T11" fmla="*/ 336550 h 285"/>
              <a:gd name="T12" fmla="*/ 215900 w 161"/>
              <a:gd name="T13" fmla="*/ 298450 h 285"/>
              <a:gd name="T14" fmla="*/ 228600 w 161"/>
              <a:gd name="T15" fmla="*/ 260350 h 285"/>
              <a:gd name="T16" fmla="*/ 215900 w 161"/>
              <a:gd name="T17" fmla="*/ 88900 h 285"/>
              <a:gd name="T18" fmla="*/ 19050 w 161"/>
              <a:gd name="T19" fmla="*/ 0 h 28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61"/>
              <a:gd name="T31" fmla="*/ 0 h 285"/>
              <a:gd name="T32" fmla="*/ 161 w 161"/>
              <a:gd name="T33" fmla="*/ 285 h 28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61" h="285">
                <a:moveTo>
                  <a:pt x="12" y="0"/>
                </a:moveTo>
                <a:cubicBezTo>
                  <a:pt x="0" y="45"/>
                  <a:pt x="5" y="89"/>
                  <a:pt x="8" y="136"/>
                </a:cubicBezTo>
                <a:cubicBezTo>
                  <a:pt x="9" y="184"/>
                  <a:pt x="5" y="232"/>
                  <a:pt x="12" y="280"/>
                </a:cubicBezTo>
                <a:cubicBezTo>
                  <a:pt x="12" y="285"/>
                  <a:pt x="22" y="277"/>
                  <a:pt x="28" y="276"/>
                </a:cubicBezTo>
                <a:cubicBezTo>
                  <a:pt x="46" y="270"/>
                  <a:pt x="58" y="261"/>
                  <a:pt x="76" y="256"/>
                </a:cubicBezTo>
                <a:cubicBezTo>
                  <a:pt x="91" y="240"/>
                  <a:pt x="106" y="229"/>
                  <a:pt x="120" y="212"/>
                </a:cubicBezTo>
                <a:cubicBezTo>
                  <a:pt x="125" y="204"/>
                  <a:pt x="132" y="197"/>
                  <a:pt x="136" y="188"/>
                </a:cubicBezTo>
                <a:cubicBezTo>
                  <a:pt x="138" y="180"/>
                  <a:pt x="144" y="164"/>
                  <a:pt x="144" y="164"/>
                </a:cubicBezTo>
                <a:cubicBezTo>
                  <a:pt x="142" y="127"/>
                  <a:pt x="161" y="81"/>
                  <a:pt x="136" y="56"/>
                </a:cubicBezTo>
                <a:cubicBezTo>
                  <a:pt x="104" y="24"/>
                  <a:pt x="52" y="12"/>
                  <a:pt x="12" y="0"/>
                </a:cubicBezTo>
                <a:close/>
              </a:path>
            </a:pathLst>
          </a:custGeom>
          <a:solidFill>
            <a:srgbClr val="6E70E1">
              <a:alpha val="50195"/>
            </a:srgbClr>
          </a:solidFill>
          <a:ln w="9525">
            <a:solidFill>
              <a:srgbClr val="6E70E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52" name="Freeform 42">
            <a:extLst>
              <a:ext uri="{FF2B5EF4-FFF2-40B4-BE49-F238E27FC236}">
                <a16:creationId xmlns:a16="http://schemas.microsoft.com/office/drawing/2014/main" xmlns="" id="{33A7664D-BB70-4BCB-B623-E2906765F9F4}"/>
              </a:ext>
            </a:extLst>
          </p:cNvPr>
          <p:cNvSpPr>
            <a:spLocks/>
          </p:cNvSpPr>
          <p:nvPr/>
        </p:nvSpPr>
        <p:spPr bwMode="auto">
          <a:xfrm>
            <a:off x="3429001" y="5181600"/>
            <a:ext cx="549275" cy="457200"/>
          </a:xfrm>
          <a:custGeom>
            <a:avLst/>
            <a:gdLst>
              <a:gd name="T0" fmla="*/ 28575 w 346"/>
              <a:gd name="T1" fmla="*/ 177800 h 288"/>
              <a:gd name="T2" fmla="*/ 34925 w 346"/>
              <a:gd name="T3" fmla="*/ 254000 h 288"/>
              <a:gd name="T4" fmla="*/ 79375 w 346"/>
              <a:gd name="T5" fmla="*/ 336550 h 288"/>
              <a:gd name="T6" fmla="*/ 104775 w 346"/>
              <a:gd name="T7" fmla="*/ 374650 h 288"/>
              <a:gd name="T8" fmla="*/ 117475 w 346"/>
              <a:gd name="T9" fmla="*/ 393700 h 288"/>
              <a:gd name="T10" fmla="*/ 155575 w 346"/>
              <a:gd name="T11" fmla="*/ 406400 h 288"/>
              <a:gd name="T12" fmla="*/ 174625 w 346"/>
              <a:gd name="T13" fmla="*/ 419100 h 288"/>
              <a:gd name="T14" fmla="*/ 250825 w 346"/>
              <a:gd name="T15" fmla="*/ 444500 h 288"/>
              <a:gd name="T16" fmla="*/ 288925 w 346"/>
              <a:gd name="T17" fmla="*/ 457200 h 288"/>
              <a:gd name="T18" fmla="*/ 466725 w 346"/>
              <a:gd name="T19" fmla="*/ 387350 h 288"/>
              <a:gd name="T20" fmla="*/ 517525 w 346"/>
              <a:gd name="T21" fmla="*/ 330200 h 288"/>
              <a:gd name="T22" fmla="*/ 536575 w 346"/>
              <a:gd name="T23" fmla="*/ 273050 h 288"/>
              <a:gd name="T24" fmla="*/ 549275 w 346"/>
              <a:gd name="T25" fmla="*/ 234950 h 288"/>
              <a:gd name="T26" fmla="*/ 498475 w 346"/>
              <a:gd name="T27" fmla="*/ 76200 h 288"/>
              <a:gd name="T28" fmla="*/ 454025 w 346"/>
              <a:gd name="T29" fmla="*/ 50800 h 288"/>
              <a:gd name="T30" fmla="*/ 346075 w 346"/>
              <a:gd name="T31" fmla="*/ 0 h 288"/>
              <a:gd name="T32" fmla="*/ 295275 w 346"/>
              <a:gd name="T33" fmla="*/ 196850 h 288"/>
              <a:gd name="T34" fmla="*/ 28575 w 346"/>
              <a:gd name="T35" fmla="*/ 177800 h 28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46"/>
              <a:gd name="T55" fmla="*/ 0 h 288"/>
              <a:gd name="T56" fmla="*/ 346 w 346"/>
              <a:gd name="T57" fmla="*/ 288 h 28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46" h="288">
                <a:moveTo>
                  <a:pt x="18" y="112"/>
                </a:moveTo>
                <a:cubicBezTo>
                  <a:pt x="4" y="131"/>
                  <a:pt x="0" y="145"/>
                  <a:pt x="22" y="160"/>
                </a:cubicBezTo>
                <a:cubicBezTo>
                  <a:pt x="29" y="183"/>
                  <a:pt x="34" y="192"/>
                  <a:pt x="50" y="212"/>
                </a:cubicBezTo>
                <a:cubicBezTo>
                  <a:pt x="55" y="219"/>
                  <a:pt x="60" y="228"/>
                  <a:pt x="66" y="236"/>
                </a:cubicBezTo>
                <a:cubicBezTo>
                  <a:pt x="68" y="240"/>
                  <a:pt x="69" y="246"/>
                  <a:pt x="74" y="248"/>
                </a:cubicBezTo>
                <a:cubicBezTo>
                  <a:pt x="82" y="250"/>
                  <a:pt x="90" y="251"/>
                  <a:pt x="98" y="256"/>
                </a:cubicBezTo>
                <a:cubicBezTo>
                  <a:pt x="102" y="258"/>
                  <a:pt x="105" y="262"/>
                  <a:pt x="110" y="264"/>
                </a:cubicBezTo>
                <a:cubicBezTo>
                  <a:pt x="124" y="270"/>
                  <a:pt x="142" y="274"/>
                  <a:pt x="158" y="280"/>
                </a:cubicBezTo>
                <a:cubicBezTo>
                  <a:pt x="166" y="282"/>
                  <a:pt x="182" y="288"/>
                  <a:pt x="182" y="288"/>
                </a:cubicBezTo>
                <a:cubicBezTo>
                  <a:pt x="220" y="282"/>
                  <a:pt x="263" y="269"/>
                  <a:pt x="294" y="244"/>
                </a:cubicBezTo>
                <a:cubicBezTo>
                  <a:pt x="306" y="233"/>
                  <a:pt x="314" y="219"/>
                  <a:pt x="326" y="208"/>
                </a:cubicBezTo>
                <a:cubicBezTo>
                  <a:pt x="330" y="196"/>
                  <a:pt x="334" y="184"/>
                  <a:pt x="338" y="172"/>
                </a:cubicBezTo>
                <a:cubicBezTo>
                  <a:pt x="340" y="164"/>
                  <a:pt x="346" y="148"/>
                  <a:pt x="346" y="148"/>
                </a:cubicBezTo>
                <a:cubicBezTo>
                  <a:pt x="342" y="115"/>
                  <a:pt x="335" y="74"/>
                  <a:pt x="314" y="48"/>
                </a:cubicBezTo>
                <a:cubicBezTo>
                  <a:pt x="308" y="41"/>
                  <a:pt x="291" y="35"/>
                  <a:pt x="286" y="32"/>
                </a:cubicBezTo>
                <a:cubicBezTo>
                  <a:pt x="262" y="15"/>
                  <a:pt x="246" y="5"/>
                  <a:pt x="218" y="0"/>
                </a:cubicBezTo>
                <a:cubicBezTo>
                  <a:pt x="169" y="16"/>
                  <a:pt x="240" y="105"/>
                  <a:pt x="186" y="124"/>
                </a:cubicBezTo>
                <a:cubicBezTo>
                  <a:pt x="28" y="119"/>
                  <a:pt x="79" y="142"/>
                  <a:pt x="18" y="112"/>
                </a:cubicBezTo>
                <a:close/>
              </a:path>
            </a:pathLst>
          </a:custGeom>
          <a:solidFill>
            <a:srgbClr val="6E70E1">
              <a:alpha val="50195"/>
            </a:srgbClr>
          </a:solidFill>
          <a:ln w="9525">
            <a:solidFill>
              <a:srgbClr val="6E70E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53" name="Freeform 43">
            <a:extLst>
              <a:ext uri="{FF2B5EF4-FFF2-40B4-BE49-F238E27FC236}">
                <a16:creationId xmlns:a16="http://schemas.microsoft.com/office/drawing/2014/main" xmlns="" id="{78704505-C06F-4C3E-9B91-D3E53245A8EE}"/>
              </a:ext>
            </a:extLst>
          </p:cNvPr>
          <p:cNvSpPr>
            <a:spLocks/>
          </p:cNvSpPr>
          <p:nvPr/>
        </p:nvSpPr>
        <p:spPr bwMode="auto">
          <a:xfrm>
            <a:off x="3721100" y="6184900"/>
            <a:ext cx="255588" cy="452438"/>
          </a:xfrm>
          <a:custGeom>
            <a:avLst/>
            <a:gdLst>
              <a:gd name="T0" fmla="*/ 19050 w 161"/>
              <a:gd name="T1" fmla="*/ 0 h 285"/>
              <a:gd name="T2" fmla="*/ 12700 w 161"/>
              <a:gd name="T3" fmla="*/ 215900 h 285"/>
              <a:gd name="T4" fmla="*/ 19050 w 161"/>
              <a:gd name="T5" fmla="*/ 444500 h 285"/>
              <a:gd name="T6" fmla="*/ 44450 w 161"/>
              <a:gd name="T7" fmla="*/ 438150 h 285"/>
              <a:gd name="T8" fmla="*/ 120650 w 161"/>
              <a:gd name="T9" fmla="*/ 406400 h 285"/>
              <a:gd name="T10" fmla="*/ 190500 w 161"/>
              <a:gd name="T11" fmla="*/ 336550 h 285"/>
              <a:gd name="T12" fmla="*/ 215900 w 161"/>
              <a:gd name="T13" fmla="*/ 298450 h 285"/>
              <a:gd name="T14" fmla="*/ 228600 w 161"/>
              <a:gd name="T15" fmla="*/ 260350 h 285"/>
              <a:gd name="T16" fmla="*/ 215900 w 161"/>
              <a:gd name="T17" fmla="*/ 88900 h 285"/>
              <a:gd name="T18" fmla="*/ 19050 w 161"/>
              <a:gd name="T19" fmla="*/ 0 h 28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61"/>
              <a:gd name="T31" fmla="*/ 0 h 285"/>
              <a:gd name="T32" fmla="*/ 161 w 161"/>
              <a:gd name="T33" fmla="*/ 285 h 28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61" h="285">
                <a:moveTo>
                  <a:pt x="12" y="0"/>
                </a:moveTo>
                <a:cubicBezTo>
                  <a:pt x="0" y="45"/>
                  <a:pt x="5" y="89"/>
                  <a:pt x="8" y="136"/>
                </a:cubicBezTo>
                <a:cubicBezTo>
                  <a:pt x="9" y="184"/>
                  <a:pt x="5" y="232"/>
                  <a:pt x="12" y="280"/>
                </a:cubicBezTo>
                <a:cubicBezTo>
                  <a:pt x="12" y="285"/>
                  <a:pt x="22" y="277"/>
                  <a:pt x="28" y="276"/>
                </a:cubicBezTo>
                <a:cubicBezTo>
                  <a:pt x="46" y="270"/>
                  <a:pt x="58" y="261"/>
                  <a:pt x="76" y="256"/>
                </a:cubicBezTo>
                <a:cubicBezTo>
                  <a:pt x="91" y="240"/>
                  <a:pt x="106" y="229"/>
                  <a:pt x="120" y="212"/>
                </a:cubicBezTo>
                <a:cubicBezTo>
                  <a:pt x="125" y="204"/>
                  <a:pt x="132" y="197"/>
                  <a:pt x="136" y="188"/>
                </a:cubicBezTo>
                <a:cubicBezTo>
                  <a:pt x="138" y="180"/>
                  <a:pt x="144" y="164"/>
                  <a:pt x="144" y="164"/>
                </a:cubicBezTo>
                <a:cubicBezTo>
                  <a:pt x="142" y="127"/>
                  <a:pt x="161" y="81"/>
                  <a:pt x="136" y="56"/>
                </a:cubicBezTo>
                <a:cubicBezTo>
                  <a:pt x="104" y="24"/>
                  <a:pt x="52" y="12"/>
                  <a:pt x="12" y="0"/>
                </a:cubicBezTo>
                <a:close/>
              </a:path>
            </a:pathLst>
          </a:custGeom>
          <a:solidFill>
            <a:srgbClr val="6E70E1">
              <a:alpha val="50195"/>
            </a:srgbClr>
          </a:solidFill>
          <a:ln w="9525">
            <a:solidFill>
              <a:srgbClr val="6E70E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54" name="Freeform 44">
            <a:extLst>
              <a:ext uri="{FF2B5EF4-FFF2-40B4-BE49-F238E27FC236}">
                <a16:creationId xmlns:a16="http://schemas.microsoft.com/office/drawing/2014/main" xmlns="" id="{F0411908-FF8D-43EB-92BA-5C4CB0241122}"/>
              </a:ext>
            </a:extLst>
          </p:cNvPr>
          <p:cNvSpPr>
            <a:spLocks/>
          </p:cNvSpPr>
          <p:nvPr/>
        </p:nvSpPr>
        <p:spPr bwMode="auto">
          <a:xfrm flipH="1">
            <a:off x="4240214" y="3632200"/>
            <a:ext cx="198437" cy="388938"/>
          </a:xfrm>
          <a:custGeom>
            <a:avLst/>
            <a:gdLst>
              <a:gd name="T0" fmla="*/ 14790 w 161"/>
              <a:gd name="T1" fmla="*/ 0 h 285"/>
              <a:gd name="T2" fmla="*/ 9860 w 161"/>
              <a:gd name="T3" fmla="*/ 185598 h 285"/>
              <a:gd name="T4" fmla="*/ 14790 w 161"/>
              <a:gd name="T5" fmla="*/ 382115 h 285"/>
              <a:gd name="T6" fmla="*/ 34511 w 161"/>
              <a:gd name="T7" fmla="*/ 376656 h 285"/>
              <a:gd name="T8" fmla="*/ 93672 w 161"/>
              <a:gd name="T9" fmla="*/ 349362 h 285"/>
              <a:gd name="T10" fmla="*/ 147903 w 161"/>
              <a:gd name="T11" fmla="*/ 289315 h 285"/>
              <a:gd name="T12" fmla="*/ 167624 w 161"/>
              <a:gd name="T13" fmla="*/ 256563 h 285"/>
              <a:gd name="T14" fmla="*/ 177484 w 161"/>
              <a:gd name="T15" fmla="*/ 223810 h 285"/>
              <a:gd name="T16" fmla="*/ 167624 w 161"/>
              <a:gd name="T17" fmla="*/ 76423 h 285"/>
              <a:gd name="T18" fmla="*/ 14790 w 161"/>
              <a:gd name="T19" fmla="*/ 0 h 28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61"/>
              <a:gd name="T31" fmla="*/ 0 h 285"/>
              <a:gd name="T32" fmla="*/ 161 w 161"/>
              <a:gd name="T33" fmla="*/ 285 h 28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61" h="285">
                <a:moveTo>
                  <a:pt x="12" y="0"/>
                </a:moveTo>
                <a:cubicBezTo>
                  <a:pt x="0" y="45"/>
                  <a:pt x="5" y="89"/>
                  <a:pt x="8" y="136"/>
                </a:cubicBezTo>
                <a:cubicBezTo>
                  <a:pt x="9" y="184"/>
                  <a:pt x="5" y="232"/>
                  <a:pt x="12" y="280"/>
                </a:cubicBezTo>
                <a:cubicBezTo>
                  <a:pt x="12" y="285"/>
                  <a:pt x="22" y="277"/>
                  <a:pt x="28" y="276"/>
                </a:cubicBezTo>
                <a:cubicBezTo>
                  <a:pt x="46" y="270"/>
                  <a:pt x="58" y="261"/>
                  <a:pt x="76" y="256"/>
                </a:cubicBezTo>
                <a:cubicBezTo>
                  <a:pt x="91" y="240"/>
                  <a:pt x="106" y="229"/>
                  <a:pt x="120" y="212"/>
                </a:cubicBezTo>
                <a:cubicBezTo>
                  <a:pt x="125" y="204"/>
                  <a:pt x="132" y="197"/>
                  <a:pt x="136" y="188"/>
                </a:cubicBezTo>
                <a:cubicBezTo>
                  <a:pt x="138" y="180"/>
                  <a:pt x="144" y="164"/>
                  <a:pt x="144" y="164"/>
                </a:cubicBezTo>
                <a:cubicBezTo>
                  <a:pt x="142" y="127"/>
                  <a:pt x="161" y="81"/>
                  <a:pt x="136" y="56"/>
                </a:cubicBezTo>
                <a:cubicBezTo>
                  <a:pt x="104" y="24"/>
                  <a:pt x="52" y="12"/>
                  <a:pt x="12" y="0"/>
                </a:cubicBezTo>
                <a:close/>
              </a:path>
            </a:pathLst>
          </a:custGeom>
          <a:solidFill>
            <a:srgbClr val="D0FAE0">
              <a:alpha val="74901"/>
            </a:srgbClr>
          </a:solidFill>
          <a:ln w="9525">
            <a:solidFill>
              <a:srgbClr val="CEF7FA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55" name="Freeform 45">
            <a:extLst>
              <a:ext uri="{FF2B5EF4-FFF2-40B4-BE49-F238E27FC236}">
                <a16:creationId xmlns:a16="http://schemas.microsoft.com/office/drawing/2014/main" xmlns="" id="{0A02C920-B666-4C9D-9404-7CD0AFF3163D}"/>
              </a:ext>
            </a:extLst>
          </p:cNvPr>
          <p:cNvSpPr>
            <a:spLocks/>
          </p:cNvSpPr>
          <p:nvPr/>
        </p:nvSpPr>
        <p:spPr bwMode="auto">
          <a:xfrm>
            <a:off x="4413250" y="4375150"/>
            <a:ext cx="317500" cy="450850"/>
          </a:xfrm>
          <a:custGeom>
            <a:avLst/>
            <a:gdLst>
              <a:gd name="T0" fmla="*/ 57150 w 200"/>
              <a:gd name="T1" fmla="*/ 0 h 284"/>
              <a:gd name="T2" fmla="*/ 50800 w 200"/>
              <a:gd name="T3" fmla="*/ 450850 h 284"/>
              <a:gd name="T4" fmla="*/ 95250 w 200"/>
              <a:gd name="T5" fmla="*/ 444500 h 284"/>
              <a:gd name="T6" fmla="*/ 133350 w 200"/>
              <a:gd name="T7" fmla="*/ 431800 h 284"/>
              <a:gd name="T8" fmla="*/ 234950 w 200"/>
              <a:gd name="T9" fmla="*/ 374650 h 284"/>
              <a:gd name="T10" fmla="*/ 292100 w 200"/>
              <a:gd name="T11" fmla="*/ 279400 h 284"/>
              <a:gd name="T12" fmla="*/ 317500 w 200"/>
              <a:gd name="T13" fmla="*/ 222250 h 284"/>
              <a:gd name="T14" fmla="*/ 311150 w 200"/>
              <a:gd name="T15" fmla="*/ 139700 h 284"/>
              <a:gd name="T16" fmla="*/ 254000 w 200"/>
              <a:gd name="T17" fmla="*/ 114300 h 284"/>
              <a:gd name="T18" fmla="*/ 63500 w 200"/>
              <a:gd name="T19" fmla="*/ 6350 h 284"/>
              <a:gd name="T20" fmla="*/ 57150 w 200"/>
              <a:gd name="T21" fmla="*/ 0 h 28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00"/>
              <a:gd name="T34" fmla="*/ 0 h 284"/>
              <a:gd name="T35" fmla="*/ 200 w 200"/>
              <a:gd name="T36" fmla="*/ 284 h 28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00" h="284">
                <a:moveTo>
                  <a:pt x="36" y="0"/>
                </a:moveTo>
                <a:cubicBezTo>
                  <a:pt x="0" y="106"/>
                  <a:pt x="27" y="15"/>
                  <a:pt x="32" y="284"/>
                </a:cubicBezTo>
                <a:cubicBezTo>
                  <a:pt x="41" y="282"/>
                  <a:pt x="50" y="282"/>
                  <a:pt x="60" y="280"/>
                </a:cubicBezTo>
                <a:cubicBezTo>
                  <a:pt x="68" y="278"/>
                  <a:pt x="84" y="272"/>
                  <a:pt x="84" y="272"/>
                </a:cubicBezTo>
                <a:cubicBezTo>
                  <a:pt x="99" y="256"/>
                  <a:pt x="126" y="243"/>
                  <a:pt x="148" y="236"/>
                </a:cubicBezTo>
                <a:cubicBezTo>
                  <a:pt x="164" y="219"/>
                  <a:pt x="173" y="196"/>
                  <a:pt x="184" y="176"/>
                </a:cubicBezTo>
                <a:cubicBezTo>
                  <a:pt x="189" y="164"/>
                  <a:pt x="200" y="140"/>
                  <a:pt x="200" y="140"/>
                </a:cubicBezTo>
                <a:cubicBezTo>
                  <a:pt x="198" y="122"/>
                  <a:pt x="200" y="104"/>
                  <a:pt x="196" y="88"/>
                </a:cubicBezTo>
                <a:cubicBezTo>
                  <a:pt x="195" y="86"/>
                  <a:pt x="166" y="75"/>
                  <a:pt x="160" y="72"/>
                </a:cubicBezTo>
                <a:cubicBezTo>
                  <a:pt x="120" y="49"/>
                  <a:pt x="83" y="18"/>
                  <a:pt x="40" y="4"/>
                </a:cubicBezTo>
                <a:cubicBezTo>
                  <a:pt x="19" y="9"/>
                  <a:pt x="19" y="11"/>
                  <a:pt x="36" y="0"/>
                </a:cubicBezTo>
                <a:close/>
              </a:path>
            </a:pathLst>
          </a:custGeom>
          <a:solidFill>
            <a:srgbClr val="D0FAE0">
              <a:alpha val="74901"/>
            </a:srgbClr>
          </a:solidFill>
          <a:ln w="9525">
            <a:solidFill>
              <a:srgbClr val="D0FAE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56" name="Freeform 46">
            <a:extLst>
              <a:ext uri="{FF2B5EF4-FFF2-40B4-BE49-F238E27FC236}">
                <a16:creationId xmlns:a16="http://schemas.microsoft.com/office/drawing/2014/main" xmlns="" id="{C9EB34F4-4E90-4996-BD2D-104ED8C65AB9}"/>
              </a:ext>
            </a:extLst>
          </p:cNvPr>
          <p:cNvSpPr>
            <a:spLocks/>
          </p:cNvSpPr>
          <p:nvPr/>
        </p:nvSpPr>
        <p:spPr bwMode="auto">
          <a:xfrm>
            <a:off x="4419600" y="6191250"/>
            <a:ext cx="317500" cy="450850"/>
          </a:xfrm>
          <a:custGeom>
            <a:avLst/>
            <a:gdLst>
              <a:gd name="T0" fmla="*/ 57150 w 200"/>
              <a:gd name="T1" fmla="*/ 0 h 284"/>
              <a:gd name="T2" fmla="*/ 50800 w 200"/>
              <a:gd name="T3" fmla="*/ 450850 h 284"/>
              <a:gd name="T4" fmla="*/ 95250 w 200"/>
              <a:gd name="T5" fmla="*/ 444500 h 284"/>
              <a:gd name="T6" fmla="*/ 133350 w 200"/>
              <a:gd name="T7" fmla="*/ 431800 h 284"/>
              <a:gd name="T8" fmla="*/ 234950 w 200"/>
              <a:gd name="T9" fmla="*/ 374650 h 284"/>
              <a:gd name="T10" fmla="*/ 292100 w 200"/>
              <a:gd name="T11" fmla="*/ 279400 h 284"/>
              <a:gd name="T12" fmla="*/ 317500 w 200"/>
              <a:gd name="T13" fmla="*/ 222250 h 284"/>
              <a:gd name="T14" fmla="*/ 311150 w 200"/>
              <a:gd name="T15" fmla="*/ 139700 h 284"/>
              <a:gd name="T16" fmla="*/ 254000 w 200"/>
              <a:gd name="T17" fmla="*/ 114300 h 284"/>
              <a:gd name="T18" fmla="*/ 63500 w 200"/>
              <a:gd name="T19" fmla="*/ 6350 h 284"/>
              <a:gd name="T20" fmla="*/ 57150 w 200"/>
              <a:gd name="T21" fmla="*/ 0 h 28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00"/>
              <a:gd name="T34" fmla="*/ 0 h 284"/>
              <a:gd name="T35" fmla="*/ 200 w 200"/>
              <a:gd name="T36" fmla="*/ 284 h 28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00" h="284">
                <a:moveTo>
                  <a:pt x="36" y="0"/>
                </a:moveTo>
                <a:cubicBezTo>
                  <a:pt x="0" y="106"/>
                  <a:pt x="27" y="15"/>
                  <a:pt x="32" y="284"/>
                </a:cubicBezTo>
                <a:cubicBezTo>
                  <a:pt x="41" y="282"/>
                  <a:pt x="50" y="282"/>
                  <a:pt x="60" y="280"/>
                </a:cubicBezTo>
                <a:cubicBezTo>
                  <a:pt x="68" y="278"/>
                  <a:pt x="84" y="272"/>
                  <a:pt x="84" y="272"/>
                </a:cubicBezTo>
                <a:cubicBezTo>
                  <a:pt x="99" y="256"/>
                  <a:pt x="126" y="243"/>
                  <a:pt x="148" y="236"/>
                </a:cubicBezTo>
                <a:cubicBezTo>
                  <a:pt x="164" y="219"/>
                  <a:pt x="173" y="196"/>
                  <a:pt x="184" y="176"/>
                </a:cubicBezTo>
                <a:cubicBezTo>
                  <a:pt x="189" y="164"/>
                  <a:pt x="200" y="140"/>
                  <a:pt x="200" y="140"/>
                </a:cubicBezTo>
                <a:cubicBezTo>
                  <a:pt x="198" y="122"/>
                  <a:pt x="200" y="104"/>
                  <a:pt x="196" y="88"/>
                </a:cubicBezTo>
                <a:cubicBezTo>
                  <a:pt x="195" y="86"/>
                  <a:pt x="166" y="75"/>
                  <a:pt x="160" y="72"/>
                </a:cubicBezTo>
                <a:cubicBezTo>
                  <a:pt x="120" y="49"/>
                  <a:pt x="83" y="18"/>
                  <a:pt x="40" y="4"/>
                </a:cubicBezTo>
                <a:cubicBezTo>
                  <a:pt x="19" y="9"/>
                  <a:pt x="19" y="11"/>
                  <a:pt x="36" y="0"/>
                </a:cubicBezTo>
                <a:close/>
              </a:path>
            </a:pathLst>
          </a:custGeom>
          <a:solidFill>
            <a:srgbClr val="D0FAE0">
              <a:alpha val="74901"/>
            </a:srgbClr>
          </a:solidFill>
          <a:ln w="9525">
            <a:solidFill>
              <a:srgbClr val="D0FAE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57" name="Freeform 48">
            <a:extLst>
              <a:ext uri="{FF2B5EF4-FFF2-40B4-BE49-F238E27FC236}">
                <a16:creationId xmlns:a16="http://schemas.microsoft.com/office/drawing/2014/main" xmlns="" id="{16694304-B9BD-4D08-938F-7F858AE76C50}"/>
              </a:ext>
            </a:extLst>
          </p:cNvPr>
          <p:cNvSpPr>
            <a:spLocks/>
          </p:cNvSpPr>
          <p:nvPr/>
        </p:nvSpPr>
        <p:spPr bwMode="auto">
          <a:xfrm>
            <a:off x="4216400" y="5168900"/>
            <a:ext cx="508000" cy="482600"/>
          </a:xfrm>
          <a:custGeom>
            <a:avLst/>
            <a:gdLst>
              <a:gd name="T0" fmla="*/ 228600 w 320"/>
              <a:gd name="T1" fmla="*/ 0 h 304"/>
              <a:gd name="T2" fmla="*/ 285750 w 320"/>
              <a:gd name="T3" fmla="*/ 31750 h 304"/>
              <a:gd name="T4" fmla="*/ 476250 w 320"/>
              <a:gd name="T5" fmla="*/ 127000 h 304"/>
              <a:gd name="T6" fmla="*/ 508000 w 320"/>
              <a:gd name="T7" fmla="*/ 184150 h 304"/>
              <a:gd name="T8" fmla="*/ 444500 w 320"/>
              <a:gd name="T9" fmla="*/ 374650 h 304"/>
              <a:gd name="T10" fmla="*/ 406400 w 320"/>
              <a:gd name="T11" fmla="*/ 431800 h 304"/>
              <a:gd name="T12" fmla="*/ 273050 w 320"/>
              <a:gd name="T13" fmla="*/ 482600 h 304"/>
              <a:gd name="T14" fmla="*/ 184150 w 320"/>
              <a:gd name="T15" fmla="*/ 457200 h 304"/>
              <a:gd name="T16" fmla="*/ 146050 w 320"/>
              <a:gd name="T17" fmla="*/ 444500 h 304"/>
              <a:gd name="T18" fmla="*/ 82550 w 320"/>
              <a:gd name="T19" fmla="*/ 393700 h 304"/>
              <a:gd name="T20" fmla="*/ 63500 w 320"/>
              <a:gd name="T21" fmla="*/ 381000 h 304"/>
              <a:gd name="T22" fmla="*/ 0 w 320"/>
              <a:gd name="T23" fmla="*/ 247650 h 304"/>
              <a:gd name="T24" fmla="*/ 234950 w 320"/>
              <a:gd name="T25" fmla="*/ 190500 h 304"/>
              <a:gd name="T26" fmla="*/ 228600 w 320"/>
              <a:gd name="T27" fmla="*/ 0 h 30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20"/>
              <a:gd name="T43" fmla="*/ 0 h 304"/>
              <a:gd name="T44" fmla="*/ 320 w 320"/>
              <a:gd name="T45" fmla="*/ 304 h 30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20" h="304">
                <a:moveTo>
                  <a:pt x="144" y="0"/>
                </a:moveTo>
                <a:cubicBezTo>
                  <a:pt x="157" y="4"/>
                  <a:pt x="166" y="15"/>
                  <a:pt x="180" y="20"/>
                </a:cubicBezTo>
                <a:cubicBezTo>
                  <a:pt x="221" y="33"/>
                  <a:pt x="263" y="55"/>
                  <a:pt x="300" y="80"/>
                </a:cubicBezTo>
                <a:cubicBezTo>
                  <a:pt x="318" y="107"/>
                  <a:pt x="312" y="94"/>
                  <a:pt x="320" y="116"/>
                </a:cubicBezTo>
                <a:cubicBezTo>
                  <a:pt x="313" y="179"/>
                  <a:pt x="304" y="186"/>
                  <a:pt x="280" y="236"/>
                </a:cubicBezTo>
                <a:cubicBezTo>
                  <a:pt x="273" y="249"/>
                  <a:pt x="270" y="262"/>
                  <a:pt x="256" y="272"/>
                </a:cubicBezTo>
                <a:cubicBezTo>
                  <a:pt x="232" y="287"/>
                  <a:pt x="199" y="297"/>
                  <a:pt x="172" y="304"/>
                </a:cubicBezTo>
                <a:cubicBezTo>
                  <a:pt x="141" y="300"/>
                  <a:pt x="139" y="298"/>
                  <a:pt x="116" y="288"/>
                </a:cubicBezTo>
                <a:cubicBezTo>
                  <a:pt x="108" y="284"/>
                  <a:pt x="92" y="280"/>
                  <a:pt x="92" y="280"/>
                </a:cubicBezTo>
                <a:cubicBezTo>
                  <a:pt x="86" y="262"/>
                  <a:pt x="68" y="258"/>
                  <a:pt x="52" y="248"/>
                </a:cubicBezTo>
                <a:cubicBezTo>
                  <a:pt x="48" y="245"/>
                  <a:pt x="40" y="240"/>
                  <a:pt x="40" y="240"/>
                </a:cubicBezTo>
                <a:cubicBezTo>
                  <a:pt x="29" y="209"/>
                  <a:pt x="9" y="185"/>
                  <a:pt x="0" y="156"/>
                </a:cubicBezTo>
                <a:cubicBezTo>
                  <a:pt x="12" y="79"/>
                  <a:pt x="114" y="172"/>
                  <a:pt x="148" y="120"/>
                </a:cubicBezTo>
                <a:cubicBezTo>
                  <a:pt x="169" y="86"/>
                  <a:pt x="145" y="40"/>
                  <a:pt x="144" y="0"/>
                </a:cubicBezTo>
                <a:close/>
              </a:path>
            </a:pathLst>
          </a:custGeom>
          <a:solidFill>
            <a:srgbClr val="D0FAE0">
              <a:alpha val="74901"/>
            </a:srgbClr>
          </a:solidFill>
          <a:ln w="9525">
            <a:solidFill>
              <a:srgbClr val="D0FAE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58" name="Text Box 49">
            <a:extLst>
              <a:ext uri="{FF2B5EF4-FFF2-40B4-BE49-F238E27FC236}">
                <a16:creationId xmlns:a16="http://schemas.microsoft.com/office/drawing/2014/main" xmlns="" id="{7234A2ED-2EA3-4FEC-9B0A-E990D7CF5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400" y="76201"/>
            <a:ext cx="901700" cy="284163"/>
          </a:xfrm>
          <a:prstGeom prst="rect">
            <a:avLst/>
          </a:prstGeom>
          <a:solidFill>
            <a:srgbClr val="B7FFAD"/>
          </a:solidFill>
          <a:ln w="9525">
            <a:solidFill>
              <a:srgbClr val="8FC787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>
                <a:latin typeface="Arial" panose="020B0604020202020204" pitchFamily="34" charset="0"/>
              </a:rPr>
              <a:t>Pg.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>
            <a:extLst>
              <a:ext uri="{FF2B5EF4-FFF2-40B4-BE49-F238E27FC236}">
                <a16:creationId xmlns:a16="http://schemas.microsoft.com/office/drawing/2014/main" xmlns="" id="{DCA9D7B8-4BC0-45A4-9295-E14251597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D3CBD0F9-4E02-4E34-A42F-3402C391700C}" type="slidenum">
              <a:rPr lang="en-US" altLang="en-US" sz="1400"/>
              <a:pPr/>
              <a:t>15</a:t>
            </a:fld>
            <a:endParaRPr lang="en-US" altLang="en-US" sz="14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xmlns="" id="{F98480DA-C2DE-4387-9A64-18F4873EBB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848600" cy="762000"/>
          </a:xfrm>
        </p:spPr>
        <p:txBody>
          <a:bodyPr/>
          <a:lstStyle/>
          <a:p>
            <a:pPr eaLnBrk="1" hangingPunct="1"/>
            <a:r>
              <a:rPr lang="en-US" altLang="en-US" sz="3600" b="1" u="sng">
                <a:latin typeface="Arial" panose="020B0604020202020204" pitchFamily="34" charset="0"/>
              </a:rPr>
              <a:t>Lesions of the Visual Pathway</a:t>
            </a:r>
            <a:endParaRPr lang="en-US" altLang="en-US"/>
          </a:p>
        </p:txBody>
      </p:sp>
      <p:grpSp>
        <p:nvGrpSpPr>
          <p:cNvPr id="21508" name="Group 42">
            <a:extLst>
              <a:ext uri="{FF2B5EF4-FFF2-40B4-BE49-F238E27FC236}">
                <a16:creationId xmlns:a16="http://schemas.microsoft.com/office/drawing/2014/main" xmlns="" id="{7A662946-9143-449C-A890-A50745E7E722}"/>
              </a:ext>
            </a:extLst>
          </p:cNvPr>
          <p:cNvGrpSpPr>
            <a:grpSpLocks/>
          </p:cNvGrpSpPr>
          <p:nvPr/>
        </p:nvGrpSpPr>
        <p:grpSpPr bwMode="auto">
          <a:xfrm>
            <a:off x="2041526" y="609600"/>
            <a:ext cx="3825875" cy="6096000"/>
            <a:chOff x="326" y="384"/>
            <a:chExt cx="2410" cy="3840"/>
          </a:xfrm>
        </p:grpSpPr>
        <p:pic>
          <p:nvPicPr>
            <p:cNvPr id="21516" name="Picture 3">
              <a:extLst>
                <a:ext uri="{FF2B5EF4-FFF2-40B4-BE49-F238E27FC236}">
                  <a16:creationId xmlns:a16="http://schemas.microsoft.com/office/drawing/2014/main" xmlns="" id="{BF76C5CE-0B17-4E4D-ABB4-9E7B9DF72C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9" y="581"/>
              <a:ext cx="905" cy="36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17" name="Text Box 5">
              <a:extLst>
                <a:ext uri="{FF2B5EF4-FFF2-40B4-BE49-F238E27FC236}">
                  <a16:creationId xmlns:a16="http://schemas.microsoft.com/office/drawing/2014/main" xmlns="" id="{E57B2BBB-3F13-4B15-852F-9D64DCA8A2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" y="503"/>
              <a:ext cx="120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en-US" sz="1200">
                  <a:latin typeface="Arial" panose="020B0604020202020204" pitchFamily="34" charset="0"/>
                </a:rPr>
                <a:t>1.  Normal visual fields</a:t>
              </a:r>
            </a:p>
          </p:txBody>
        </p:sp>
        <p:sp>
          <p:nvSpPr>
            <p:cNvPr id="21518" name="Text Box 7">
              <a:extLst>
                <a:ext uri="{FF2B5EF4-FFF2-40B4-BE49-F238E27FC236}">
                  <a16:creationId xmlns:a16="http://schemas.microsoft.com/office/drawing/2014/main" xmlns="" id="{32E7704A-BE18-459B-B14A-8B125A3221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979"/>
              <a:ext cx="149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en-US" sz="1200">
                  <a:solidFill>
                    <a:srgbClr val="6600FF"/>
                  </a:solidFill>
                  <a:latin typeface="Arial" panose="020B0604020202020204" pitchFamily="34" charset="0"/>
                </a:rPr>
                <a:t>2.  Blindness of the right eye</a:t>
              </a:r>
            </a:p>
          </p:txBody>
        </p:sp>
        <p:sp>
          <p:nvSpPr>
            <p:cNvPr id="21519" name="Text Box 10">
              <a:extLst>
                <a:ext uri="{FF2B5EF4-FFF2-40B4-BE49-F238E27FC236}">
                  <a16:creationId xmlns:a16="http://schemas.microsoft.com/office/drawing/2014/main" xmlns="" id="{52BC7F5A-CAAB-414C-9C28-2E8256DD56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1488"/>
              <a:ext cx="24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33363" indent="-233363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en-US" sz="1200">
                  <a:solidFill>
                    <a:srgbClr val="008600"/>
                  </a:solidFill>
                  <a:latin typeface="Arial" panose="020B0604020202020204" pitchFamily="34" charset="0"/>
                </a:rPr>
                <a:t>3.  Blindness of right eye + contralateral left upper quadrantanopia</a:t>
              </a:r>
            </a:p>
          </p:txBody>
        </p:sp>
        <p:sp>
          <p:nvSpPr>
            <p:cNvPr id="21520" name="Text Box 13">
              <a:extLst>
                <a:ext uri="{FF2B5EF4-FFF2-40B4-BE49-F238E27FC236}">
                  <a16:creationId xmlns:a16="http://schemas.microsoft.com/office/drawing/2014/main" xmlns="" id="{4C6E98D7-66E6-495E-AA33-7E507F7C4D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065"/>
              <a:ext cx="240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33363" indent="-233363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en-US" sz="1200">
                  <a:solidFill>
                    <a:srgbClr val="FF3300"/>
                  </a:solidFill>
                  <a:latin typeface="Arial" panose="020B0604020202020204" pitchFamily="34" charset="0"/>
                </a:rPr>
                <a:t>4.  Bitemporal heteronymous hemianopsia</a:t>
              </a:r>
            </a:p>
          </p:txBody>
        </p:sp>
        <p:sp>
          <p:nvSpPr>
            <p:cNvPr id="21521" name="Text Box 16">
              <a:extLst>
                <a:ext uri="{FF2B5EF4-FFF2-40B4-BE49-F238E27FC236}">
                  <a16:creationId xmlns:a16="http://schemas.microsoft.com/office/drawing/2014/main" xmlns="" id="{05D8B378-4512-40A2-8F1D-21A08A0D97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561"/>
              <a:ext cx="240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33363" indent="-233363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en-US" sz="1200">
                  <a:solidFill>
                    <a:srgbClr val="482400"/>
                  </a:solidFill>
                  <a:latin typeface="Arial" panose="020B0604020202020204" pitchFamily="34" charset="0"/>
                </a:rPr>
                <a:t>5.  Left homonymous hemianopsia</a:t>
              </a:r>
            </a:p>
          </p:txBody>
        </p:sp>
        <p:sp>
          <p:nvSpPr>
            <p:cNvPr id="21522" name="Text Box 19">
              <a:extLst>
                <a:ext uri="{FF2B5EF4-FFF2-40B4-BE49-F238E27FC236}">
                  <a16:creationId xmlns:a16="http://schemas.microsoft.com/office/drawing/2014/main" xmlns="" id="{2B56560A-ED4C-4FF5-8D12-DB1626ECAD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054"/>
              <a:ext cx="240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33363" indent="-233363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en-US" sz="1200">
                  <a:solidFill>
                    <a:schemeClr val="hlink"/>
                  </a:solidFill>
                  <a:latin typeface="Arial" panose="020B0604020202020204" pitchFamily="34" charset="0"/>
                </a:rPr>
                <a:t>6.  Left upper  homonymous quadrantanopsia</a:t>
              </a:r>
            </a:p>
          </p:txBody>
        </p:sp>
        <p:sp>
          <p:nvSpPr>
            <p:cNvPr id="21523" name="Text Box 22">
              <a:extLst>
                <a:ext uri="{FF2B5EF4-FFF2-40B4-BE49-F238E27FC236}">
                  <a16:creationId xmlns:a16="http://schemas.microsoft.com/office/drawing/2014/main" xmlns="" id="{1E2CEB6A-A9AC-471C-BF1F-30EE35AFF3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668"/>
              <a:ext cx="24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33363" indent="-233363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en-US" sz="1200">
                  <a:solidFill>
                    <a:srgbClr val="0000CC"/>
                  </a:solidFill>
                  <a:latin typeface="Arial" panose="020B0604020202020204" pitchFamily="34" charset="0"/>
                </a:rPr>
                <a:t>7.  Left homonymous hemianopsia with macular sparing</a:t>
              </a:r>
            </a:p>
          </p:txBody>
        </p:sp>
        <p:sp>
          <p:nvSpPr>
            <p:cNvPr id="21524" name="Text Box 24">
              <a:extLst>
                <a:ext uri="{FF2B5EF4-FFF2-40B4-BE49-F238E27FC236}">
                  <a16:creationId xmlns:a16="http://schemas.microsoft.com/office/drawing/2014/main" xmlns="" id="{E1AD2A6F-54A5-41E4-9C71-0A7062594E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384"/>
              <a:ext cx="38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en-US" sz="1200">
                  <a:solidFill>
                    <a:srgbClr val="0000CC"/>
                  </a:solidFill>
                  <a:latin typeface="Arial" panose="020B0604020202020204" pitchFamily="34" charset="0"/>
                </a:rPr>
                <a:t>Right</a:t>
              </a:r>
            </a:p>
          </p:txBody>
        </p:sp>
        <p:sp>
          <p:nvSpPr>
            <p:cNvPr id="21525" name="Text Box 25">
              <a:extLst>
                <a:ext uri="{FF2B5EF4-FFF2-40B4-BE49-F238E27FC236}">
                  <a16:creationId xmlns:a16="http://schemas.microsoft.com/office/drawing/2014/main" xmlns="" id="{F923BFBC-D959-4A48-80C8-BED7FFB8D3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384"/>
              <a:ext cx="38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en-US" sz="1200">
                  <a:solidFill>
                    <a:srgbClr val="0000CC"/>
                  </a:solidFill>
                  <a:latin typeface="Arial" panose="020B0604020202020204" pitchFamily="34" charset="0"/>
                </a:rPr>
                <a:t>Left</a:t>
              </a:r>
            </a:p>
          </p:txBody>
        </p:sp>
        <p:sp>
          <p:nvSpPr>
            <p:cNvPr id="21526" name="Freeform 26">
              <a:extLst>
                <a:ext uri="{FF2B5EF4-FFF2-40B4-BE49-F238E27FC236}">
                  <a16:creationId xmlns:a16="http://schemas.microsoft.com/office/drawing/2014/main" xmlns="" id="{ED191FA5-6C3B-4081-8258-9E2FFF8B74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3" y="708"/>
              <a:ext cx="328" cy="289"/>
            </a:xfrm>
            <a:custGeom>
              <a:avLst/>
              <a:gdLst>
                <a:gd name="T0" fmla="*/ 13 w 328"/>
                <a:gd name="T1" fmla="*/ 79 h 289"/>
                <a:gd name="T2" fmla="*/ 92 w 328"/>
                <a:gd name="T3" fmla="*/ 46 h 289"/>
                <a:gd name="T4" fmla="*/ 190 w 328"/>
                <a:gd name="T5" fmla="*/ 0 h 289"/>
                <a:gd name="T6" fmla="*/ 289 w 328"/>
                <a:gd name="T7" fmla="*/ 33 h 289"/>
                <a:gd name="T8" fmla="*/ 321 w 328"/>
                <a:gd name="T9" fmla="*/ 86 h 289"/>
                <a:gd name="T10" fmla="*/ 328 w 328"/>
                <a:gd name="T11" fmla="*/ 105 h 289"/>
                <a:gd name="T12" fmla="*/ 321 w 328"/>
                <a:gd name="T13" fmla="*/ 177 h 289"/>
                <a:gd name="T14" fmla="*/ 164 w 328"/>
                <a:gd name="T15" fmla="*/ 289 h 289"/>
                <a:gd name="T16" fmla="*/ 105 w 328"/>
                <a:gd name="T17" fmla="*/ 269 h 289"/>
                <a:gd name="T18" fmla="*/ 46 w 328"/>
                <a:gd name="T19" fmla="*/ 236 h 289"/>
                <a:gd name="T20" fmla="*/ 13 w 328"/>
                <a:gd name="T21" fmla="*/ 177 h 289"/>
                <a:gd name="T22" fmla="*/ 0 w 328"/>
                <a:gd name="T23" fmla="*/ 138 h 289"/>
                <a:gd name="T24" fmla="*/ 13 w 328"/>
                <a:gd name="T25" fmla="*/ 79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28"/>
                <a:gd name="T40" fmla="*/ 0 h 289"/>
                <a:gd name="T41" fmla="*/ 328 w 328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28" h="289">
                  <a:moveTo>
                    <a:pt x="13" y="79"/>
                  </a:moveTo>
                  <a:cubicBezTo>
                    <a:pt x="38" y="62"/>
                    <a:pt x="65" y="59"/>
                    <a:pt x="92" y="46"/>
                  </a:cubicBezTo>
                  <a:cubicBezTo>
                    <a:pt x="125" y="29"/>
                    <a:pt x="154" y="12"/>
                    <a:pt x="190" y="0"/>
                  </a:cubicBezTo>
                  <a:cubicBezTo>
                    <a:pt x="227" y="6"/>
                    <a:pt x="257" y="12"/>
                    <a:pt x="289" y="33"/>
                  </a:cubicBezTo>
                  <a:cubicBezTo>
                    <a:pt x="295" y="55"/>
                    <a:pt x="305" y="68"/>
                    <a:pt x="321" y="86"/>
                  </a:cubicBezTo>
                  <a:cubicBezTo>
                    <a:pt x="323" y="92"/>
                    <a:pt x="328" y="98"/>
                    <a:pt x="328" y="105"/>
                  </a:cubicBezTo>
                  <a:cubicBezTo>
                    <a:pt x="328" y="129"/>
                    <a:pt x="324" y="153"/>
                    <a:pt x="321" y="177"/>
                  </a:cubicBezTo>
                  <a:cubicBezTo>
                    <a:pt x="310" y="250"/>
                    <a:pt x="213" y="256"/>
                    <a:pt x="164" y="289"/>
                  </a:cubicBezTo>
                  <a:cubicBezTo>
                    <a:pt x="144" y="282"/>
                    <a:pt x="123" y="279"/>
                    <a:pt x="105" y="269"/>
                  </a:cubicBezTo>
                  <a:cubicBezTo>
                    <a:pt x="37" y="231"/>
                    <a:pt x="91" y="251"/>
                    <a:pt x="46" y="236"/>
                  </a:cubicBezTo>
                  <a:cubicBezTo>
                    <a:pt x="17" y="193"/>
                    <a:pt x="24" y="210"/>
                    <a:pt x="13" y="177"/>
                  </a:cubicBezTo>
                  <a:cubicBezTo>
                    <a:pt x="8" y="164"/>
                    <a:pt x="0" y="138"/>
                    <a:pt x="0" y="138"/>
                  </a:cubicBezTo>
                  <a:cubicBezTo>
                    <a:pt x="7" y="87"/>
                    <a:pt x="0" y="106"/>
                    <a:pt x="13" y="79"/>
                  </a:cubicBezTo>
                  <a:close/>
                </a:path>
              </a:pathLst>
            </a:custGeom>
            <a:solidFill>
              <a:srgbClr val="9299E1">
                <a:alpha val="50195"/>
              </a:srgbClr>
            </a:solidFill>
            <a:ln w="9525">
              <a:solidFill>
                <a:srgbClr val="9299E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27" name="Freeform 27">
              <a:extLst>
                <a:ext uri="{FF2B5EF4-FFF2-40B4-BE49-F238E27FC236}">
                  <a16:creationId xmlns:a16="http://schemas.microsoft.com/office/drawing/2014/main" xmlns="" id="{680CDE45-A2DC-413D-8098-B3352677C4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8" y="710"/>
              <a:ext cx="319" cy="277"/>
            </a:xfrm>
            <a:custGeom>
              <a:avLst/>
              <a:gdLst>
                <a:gd name="T0" fmla="*/ 319 w 319"/>
                <a:gd name="T1" fmla="*/ 80 h 277"/>
                <a:gd name="T2" fmla="*/ 155 w 319"/>
                <a:gd name="T3" fmla="*/ 1 h 277"/>
                <a:gd name="T4" fmla="*/ 77 w 319"/>
                <a:gd name="T5" fmla="*/ 14 h 277"/>
                <a:gd name="T6" fmla="*/ 31 w 319"/>
                <a:gd name="T7" fmla="*/ 54 h 277"/>
                <a:gd name="T8" fmla="*/ 5 w 319"/>
                <a:gd name="T9" fmla="*/ 93 h 277"/>
                <a:gd name="T10" fmla="*/ 18 w 319"/>
                <a:gd name="T11" fmla="*/ 211 h 277"/>
                <a:gd name="T12" fmla="*/ 37 w 319"/>
                <a:gd name="T13" fmla="*/ 224 h 277"/>
                <a:gd name="T14" fmla="*/ 136 w 319"/>
                <a:gd name="T15" fmla="*/ 277 h 277"/>
                <a:gd name="T16" fmla="*/ 234 w 319"/>
                <a:gd name="T17" fmla="*/ 251 h 277"/>
                <a:gd name="T18" fmla="*/ 300 w 319"/>
                <a:gd name="T19" fmla="*/ 159 h 277"/>
                <a:gd name="T20" fmla="*/ 306 w 319"/>
                <a:gd name="T21" fmla="*/ 87 h 277"/>
                <a:gd name="T22" fmla="*/ 293 w 319"/>
                <a:gd name="T23" fmla="*/ 106 h 277"/>
                <a:gd name="T24" fmla="*/ 286 w 319"/>
                <a:gd name="T25" fmla="*/ 139 h 2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19"/>
                <a:gd name="T40" fmla="*/ 0 h 277"/>
                <a:gd name="T41" fmla="*/ 319 w 319"/>
                <a:gd name="T42" fmla="*/ 277 h 27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19" h="277">
                  <a:moveTo>
                    <a:pt x="319" y="80"/>
                  </a:moveTo>
                  <a:cubicBezTo>
                    <a:pt x="255" y="65"/>
                    <a:pt x="214" y="21"/>
                    <a:pt x="155" y="1"/>
                  </a:cubicBezTo>
                  <a:cubicBezTo>
                    <a:pt x="128" y="4"/>
                    <a:pt x="99" y="0"/>
                    <a:pt x="77" y="14"/>
                  </a:cubicBezTo>
                  <a:cubicBezTo>
                    <a:pt x="61" y="23"/>
                    <a:pt x="47" y="42"/>
                    <a:pt x="31" y="54"/>
                  </a:cubicBezTo>
                  <a:cubicBezTo>
                    <a:pt x="22" y="67"/>
                    <a:pt x="3" y="77"/>
                    <a:pt x="5" y="93"/>
                  </a:cubicBezTo>
                  <a:cubicBezTo>
                    <a:pt x="7" y="132"/>
                    <a:pt x="0" y="175"/>
                    <a:pt x="18" y="211"/>
                  </a:cubicBezTo>
                  <a:cubicBezTo>
                    <a:pt x="21" y="217"/>
                    <a:pt x="31" y="219"/>
                    <a:pt x="37" y="224"/>
                  </a:cubicBezTo>
                  <a:cubicBezTo>
                    <a:pt x="70" y="252"/>
                    <a:pt x="94" y="262"/>
                    <a:pt x="136" y="277"/>
                  </a:cubicBezTo>
                  <a:cubicBezTo>
                    <a:pt x="170" y="270"/>
                    <a:pt x="200" y="261"/>
                    <a:pt x="234" y="251"/>
                  </a:cubicBezTo>
                  <a:cubicBezTo>
                    <a:pt x="260" y="222"/>
                    <a:pt x="286" y="196"/>
                    <a:pt x="300" y="159"/>
                  </a:cubicBezTo>
                  <a:cubicBezTo>
                    <a:pt x="302" y="135"/>
                    <a:pt x="309" y="110"/>
                    <a:pt x="306" y="87"/>
                  </a:cubicBezTo>
                  <a:cubicBezTo>
                    <a:pt x="304" y="79"/>
                    <a:pt x="296" y="99"/>
                    <a:pt x="293" y="106"/>
                  </a:cubicBezTo>
                  <a:cubicBezTo>
                    <a:pt x="284" y="122"/>
                    <a:pt x="286" y="123"/>
                    <a:pt x="286" y="139"/>
                  </a:cubicBezTo>
                </a:path>
              </a:pathLst>
            </a:custGeom>
            <a:solidFill>
              <a:srgbClr val="D0FAE0">
                <a:alpha val="74901"/>
              </a:srgbClr>
            </a:solidFill>
            <a:ln w="9525">
              <a:solidFill>
                <a:srgbClr val="D6F2D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28" name="Freeform 32">
              <a:extLst>
                <a:ext uri="{FF2B5EF4-FFF2-40B4-BE49-F238E27FC236}">
                  <a16:creationId xmlns:a16="http://schemas.microsoft.com/office/drawing/2014/main" xmlns="" id="{70A12406-8BEF-471C-8DEE-398C8A7756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6" y="1207"/>
              <a:ext cx="328" cy="289"/>
            </a:xfrm>
            <a:custGeom>
              <a:avLst/>
              <a:gdLst>
                <a:gd name="T0" fmla="*/ 13 w 328"/>
                <a:gd name="T1" fmla="*/ 79 h 289"/>
                <a:gd name="T2" fmla="*/ 92 w 328"/>
                <a:gd name="T3" fmla="*/ 46 h 289"/>
                <a:gd name="T4" fmla="*/ 190 w 328"/>
                <a:gd name="T5" fmla="*/ 0 h 289"/>
                <a:gd name="T6" fmla="*/ 289 w 328"/>
                <a:gd name="T7" fmla="*/ 33 h 289"/>
                <a:gd name="T8" fmla="*/ 321 w 328"/>
                <a:gd name="T9" fmla="*/ 86 h 289"/>
                <a:gd name="T10" fmla="*/ 328 w 328"/>
                <a:gd name="T11" fmla="*/ 105 h 289"/>
                <a:gd name="T12" fmla="*/ 321 w 328"/>
                <a:gd name="T13" fmla="*/ 177 h 289"/>
                <a:gd name="T14" fmla="*/ 164 w 328"/>
                <a:gd name="T15" fmla="*/ 289 h 289"/>
                <a:gd name="T16" fmla="*/ 105 w 328"/>
                <a:gd name="T17" fmla="*/ 269 h 289"/>
                <a:gd name="T18" fmla="*/ 46 w 328"/>
                <a:gd name="T19" fmla="*/ 236 h 289"/>
                <a:gd name="T20" fmla="*/ 13 w 328"/>
                <a:gd name="T21" fmla="*/ 177 h 289"/>
                <a:gd name="T22" fmla="*/ 0 w 328"/>
                <a:gd name="T23" fmla="*/ 138 h 289"/>
                <a:gd name="T24" fmla="*/ 13 w 328"/>
                <a:gd name="T25" fmla="*/ 79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28"/>
                <a:gd name="T40" fmla="*/ 0 h 289"/>
                <a:gd name="T41" fmla="*/ 328 w 328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28" h="289">
                  <a:moveTo>
                    <a:pt x="13" y="79"/>
                  </a:moveTo>
                  <a:cubicBezTo>
                    <a:pt x="38" y="62"/>
                    <a:pt x="65" y="59"/>
                    <a:pt x="92" y="46"/>
                  </a:cubicBezTo>
                  <a:cubicBezTo>
                    <a:pt x="125" y="29"/>
                    <a:pt x="154" y="12"/>
                    <a:pt x="190" y="0"/>
                  </a:cubicBezTo>
                  <a:cubicBezTo>
                    <a:pt x="227" y="6"/>
                    <a:pt x="257" y="12"/>
                    <a:pt x="289" y="33"/>
                  </a:cubicBezTo>
                  <a:cubicBezTo>
                    <a:pt x="295" y="55"/>
                    <a:pt x="305" y="68"/>
                    <a:pt x="321" y="86"/>
                  </a:cubicBezTo>
                  <a:cubicBezTo>
                    <a:pt x="323" y="92"/>
                    <a:pt x="328" y="98"/>
                    <a:pt x="328" y="105"/>
                  </a:cubicBezTo>
                  <a:cubicBezTo>
                    <a:pt x="328" y="129"/>
                    <a:pt x="324" y="153"/>
                    <a:pt x="321" y="177"/>
                  </a:cubicBezTo>
                  <a:cubicBezTo>
                    <a:pt x="310" y="250"/>
                    <a:pt x="213" y="256"/>
                    <a:pt x="164" y="289"/>
                  </a:cubicBezTo>
                  <a:cubicBezTo>
                    <a:pt x="144" y="282"/>
                    <a:pt x="123" y="279"/>
                    <a:pt x="105" y="269"/>
                  </a:cubicBezTo>
                  <a:cubicBezTo>
                    <a:pt x="37" y="231"/>
                    <a:pt x="91" y="251"/>
                    <a:pt x="46" y="236"/>
                  </a:cubicBezTo>
                  <a:cubicBezTo>
                    <a:pt x="17" y="193"/>
                    <a:pt x="24" y="210"/>
                    <a:pt x="13" y="177"/>
                  </a:cubicBezTo>
                  <a:cubicBezTo>
                    <a:pt x="8" y="164"/>
                    <a:pt x="0" y="138"/>
                    <a:pt x="0" y="138"/>
                  </a:cubicBezTo>
                  <a:cubicBezTo>
                    <a:pt x="7" y="87"/>
                    <a:pt x="0" y="106"/>
                    <a:pt x="13" y="79"/>
                  </a:cubicBezTo>
                  <a:close/>
                </a:path>
              </a:pathLst>
            </a:custGeom>
            <a:solidFill>
              <a:srgbClr val="9299E1">
                <a:alpha val="50195"/>
              </a:srgbClr>
            </a:solidFill>
            <a:ln w="9525">
              <a:solidFill>
                <a:srgbClr val="9299E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29" name="Freeform 33">
              <a:extLst>
                <a:ext uri="{FF2B5EF4-FFF2-40B4-BE49-F238E27FC236}">
                  <a16:creationId xmlns:a16="http://schemas.microsoft.com/office/drawing/2014/main" xmlns="" id="{0351D7EB-1D8B-496E-832C-5E56D1C14C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4" y="1780"/>
              <a:ext cx="346" cy="288"/>
            </a:xfrm>
            <a:custGeom>
              <a:avLst/>
              <a:gdLst>
                <a:gd name="T0" fmla="*/ 18 w 346"/>
                <a:gd name="T1" fmla="*/ 112 h 288"/>
                <a:gd name="T2" fmla="*/ 22 w 346"/>
                <a:gd name="T3" fmla="*/ 160 h 288"/>
                <a:gd name="T4" fmla="*/ 50 w 346"/>
                <a:gd name="T5" fmla="*/ 212 h 288"/>
                <a:gd name="T6" fmla="*/ 66 w 346"/>
                <a:gd name="T7" fmla="*/ 236 h 288"/>
                <a:gd name="T8" fmla="*/ 74 w 346"/>
                <a:gd name="T9" fmla="*/ 248 h 288"/>
                <a:gd name="T10" fmla="*/ 98 w 346"/>
                <a:gd name="T11" fmla="*/ 256 h 288"/>
                <a:gd name="T12" fmla="*/ 110 w 346"/>
                <a:gd name="T13" fmla="*/ 264 h 288"/>
                <a:gd name="T14" fmla="*/ 158 w 346"/>
                <a:gd name="T15" fmla="*/ 280 h 288"/>
                <a:gd name="T16" fmla="*/ 182 w 346"/>
                <a:gd name="T17" fmla="*/ 288 h 288"/>
                <a:gd name="T18" fmla="*/ 294 w 346"/>
                <a:gd name="T19" fmla="*/ 244 h 288"/>
                <a:gd name="T20" fmla="*/ 326 w 346"/>
                <a:gd name="T21" fmla="*/ 208 h 288"/>
                <a:gd name="T22" fmla="*/ 338 w 346"/>
                <a:gd name="T23" fmla="*/ 172 h 288"/>
                <a:gd name="T24" fmla="*/ 346 w 346"/>
                <a:gd name="T25" fmla="*/ 148 h 288"/>
                <a:gd name="T26" fmla="*/ 314 w 346"/>
                <a:gd name="T27" fmla="*/ 48 h 288"/>
                <a:gd name="T28" fmla="*/ 286 w 346"/>
                <a:gd name="T29" fmla="*/ 32 h 288"/>
                <a:gd name="T30" fmla="*/ 218 w 346"/>
                <a:gd name="T31" fmla="*/ 0 h 288"/>
                <a:gd name="T32" fmla="*/ 186 w 346"/>
                <a:gd name="T33" fmla="*/ 124 h 288"/>
                <a:gd name="T34" fmla="*/ 18 w 346"/>
                <a:gd name="T35" fmla="*/ 112 h 2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46"/>
                <a:gd name="T55" fmla="*/ 0 h 288"/>
                <a:gd name="T56" fmla="*/ 346 w 346"/>
                <a:gd name="T57" fmla="*/ 288 h 2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46" h="288">
                  <a:moveTo>
                    <a:pt x="18" y="112"/>
                  </a:moveTo>
                  <a:cubicBezTo>
                    <a:pt x="4" y="131"/>
                    <a:pt x="0" y="145"/>
                    <a:pt x="22" y="160"/>
                  </a:cubicBezTo>
                  <a:cubicBezTo>
                    <a:pt x="29" y="183"/>
                    <a:pt x="34" y="192"/>
                    <a:pt x="50" y="212"/>
                  </a:cubicBezTo>
                  <a:cubicBezTo>
                    <a:pt x="55" y="219"/>
                    <a:pt x="60" y="228"/>
                    <a:pt x="66" y="236"/>
                  </a:cubicBezTo>
                  <a:cubicBezTo>
                    <a:pt x="68" y="240"/>
                    <a:pt x="69" y="246"/>
                    <a:pt x="74" y="248"/>
                  </a:cubicBezTo>
                  <a:cubicBezTo>
                    <a:pt x="82" y="250"/>
                    <a:pt x="90" y="251"/>
                    <a:pt x="98" y="256"/>
                  </a:cubicBezTo>
                  <a:cubicBezTo>
                    <a:pt x="102" y="258"/>
                    <a:pt x="105" y="262"/>
                    <a:pt x="110" y="264"/>
                  </a:cubicBezTo>
                  <a:cubicBezTo>
                    <a:pt x="124" y="270"/>
                    <a:pt x="142" y="274"/>
                    <a:pt x="158" y="280"/>
                  </a:cubicBezTo>
                  <a:cubicBezTo>
                    <a:pt x="166" y="282"/>
                    <a:pt x="182" y="288"/>
                    <a:pt x="182" y="288"/>
                  </a:cubicBezTo>
                  <a:cubicBezTo>
                    <a:pt x="220" y="282"/>
                    <a:pt x="263" y="269"/>
                    <a:pt x="294" y="244"/>
                  </a:cubicBezTo>
                  <a:cubicBezTo>
                    <a:pt x="306" y="233"/>
                    <a:pt x="314" y="219"/>
                    <a:pt x="326" y="208"/>
                  </a:cubicBezTo>
                  <a:cubicBezTo>
                    <a:pt x="330" y="196"/>
                    <a:pt x="334" y="184"/>
                    <a:pt x="338" y="172"/>
                  </a:cubicBezTo>
                  <a:cubicBezTo>
                    <a:pt x="340" y="164"/>
                    <a:pt x="346" y="148"/>
                    <a:pt x="346" y="148"/>
                  </a:cubicBezTo>
                  <a:cubicBezTo>
                    <a:pt x="342" y="115"/>
                    <a:pt x="335" y="74"/>
                    <a:pt x="314" y="48"/>
                  </a:cubicBezTo>
                  <a:cubicBezTo>
                    <a:pt x="308" y="41"/>
                    <a:pt x="291" y="35"/>
                    <a:pt x="286" y="32"/>
                  </a:cubicBezTo>
                  <a:cubicBezTo>
                    <a:pt x="262" y="15"/>
                    <a:pt x="246" y="5"/>
                    <a:pt x="218" y="0"/>
                  </a:cubicBezTo>
                  <a:cubicBezTo>
                    <a:pt x="169" y="16"/>
                    <a:pt x="240" y="105"/>
                    <a:pt x="186" y="124"/>
                  </a:cubicBezTo>
                  <a:cubicBezTo>
                    <a:pt x="28" y="119"/>
                    <a:pt x="79" y="142"/>
                    <a:pt x="18" y="112"/>
                  </a:cubicBezTo>
                  <a:close/>
                </a:path>
              </a:pathLst>
            </a:custGeom>
            <a:solidFill>
              <a:srgbClr val="6E70E1">
                <a:alpha val="50195"/>
              </a:srgbClr>
            </a:solidFill>
            <a:ln w="9525">
              <a:solidFill>
                <a:srgbClr val="6E70E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30" name="Freeform 34">
              <a:extLst>
                <a:ext uri="{FF2B5EF4-FFF2-40B4-BE49-F238E27FC236}">
                  <a16:creationId xmlns:a16="http://schemas.microsoft.com/office/drawing/2014/main" xmlns="" id="{552E0FDD-0363-4AB7-A2CB-079438758E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2" y="2272"/>
              <a:ext cx="161" cy="285"/>
            </a:xfrm>
            <a:custGeom>
              <a:avLst/>
              <a:gdLst>
                <a:gd name="T0" fmla="*/ 12 w 161"/>
                <a:gd name="T1" fmla="*/ 0 h 285"/>
                <a:gd name="T2" fmla="*/ 8 w 161"/>
                <a:gd name="T3" fmla="*/ 136 h 285"/>
                <a:gd name="T4" fmla="*/ 12 w 161"/>
                <a:gd name="T5" fmla="*/ 280 h 285"/>
                <a:gd name="T6" fmla="*/ 28 w 161"/>
                <a:gd name="T7" fmla="*/ 276 h 285"/>
                <a:gd name="T8" fmla="*/ 76 w 161"/>
                <a:gd name="T9" fmla="*/ 256 h 285"/>
                <a:gd name="T10" fmla="*/ 120 w 161"/>
                <a:gd name="T11" fmla="*/ 212 h 285"/>
                <a:gd name="T12" fmla="*/ 136 w 161"/>
                <a:gd name="T13" fmla="*/ 188 h 285"/>
                <a:gd name="T14" fmla="*/ 144 w 161"/>
                <a:gd name="T15" fmla="*/ 164 h 285"/>
                <a:gd name="T16" fmla="*/ 136 w 161"/>
                <a:gd name="T17" fmla="*/ 56 h 285"/>
                <a:gd name="T18" fmla="*/ 12 w 161"/>
                <a:gd name="T19" fmla="*/ 0 h 28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1"/>
                <a:gd name="T31" fmla="*/ 0 h 285"/>
                <a:gd name="T32" fmla="*/ 161 w 161"/>
                <a:gd name="T33" fmla="*/ 285 h 28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1" h="285">
                  <a:moveTo>
                    <a:pt x="12" y="0"/>
                  </a:moveTo>
                  <a:cubicBezTo>
                    <a:pt x="0" y="45"/>
                    <a:pt x="5" y="89"/>
                    <a:pt x="8" y="136"/>
                  </a:cubicBezTo>
                  <a:cubicBezTo>
                    <a:pt x="9" y="184"/>
                    <a:pt x="5" y="232"/>
                    <a:pt x="12" y="280"/>
                  </a:cubicBezTo>
                  <a:cubicBezTo>
                    <a:pt x="12" y="285"/>
                    <a:pt x="22" y="277"/>
                    <a:pt x="28" y="276"/>
                  </a:cubicBezTo>
                  <a:cubicBezTo>
                    <a:pt x="46" y="270"/>
                    <a:pt x="58" y="261"/>
                    <a:pt x="76" y="256"/>
                  </a:cubicBezTo>
                  <a:cubicBezTo>
                    <a:pt x="91" y="240"/>
                    <a:pt x="106" y="229"/>
                    <a:pt x="120" y="212"/>
                  </a:cubicBezTo>
                  <a:cubicBezTo>
                    <a:pt x="125" y="204"/>
                    <a:pt x="132" y="197"/>
                    <a:pt x="136" y="188"/>
                  </a:cubicBezTo>
                  <a:cubicBezTo>
                    <a:pt x="138" y="180"/>
                    <a:pt x="144" y="164"/>
                    <a:pt x="144" y="164"/>
                  </a:cubicBezTo>
                  <a:cubicBezTo>
                    <a:pt x="142" y="127"/>
                    <a:pt x="161" y="81"/>
                    <a:pt x="136" y="56"/>
                  </a:cubicBezTo>
                  <a:cubicBezTo>
                    <a:pt x="104" y="24"/>
                    <a:pt x="52" y="12"/>
                    <a:pt x="12" y="0"/>
                  </a:cubicBezTo>
                  <a:close/>
                </a:path>
              </a:pathLst>
            </a:custGeom>
            <a:solidFill>
              <a:srgbClr val="6E70E1">
                <a:alpha val="50195"/>
              </a:srgbClr>
            </a:solidFill>
            <a:ln w="9525">
              <a:solidFill>
                <a:srgbClr val="6E70E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31" name="Freeform 35">
              <a:extLst>
                <a:ext uri="{FF2B5EF4-FFF2-40B4-BE49-F238E27FC236}">
                  <a16:creationId xmlns:a16="http://schemas.microsoft.com/office/drawing/2014/main" xmlns="" id="{95F2960A-7316-436D-86F6-9912979BB5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6" y="2755"/>
              <a:ext cx="161" cy="285"/>
            </a:xfrm>
            <a:custGeom>
              <a:avLst/>
              <a:gdLst>
                <a:gd name="T0" fmla="*/ 12 w 161"/>
                <a:gd name="T1" fmla="*/ 0 h 285"/>
                <a:gd name="T2" fmla="*/ 8 w 161"/>
                <a:gd name="T3" fmla="*/ 136 h 285"/>
                <a:gd name="T4" fmla="*/ 12 w 161"/>
                <a:gd name="T5" fmla="*/ 280 h 285"/>
                <a:gd name="T6" fmla="*/ 28 w 161"/>
                <a:gd name="T7" fmla="*/ 276 h 285"/>
                <a:gd name="T8" fmla="*/ 76 w 161"/>
                <a:gd name="T9" fmla="*/ 256 h 285"/>
                <a:gd name="T10" fmla="*/ 120 w 161"/>
                <a:gd name="T11" fmla="*/ 212 h 285"/>
                <a:gd name="T12" fmla="*/ 136 w 161"/>
                <a:gd name="T13" fmla="*/ 188 h 285"/>
                <a:gd name="T14" fmla="*/ 144 w 161"/>
                <a:gd name="T15" fmla="*/ 164 h 285"/>
                <a:gd name="T16" fmla="*/ 136 w 161"/>
                <a:gd name="T17" fmla="*/ 56 h 285"/>
                <a:gd name="T18" fmla="*/ 12 w 161"/>
                <a:gd name="T19" fmla="*/ 0 h 28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1"/>
                <a:gd name="T31" fmla="*/ 0 h 285"/>
                <a:gd name="T32" fmla="*/ 161 w 161"/>
                <a:gd name="T33" fmla="*/ 285 h 28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1" h="285">
                  <a:moveTo>
                    <a:pt x="12" y="0"/>
                  </a:moveTo>
                  <a:cubicBezTo>
                    <a:pt x="0" y="45"/>
                    <a:pt x="5" y="89"/>
                    <a:pt x="8" y="136"/>
                  </a:cubicBezTo>
                  <a:cubicBezTo>
                    <a:pt x="9" y="184"/>
                    <a:pt x="5" y="232"/>
                    <a:pt x="12" y="280"/>
                  </a:cubicBezTo>
                  <a:cubicBezTo>
                    <a:pt x="12" y="285"/>
                    <a:pt x="22" y="277"/>
                    <a:pt x="28" y="276"/>
                  </a:cubicBezTo>
                  <a:cubicBezTo>
                    <a:pt x="46" y="270"/>
                    <a:pt x="58" y="261"/>
                    <a:pt x="76" y="256"/>
                  </a:cubicBezTo>
                  <a:cubicBezTo>
                    <a:pt x="91" y="240"/>
                    <a:pt x="106" y="229"/>
                    <a:pt x="120" y="212"/>
                  </a:cubicBezTo>
                  <a:cubicBezTo>
                    <a:pt x="125" y="204"/>
                    <a:pt x="132" y="197"/>
                    <a:pt x="136" y="188"/>
                  </a:cubicBezTo>
                  <a:cubicBezTo>
                    <a:pt x="138" y="180"/>
                    <a:pt x="144" y="164"/>
                    <a:pt x="144" y="164"/>
                  </a:cubicBezTo>
                  <a:cubicBezTo>
                    <a:pt x="142" y="127"/>
                    <a:pt x="161" y="81"/>
                    <a:pt x="136" y="56"/>
                  </a:cubicBezTo>
                  <a:cubicBezTo>
                    <a:pt x="104" y="24"/>
                    <a:pt x="52" y="12"/>
                    <a:pt x="12" y="0"/>
                  </a:cubicBezTo>
                  <a:close/>
                </a:path>
              </a:pathLst>
            </a:custGeom>
            <a:solidFill>
              <a:srgbClr val="6E70E1">
                <a:alpha val="50195"/>
              </a:srgbClr>
            </a:solidFill>
            <a:ln w="9525">
              <a:solidFill>
                <a:srgbClr val="6E70E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32" name="Freeform 36">
              <a:extLst>
                <a:ext uri="{FF2B5EF4-FFF2-40B4-BE49-F238E27FC236}">
                  <a16:creationId xmlns:a16="http://schemas.microsoft.com/office/drawing/2014/main" xmlns="" id="{5BEE912A-DF64-44CB-8BE4-E1C3730229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3264"/>
              <a:ext cx="346" cy="288"/>
            </a:xfrm>
            <a:custGeom>
              <a:avLst/>
              <a:gdLst>
                <a:gd name="T0" fmla="*/ 18 w 346"/>
                <a:gd name="T1" fmla="*/ 112 h 288"/>
                <a:gd name="T2" fmla="*/ 22 w 346"/>
                <a:gd name="T3" fmla="*/ 160 h 288"/>
                <a:gd name="T4" fmla="*/ 50 w 346"/>
                <a:gd name="T5" fmla="*/ 212 h 288"/>
                <a:gd name="T6" fmla="*/ 66 w 346"/>
                <a:gd name="T7" fmla="*/ 236 h 288"/>
                <a:gd name="T8" fmla="*/ 74 w 346"/>
                <a:gd name="T9" fmla="*/ 248 h 288"/>
                <a:gd name="T10" fmla="*/ 98 w 346"/>
                <a:gd name="T11" fmla="*/ 256 h 288"/>
                <a:gd name="T12" fmla="*/ 110 w 346"/>
                <a:gd name="T13" fmla="*/ 264 h 288"/>
                <a:gd name="T14" fmla="*/ 158 w 346"/>
                <a:gd name="T15" fmla="*/ 280 h 288"/>
                <a:gd name="T16" fmla="*/ 182 w 346"/>
                <a:gd name="T17" fmla="*/ 288 h 288"/>
                <a:gd name="T18" fmla="*/ 294 w 346"/>
                <a:gd name="T19" fmla="*/ 244 h 288"/>
                <a:gd name="T20" fmla="*/ 326 w 346"/>
                <a:gd name="T21" fmla="*/ 208 h 288"/>
                <a:gd name="T22" fmla="*/ 338 w 346"/>
                <a:gd name="T23" fmla="*/ 172 h 288"/>
                <a:gd name="T24" fmla="*/ 346 w 346"/>
                <a:gd name="T25" fmla="*/ 148 h 288"/>
                <a:gd name="T26" fmla="*/ 314 w 346"/>
                <a:gd name="T27" fmla="*/ 48 h 288"/>
                <a:gd name="T28" fmla="*/ 286 w 346"/>
                <a:gd name="T29" fmla="*/ 32 h 288"/>
                <a:gd name="T30" fmla="*/ 218 w 346"/>
                <a:gd name="T31" fmla="*/ 0 h 288"/>
                <a:gd name="T32" fmla="*/ 186 w 346"/>
                <a:gd name="T33" fmla="*/ 124 h 288"/>
                <a:gd name="T34" fmla="*/ 18 w 346"/>
                <a:gd name="T35" fmla="*/ 112 h 2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46"/>
                <a:gd name="T55" fmla="*/ 0 h 288"/>
                <a:gd name="T56" fmla="*/ 346 w 346"/>
                <a:gd name="T57" fmla="*/ 288 h 2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46" h="288">
                  <a:moveTo>
                    <a:pt x="18" y="112"/>
                  </a:moveTo>
                  <a:cubicBezTo>
                    <a:pt x="4" y="131"/>
                    <a:pt x="0" y="145"/>
                    <a:pt x="22" y="160"/>
                  </a:cubicBezTo>
                  <a:cubicBezTo>
                    <a:pt x="29" y="183"/>
                    <a:pt x="34" y="192"/>
                    <a:pt x="50" y="212"/>
                  </a:cubicBezTo>
                  <a:cubicBezTo>
                    <a:pt x="55" y="219"/>
                    <a:pt x="60" y="228"/>
                    <a:pt x="66" y="236"/>
                  </a:cubicBezTo>
                  <a:cubicBezTo>
                    <a:pt x="68" y="240"/>
                    <a:pt x="69" y="246"/>
                    <a:pt x="74" y="248"/>
                  </a:cubicBezTo>
                  <a:cubicBezTo>
                    <a:pt x="82" y="250"/>
                    <a:pt x="90" y="251"/>
                    <a:pt x="98" y="256"/>
                  </a:cubicBezTo>
                  <a:cubicBezTo>
                    <a:pt x="102" y="258"/>
                    <a:pt x="105" y="262"/>
                    <a:pt x="110" y="264"/>
                  </a:cubicBezTo>
                  <a:cubicBezTo>
                    <a:pt x="124" y="270"/>
                    <a:pt x="142" y="274"/>
                    <a:pt x="158" y="280"/>
                  </a:cubicBezTo>
                  <a:cubicBezTo>
                    <a:pt x="166" y="282"/>
                    <a:pt x="182" y="288"/>
                    <a:pt x="182" y="288"/>
                  </a:cubicBezTo>
                  <a:cubicBezTo>
                    <a:pt x="220" y="282"/>
                    <a:pt x="263" y="269"/>
                    <a:pt x="294" y="244"/>
                  </a:cubicBezTo>
                  <a:cubicBezTo>
                    <a:pt x="306" y="233"/>
                    <a:pt x="314" y="219"/>
                    <a:pt x="326" y="208"/>
                  </a:cubicBezTo>
                  <a:cubicBezTo>
                    <a:pt x="330" y="196"/>
                    <a:pt x="334" y="184"/>
                    <a:pt x="338" y="172"/>
                  </a:cubicBezTo>
                  <a:cubicBezTo>
                    <a:pt x="340" y="164"/>
                    <a:pt x="346" y="148"/>
                    <a:pt x="346" y="148"/>
                  </a:cubicBezTo>
                  <a:cubicBezTo>
                    <a:pt x="342" y="115"/>
                    <a:pt x="335" y="74"/>
                    <a:pt x="314" y="48"/>
                  </a:cubicBezTo>
                  <a:cubicBezTo>
                    <a:pt x="308" y="41"/>
                    <a:pt x="291" y="35"/>
                    <a:pt x="286" y="32"/>
                  </a:cubicBezTo>
                  <a:cubicBezTo>
                    <a:pt x="262" y="15"/>
                    <a:pt x="246" y="5"/>
                    <a:pt x="218" y="0"/>
                  </a:cubicBezTo>
                  <a:cubicBezTo>
                    <a:pt x="169" y="16"/>
                    <a:pt x="240" y="105"/>
                    <a:pt x="186" y="124"/>
                  </a:cubicBezTo>
                  <a:cubicBezTo>
                    <a:pt x="28" y="119"/>
                    <a:pt x="79" y="142"/>
                    <a:pt x="18" y="112"/>
                  </a:cubicBezTo>
                  <a:close/>
                </a:path>
              </a:pathLst>
            </a:custGeom>
            <a:solidFill>
              <a:srgbClr val="6E70E1">
                <a:alpha val="50195"/>
              </a:srgbClr>
            </a:solidFill>
            <a:ln w="9525">
              <a:solidFill>
                <a:srgbClr val="6E70E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33" name="Freeform 37">
              <a:extLst>
                <a:ext uri="{FF2B5EF4-FFF2-40B4-BE49-F238E27FC236}">
                  <a16:creationId xmlns:a16="http://schemas.microsoft.com/office/drawing/2014/main" xmlns="" id="{9B6ECD0D-F80E-4456-B1CC-65F57EFAC2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4" y="3896"/>
              <a:ext cx="161" cy="285"/>
            </a:xfrm>
            <a:custGeom>
              <a:avLst/>
              <a:gdLst>
                <a:gd name="T0" fmla="*/ 12 w 161"/>
                <a:gd name="T1" fmla="*/ 0 h 285"/>
                <a:gd name="T2" fmla="*/ 8 w 161"/>
                <a:gd name="T3" fmla="*/ 136 h 285"/>
                <a:gd name="T4" fmla="*/ 12 w 161"/>
                <a:gd name="T5" fmla="*/ 280 h 285"/>
                <a:gd name="T6" fmla="*/ 28 w 161"/>
                <a:gd name="T7" fmla="*/ 276 h 285"/>
                <a:gd name="T8" fmla="*/ 76 w 161"/>
                <a:gd name="T9" fmla="*/ 256 h 285"/>
                <a:gd name="T10" fmla="*/ 120 w 161"/>
                <a:gd name="T11" fmla="*/ 212 h 285"/>
                <a:gd name="T12" fmla="*/ 136 w 161"/>
                <a:gd name="T13" fmla="*/ 188 h 285"/>
                <a:gd name="T14" fmla="*/ 144 w 161"/>
                <a:gd name="T15" fmla="*/ 164 h 285"/>
                <a:gd name="T16" fmla="*/ 136 w 161"/>
                <a:gd name="T17" fmla="*/ 56 h 285"/>
                <a:gd name="T18" fmla="*/ 12 w 161"/>
                <a:gd name="T19" fmla="*/ 0 h 28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1"/>
                <a:gd name="T31" fmla="*/ 0 h 285"/>
                <a:gd name="T32" fmla="*/ 161 w 161"/>
                <a:gd name="T33" fmla="*/ 285 h 28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1" h="285">
                  <a:moveTo>
                    <a:pt x="12" y="0"/>
                  </a:moveTo>
                  <a:cubicBezTo>
                    <a:pt x="0" y="45"/>
                    <a:pt x="5" y="89"/>
                    <a:pt x="8" y="136"/>
                  </a:cubicBezTo>
                  <a:cubicBezTo>
                    <a:pt x="9" y="184"/>
                    <a:pt x="5" y="232"/>
                    <a:pt x="12" y="280"/>
                  </a:cubicBezTo>
                  <a:cubicBezTo>
                    <a:pt x="12" y="285"/>
                    <a:pt x="22" y="277"/>
                    <a:pt x="28" y="276"/>
                  </a:cubicBezTo>
                  <a:cubicBezTo>
                    <a:pt x="46" y="270"/>
                    <a:pt x="58" y="261"/>
                    <a:pt x="76" y="256"/>
                  </a:cubicBezTo>
                  <a:cubicBezTo>
                    <a:pt x="91" y="240"/>
                    <a:pt x="106" y="229"/>
                    <a:pt x="120" y="212"/>
                  </a:cubicBezTo>
                  <a:cubicBezTo>
                    <a:pt x="125" y="204"/>
                    <a:pt x="132" y="197"/>
                    <a:pt x="136" y="188"/>
                  </a:cubicBezTo>
                  <a:cubicBezTo>
                    <a:pt x="138" y="180"/>
                    <a:pt x="144" y="164"/>
                    <a:pt x="144" y="164"/>
                  </a:cubicBezTo>
                  <a:cubicBezTo>
                    <a:pt x="142" y="127"/>
                    <a:pt x="161" y="81"/>
                    <a:pt x="136" y="56"/>
                  </a:cubicBezTo>
                  <a:cubicBezTo>
                    <a:pt x="104" y="24"/>
                    <a:pt x="52" y="12"/>
                    <a:pt x="12" y="0"/>
                  </a:cubicBezTo>
                  <a:close/>
                </a:path>
              </a:pathLst>
            </a:custGeom>
            <a:solidFill>
              <a:srgbClr val="6E70E1">
                <a:alpha val="50195"/>
              </a:srgbClr>
            </a:solidFill>
            <a:ln w="9525">
              <a:solidFill>
                <a:srgbClr val="6E70E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34" name="Freeform 38">
              <a:extLst>
                <a:ext uri="{FF2B5EF4-FFF2-40B4-BE49-F238E27FC236}">
                  <a16:creationId xmlns:a16="http://schemas.microsoft.com/office/drawing/2014/main" xmlns="" id="{A9D3F514-8FF6-4388-89AB-3B7198DE416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711" y="2288"/>
              <a:ext cx="125" cy="245"/>
            </a:xfrm>
            <a:custGeom>
              <a:avLst/>
              <a:gdLst>
                <a:gd name="T0" fmla="*/ 9 w 161"/>
                <a:gd name="T1" fmla="*/ 0 h 285"/>
                <a:gd name="T2" fmla="*/ 6 w 161"/>
                <a:gd name="T3" fmla="*/ 117 h 285"/>
                <a:gd name="T4" fmla="*/ 9 w 161"/>
                <a:gd name="T5" fmla="*/ 241 h 285"/>
                <a:gd name="T6" fmla="*/ 22 w 161"/>
                <a:gd name="T7" fmla="*/ 237 h 285"/>
                <a:gd name="T8" fmla="*/ 59 w 161"/>
                <a:gd name="T9" fmla="*/ 220 h 285"/>
                <a:gd name="T10" fmla="*/ 93 w 161"/>
                <a:gd name="T11" fmla="*/ 182 h 285"/>
                <a:gd name="T12" fmla="*/ 106 w 161"/>
                <a:gd name="T13" fmla="*/ 162 h 285"/>
                <a:gd name="T14" fmla="*/ 112 w 161"/>
                <a:gd name="T15" fmla="*/ 141 h 285"/>
                <a:gd name="T16" fmla="*/ 106 w 161"/>
                <a:gd name="T17" fmla="*/ 48 h 285"/>
                <a:gd name="T18" fmla="*/ 9 w 161"/>
                <a:gd name="T19" fmla="*/ 0 h 28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1"/>
                <a:gd name="T31" fmla="*/ 0 h 285"/>
                <a:gd name="T32" fmla="*/ 161 w 161"/>
                <a:gd name="T33" fmla="*/ 285 h 28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1" h="285">
                  <a:moveTo>
                    <a:pt x="12" y="0"/>
                  </a:moveTo>
                  <a:cubicBezTo>
                    <a:pt x="0" y="45"/>
                    <a:pt x="5" y="89"/>
                    <a:pt x="8" y="136"/>
                  </a:cubicBezTo>
                  <a:cubicBezTo>
                    <a:pt x="9" y="184"/>
                    <a:pt x="5" y="232"/>
                    <a:pt x="12" y="280"/>
                  </a:cubicBezTo>
                  <a:cubicBezTo>
                    <a:pt x="12" y="285"/>
                    <a:pt x="22" y="277"/>
                    <a:pt x="28" y="276"/>
                  </a:cubicBezTo>
                  <a:cubicBezTo>
                    <a:pt x="46" y="270"/>
                    <a:pt x="58" y="261"/>
                    <a:pt x="76" y="256"/>
                  </a:cubicBezTo>
                  <a:cubicBezTo>
                    <a:pt x="91" y="240"/>
                    <a:pt x="106" y="229"/>
                    <a:pt x="120" y="212"/>
                  </a:cubicBezTo>
                  <a:cubicBezTo>
                    <a:pt x="125" y="204"/>
                    <a:pt x="132" y="197"/>
                    <a:pt x="136" y="188"/>
                  </a:cubicBezTo>
                  <a:cubicBezTo>
                    <a:pt x="138" y="180"/>
                    <a:pt x="144" y="164"/>
                    <a:pt x="144" y="164"/>
                  </a:cubicBezTo>
                  <a:cubicBezTo>
                    <a:pt x="142" y="127"/>
                    <a:pt x="161" y="81"/>
                    <a:pt x="136" y="56"/>
                  </a:cubicBezTo>
                  <a:cubicBezTo>
                    <a:pt x="104" y="24"/>
                    <a:pt x="52" y="12"/>
                    <a:pt x="12" y="0"/>
                  </a:cubicBezTo>
                  <a:close/>
                </a:path>
              </a:pathLst>
            </a:custGeom>
            <a:solidFill>
              <a:srgbClr val="D0FAE0">
                <a:alpha val="74901"/>
              </a:srgbClr>
            </a:solidFill>
            <a:ln w="9525">
              <a:solidFill>
                <a:srgbClr val="CEF7FA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35" name="Freeform 39">
              <a:extLst>
                <a:ext uri="{FF2B5EF4-FFF2-40B4-BE49-F238E27FC236}">
                  <a16:creationId xmlns:a16="http://schemas.microsoft.com/office/drawing/2014/main" xmlns="" id="{0BCD1924-502D-4D6E-828E-D3F6232BA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0" y="2756"/>
              <a:ext cx="200" cy="284"/>
            </a:xfrm>
            <a:custGeom>
              <a:avLst/>
              <a:gdLst>
                <a:gd name="T0" fmla="*/ 36 w 200"/>
                <a:gd name="T1" fmla="*/ 0 h 284"/>
                <a:gd name="T2" fmla="*/ 32 w 200"/>
                <a:gd name="T3" fmla="*/ 284 h 284"/>
                <a:gd name="T4" fmla="*/ 60 w 200"/>
                <a:gd name="T5" fmla="*/ 280 h 284"/>
                <a:gd name="T6" fmla="*/ 84 w 200"/>
                <a:gd name="T7" fmla="*/ 272 h 284"/>
                <a:gd name="T8" fmla="*/ 148 w 200"/>
                <a:gd name="T9" fmla="*/ 236 h 284"/>
                <a:gd name="T10" fmla="*/ 184 w 200"/>
                <a:gd name="T11" fmla="*/ 176 h 284"/>
                <a:gd name="T12" fmla="*/ 200 w 200"/>
                <a:gd name="T13" fmla="*/ 140 h 284"/>
                <a:gd name="T14" fmla="*/ 196 w 200"/>
                <a:gd name="T15" fmla="*/ 88 h 284"/>
                <a:gd name="T16" fmla="*/ 160 w 200"/>
                <a:gd name="T17" fmla="*/ 72 h 284"/>
                <a:gd name="T18" fmla="*/ 40 w 200"/>
                <a:gd name="T19" fmla="*/ 4 h 284"/>
                <a:gd name="T20" fmla="*/ 36 w 200"/>
                <a:gd name="T21" fmla="*/ 0 h 28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0"/>
                <a:gd name="T34" fmla="*/ 0 h 284"/>
                <a:gd name="T35" fmla="*/ 200 w 200"/>
                <a:gd name="T36" fmla="*/ 284 h 28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0" h="284">
                  <a:moveTo>
                    <a:pt x="36" y="0"/>
                  </a:moveTo>
                  <a:cubicBezTo>
                    <a:pt x="0" y="106"/>
                    <a:pt x="27" y="15"/>
                    <a:pt x="32" y="284"/>
                  </a:cubicBezTo>
                  <a:cubicBezTo>
                    <a:pt x="41" y="282"/>
                    <a:pt x="50" y="282"/>
                    <a:pt x="60" y="280"/>
                  </a:cubicBezTo>
                  <a:cubicBezTo>
                    <a:pt x="68" y="278"/>
                    <a:pt x="84" y="272"/>
                    <a:pt x="84" y="272"/>
                  </a:cubicBezTo>
                  <a:cubicBezTo>
                    <a:pt x="99" y="256"/>
                    <a:pt x="126" y="243"/>
                    <a:pt x="148" y="236"/>
                  </a:cubicBezTo>
                  <a:cubicBezTo>
                    <a:pt x="164" y="219"/>
                    <a:pt x="173" y="196"/>
                    <a:pt x="184" y="176"/>
                  </a:cubicBezTo>
                  <a:cubicBezTo>
                    <a:pt x="189" y="164"/>
                    <a:pt x="200" y="140"/>
                    <a:pt x="200" y="140"/>
                  </a:cubicBezTo>
                  <a:cubicBezTo>
                    <a:pt x="198" y="122"/>
                    <a:pt x="200" y="104"/>
                    <a:pt x="196" y="88"/>
                  </a:cubicBezTo>
                  <a:cubicBezTo>
                    <a:pt x="195" y="86"/>
                    <a:pt x="166" y="75"/>
                    <a:pt x="160" y="72"/>
                  </a:cubicBezTo>
                  <a:cubicBezTo>
                    <a:pt x="120" y="49"/>
                    <a:pt x="83" y="18"/>
                    <a:pt x="40" y="4"/>
                  </a:cubicBezTo>
                  <a:cubicBezTo>
                    <a:pt x="19" y="9"/>
                    <a:pt x="19" y="11"/>
                    <a:pt x="36" y="0"/>
                  </a:cubicBezTo>
                  <a:close/>
                </a:path>
              </a:pathLst>
            </a:custGeom>
            <a:solidFill>
              <a:srgbClr val="D0FAE0">
                <a:alpha val="74901"/>
              </a:srgbClr>
            </a:solidFill>
            <a:ln w="9525">
              <a:solidFill>
                <a:srgbClr val="D0FAE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36" name="Freeform 40">
              <a:extLst>
                <a:ext uri="{FF2B5EF4-FFF2-40B4-BE49-F238E27FC236}">
                  <a16:creationId xmlns:a16="http://schemas.microsoft.com/office/drawing/2014/main" xmlns="" id="{D35DA3FC-3C2C-42AF-BFDE-72F3982E31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4" y="3900"/>
              <a:ext cx="200" cy="284"/>
            </a:xfrm>
            <a:custGeom>
              <a:avLst/>
              <a:gdLst>
                <a:gd name="T0" fmla="*/ 36 w 200"/>
                <a:gd name="T1" fmla="*/ 0 h 284"/>
                <a:gd name="T2" fmla="*/ 32 w 200"/>
                <a:gd name="T3" fmla="*/ 284 h 284"/>
                <a:gd name="T4" fmla="*/ 60 w 200"/>
                <a:gd name="T5" fmla="*/ 280 h 284"/>
                <a:gd name="T6" fmla="*/ 84 w 200"/>
                <a:gd name="T7" fmla="*/ 272 h 284"/>
                <a:gd name="T8" fmla="*/ 148 w 200"/>
                <a:gd name="T9" fmla="*/ 236 h 284"/>
                <a:gd name="T10" fmla="*/ 184 w 200"/>
                <a:gd name="T11" fmla="*/ 176 h 284"/>
                <a:gd name="T12" fmla="*/ 200 w 200"/>
                <a:gd name="T13" fmla="*/ 140 h 284"/>
                <a:gd name="T14" fmla="*/ 196 w 200"/>
                <a:gd name="T15" fmla="*/ 88 h 284"/>
                <a:gd name="T16" fmla="*/ 160 w 200"/>
                <a:gd name="T17" fmla="*/ 72 h 284"/>
                <a:gd name="T18" fmla="*/ 40 w 200"/>
                <a:gd name="T19" fmla="*/ 4 h 284"/>
                <a:gd name="T20" fmla="*/ 36 w 200"/>
                <a:gd name="T21" fmla="*/ 0 h 28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0"/>
                <a:gd name="T34" fmla="*/ 0 h 284"/>
                <a:gd name="T35" fmla="*/ 200 w 200"/>
                <a:gd name="T36" fmla="*/ 284 h 28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0" h="284">
                  <a:moveTo>
                    <a:pt x="36" y="0"/>
                  </a:moveTo>
                  <a:cubicBezTo>
                    <a:pt x="0" y="106"/>
                    <a:pt x="27" y="15"/>
                    <a:pt x="32" y="284"/>
                  </a:cubicBezTo>
                  <a:cubicBezTo>
                    <a:pt x="41" y="282"/>
                    <a:pt x="50" y="282"/>
                    <a:pt x="60" y="280"/>
                  </a:cubicBezTo>
                  <a:cubicBezTo>
                    <a:pt x="68" y="278"/>
                    <a:pt x="84" y="272"/>
                    <a:pt x="84" y="272"/>
                  </a:cubicBezTo>
                  <a:cubicBezTo>
                    <a:pt x="99" y="256"/>
                    <a:pt x="126" y="243"/>
                    <a:pt x="148" y="236"/>
                  </a:cubicBezTo>
                  <a:cubicBezTo>
                    <a:pt x="164" y="219"/>
                    <a:pt x="173" y="196"/>
                    <a:pt x="184" y="176"/>
                  </a:cubicBezTo>
                  <a:cubicBezTo>
                    <a:pt x="189" y="164"/>
                    <a:pt x="200" y="140"/>
                    <a:pt x="200" y="140"/>
                  </a:cubicBezTo>
                  <a:cubicBezTo>
                    <a:pt x="198" y="122"/>
                    <a:pt x="200" y="104"/>
                    <a:pt x="196" y="88"/>
                  </a:cubicBezTo>
                  <a:cubicBezTo>
                    <a:pt x="195" y="86"/>
                    <a:pt x="166" y="75"/>
                    <a:pt x="160" y="72"/>
                  </a:cubicBezTo>
                  <a:cubicBezTo>
                    <a:pt x="120" y="49"/>
                    <a:pt x="83" y="18"/>
                    <a:pt x="40" y="4"/>
                  </a:cubicBezTo>
                  <a:cubicBezTo>
                    <a:pt x="19" y="9"/>
                    <a:pt x="19" y="11"/>
                    <a:pt x="36" y="0"/>
                  </a:cubicBezTo>
                  <a:close/>
                </a:path>
              </a:pathLst>
            </a:custGeom>
            <a:solidFill>
              <a:srgbClr val="D0FAE0">
                <a:alpha val="74901"/>
              </a:srgbClr>
            </a:solidFill>
            <a:ln w="9525">
              <a:solidFill>
                <a:srgbClr val="D0FAE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37" name="Freeform 41">
              <a:extLst>
                <a:ext uri="{FF2B5EF4-FFF2-40B4-BE49-F238E27FC236}">
                  <a16:creationId xmlns:a16="http://schemas.microsoft.com/office/drawing/2014/main" xmlns="" id="{738EFDF2-0D76-4865-AAF0-2E9694956F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6" y="3256"/>
              <a:ext cx="320" cy="304"/>
            </a:xfrm>
            <a:custGeom>
              <a:avLst/>
              <a:gdLst>
                <a:gd name="T0" fmla="*/ 144 w 320"/>
                <a:gd name="T1" fmla="*/ 0 h 304"/>
                <a:gd name="T2" fmla="*/ 180 w 320"/>
                <a:gd name="T3" fmla="*/ 20 h 304"/>
                <a:gd name="T4" fmla="*/ 300 w 320"/>
                <a:gd name="T5" fmla="*/ 80 h 304"/>
                <a:gd name="T6" fmla="*/ 320 w 320"/>
                <a:gd name="T7" fmla="*/ 116 h 304"/>
                <a:gd name="T8" fmla="*/ 280 w 320"/>
                <a:gd name="T9" fmla="*/ 236 h 304"/>
                <a:gd name="T10" fmla="*/ 256 w 320"/>
                <a:gd name="T11" fmla="*/ 272 h 304"/>
                <a:gd name="T12" fmla="*/ 172 w 320"/>
                <a:gd name="T13" fmla="*/ 304 h 304"/>
                <a:gd name="T14" fmla="*/ 116 w 320"/>
                <a:gd name="T15" fmla="*/ 288 h 304"/>
                <a:gd name="T16" fmla="*/ 92 w 320"/>
                <a:gd name="T17" fmla="*/ 280 h 304"/>
                <a:gd name="T18" fmla="*/ 52 w 320"/>
                <a:gd name="T19" fmla="*/ 248 h 304"/>
                <a:gd name="T20" fmla="*/ 40 w 320"/>
                <a:gd name="T21" fmla="*/ 240 h 304"/>
                <a:gd name="T22" fmla="*/ 0 w 320"/>
                <a:gd name="T23" fmla="*/ 156 h 304"/>
                <a:gd name="T24" fmla="*/ 148 w 320"/>
                <a:gd name="T25" fmla="*/ 120 h 304"/>
                <a:gd name="T26" fmla="*/ 144 w 320"/>
                <a:gd name="T27" fmla="*/ 0 h 30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20"/>
                <a:gd name="T43" fmla="*/ 0 h 304"/>
                <a:gd name="T44" fmla="*/ 320 w 320"/>
                <a:gd name="T45" fmla="*/ 304 h 30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20" h="304">
                  <a:moveTo>
                    <a:pt x="144" y="0"/>
                  </a:moveTo>
                  <a:cubicBezTo>
                    <a:pt x="157" y="4"/>
                    <a:pt x="166" y="15"/>
                    <a:pt x="180" y="20"/>
                  </a:cubicBezTo>
                  <a:cubicBezTo>
                    <a:pt x="221" y="33"/>
                    <a:pt x="263" y="55"/>
                    <a:pt x="300" y="80"/>
                  </a:cubicBezTo>
                  <a:cubicBezTo>
                    <a:pt x="318" y="107"/>
                    <a:pt x="312" y="94"/>
                    <a:pt x="320" y="116"/>
                  </a:cubicBezTo>
                  <a:cubicBezTo>
                    <a:pt x="313" y="179"/>
                    <a:pt x="304" y="186"/>
                    <a:pt x="280" y="236"/>
                  </a:cubicBezTo>
                  <a:cubicBezTo>
                    <a:pt x="273" y="249"/>
                    <a:pt x="270" y="262"/>
                    <a:pt x="256" y="272"/>
                  </a:cubicBezTo>
                  <a:cubicBezTo>
                    <a:pt x="232" y="287"/>
                    <a:pt x="199" y="297"/>
                    <a:pt x="172" y="304"/>
                  </a:cubicBezTo>
                  <a:cubicBezTo>
                    <a:pt x="141" y="300"/>
                    <a:pt x="139" y="298"/>
                    <a:pt x="116" y="288"/>
                  </a:cubicBezTo>
                  <a:cubicBezTo>
                    <a:pt x="108" y="284"/>
                    <a:pt x="92" y="280"/>
                    <a:pt x="92" y="280"/>
                  </a:cubicBezTo>
                  <a:cubicBezTo>
                    <a:pt x="86" y="262"/>
                    <a:pt x="68" y="258"/>
                    <a:pt x="52" y="248"/>
                  </a:cubicBezTo>
                  <a:cubicBezTo>
                    <a:pt x="48" y="245"/>
                    <a:pt x="40" y="240"/>
                    <a:pt x="40" y="240"/>
                  </a:cubicBezTo>
                  <a:cubicBezTo>
                    <a:pt x="29" y="209"/>
                    <a:pt x="9" y="185"/>
                    <a:pt x="0" y="156"/>
                  </a:cubicBezTo>
                  <a:cubicBezTo>
                    <a:pt x="12" y="79"/>
                    <a:pt x="114" y="172"/>
                    <a:pt x="148" y="120"/>
                  </a:cubicBezTo>
                  <a:cubicBezTo>
                    <a:pt x="169" y="86"/>
                    <a:pt x="145" y="40"/>
                    <a:pt x="144" y="0"/>
                  </a:cubicBezTo>
                  <a:close/>
                </a:path>
              </a:pathLst>
            </a:custGeom>
            <a:solidFill>
              <a:srgbClr val="D0FAE0">
                <a:alpha val="74901"/>
              </a:srgbClr>
            </a:solidFill>
            <a:ln w="9525">
              <a:solidFill>
                <a:srgbClr val="D0FAE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63531" name="Text Box 43">
            <a:extLst>
              <a:ext uri="{FF2B5EF4-FFF2-40B4-BE49-F238E27FC236}">
                <a16:creationId xmlns:a16="http://schemas.microsoft.com/office/drawing/2014/main" xmlns="" id="{20AAEB2A-1F52-46CB-A4D2-FC5BC1BF1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838200"/>
            <a:ext cx="4267200" cy="5847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u="sng" dirty="0">
                <a:latin typeface="Arial" panose="020B0604020202020204" pitchFamily="34" charset="0"/>
              </a:rPr>
              <a:t>Definitions</a:t>
            </a:r>
          </a:p>
          <a:p>
            <a:pPr algn="l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Arial" panose="020B0604020202020204" pitchFamily="34" charset="0"/>
              </a:rPr>
              <a:t>Strabismus (</a:t>
            </a:r>
            <a:r>
              <a:rPr lang="en-US" altLang="en-US" sz="2000" dirty="0" err="1">
                <a:latin typeface="Arial" panose="020B0604020202020204" pitchFamily="34" charset="0"/>
              </a:rPr>
              <a:t>juling</a:t>
            </a:r>
            <a:r>
              <a:rPr lang="en-US" altLang="en-US" sz="2000" dirty="0">
                <a:latin typeface="Arial" panose="020B0604020202020204" pitchFamily="34" charset="0"/>
              </a:rPr>
              <a:t>)</a:t>
            </a:r>
          </a:p>
          <a:p>
            <a:pPr algn="l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Arial" panose="020B0604020202020204" pitchFamily="34" charset="0"/>
              </a:rPr>
              <a:t>Diplopia </a:t>
            </a:r>
          </a:p>
          <a:p>
            <a:pPr algn="l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Arial" panose="020B0604020202020204" pitchFamily="34" charset="0"/>
              </a:rPr>
              <a:t>Amblyopia</a:t>
            </a:r>
          </a:p>
          <a:p>
            <a:pPr algn="l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Arial" panose="020B0604020202020204" pitchFamily="34" charset="0"/>
              </a:rPr>
              <a:t>Scotoma</a:t>
            </a:r>
          </a:p>
          <a:p>
            <a:pPr algn="l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altLang="en-US" sz="2000" dirty="0" err="1">
                <a:latin typeface="Arial" panose="020B0604020202020204" pitchFamily="34" charset="0"/>
              </a:rPr>
              <a:t>Quadrantanopsia</a:t>
            </a:r>
            <a:r>
              <a:rPr lang="en-US" altLang="en-US" sz="2000" dirty="0">
                <a:latin typeface="Arial" panose="020B0604020202020204" pitchFamily="34" charset="0"/>
              </a:rPr>
              <a:t> -</a:t>
            </a:r>
          </a:p>
          <a:p>
            <a:pPr algn="l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Arial" panose="020B0604020202020204" pitchFamily="34" charset="0"/>
              </a:rPr>
              <a:t>Hemianopsia </a:t>
            </a:r>
          </a:p>
          <a:p>
            <a:pPr algn="l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Arial" panose="020B0604020202020204" pitchFamily="34" charset="0"/>
              </a:rPr>
              <a:t>Heteronymous Defects - Homonymous Defects </a:t>
            </a:r>
          </a:p>
          <a:p>
            <a:pPr algn="l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Arial" panose="020B0604020202020204" pitchFamily="34" charset="0"/>
              </a:rPr>
              <a:t>Congruous Defects/</a:t>
            </a:r>
            <a:r>
              <a:rPr lang="en-US" altLang="en-US" sz="2000" dirty="0" err="1">
                <a:latin typeface="Arial" panose="020B0604020202020204" pitchFamily="34" charset="0"/>
              </a:rPr>
              <a:t>sebangun</a:t>
            </a:r>
            <a:r>
              <a:rPr lang="en-US" altLang="en-US" sz="2000" dirty="0">
                <a:latin typeface="Arial" panose="020B0604020202020204" pitchFamily="34" charset="0"/>
              </a:rPr>
              <a:t> </a:t>
            </a:r>
          </a:p>
          <a:p>
            <a:pPr algn="l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Arial" panose="020B0604020202020204" pitchFamily="34" charset="0"/>
              </a:rPr>
              <a:t>Incongruous Defects </a:t>
            </a:r>
          </a:p>
          <a:p>
            <a:pPr algn="l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Arial" panose="020B0604020202020204" pitchFamily="34" charset="0"/>
              </a:rPr>
              <a:t>Altitudinal Defects </a:t>
            </a:r>
          </a:p>
          <a:p>
            <a:pPr algn="l">
              <a:spcBef>
                <a:spcPct val="50000"/>
              </a:spcBef>
              <a:buFont typeface="Wingdings" panose="05000000000000000000" pitchFamily="2" charset="2"/>
              <a:buChar char="ü"/>
            </a:pPr>
            <a:endParaRPr lang="en-US" altLang="en-US" sz="2000" dirty="0"/>
          </a:p>
        </p:txBody>
      </p:sp>
      <p:sp>
        <p:nvSpPr>
          <p:cNvPr id="21510" name="Text Box 44">
            <a:extLst>
              <a:ext uri="{FF2B5EF4-FFF2-40B4-BE49-F238E27FC236}">
                <a16:creationId xmlns:a16="http://schemas.microsoft.com/office/drawing/2014/main" xmlns="" id="{C3D5C675-0760-44F7-9C78-615A4DA6E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6432550"/>
            <a:ext cx="129540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900">
                <a:latin typeface="Arial" panose="020B0604020202020204" pitchFamily="34" charset="0"/>
              </a:rPr>
              <a:t>Masked area = area of visual loss</a:t>
            </a:r>
            <a:endParaRPr lang="en-US" altLang="en-US" sz="1600"/>
          </a:p>
        </p:txBody>
      </p:sp>
      <p:sp>
        <p:nvSpPr>
          <p:cNvPr id="21511" name="Text Box 45">
            <a:extLst>
              <a:ext uri="{FF2B5EF4-FFF2-40B4-BE49-F238E27FC236}">
                <a16:creationId xmlns:a16="http://schemas.microsoft.com/office/drawing/2014/main" xmlns="" id="{8CE6150F-08DA-459E-81DB-662DA8913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400" y="76201"/>
            <a:ext cx="901700" cy="284163"/>
          </a:xfrm>
          <a:prstGeom prst="rect">
            <a:avLst/>
          </a:prstGeom>
          <a:solidFill>
            <a:srgbClr val="B7FFAD"/>
          </a:solidFill>
          <a:ln w="9525">
            <a:solidFill>
              <a:srgbClr val="8FC787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>
                <a:latin typeface="Arial" panose="020B0604020202020204" pitchFamily="34" charset="0"/>
              </a:rPr>
              <a:t>Pg.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31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9984472E-6FC7-486B-8411-650889F98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7489"/>
          </a:xfrm>
        </p:spPr>
        <p:txBody>
          <a:bodyPr/>
          <a:lstStyle/>
          <a:p>
            <a:r>
              <a:rPr lang="en-US" dirty="0" err="1"/>
              <a:t>Praktikum</a:t>
            </a:r>
            <a:endParaRPr lang="en-ID" dirty="0"/>
          </a:p>
        </p:txBody>
      </p:sp>
      <p:pic>
        <p:nvPicPr>
          <p:cNvPr id="10" name="Content Placeholder 5">
            <a:extLst>
              <a:ext uri="{FF2B5EF4-FFF2-40B4-BE49-F238E27FC236}">
                <a16:creationId xmlns:a16="http://schemas.microsoft.com/office/drawing/2014/main" xmlns="" id="{0DB22D0E-C2BE-4E49-AB7E-8CFEE89526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225"/>
          <a:stretch/>
        </p:blipFill>
        <p:spPr>
          <a:xfrm>
            <a:off x="631005" y="1975756"/>
            <a:ext cx="1092999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2907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13C189-0C40-474A-B474-450D44504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9471" y="-598940"/>
            <a:ext cx="11882020" cy="1704859"/>
          </a:xfrm>
        </p:spPr>
        <p:txBody>
          <a:bodyPr/>
          <a:lstStyle/>
          <a:p>
            <a:r>
              <a:rPr lang="en-US" dirty="0"/>
              <a:t>Perimeter</a:t>
            </a:r>
            <a:endParaRPr lang="en-ID" dirty="0"/>
          </a:p>
        </p:txBody>
      </p:sp>
      <p:pic>
        <p:nvPicPr>
          <p:cNvPr id="21506" name="Picture 2" descr="Measurement of the visual field limits: the perimeter">
            <a:extLst>
              <a:ext uri="{FF2B5EF4-FFF2-40B4-BE49-F238E27FC236}">
                <a16:creationId xmlns:a16="http://schemas.microsoft.com/office/drawing/2014/main" xmlns="" id="{82D9F416-C5ED-4CB7-86D8-9EF147C6B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742" y="4711700"/>
            <a:ext cx="3429000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142D30B-E5D0-453C-8192-6FFE2C10DA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5229" y="1419792"/>
            <a:ext cx="1676400" cy="27336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A48B1D8-1362-4F72-92C5-29B22E9B8F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1272" y="4393065"/>
            <a:ext cx="2590800" cy="1762125"/>
          </a:xfrm>
          <a:prstGeom prst="rect">
            <a:avLst/>
          </a:prstGeom>
        </p:spPr>
      </p:pic>
      <p:pic>
        <p:nvPicPr>
          <p:cNvPr id="21508" name="Picture 4" descr="Perimetry Determination of the visual acity with the help of the table for  close distance - YouTube">
            <a:extLst>
              <a:ext uri="{FF2B5EF4-FFF2-40B4-BE49-F238E27FC236}">
                <a16:creationId xmlns:a16="http://schemas.microsoft.com/office/drawing/2014/main" xmlns="" id="{41C52A20-22C6-4D8F-9F54-9FD7643C37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416" y="1664834"/>
            <a:ext cx="3816656" cy="2137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64798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EB0CBA-1892-490D-9E0F-6C7560DD8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Praktikum</a:t>
            </a:r>
            <a:endParaRPr lang="en-ID" dirty="0"/>
          </a:p>
        </p:txBody>
      </p:sp>
      <p:pic>
        <p:nvPicPr>
          <p:cNvPr id="4" name="Content Placeholder 5">
            <a:extLst>
              <a:ext uri="{FF2B5EF4-FFF2-40B4-BE49-F238E27FC236}">
                <a16:creationId xmlns:a16="http://schemas.microsoft.com/office/drawing/2014/main" xmlns="" id="{E199BD2C-D8FD-4DF5-A9DA-56495AA45F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66557"/>
          <a:stretch/>
        </p:blipFill>
        <p:spPr>
          <a:xfrm>
            <a:off x="755561" y="1986870"/>
            <a:ext cx="10680878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230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C92F12-FF1A-4416-A3BB-D4912E373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95" y="282400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 err="1"/>
              <a:t>Pengukuran</a:t>
            </a:r>
            <a:r>
              <a:rPr lang="en-US" sz="3600" dirty="0"/>
              <a:t> dan </a:t>
            </a:r>
            <a:r>
              <a:rPr lang="en-US" sz="3600" dirty="0" err="1"/>
              <a:t>pemetaan</a:t>
            </a:r>
            <a:r>
              <a:rPr lang="en-US" sz="3600" dirty="0"/>
              <a:t> </a:t>
            </a:r>
            <a:r>
              <a:rPr lang="en-US" sz="3600" dirty="0" err="1"/>
              <a:t>medan</a:t>
            </a:r>
            <a:r>
              <a:rPr lang="en-US" sz="3600" dirty="0"/>
              <a:t> </a:t>
            </a:r>
            <a:r>
              <a:rPr lang="en-US" sz="3600" dirty="0" err="1"/>
              <a:t>penglihatan</a:t>
            </a:r>
            <a:r>
              <a:rPr lang="en-US" sz="3600" dirty="0"/>
              <a:t> </a:t>
            </a:r>
            <a:r>
              <a:rPr lang="en-US" sz="3600" dirty="0" err="1"/>
              <a:t>titik</a:t>
            </a:r>
            <a:r>
              <a:rPr lang="en-US" sz="3600" dirty="0"/>
              <a:t> </a:t>
            </a:r>
            <a:r>
              <a:rPr lang="en-US" sz="3600" dirty="0" err="1"/>
              <a:t>buta</a:t>
            </a:r>
            <a:r>
              <a:rPr lang="en-US" sz="3600" dirty="0"/>
              <a:t>/blind spot </a:t>
            </a:r>
            <a:r>
              <a:rPr lang="en-US" sz="3600" dirty="0" err="1"/>
              <a:t>monokuler</a:t>
            </a:r>
            <a:r>
              <a:rPr lang="en-US" sz="3600" dirty="0"/>
              <a:t> </a:t>
            </a:r>
            <a:r>
              <a:rPr lang="en-US" sz="3600" dirty="0" err="1"/>
              <a:t>mata</a:t>
            </a:r>
            <a:r>
              <a:rPr lang="en-US" sz="3600" dirty="0"/>
              <a:t> </a:t>
            </a:r>
            <a:r>
              <a:rPr lang="en-US" sz="3600" dirty="0" err="1"/>
              <a:t>kanan</a:t>
            </a:r>
            <a:endParaRPr lang="en-ID" sz="3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37021B7-048B-499E-92E3-E3916191E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483" y="4914900"/>
            <a:ext cx="5028938" cy="1943100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/>
              <a:t>Hilang</a:t>
            </a:r>
            <a:r>
              <a:rPr lang="en-US" dirty="0"/>
              <a:t>: meridian 0 : 13</a:t>
            </a:r>
            <a:r>
              <a:rPr lang="en-US" sz="2800" baseline="30000" dirty="0"/>
              <a:t>o</a:t>
            </a:r>
            <a:r>
              <a:rPr lang="en-US" dirty="0"/>
              <a:t>-17</a:t>
            </a:r>
            <a:r>
              <a:rPr lang="en-US" sz="2800" baseline="30000" dirty="0"/>
              <a:t>o</a:t>
            </a:r>
            <a:r>
              <a:rPr lang="en-US" dirty="0"/>
              <a:t>, </a:t>
            </a:r>
            <a:r>
              <a:rPr lang="en-US" dirty="0" err="1"/>
              <a:t>keatas</a:t>
            </a:r>
            <a:r>
              <a:rPr lang="en-US" dirty="0"/>
              <a:t> 10</a:t>
            </a:r>
            <a:r>
              <a:rPr lang="en-US" sz="2800" baseline="30000" dirty="0"/>
              <a:t>o</a:t>
            </a:r>
            <a:r>
              <a:rPr lang="en-US" dirty="0"/>
              <a:t>,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10</a:t>
            </a:r>
            <a:r>
              <a:rPr lang="en-US" sz="2400" baseline="30000" dirty="0"/>
              <a:t>o </a:t>
            </a:r>
            <a:r>
              <a:rPr lang="en-US" dirty="0"/>
              <a:t>Noda</a:t>
            </a:r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 err="1"/>
              <a:t>buta</a:t>
            </a:r>
            <a:r>
              <a:rPr lang="en-US" dirty="0"/>
              <a:t> </a:t>
            </a:r>
            <a:r>
              <a:rPr lang="en-US" dirty="0" err="1"/>
              <a:t>fisiologis</a:t>
            </a:r>
            <a:endParaRPr lang="en-US" dirty="0"/>
          </a:p>
          <a:p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likasi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scotoma </a:t>
            </a:r>
            <a:r>
              <a:rPr lang="en-US" dirty="0" err="1"/>
              <a:t>patologis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Data </a:t>
            </a:r>
            <a:r>
              <a:rPr lang="en-US" dirty="0" err="1">
                <a:solidFill>
                  <a:srgbClr val="FF0000"/>
                </a:solidFill>
              </a:rPr>
              <a:t>lengkap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didapatkan</a:t>
            </a:r>
            <a:r>
              <a:rPr lang="en-US" dirty="0">
                <a:solidFill>
                  <a:srgbClr val="FF0000"/>
                </a:solidFill>
              </a:rPr>
              <a:t> pada </a:t>
            </a:r>
            <a:r>
              <a:rPr lang="en-US" dirty="0" err="1">
                <a:solidFill>
                  <a:srgbClr val="FF0000"/>
                </a:solidFill>
              </a:rPr>
              <a:t>saat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praktikum</a:t>
            </a:r>
            <a:endParaRPr lang="en-US" dirty="0">
              <a:solidFill>
                <a:srgbClr val="FF0000"/>
              </a:solidFill>
            </a:endParaRPr>
          </a:p>
          <a:p>
            <a:endParaRPr lang="en-ID" baseline="30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2DBFDB8-1B78-4209-A01A-71E723727B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3231" y="1408940"/>
            <a:ext cx="5505941" cy="6079199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xmlns="" id="{4B0AD019-7950-47F0-BF55-F4F5EDC83622}"/>
              </a:ext>
            </a:extLst>
          </p:cNvPr>
          <p:cNvSpPr/>
          <p:nvPr/>
        </p:nvSpPr>
        <p:spPr>
          <a:xfrm>
            <a:off x="1157060" y="5460861"/>
            <a:ext cx="279853" cy="1843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645F698A-B8E2-4F27-B037-3F7332A3D9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884960"/>
              </p:ext>
            </p:extLst>
          </p:nvPr>
        </p:nvGraphicFramePr>
        <p:xfrm>
          <a:off x="620483" y="1691354"/>
          <a:ext cx="5377092" cy="2936945"/>
        </p:xfrm>
        <a:graphic>
          <a:graphicData uri="http://schemas.openxmlformats.org/drawingml/2006/table">
            <a:tbl>
              <a:tblPr firstRow="1" firstCol="1" bandRow="1"/>
              <a:tblGrid>
                <a:gridCol w="896182">
                  <a:extLst>
                    <a:ext uri="{9D8B030D-6E8A-4147-A177-3AD203B41FA5}">
                      <a16:colId xmlns:a16="http://schemas.microsoft.com/office/drawing/2014/main" xmlns="" val="341583074"/>
                    </a:ext>
                  </a:extLst>
                </a:gridCol>
                <a:gridCol w="896182">
                  <a:extLst>
                    <a:ext uri="{9D8B030D-6E8A-4147-A177-3AD203B41FA5}">
                      <a16:colId xmlns:a16="http://schemas.microsoft.com/office/drawing/2014/main" xmlns="" val="2269968216"/>
                    </a:ext>
                  </a:extLst>
                </a:gridCol>
                <a:gridCol w="896182">
                  <a:extLst>
                    <a:ext uri="{9D8B030D-6E8A-4147-A177-3AD203B41FA5}">
                      <a16:colId xmlns:a16="http://schemas.microsoft.com/office/drawing/2014/main" xmlns="" val="3422195522"/>
                    </a:ext>
                  </a:extLst>
                </a:gridCol>
                <a:gridCol w="896182">
                  <a:extLst>
                    <a:ext uri="{9D8B030D-6E8A-4147-A177-3AD203B41FA5}">
                      <a16:colId xmlns:a16="http://schemas.microsoft.com/office/drawing/2014/main" xmlns="" val="1488197585"/>
                    </a:ext>
                  </a:extLst>
                </a:gridCol>
                <a:gridCol w="896182">
                  <a:extLst>
                    <a:ext uri="{9D8B030D-6E8A-4147-A177-3AD203B41FA5}">
                      <a16:colId xmlns:a16="http://schemas.microsoft.com/office/drawing/2014/main" xmlns="" val="1121097535"/>
                    </a:ext>
                  </a:extLst>
                </a:gridCol>
                <a:gridCol w="896182">
                  <a:extLst>
                    <a:ext uri="{9D8B030D-6E8A-4147-A177-3AD203B41FA5}">
                      <a16:colId xmlns:a16="http://schemas.microsoft.com/office/drawing/2014/main" xmlns="" val="1895447883"/>
                    </a:ext>
                  </a:extLst>
                </a:gridCol>
              </a:tblGrid>
              <a:tr h="278364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Data pengukuran medan penglihatan warna hijau  mata kanan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62060197"/>
                  </a:ext>
                </a:extLst>
              </a:tr>
              <a:tr h="2530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Meredian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hasil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Meredian 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hasil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Meridian 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hasil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78883683"/>
                  </a:ext>
                </a:extLst>
              </a:tr>
              <a:tr h="2783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0˚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90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120˚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45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240˚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62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28104727"/>
                  </a:ext>
                </a:extLst>
              </a:tr>
              <a:tr h="3642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15˚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85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135˚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48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255˚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64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51526264"/>
                  </a:ext>
                </a:extLst>
              </a:tr>
              <a:tr h="2783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30˚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77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150˚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53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270˚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68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64636815"/>
                  </a:ext>
                </a:extLst>
              </a:tr>
              <a:tr h="3710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45˚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57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165˚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58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285˚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70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20580792"/>
                  </a:ext>
                </a:extLst>
              </a:tr>
              <a:tr h="2783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46˚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57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180˚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60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300˚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75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27173669"/>
                  </a:ext>
                </a:extLst>
              </a:tr>
              <a:tr h="2783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75˚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195˚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60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315˚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80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81306794"/>
                  </a:ext>
                </a:extLst>
              </a:tr>
              <a:tr h="2783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90˚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45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210˚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60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330˚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84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17513980"/>
                  </a:ext>
                </a:extLst>
              </a:tr>
              <a:tr h="2783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105˚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42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225˚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60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345˚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88</a:t>
                      </a:r>
                      <a:endParaRPr lang="en-ID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03697678"/>
                  </a:ext>
                </a:extLst>
              </a:tr>
            </a:tbl>
          </a:graphicData>
        </a:graphic>
      </p:graphicFrame>
      <p:sp>
        <p:nvSpPr>
          <p:cNvPr id="14" name="Rectangle 2">
            <a:extLst>
              <a:ext uri="{FF2B5EF4-FFF2-40B4-BE49-F238E27FC236}">
                <a16:creationId xmlns:a16="http://schemas.microsoft.com/office/drawing/2014/main" xmlns="" id="{ECAC9263-22E2-4B66-AE8D-79C8DC68A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08432" y="1690687"/>
            <a:ext cx="14374844" cy="701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66736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4FAC3E-A1FF-454E-9A11-60C708742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Belajar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22844E5-4031-454C-B37A-AA8AA1299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Setelah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praktikum</a:t>
            </a: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mahasiswa</a:t>
            </a: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dapat</a:t>
            </a: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menjelaskan</a:t>
            </a: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mekanisme</a:t>
            </a: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melihat</a:t>
            </a:r>
            <a:endParaRPr lang="en-ID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Setelah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praktikum</a:t>
            </a: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mahasiswa</a:t>
            </a: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dapat</a:t>
            </a: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menyebutkan</a:t>
            </a: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secara</a:t>
            </a: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berututan</a:t>
            </a: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jalur</a:t>
            </a: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saraf</a:t>
            </a: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dilalui</a:t>
            </a: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sinyal</a:t>
            </a: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optic</a:t>
            </a:r>
            <a:endParaRPr lang="en-ID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Setelah </a:t>
            </a:r>
            <a:r>
              <a:rPr lang="en-US" dirty="0" err="1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praktikum</a:t>
            </a:r>
            <a:r>
              <a:rPr lang="en-US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mahasiswa</a:t>
            </a:r>
            <a:r>
              <a:rPr lang="en-US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dapat</a:t>
            </a:r>
            <a:r>
              <a:rPr lang="en-US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mengukur</a:t>
            </a:r>
            <a:r>
              <a:rPr lang="en-US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medan</a:t>
            </a:r>
            <a:r>
              <a:rPr lang="en-US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penglihatan</a:t>
            </a:r>
            <a:r>
              <a:rPr lang="en-US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Setelah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praktikum</a:t>
            </a: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mahasiswa</a:t>
            </a: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dapat</a:t>
            </a: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menjelaskan</a:t>
            </a: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bentuk</a:t>
            </a: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kelainan</a:t>
            </a: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medan</a:t>
            </a: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penglihatan</a:t>
            </a: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akibat</a:t>
            </a: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lesi</a:t>
            </a: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pada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jalur</a:t>
            </a: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saraf</a:t>
            </a:r>
            <a:r>
              <a:rPr lang="en-US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penglihatan</a:t>
            </a:r>
            <a:endParaRPr lang="en-ID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8800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>
            <a:extLst>
              <a:ext uri="{FF2B5EF4-FFF2-40B4-BE49-F238E27FC236}">
                <a16:creationId xmlns:a16="http://schemas.microsoft.com/office/drawing/2014/main" xmlns="" id="{332B9CA9-5F7B-4F7C-BE86-393CC51F3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28388B10-5F5C-4C4D-BAA7-58600A825D7E}" type="slidenum">
              <a:rPr lang="en-US" altLang="en-US" sz="1400"/>
              <a:pPr/>
              <a:t>3</a:t>
            </a:fld>
            <a:endParaRPr lang="en-US" altLang="en-US" sz="1400"/>
          </a:p>
        </p:txBody>
      </p:sp>
      <p:sp>
        <p:nvSpPr>
          <p:cNvPr id="134146" name="Text Box 2">
            <a:extLst>
              <a:ext uri="{FF2B5EF4-FFF2-40B4-BE49-F238E27FC236}">
                <a16:creationId xmlns:a16="http://schemas.microsoft.com/office/drawing/2014/main" xmlns="" id="{B1492157-ACB1-4C48-B9C6-C57DC65CA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914401"/>
            <a:ext cx="4267200" cy="3597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429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en-US" dirty="0">
                <a:latin typeface="Arial" panose="020B0604020202020204" pitchFamily="34" charset="0"/>
              </a:rPr>
              <a:t>-</a:t>
            </a:r>
            <a:r>
              <a:rPr lang="en-US" altLang="en-US" dirty="0" err="1">
                <a:latin typeface="Arial" panose="020B0604020202020204" pitchFamily="34" charset="0"/>
              </a:rPr>
              <a:t>Jalurnya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meluas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dari</a:t>
            </a:r>
            <a:r>
              <a:rPr lang="en-US" altLang="en-US" dirty="0">
                <a:latin typeface="Arial" panose="020B0604020202020204" pitchFamily="34" charset="0"/>
              </a:rPr>
              <a:t> '</a:t>
            </a:r>
            <a:r>
              <a:rPr lang="en-US" altLang="en-US" dirty="0" err="1">
                <a:latin typeface="Arial" panose="020B0604020202020204" pitchFamily="34" charset="0"/>
              </a:rPr>
              <a:t>depan</a:t>
            </a:r>
            <a:r>
              <a:rPr lang="en-US" altLang="en-US" dirty="0">
                <a:latin typeface="Arial" panose="020B0604020202020204" pitchFamily="34" charset="0"/>
              </a:rPr>
              <a:t>' </a:t>
            </a:r>
            <a:r>
              <a:rPr lang="en-US" altLang="en-US" dirty="0" err="1">
                <a:latin typeface="Arial" panose="020B0604020202020204" pitchFamily="34" charset="0"/>
              </a:rPr>
              <a:t>ke</a:t>
            </a:r>
            <a:r>
              <a:rPr lang="en-US" altLang="en-US" dirty="0">
                <a:latin typeface="Arial" panose="020B0604020202020204" pitchFamily="34" charset="0"/>
              </a:rPr>
              <a:t> '</a:t>
            </a:r>
            <a:r>
              <a:rPr lang="en-US" altLang="en-US" dirty="0" err="1">
                <a:latin typeface="Arial" panose="020B0604020202020204" pitchFamily="34" charset="0"/>
              </a:rPr>
              <a:t>belakang</a:t>
            </a:r>
            <a:r>
              <a:rPr lang="en-US" altLang="en-US" dirty="0">
                <a:latin typeface="Arial" panose="020B0604020202020204" pitchFamily="34" charset="0"/>
              </a:rPr>
              <a:t>' </a:t>
            </a:r>
            <a:r>
              <a:rPr lang="en-US" altLang="en-US" dirty="0" err="1">
                <a:latin typeface="Arial" panose="020B0604020202020204" pitchFamily="34" charset="0"/>
              </a:rPr>
              <a:t>otak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altLang="en-US" dirty="0">
                <a:latin typeface="Arial" panose="020B0604020202020204" pitchFamily="34" charset="0"/>
              </a:rPr>
              <a:t>-</a:t>
            </a:r>
            <a:r>
              <a:rPr lang="en-US" altLang="en-US" dirty="0" err="1">
                <a:latin typeface="Arial" panose="020B0604020202020204" pitchFamily="34" charset="0"/>
              </a:rPr>
              <a:t>Organisasi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retinotopik</a:t>
            </a:r>
            <a:r>
              <a:rPr lang="en-US" altLang="en-US" dirty="0">
                <a:latin typeface="Arial" panose="020B0604020202020204" pitchFamily="34" charset="0"/>
              </a:rPr>
              <a:t> yang </a:t>
            </a:r>
            <a:r>
              <a:rPr lang="en-US" altLang="en-US" dirty="0" err="1">
                <a:latin typeface="Arial" panose="020B0604020202020204" pitchFamily="34" charset="0"/>
              </a:rPr>
              <a:t>tepat</a:t>
            </a:r>
            <a:endParaRPr lang="en-US" altLang="en-US" dirty="0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en-US" dirty="0">
                <a:latin typeface="Arial" panose="020B0604020202020204" pitchFamily="34" charset="0"/>
              </a:rPr>
              <a:t>-</a:t>
            </a:r>
            <a:r>
              <a:rPr lang="en-US" altLang="en-US" dirty="0" err="1">
                <a:latin typeface="Arial" panose="020B0604020202020204" pitchFamily="34" charset="0"/>
              </a:rPr>
              <a:t>Defisit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akibat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lesi</a:t>
            </a:r>
            <a:r>
              <a:rPr lang="en-US" altLang="en-US" dirty="0">
                <a:latin typeface="Arial" panose="020B0604020202020204" pitchFamily="34" charset="0"/>
              </a:rPr>
              <a:t> pada </a:t>
            </a:r>
            <a:r>
              <a:rPr lang="en-US" altLang="en-US" dirty="0" err="1">
                <a:latin typeface="Arial" panose="020B0604020202020204" pitchFamily="34" charset="0"/>
              </a:rPr>
              <a:t>jalur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penglohatan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memberikan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informasi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lokalisasi</a:t>
            </a:r>
            <a:r>
              <a:rPr lang="en-US" altLang="en-US" dirty="0">
                <a:latin typeface="Arial" panose="020B0604020202020204" pitchFamily="34" charset="0"/>
              </a:rPr>
              <a:t> yang </a:t>
            </a:r>
            <a:r>
              <a:rPr lang="en-US" altLang="en-US" dirty="0" err="1">
                <a:latin typeface="Arial" panose="020B0604020202020204" pitchFamily="34" charset="0"/>
              </a:rPr>
              <a:t>penting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untuk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diagnosa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xmlns="" id="{8205822B-EF96-493F-96BE-873E40022A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71800" y="152400"/>
            <a:ext cx="6248400" cy="762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The Visual Pathway</a:t>
            </a:r>
            <a:endParaRPr lang="en-US" altLang="en-US"/>
          </a:p>
        </p:txBody>
      </p:sp>
      <p:sp>
        <p:nvSpPr>
          <p:cNvPr id="6149" name="Text Box 13">
            <a:extLst>
              <a:ext uri="{FF2B5EF4-FFF2-40B4-BE49-F238E27FC236}">
                <a16:creationId xmlns:a16="http://schemas.microsoft.com/office/drawing/2014/main" xmlns="" id="{968FFC4C-B21C-47E5-8131-5F611E27A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400" y="76201"/>
            <a:ext cx="901700" cy="284163"/>
          </a:xfrm>
          <a:prstGeom prst="rect">
            <a:avLst/>
          </a:prstGeom>
          <a:solidFill>
            <a:srgbClr val="B7FFAD"/>
          </a:solidFill>
          <a:ln w="9525">
            <a:solidFill>
              <a:srgbClr val="8FC787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>
                <a:latin typeface="Arial" panose="020B0604020202020204" pitchFamily="34" charset="0"/>
              </a:rPr>
              <a:t>Pg. 2</a:t>
            </a:r>
          </a:p>
        </p:txBody>
      </p:sp>
      <p:pic>
        <p:nvPicPr>
          <p:cNvPr id="6150" name="Picture 27" descr="Fig114AVisual Path">
            <a:extLst>
              <a:ext uri="{FF2B5EF4-FFF2-40B4-BE49-F238E27FC236}">
                <a16:creationId xmlns:a16="http://schemas.microsoft.com/office/drawing/2014/main" xmlns="" id="{315894AA-3DAC-419E-BD79-4E7DA95625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838200"/>
            <a:ext cx="414972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4178" name="Text Box 34">
            <a:extLst>
              <a:ext uri="{FF2B5EF4-FFF2-40B4-BE49-F238E27FC236}">
                <a16:creationId xmlns:a16="http://schemas.microsoft.com/office/drawing/2014/main" xmlns="" id="{666D200E-F74C-44FE-8C0D-6817EF041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733800"/>
            <a:ext cx="4572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 b="1">
                <a:latin typeface="Verdana" panose="020B0604030504040204" pitchFamily="34" charset="0"/>
              </a:rPr>
              <a:t>OT</a:t>
            </a:r>
          </a:p>
        </p:txBody>
      </p:sp>
      <p:sp>
        <p:nvSpPr>
          <p:cNvPr id="134179" name="Text Box 35">
            <a:extLst>
              <a:ext uri="{FF2B5EF4-FFF2-40B4-BE49-F238E27FC236}">
                <a16:creationId xmlns:a16="http://schemas.microsoft.com/office/drawing/2014/main" xmlns="" id="{6BBCD38A-C8A9-4653-8986-ECCDBE98C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300" y="3200400"/>
            <a:ext cx="4572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 b="1">
                <a:latin typeface="Verdana" panose="020B0604030504040204" pitchFamily="34" charset="0"/>
              </a:rPr>
              <a:t>ON</a:t>
            </a:r>
          </a:p>
        </p:txBody>
      </p:sp>
      <p:sp>
        <p:nvSpPr>
          <p:cNvPr id="134180" name="Text Box 36">
            <a:extLst>
              <a:ext uri="{FF2B5EF4-FFF2-40B4-BE49-F238E27FC236}">
                <a16:creationId xmlns:a16="http://schemas.microsoft.com/office/drawing/2014/main" xmlns="" id="{E0AED99A-7C4A-435C-BCF0-B0201E63C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5600" y="3276600"/>
            <a:ext cx="4572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 b="1">
                <a:latin typeface="Verdana" panose="020B0604030504040204" pitchFamily="34" charset="0"/>
              </a:rPr>
              <a:t>OC</a:t>
            </a:r>
          </a:p>
        </p:txBody>
      </p:sp>
      <p:grpSp>
        <p:nvGrpSpPr>
          <p:cNvPr id="2" name="Group 49">
            <a:extLst>
              <a:ext uri="{FF2B5EF4-FFF2-40B4-BE49-F238E27FC236}">
                <a16:creationId xmlns:a16="http://schemas.microsoft.com/office/drawing/2014/main" xmlns="" id="{5B1A7AAE-87C3-40E5-8FAD-2739DF309579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6019801"/>
            <a:ext cx="2209800" cy="619125"/>
            <a:chOff x="384" y="3792"/>
            <a:chExt cx="1392" cy="390"/>
          </a:xfrm>
        </p:grpSpPr>
        <p:sp>
          <p:nvSpPr>
            <p:cNvPr id="6168" name="Text Box 37">
              <a:extLst>
                <a:ext uri="{FF2B5EF4-FFF2-40B4-BE49-F238E27FC236}">
                  <a16:creationId xmlns:a16="http://schemas.microsoft.com/office/drawing/2014/main" xmlns="" id="{E35FDEF0-C4E6-405B-ADB1-8D28EA7831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3888"/>
              <a:ext cx="576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Verdana" panose="020B0604030504040204" pitchFamily="34" charset="0"/>
                </a:rPr>
                <a:t>VISUAL CORTEX</a:t>
              </a:r>
            </a:p>
          </p:txBody>
        </p:sp>
        <p:sp>
          <p:nvSpPr>
            <p:cNvPr id="6169" name="Line 38">
              <a:extLst>
                <a:ext uri="{FF2B5EF4-FFF2-40B4-BE49-F238E27FC236}">
                  <a16:creationId xmlns:a16="http://schemas.microsoft.com/office/drawing/2014/main" xmlns="" id="{65422BBD-6508-4C26-AE42-A3DF7398B5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40" y="3888"/>
              <a:ext cx="33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  <p:sp>
          <p:nvSpPr>
            <p:cNvPr id="6170" name="Line 39">
              <a:extLst>
                <a:ext uri="{FF2B5EF4-FFF2-40B4-BE49-F238E27FC236}">
                  <a16:creationId xmlns:a16="http://schemas.microsoft.com/office/drawing/2014/main" xmlns="" id="{FF1AD8F1-432C-4F1E-AE4E-F90751CB75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4" y="3792"/>
              <a:ext cx="62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</p:grpSp>
      <p:grpSp>
        <p:nvGrpSpPr>
          <p:cNvPr id="3" name="Group 47">
            <a:extLst>
              <a:ext uri="{FF2B5EF4-FFF2-40B4-BE49-F238E27FC236}">
                <a16:creationId xmlns:a16="http://schemas.microsoft.com/office/drawing/2014/main" xmlns="" id="{FEA33E2F-1E56-4429-9525-7EF39BC05358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2438400"/>
            <a:ext cx="1219200" cy="609600"/>
            <a:chOff x="720" y="1536"/>
            <a:chExt cx="768" cy="384"/>
          </a:xfrm>
        </p:grpSpPr>
        <p:sp>
          <p:nvSpPr>
            <p:cNvPr id="6165" name="Text Box 41">
              <a:extLst>
                <a:ext uri="{FF2B5EF4-FFF2-40B4-BE49-F238E27FC236}">
                  <a16:creationId xmlns:a16="http://schemas.microsoft.com/office/drawing/2014/main" xmlns="" id="{9CED5EE9-18D0-4746-B3F7-88F528746A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1536"/>
              <a:ext cx="560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Verdana" panose="020B0604030504040204" pitchFamily="34" charset="0"/>
                </a:rPr>
                <a:t>RETINA</a:t>
              </a:r>
            </a:p>
          </p:txBody>
        </p:sp>
        <p:sp>
          <p:nvSpPr>
            <p:cNvPr id="6166" name="Line 42">
              <a:extLst>
                <a:ext uri="{FF2B5EF4-FFF2-40B4-BE49-F238E27FC236}">
                  <a16:creationId xmlns:a16="http://schemas.microsoft.com/office/drawing/2014/main" xmlns="" id="{1832BF34-E6A7-490B-8C9E-6EA357984C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632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  <p:sp>
          <p:nvSpPr>
            <p:cNvPr id="6167" name="Line 43">
              <a:extLst>
                <a:ext uri="{FF2B5EF4-FFF2-40B4-BE49-F238E27FC236}">
                  <a16:creationId xmlns:a16="http://schemas.microsoft.com/office/drawing/2014/main" xmlns="" id="{1B4CA910-D753-4C15-9F52-65853792D6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632"/>
              <a:ext cx="43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</p:grpSp>
      <p:sp>
        <p:nvSpPr>
          <p:cNvPr id="134188" name="Text Box 44">
            <a:extLst>
              <a:ext uri="{FF2B5EF4-FFF2-40B4-BE49-F238E27FC236}">
                <a16:creationId xmlns:a16="http://schemas.microsoft.com/office/drawing/2014/main" xmlns="" id="{1405ED98-AD31-4C0A-B482-B645F4639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3200" y="1231901"/>
            <a:ext cx="8890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 b="1">
                <a:latin typeface="Verdana" panose="020B0604030504040204" pitchFamily="34" charset="0"/>
              </a:rPr>
              <a:t>VISUAL FIELD</a:t>
            </a:r>
          </a:p>
        </p:txBody>
      </p:sp>
      <p:grpSp>
        <p:nvGrpSpPr>
          <p:cNvPr id="4" name="Group 48">
            <a:extLst>
              <a:ext uri="{FF2B5EF4-FFF2-40B4-BE49-F238E27FC236}">
                <a16:creationId xmlns:a16="http://schemas.microsoft.com/office/drawing/2014/main" xmlns="" id="{95D3C16A-765E-4141-9231-21EF74C708CE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4114800"/>
            <a:ext cx="990600" cy="457200"/>
            <a:chOff x="768" y="2592"/>
            <a:chExt cx="624" cy="288"/>
          </a:xfrm>
        </p:grpSpPr>
        <p:sp>
          <p:nvSpPr>
            <p:cNvPr id="6162" name="Text Box 40">
              <a:extLst>
                <a:ext uri="{FF2B5EF4-FFF2-40B4-BE49-F238E27FC236}">
                  <a16:creationId xmlns:a16="http://schemas.microsoft.com/office/drawing/2014/main" xmlns="" id="{6877AC05-A9C9-473C-AFF9-29591F1B77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2704"/>
              <a:ext cx="384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Verdana" panose="020B0604030504040204" pitchFamily="34" charset="0"/>
                </a:rPr>
                <a:t>LGN</a:t>
              </a:r>
            </a:p>
          </p:txBody>
        </p:sp>
        <p:sp>
          <p:nvSpPr>
            <p:cNvPr id="6163" name="Line 45">
              <a:extLst>
                <a:ext uri="{FF2B5EF4-FFF2-40B4-BE49-F238E27FC236}">
                  <a16:creationId xmlns:a16="http://schemas.microsoft.com/office/drawing/2014/main" xmlns="" id="{CD7F3F09-19FA-48F6-A6CB-191AA1F231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08" y="2592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  <p:sp>
          <p:nvSpPr>
            <p:cNvPr id="6164" name="Line 46">
              <a:extLst>
                <a:ext uri="{FF2B5EF4-FFF2-40B4-BE49-F238E27FC236}">
                  <a16:creationId xmlns:a16="http://schemas.microsoft.com/office/drawing/2014/main" xmlns="" id="{7F7370CF-3097-4284-B1A6-2C19A01DF6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736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</p:grpSp>
      <p:grpSp>
        <p:nvGrpSpPr>
          <p:cNvPr id="5" name="Group 52">
            <a:extLst>
              <a:ext uri="{FF2B5EF4-FFF2-40B4-BE49-F238E27FC236}">
                <a16:creationId xmlns:a16="http://schemas.microsoft.com/office/drawing/2014/main" xmlns="" id="{6EF8E596-9996-431D-B321-C06BF8C825BC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4486276"/>
            <a:ext cx="1905000" cy="619125"/>
            <a:chOff x="144" y="2826"/>
            <a:chExt cx="1200" cy="390"/>
          </a:xfrm>
        </p:grpSpPr>
        <p:sp>
          <p:nvSpPr>
            <p:cNvPr id="6160" name="Text Box 50">
              <a:extLst>
                <a:ext uri="{FF2B5EF4-FFF2-40B4-BE49-F238E27FC236}">
                  <a16:creationId xmlns:a16="http://schemas.microsoft.com/office/drawing/2014/main" xmlns="" id="{C7B61552-B1CC-442F-AE8C-0E52E5D34D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826"/>
              <a:ext cx="864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200" b="1">
                  <a:latin typeface="Verdana" panose="020B0604030504040204" pitchFamily="34" charset="0"/>
                </a:rPr>
                <a:t>OPTIC RADIATIONS</a:t>
              </a:r>
            </a:p>
          </p:txBody>
        </p:sp>
        <p:sp>
          <p:nvSpPr>
            <p:cNvPr id="6161" name="Line 51">
              <a:extLst>
                <a:ext uri="{FF2B5EF4-FFF2-40B4-BE49-F238E27FC236}">
                  <a16:creationId xmlns:a16="http://schemas.microsoft.com/office/drawing/2014/main" xmlns="" id="{7B8117D4-CA80-4608-AE86-BA9B3F953E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3024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</p:grpSp>
      <p:sp>
        <p:nvSpPr>
          <p:cNvPr id="134198" name="Text Box 54">
            <a:extLst>
              <a:ext uri="{FF2B5EF4-FFF2-40B4-BE49-F238E27FC236}">
                <a16:creationId xmlns:a16="http://schemas.microsoft.com/office/drawing/2014/main" xmlns="" id="{627DDDBF-606C-46D6-8C1D-8ADD6B343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5291138"/>
            <a:ext cx="3505200" cy="957262"/>
          </a:xfrm>
          <a:prstGeom prst="rect">
            <a:avLst/>
          </a:prstGeom>
          <a:noFill/>
          <a:ln w="9525">
            <a:solidFill>
              <a:srgbClr val="161D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1000" b="1">
                <a:latin typeface="Verdana" panose="020B0604030504040204" pitchFamily="34" charset="0"/>
              </a:rPr>
              <a:t>ON = Optic Nerve</a:t>
            </a:r>
          </a:p>
          <a:p>
            <a:pPr algn="l">
              <a:spcBef>
                <a:spcPct val="50000"/>
              </a:spcBef>
            </a:pPr>
            <a:r>
              <a:rPr lang="en-US" altLang="en-US" sz="1000" b="1">
                <a:latin typeface="Verdana" panose="020B0604030504040204" pitchFamily="34" charset="0"/>
              </a:rPr>
              <a:t>OC = Optic Chiasm</a:t>
            </a:r>
          </a:p>
          <a:p>
            <a:pPr algn="l">
              <a:spcBef>
                <a:spcPct val="50000"/>
              </a:spcBef>
            </a:pPr>
            <a:r>
              <a:rPr lang="en-US" altLang="en-US" sz="1000" b="1">
                <a:latin typeface="Verdana" panose="020B0604030504040204" pitchFamily="34" charset="0"/>
              </a:rPr>
              <a:t>OT = Optic Tract</a:t>
            </a:r>
          </a:p>
          <a:p>
            <a:pPr algn="l">
              <a:spcBef>
                <a:spcPct val="50000"/>
              </a:spcBef>
            </a:pPr>
            <a:r>
              <a:rPr lang="en-US" altLang="en-US" sz="1000" b="1">
                <a:latin typeface="Verdana" panose="020B0604030504040204" pitchFamily="34" charset="0"/>
              </a:rPr>
              <a:t>LGN = Lateral Geniculate Nucleus of Thalamus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9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6" grpId="0" build="p" bldLvl="2" autoUpdateAnimBg="0"/>
      <p:bldP spid="134178" grpId="0"/>
      <p:bldP spid="134179" grpId="0"/>
      <p:bldP spid="134180" grpId="0"/>
      <p:bldP spid="134188" grpId="0"/>
      <p:bldP spid="134198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A29E71-0563-42DB-B300-54FAD0034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Mata: 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bayangan</a:t>
            </a:r>
            <a:r>
              <a:rPr lang="en-US" dirty="0"/>
              <a:t> </a:t>
            </a:r>
            <a:r>
              <a:rPr lang="en-US" dirty="0" err="1"/>
              <a:t>benda</a:t>
            </a:r>
            <a:endParaRPr lang="en-ID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3A444ED-A9FB-4048-A380-CDFA7E959E6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Cahaya &gt;&gt; media refrakta &gt;&gt; retina (gambar terbalik dan dibalik).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Bagian kanan ruang visual &gt;&gt; proyeksikan ke hemiretina kiri setiap mata, sebaliknya.</a:t>
            </a:r>
            <a:endParaRPr lang="en-ID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F2D49E7E-5169-4264-B3FF-B3DA4B2E014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20070" y="2949643"/>
            <a:ext cx="4285859" cy="210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097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>
            <a:extLst>
              <a:ext uri="{FF2B5EF4-FFF2-40B4-BE49-F238E27FC236}">
                <a16:creationId xmlns:a16="http://schemas.microsoft.com/office/drawing/2014/main" xmlns="" id="{4074AB1E-66F4-44E0-9542-A1DE4C854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DFA9D1BD-E78D-4BA0-B45D-E3CA0BC6534A}" type="slidenum">
              <a:rPr lang="en-US" altLang="en-US" sz="1400"/>
              <a:pPr/>
              <a:t>5</a:t>
            </a:fld>
            <a:endParaRPr lang="en-US" altLang="en-US" sz="1400"/>
          </a:p>
        </p:txBody>
      </p:sp>
      <p:pic>
        <p:nvPicPr>
          <p:cNvPr id="9219" name="Picture 2" descr="fig83eyeball">
            <a:extLst>
              <a:ext uri="{FF2B5EF4-FFF2-40B4-BE49-F238E27FC236}">
                <a16:creationId xmlns:a16="http://schemas.microsoft.com/office/drawing/2014/main" xmlns="" id="{0F058C62-5305-495A-91CF-D21FC6C8F3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10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700" y="76200"/>
            <a:ext cx="522605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20" name="Group 9">
            <a:extLst>
              <a:ext uri="{FF2B5EF4-FFF2-40B4-BE49-F238E27FC236}">
                <a16:creationId xmlns:a16="http://schemas.microsoft.com/office/drawing/2014/main" xmlns="" id="{439AEEB5-8186-4A54-B5F2-B2D0183DA1F6}"/>
              </a:ext>
            </a:extLst>
          </p:cNvPr>
          <p:cNvGrpSpPr>
            <a:grpSpLocks/>
          </p:cNvGrpSpPr>
          <p:nvPr/>
        </p:nvGrpSpPr>
        <p:grpSpPr bwMode="auto">
          <a:xfrm>
            <a:off x="8915400" y="5791200"/>
            <a:ext cx="1600200" cy="228600"/>
            <a:chOff x="4656" y="3648"/>
            <a:chExt cx="1008" cy="144"/>
          </a:xfrm>
        </p:grpSpPr>
        <p:sp>
          <p:nvSpPr>
            <p:cNvPr id="9234" name="AutoShape 7">
              <a:extLst>
                <a:ext uri="{FF2B5EF4-FFF2-40B4-BE49-F238E27FC236}">
                  <a16:creationId xmlns:a16="http://schemas.microsoft.com/office/drawing/2014/main" xmlns="" id="{1065B34B-D35C-43E7-ABC8-B09B9DAAD8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3648"/>
              <a:ext cx="720" cy="144"/>
            </a:xfrm>
            <a:prstGeom prst="roundRect">
              <a:avLst>
                <a:gd name="adj" fmla="val 16667"/>
              </a:avLst>
            </a:prstGeom>
            <a:noFill/>
            <a:ln w="57150">
              <a:solidFill>
                <a:srgbClr val="BD041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35" name="Line 8">
              <a:extLst>
                <a:ext uri="{FF2B5EF4-FFF2-40B4-BE49-F238E27FC236}">
                  <a16:creationId xmlns:a16="http://schemas.microsoft.com/office/drawing/2014/main" xmlns="" id="{12D86B2F-3366-4172-B58D-408097FB7A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56" y="3744"/>
              <a:ext cx="288" cy="0"/>
            </a:xfrm>
            <a:prstGeom prst="line">
              <a:avLst/>
            </a:prstGeom>
            <a:noFill/>
            <a:ln w="38100">
              <a:solidFill>
                <a:srgbClr val="BD041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</p:grpSp>
      <p:grpSp>
        <p:nvGrpSpPr>
          <p:cNvPr id="3" name="Group 13">
            <a:extLst>
              <a:ext uri="{FF2B5EF4-FFF2-40B4-BE49-F238E27FC236}">
                <a16:creationId xmlns:a16="http://schemas.microsoft.com/office/drawing/2014/main" xmlns="" id="{FA851D6C-C59E-44AD-8CEF-8006AB042251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762000"/>
            <a:ext cx="2667000" cy="4572000"/>
            <a:chOff x="3264" y="480"/>
            <a:chExt cx="1680" cy="2880"/>
          </a:xfrm>
        </p:grpSpPr>
        <p:sp>
          <p:nvSpPr>
            <p:cNvPr id="9231" name="Line 10">
              <a:extLst>
                <a:ext uri="{FF2B5EF4-FFF2-40B4-BE49-F238E27FC236}">
                  <a16:creationId xmlns:a16="http://schemas.microsoft.com/office/drawing/2014/main" xmlns="" id="{34E9547C-022E-42E1-9BAD-C75659A164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64" y="480"/>
              <a:ext cx="768" cy="2640"/>
            </a:xfrm>
            <a:prstGeom prst="line">
              <a:avLst/>
            </a:prstGeom>
            <a:noFill/>
            <a:ln w="38100">
              <a:solidFill>
                <a:srgbClr val="BD041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  <p:sp>
          <p:nvSpPr>
            <p:cNvPr id="9232" name="Line 11">
              <a:extLst>
                <a:ext uri="{FF2B5EF4-FFF2-40B4-BE49-F238E27FC236}">
                  <a16:creationId xmlns:a16="http://schemas.microsoft.com/office/drawing/2014/main" xmlns="" id="{B705F4FC-1EF5-4509-921C-751004360A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40" y="480"/>
              <a:ext cx="192" cy="2880"/>
            </a:xfrm>
            <a:prstGeom prst="line">
              <a:avLst/>
            </a:prstGeom>
            <a:noFill/>
            <a:ln w="38100">
              <a:solidFill>
                <a:srgbClr val="BD041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  <p:sp>
          <p:nvSpPr>
            <p:cNvPr id="9233" name="Line 12">
              <a:extLst>
                <a:ext uri="{FF2B5EF4-FFF2-40B4-BE49-F238E27FC236}">
                  <a16:creationId xmlns:a16="http://schemas.microsoft.com/office/drawing/2014/main" xmlns="" id="{4FF75C33-8F47-41B3-86F1-D572F9D627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2" y="480"/>
              <a:ext cx="912" cy="2496"/>
            </a:xfrm>
            <a:prstGeom prst="line">
              <a:avLst/>
            </a:prstGeom>
            <a:noFill/>
            <a:ln w="38100">
              <a:solidFill>
                <a:srgbClr val="BD041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</p:grpSp>
      <p:sp>
        <p:nvSpPr>
          <p:cNvPr id="138254" name="AutoShape 14">
            <a:extLst>
              <a:ext uri="{FF2B5EF4-FFF2-40B4-BE49-F238E27FC236}">
                <a16:creationId xmlns:a16="http://schemas.microsoft.com/office/drawing/2014/main" xmlns="" id="{B51CB6EA-E736-43F5-9C74-AED3A439B1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28600"/>
            <a:ext cx="2743200" cy="609600"/>
          </a:xfrm>
          <a:prstGeom prst="roundRect">
            <a:avLst>
              <a:gd name="adj" fmla="val 16667"/>
            </a:avLst>
          </a:prstGeom>
          <a:solidFill>
            <a:srgbClr val="FFE7DB"/>
          </a:solidFill>
          <a:ln w="9525">
            <a:solidFill>
              <a:srgbClr val="CE1C09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2000" b="1">
                <a:solidFill>
                  <a:srgbClr val="BD0411"/>
                </a:solidFill>
                <a:latin typeface="Verdana" panose="020B0604030504040204" pitchFamily="34" charset="0"/>
              </a:rPr>
              <a:t>Object to be seen</a:t>
            </a:r>
          </a:p>
        </p:txBody>
      </p:sp>
      <p:grpSp>
        <p:nvGrpSpPr>
          <p:cNvPr id="4" name="Group 26">
            <a:extLst>
              <a:ext uri="{FF2B5EF4-FFF2-40B4-BE49-F238E27FC236}">
                <a16:creationId xmlns:a16="http://schemas.microsoft.com/office/drawing/2014/main" xmlns="" id="{CF3455CC-4B9F-44D7-AC0B-98010B0949A9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4724400"/>
            <a:ext cx="3581400" cy="533400"/>
            <a:chOff x="816" y="2976"/>
            <a:chExt cx="2256" cy="336"/>
          </a:xfrm>
        </p:grpSpPr>
        <p:sp>
          <p:nvSpPr>
            <p:cNvPr id="9229" name="Line 18">
              <a:extLst>
                <a:ext uri="{FF2B5EF4-FFF2-40B4-BE49-F238E27FC236}">
                  <a16:creationId xmlns:a16="http://schemas.microsoft.com/office/drawing/2014/main" xmlns="" id="{3DF93953-2F43-4090-8C85-8FA1FF7B38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34" y="3024"/>
              <a:ext cx="53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  <p:sp>
          <p:nvSpPr>
            <p:cNvPr id="9230" name="AutoShape 16">
              <a:extLst>
                <a:ext uri="{FF2B5EF4-FFF2-40B4-BE49-F238E27FC236}">
                  <a16:creationId xmlns:a16="http://schemas.microsoft.com/office/drawing/2014/main" xmlns="" id="{11A07B17-CD4E-418A-98EF-C2F11F2F06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976"/>
              <a:ext cx="1728" cy="336"/>
            </a:xfrm>
            <a:prstGeom prst="roundRect">
              <a:avLst>
                <a:gd name="adj" fmla="val 16667"/>
              </a:avLst>
            </a:prstGeom>
            <a:solidFill>
              <a:srgbClr val="FFE7DB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rgbClr val="BD0411"/>
                  </a:solidFill>
                  <a:latin typeface="Verdana" panose="020B0604030504040204" pitchFamily="34" charset="0"/>
                </a:rPr>
                <a:t>Peripheral Retina</a:t>
              </a:r>
            </a:p>
          </p:txBody>
        </p:sp>
      </p:grpSp>
      <p:sp>
        <p:nvSpPr>
          <p:cNvPr id="138260" name="Text Box 20">
            <a:extLst>
              <a:ext uri="{FF2B5EF4-FFF2-40B4-BE49-F238E27FC236}">
                <a16:creationId xmlns:a16="http://schemas.microsoft.com/office/drawing/2014/main" xmlns="" id="{DB6BE11E-F596-43BE-A453-DA279CDD12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0" y="838200"/>
            <a:ext cx="3581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latin typeface="Verdana" panose="020B0604030504040204" pitchFamily="34" charset="0"/>
              </a:rPr>
              <a:t>Slide </a:t>
            </a:r>
            <a:r>
              <a:rPr lang="en-US" altLang="en-US" dirty="0" err="1">
                <a:latin typeface="Verdana" panose="020B0604030504040204" pitchFamily="34" charset="0"/>
              </a:rPr>
              <a:t>berikut</a:t>
            </a:r>
            <a:r>
              <a:rPr lang="en-US" altLang="en-US" dirty="0">
                <a:latin typeface="Verdana" panose="020B0604030504040204" pitchFamily="34" charset="0"/>
              </a:rPr>
              <a:t> </a:t>
            </a:r>
            <a:r>
              <a:rPr lang="en-US" altLang="en-US" dirty="0" err="1">
                <a:latin typeface="Verdana" panose="020B0604030504040204" pitchFamily="34" charset="0"/>
              </a:rPr>
              <a:t>adalah</a:t>
            </a:r>
            <a:r>
              <a:rPr lang="en-US" altLang="en-US" dirty="0">
                <a:latin typeface="Verdana" panose="020B0604030504040204" pitchFamily="34" charset="0"/>
              </a:rPr>
              <a:t> </a:t>
            </a:r>
            <a:r>
              <a:rPr lang="en-US" altLang="en-US" dirty="0" err="1">
                <a:latin typeface="Verdana" panose="020B0604030504040204" pitchFamily="34" charset="0"/>
              </a:rPr>
              <a:t>melihat</a:t>
            </a:r>
            <a:r>
              <a:rPr lang="en-US" altLang="en-US" dirty="0">
                <a:latin typeface="Verdana" panose="020B0604030504040204" pitchFamily="34" charset="0"/>
              </a:rPr>
              <a:t> retina </a:t>
            </a:r>
            <a:r>
              <a:rPr lang="en-US" altLang="en-US" dirty="0" err="1">
                <a:latin typeface="Verdana" panose="020B0604030504040204" pitchFamily="34" charset="0"/>
              </a:rPr>
              <a:t>melalui</a:t>
            </a:r>
            <a:r>
              <a:rPr lang="en-US" altLang="en-US" dirty="0">
                <a:latin typeface="Verdana" panose="020B0604030504040204" pitchFamily="34" charset="0"/>
              </a:rPr>
              <a:t> pupil </a:t>
            </a:r>
            <a:r>
              <a:rPr lang="en-US" altLang="en-US" dirty="0" err="1">
                <a:latin typeface="Verdana" panose="020B0604030504040204" pitchFamily="34" charset="0"/>
              </a:rPr>
              <a:t>pasien</a:t>
            </a:r>
            <a:r>
              <a:rPr lang="en-US" altLang="en-US" dirty="0">
                <a:latin typeface="Verdana" panose="020B0604030504040204" pitchFamily="34" charset="0"/>
              </a:rPr>
              <a:t> </a:t>
            </a:r>
            <a:r>
              <a:rPr lang="en-US" altLang="en-US" dirty="0" err="1">
                <a:latin typeface="Verdana" panose="020B0604030504040204" pitchFamily="34" charset="0"/>
              </a:rPr>
              <a:t>dengan</a:t>
            </a:r>
            <a:r>
              <a:rPr lang="en-US" altLang="en-US" dirty="0">
                <a:latin typeface="Verdana" panose="020B0604030504040204" pitchFamily="34" charset="0"/>
              </a:rPr>
              <a:t>  </a:t>
            </a:r>
            <a:r>
              <a:rPr lang="en-US" altLang="en-US" dirty="0" err="1">
                <a:latin typeface="Verdana" panose="020B0604030504040204" pitchFamily="34" charset="0"/>
              </a:rPr>
              <a:t>oftalmoskop</a:t>
            </a:r>
            <a:endParaRPr lang="en-US" altLang="en-US" dirty="0">
              <a:latin typeface="Verdana" panose="020B0604030504040204" pitchFamily="34" charset="0"/>
            </a:endParaRPr>
          </a:p>
        </p:txBody>
      </p:sp>
      <p:grpSp>
        <p:nvGrpSpPr>
          <p:cNvPr id="5" name="Group 27">
            <a:extLst>
              <a:ext uri="{FF2B5EF4-FFF2-40B4-BE49-F238E27FC236}">
                <a16:creationId xmlns:a16="http://schemas.microsoft.com/office/drawing/2014/main" xmlns="" id="{7FD27585-BD57-499B-A2BF-E03ED8E9C4AB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5410200"/>
            <a:ext cx="3429000" cy="1358900"/>
            <a:chOff x="1824" y="3408"/>
            <a:chExt cx="2160" cy="856"/>
          </a:xfrm>
        </p:grpSpPr>
        <p:sp>
          <p:nvSpPr>
            <p:cNvPr id="9227" name="AutoShape 21">
              <a:extLst>
                <a:ext uri="{FF2B5EF4-FFF2-40B4-BE49-F238E27FC236}">
                  <a16:creationId xmlns:a16="http://schemas.microsoft.com/office/drawing/2014/main" xmlns="" id="{F77F6137-8E08-4074-9FF0-AC6963755C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3688"/>
              <a:ext cx="2160" cy="576"/>
            </a:xfrm>
            <a:prstGeom prst="roundRect">
              <a:avLst>
                <a:gd name="adj" fmla="val 16667"/>
              </a:avLst>
            </a:prstGeom>
            <a:solidFill>
              <a:srgbClr val="FFE7DB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rgbClr val="BD0411"/>
                  </a:solidFill>
                  <a:latin typeface="Verdana" panose="020B0604030504040204" pitchFamily="34" charset="0"/>
                </a:rPr>
                <a:t>Central Retina (fovea </a:t>
              </a:r>
            </a:p>
            <a:p>
              <a:r>
                <a:rPr lang="en-US" altLang="en-US">
                  <a:solidFill>
                    <a:srgbClr val="BD0411"/>
                  </a:solidFill>
                  <a:latin typeface="Verdana" panose="020B0604030504040204" pitchFamily="34" charset="0"/>
                </a:rPr>
                <a:t>in the macula lutea)</a:t>
              </a:r>
            </a:p>
          </p:txBody>
        </p:sp>
        <p:sp>
          <p:nvSpPr>
            <p:cNvPr id="9228" name="Line 23">
              <a:extLst>
                <a:ext uri="{FF2B5EF4-FFF2-40B4-BE49-F238E27FC236}">
                  <a16:creationId xmlns:a16="http://schemas.microsoft.com/office/drawing/2014/main" xmlns="" id="{29726E45-B03C-46C9-9EC6-D5AF8C91F6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40" y="340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</p:grpSp>
      <p:sp>
        <p:nvSpPr>
          <p:cNvPr id="9226" name="Text Box 28">
            <a:extLst>
              <a:ext uri="{FF2B5EF4-FFF2-40B4-BE49-F238E27FC236}">
                <a16:creationId xmlns:a16="http://schemas.microsoft.com/office/drawing/2014/main" xmlns="" id="{C9BD92D1-B076-4E32-BFEB-53F4C73B73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400" y="76201"/>
            <a:ext cx="901700" cy="284163"/>
          </a:xfrm>
          <a:prstGeom prst="rect">
            <a:avLst/>
          </a:prstGeom>
          <a:solidFill>
            <a:srgbClr val="B7FFAD"/>
          </a:solidFill>
          <a:ln w="9525">
            <a:solidFill>
              <a:srgbClr val="8FC787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>
                <a:latin typeface="Arial" panose="020B0604020202020204" pitchFamily="34" charset="0"/>
              </a:rPr>
              <a:t>Pg.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54" grpId="0" animBg="1"/>
      <p:bldP spid="1382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>
            <a:extLst>
              <a:ext uri="{FF2B5EF4-FFF2-40B4-BE49-F238E27FC236}">
                <a16:creationId xmlns:a16="http://schemas.microsoft.com/office/drawing/2014/main" xmlns="" id="{0E1AB0A3-376D-4480-851B-C061A576C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C1DF3EC2-5435-4E02-9DB1-43A252454309}" type="slidenum">
              <a:rPr lang="en-US" altLang="en-US" sz="1400"/>
              <a:pPr/>
              <a:t>6</a:t>
            </a:fld>
            <a:endParaRPr lang="en-US" altLang="en-US" sz="1400"/>
          </a:p>
        </p:txBody>
      </p:sp>
      <p:sp>
        <p:nvSpPr>
          <p:cNvPr id="10243" name="Oval 5">
            <a:extLst>
              <a:ext uri="{FF2B5EF4-FFF2-40B4-BE49-F238E27FC236}">
                <a16:creationId xmlns:a16="http://schemas.microsoft.com/office/drawing/2014/main" xmlns="" id="{6067AD1B-8257-4E5A-8780-0CCA022F0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5200" y="1619250"/>
            <a:ext cx="1066800" cy="1066800"/>
          </a:xfrm>
          <a:prstGeom prst="ellipse">
            <a:avLst/>
          </a:prstGeom>
          <a:solidFill>
            <a:srgbClr val="6600FF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4" name="Oval 28">
            <a:extLst>
              <a:ext uri="{FF2B5EF4-FFF2-40B4-BE49-F238E27FC236}">
                <a16:creationId xmlns:a16="http://schemas.microsoft.com/office/drawing/2014/main" xmlns="" id="{7034751A-890F-40B7-AB8D-BAA8C4A33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619250"/>
            <a:ext cx="1066800" cy="1066800"/>
          </a:xfrm>
          <a:prstGeom prst="ellipse">
            <a:avLst/>
          </a:prstGeom>
          <a:solidFill>
            <a:srgbClr val="6600FF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5" name="Rectangle 2">
            <a:extLst>
              <a:ext uri="{FF2B5EF4-FFF2-40B4-BE49-F238E27FC236}">
                <a16:creationId xmlns:a16="http://schemas.microsoft.com/office/drawing/2014/main" xmlns="" id="{6FD7C70D-21A0-4D91-8420-B1453ACF45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00400" y="304800"/>
            <a:ext cx="5638800" cy="762000"/>
          </a:xfrm>
        </p:spPr>
        <p:txBody>
          <a:bodyPr/>
          <a:lstStyle/>
          <a:p>
            <a:pPr eaLnBrk="1" hangingPunct="1"/>
            <a:r>
              <a:rPr lang="en-US" altLang="en-US" sz="3600" u="sng">
                <a:latin typeface="Arial" panose="020B0604020202020204" pitchFamily="34" charset="0"/>
              </a:rPr>
              <a:t>Retinal Quadrants</a:t>
            </a:r>
            <a:endParaRPr lang="en-US" altLang="en-US"/>
          </a:p>
        </p:txBody>
      </p:sp>
      <p:grpSp>
        <p:nvGrpSpPr>
          <p:cNvPr id="10246" name="Group 75">
            <a:extLst>
              <a:ext uri="{FF2B5EF4-FFF2-40B4-BE49-F238E27FC236}">
                <a16:creationId xmlns:a16="http://schemas.microsoft.com/office/drawing/2014/main" xmlns="" id="{E789CE81-7EF1-4644-8536-2CBDB68F98D9}"/>
              </a:ext>
            </a:extLst>
          </p:cNvPr>
          <p:cNvGrpSpPr>
            <a:grpSpLocks/>
          </p:cNvGrpSpPr>
          <p:nvPr/>
        </p:nvGrpSpPr>
        <p:grpSpPr bwMode="auto">
          <a:xfrm>
            <a:off x="5227639" y="2066925"/>
            <a:ext cx="1620837" cy="152400"/>
            <a:chOff x="2333" y="1302"/>
            <a:chExt cx="1021" cy="96"/>
          </a:xfrm>
        </p:grpSpPr>
        <p:sp>
          <p:nvSpPr>
            <p:cNvPr id="10286" name="Oval 6">
              <a:extLst>
                <a:ext uri="{FF2B5EF4-FFF2-40B4-BE49-F238E27FC236}">
                  <a16:creationId xmlns:a16="http://schemas.microsoft.com/office/drawing/2014/main" xmlns="" id="{5C0482BF-33B8-473C-B2D5-1D5EAFF783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3" y="1302"/>
              <a:ext cx="96" cy="96"/>
            </a:xfrm>
            <a:prstGeom prst="ellipse">
              <a:avLst/>
            </a:prstGeom>
            <a:solidFill>
              <a:schemeClr val="bg1">
                <a:alpha val="50195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87" name="Oval 30">
              <a:extLst>
                <a:ext uri="{FF2B5EF4-FFF2-40B4-BE49-F238E27FC236}">
                  <a16:creationId xmlns:a16="http://schemas.microsoft.com/office/drawing/2014/main" xmlns="" id="{952C6062-A499-4D45-AF6F-64AA6D4FEE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8" y="1302"/>
              <a:ext cx="96" cy="96"/>
            </a:xfrm>
            <a:prstGeom prst="ellipse">
              <a:avLst/>
            </a:prstGeom>
            <a:solidFill>
              <a:schemeClr val="bg1">
                <a:alpha val="50195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3" name="Group 77">
            <a:extLst>
              <a:ext uri="{FF2B5EF4-FFF2-40B4-BE49-F238E27FC236}">
                <a16:creationId xmlns:a16="http://schemas.microsoft.com/office/drawing/2014/main" xmlns="" id="{4AE94D1D-6B50-4727-BBF6-A2ECA27C2465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1617664"/>
            <a:ext cx="2514600" cy="1068387"/>
            <a:chOff x="2064" y="1019"/>
            <a:chExt cx="1584" cy="673"/>
          </a:xfrm>
        </p:grpSpPr>
        <p:grpSp>
          <p:nvGrpSpPr>
            <p:cNvPr id="10277" name="Group 76">
              <a:extLst>
                <a:ext uri="{FF2B5EF4-FFF2-40B4-BE49-F238E27FC236}">
                  <a16:creationId xmlns:a16="http://schemas.microsoft.com/office/drawing/2014/main" xmlns="" id="{23103938-B4B2-4634-8CAC-4A4666F7AB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4" y="1019"/>
              <a:ext cx="672" cy="673"/>
              <a:chOff x="2064" y="1019"/>
              <a:chExt cx="672" cy="673"/>
            </a:xfrm>
          </p:grpSpPr>
          <p:sp>
            <p:nvSpPr>
              <p:cNvPr id="10282" name="Line 10">
                <a:extLst>
                  <a:ext uri="{FF2B5EF4-FFF2-40B4-BE49-F238E27FC236}">
                    <a16:creationId xmlns:a16="http://schemas.microsoft.com/office/drawing/2014/main" xmlns="" id="{FF65924C-359E-4568-99B9-0426F88800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0" y="1019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D"/>
              </a:p>
            </p:txBody>
          </p:sp>
          <p:sp>
            <p:nvSpPr>
              <p:cNvPr id="10283" name="Line 11">
                <a:extLst>
                  <a:ext uri="{FF2B5EF4-FFF2-40B4-BE49-F238E27FC236}">
                    <a16:creationId xmlns:a16="http://schemas.microsoft.com/office/drawing/2014/main" xmlns="" id="{22D99D40-892D-4DAC-B455-82CF5423F7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98" y="140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D"/>
              </a:p>
            </p:txBody>
          </p:sp>
          <p:sp>
            <p:nvSpPr>
              <p:cNvPr id="10284" name="Line 12">
                <a:extLst>
                  <a:ext uri="{FF2B5EF4-FFF2-40B4-BE49-F238E27FC236}">
                    <a16:creationId xmlns:a16="http://schemas.microsoft.com/office/drawing/2014/main" xmlns="" id="{C2A65C9A-1AC0-4407-9780-1C62B85CF0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592" y="1205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D"/>
              </a:p>
            </p:txBody>
          </p:sp>
          <p:sp>
            <p:nvSpPr>
              <p:cNvPr id="10285" name="Line 13">
                <a:extLst>
                  <a:ext uri="{FF2B5EF4-FFF2-40B4-BE49-F238E27FC236}">
                    <a16:creationId xmlns:a16="http://schemas.microsoft.com/office/drawing/2014/main" xmlns="" id="{74E12046-EDEE-4DF9-B649-ABC6884F9E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208" y="120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ID"/>
              </a:p>
            </p:txBody>
          </p:sp>
        </p:grpSp>
        <p:sp>
          <p:nvSpPr>
            <p:cNvPr id="10278" name="Line 32">
              <a:extLst>
                <a:ext uri="{FF2B5EF4-FFF2-40B4-BE49-F238E27FC236}">
                  <a16:creationId xmlns:a16="http://schemas.microsoft.com/office/drawing/2014/main" xmlns="" id="{A70252E2-7350-4B68-A6BC-74A2F1A325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1019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  <p:sp>
          <p:nvSpPr>
            <p:cNvPr id="10279" name="Line 33">
              <a:extLst>
                <a:ext uri="{FF2B5EF4-FFF2-40B4-BE49-F238E27FC236}">
                  <a16:creationId xmlns:a16="http://schemas.microsoft.com/office/drawing/2014/main" xmlns="" id="{53D6966C-291F-4173-9C66-16F313C630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0" y="14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  <p:sp>
          <p:nvSpPr>
            <p:cNvPr id="10280" name="Line 34">
              <a:extLst>
                <a:ext uri="{FF2B5EF4-FFF2-40B4-BE49-F238E27FC236}">
                  <a16:creationId xmlns:a16="http://schemas.microsoft.com/office/drawing/2014/main" xmlns="" id="{EFF68CBE-103B-4750-B822-5FC9E1E675A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504" y="1205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  <p:sp>
          <p:nvSpPr>
            <p:cNvPr id="10281" name="Line 35">
              <a:extLst>
                <a:ext uri="{FF2B5EF4-FFF2-40B4-BE49-F238E27FC236}">
                  <a16:creationId xmlns:a16="http://schemas.microsoft.com/office/drawing/2014/main" xmlns="" id="{1CDBA430-F822-4E9A-945A-45B1CE56D53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120" y="120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</p:grpSp>
      <p:sp>
        <p:nvSpPr>
          <p:cNvPr id="10248" name="Text Box 36">
            <a:extLst>
              <a:ext uri="{FF2B5EF4-FFF2-40B4-BE49-F238E27FC236}">
                <a16:creationId xmlns:a16="http://schemas.microsoft.com/office/drawing/2014/main" xmlns="" id="{F2C1E60C-2579-4FDB-8533-8A9F712869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0088" y="2019301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000" b="1">
                <a:latin typeface="Arial" panose="020B0604020202020204" pitchFamily="34" charset="0"/>
              </a:rPr>
              <a:t>nose</a:t>
            </a:r>
          </a:p>
        </p:txBody>
      </p:sp>
      <p:grpSp>
        <p:nvGrpSpPr>
          <p:cNvPr id="5" name="Group 68">
            <a:extLst>
              <a:ext uri="{FF2B5EF4-FFF2-40B4-BE49-F238E27FC236}">
                <a16:creationId xmlns:a16="http://schemas.microsoft.com/office/drawing/2014/main" xmlns="" id="{602B9906-1C22-4514-AEBF-8C8A86BD2AA7}"/>
              </a:ext>
            </a:extLst>
          </p:cNvPr>
          <p:cNvGrpSpPr>
            <a:grpSpLocks/>
          </p:cNvGrpSpPr>
          <p:nvPr/>
        </p:nvGrpSpPr>
        <p:grpSpPr bwMode="auto">
          <a:xfrm>
            <a:off x="4776788" y="1838326"/>
            <a:ext cx="2538412" cy="625475"/>
            <a:chOff x="2064" y="1158"/>
            <a:chExt cx="1599" cy="394"/>
          </a:xfrm>
        </p:grpSpPr>
        <p:sp>
          <p:nvSpPr>
            <p:cNvPr id="10269" name="Text Box 26">
              <a:extLst>
                <a:ext uri="{FF2B5EF4-FFF2-40B4-BE49-F238E27FC236}">
                  <a16:creationId xmlns:a16="http://schemas.microsoft.com/office/drawing/2014/main" xmlns="" id="{07293B12-8595-4562-98B8-2038C422BE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8" y="1160"/>
              <a:ext cx="3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000" b="1">
                  <a:latin typeface="Arial" panose="020B0604020202020204" pitchFamily="34" charset="0"/>
                </a:rPr>
                <a:t>UTQ</a:t>
              </a:r>
            </a:p>
          </p:txBody>
        </p:sp>
        <p:sp>
          <p:nvSpPr>
            <p:cNvPr id="10270" name="Text Box 37">
              <a:extLst>
                <a:ext uri="{FF2B5EF4-FFF2-40B4-BE49-F238E27FC236}">
                  <a16:creationId xmlns:a16="http://schemas.microsoft.com/office/drawing/2014/main" xmlns="" id="{69BC6C8B-B9D4-4FF8-97C3-2E9F20E1F0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7" y="1158"/>
              <a:ext cx="3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000" b="1">
                  <a:latin typeface="Arial" panose="020B0604020202020204" pitchFamily="34" charset="0"/>
                </a:rPr>
                <a:t>UTQ</a:t>
              </a:r>
            </a:p>
          </p:txBody>
        </p:sp>
        <p:sp>
          <p:nvSpPr>
            <p:cNvPr id="10271" name="Text Box 38">
              <a:extLst>
                <a:ext uri="{FF2B5EF4-FFF2-40B4-BE49-F238E27FC236}">
                  <a16:creationId xmlns:a16="http://schemas.microsoft.com/office/drawing/2014/main" xmlns="" id="{40A10554-9763-4BED-ABCC-B8F61913CD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1391"/>
              <a:ext cx="3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000" b="1">
                  <a:latin typeface="Arial" panose="020B0604020202020204" pitchFamily="34" charset="0"/>
                </a:rPr>
                <a:t>LTQ</a:t>
              </a:r>
            </a:p>
          </p:txBody>
        </p:sp>
        <p:sp>
          <p:nvSpPr>
            <p:cNvPr id="10272" name="Text Box 39">
              <a:extLst>
                <a:ext uri="{FF2B5EF4-FFF2-40B4-BE49-F238E27FC236}">
                  <a16:creationId xmlns:a16="http://schemas.microsoft.com/office/drawing/2014/main" xmlns="" id="{61353B28-90B9-4418-866F-2FEE26F85F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9" y="1398"/>
              <a:ext cx="3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000" b="1">
                  <a:latin typeface="Arial" panose="020B0604020202020204" pitchFamily="34" charset="0"/>
                </a:rPr>
                <a:t>LTQ</a:t>
              </a:r>
            </a:p>
          </p:txBody>
        </p:sp>
        <p:sp>
          <p:nvSpPr>
            <p:cNvPr id="10273" name="Text Box 40">
              <a:extLst>
                <a:ext uri="{FF2B5EF4-FFF2-40B4-BE49-F238E27FC236}">
                  <a16:creationId xmlns:a16="http://schemas.microsoft.com/office/drawing/2014/main" xmlns="" id="{CF5A6E70-56D3-428F-8068-E496E7BC3C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8" y="1398"/>
              <a:ext cx="3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000" b="1">
                  <a:latin typeface="Arial" panose="020B0604020202020204" pitchFamily="34" charset="0"/>
                </a:rPr>
                <a:t>LNQ</a:t>
              </a:r>
            </a:p>
          </p:txBody>
        </p:sp>
        <p:sp>
          <p:nvSpPr>
            <p:cNvPr id="10274" name="Text Box 41">
              <a:extLst>
                <a:ext uri="{FF2B5EF4-FFF2-40B4-BE49-F238E27FC236}">
                  <a16:creationId xmlns:a16="http://schemas.microsoft.com/office/drawing/2014/main" xmlns="" id="{72AE3330-77C5-42B4-82DA-55359E0CFE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1391"/>
              <a:ext cx="3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000" b="1">
                  <a:latin typeface="Arial" panose="020B0604020202020204" pitchFamily="34" charset="0"/>
                </a:rPr>
                <a:t>LNQ</a:t>
              </a:r>
            </a:p>
          </p:txBody>
        </p:sp>
        <p:sp>
          <p:nvSpPr>
            <p:cNvPr id="10275" name="Text Box 42">
              <a:extLst>
                <a:ext uri="{FF2B5EF4-FFF2-40B4-BE49-F238E27FC236}">
                  <a16:creationId xmlns:a16="http://schemas.microsoft.com/office/drawing/2014/main" xmlns="" id="{0844FF22-9C6F-4FAE-BE67-408C404FB0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72" y="1158"/>
              <a:ext cx="3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000" b="1">
                  <a:latin typeface="Arial" panose="020B0604020202020204" pitchFamily="34" charset="0"/>
                </a:rPr>
                <a:t>UNQ</a:t>
              </a:r>
            </a:p>
          </p:txBody>
        </p:sp>
        <p:sp>
          <p:nvSpPr>
            <p:cNvPr id="10276" name="Text Box 43">
              <a:extLst>
                <a:ext uri="{FF2B5EF4-FFF2-40B4-BE49-F238E27FC236}">
                  <a16:creationId xmlns:a16="http://schemas.microsoft.com/office/drawing/2014/main" xmlns="" id="{1954FCA5-19F3-4AE0-A96A-396CEB27A2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8" y="1160"/>
              <a:ext cx="3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000" b="1">
                  <a:latin typeface="Arial" panose="020B0604020202020204" pitchFamily="34" charset="0"/>
                </a:rPr>
                <a:t>UNQ</a:t>
              </a:r>
            </a:p>
          </p:txBody>
        </p:sp>
      </p:grpSp>
      <p:sp>
        <p:nvSpPr>
          <p:cNvPr id="10250" name="Text Box 44">
            <a:extLst>
              <a:ext uri="{FF2B5EF4-FFF2-40B4-BE49-F238E27FC236}">
                <a16:creationId xmlns:a16="http://schemas.microsoft.com/office/drawing/2014/main" xmlns="" id="{EB9A1147-3780-421F-BDF9-7C76C45DD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374776"/>
            <a:ext cx="1066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000" b="1">
                <a:latin typeface="Arial" panose="020B0604020202020204" pitchFamily="34" charset="0"/>
              </a:rPr>
              <a:t>Right retina</a:t>
            </a:r>
          </a:p>
        </p:txBody>
      </p:sp>
      <p:sp>
        <p:nvSpPr>
          <p:cNvPr id="10251" name="Text Box 45">
            <a:extLst>
              <a:ext uri="{FF2B5EF4-FFF2-40B4-BE49-F238E27FC236}">
                <a16:creationId xmlns:a16="http://schemas.microsoft.com/office/drawing/2014/main" xmlns="" id="{CA06DA21-3FFE-4DFE-BD5B-1CC353ECE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8575" y="1371601"/>
            <a:ext cx="990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000" b="1">
                <a:latin typeface="Arial" panose="020B0604020202020204" pitchFamily="34" charset="0"/>
              </a:rPr>
              <a:t>Left retina</a:t>
            </a:r>
          </a:p>
        </p:txBody>
      </p:sp>
      <p:grpSp>
        <p:nvGrpSpPr>
          <p:cNvPr id="10252" name="Group 74">
            <a:extLst>
              <a:ext uri="{FF2B5EF4-FFF2-40B4-BE49-F238E27FC236}">
                <a16:creationId xmlns:a16="http://schemas.microsoft.com/office/drawing/2014/main" xmlns="" id="{F2F6E7D3-C7AE-485E-A485-CEEF8C9ABFC3}"/>
              </a:ext>
            </a:extLst>
          </p:cNvPr>
          <p:cNvGrpSpPr>
            <a:grpSpLocks/>
          </p:cNvGrpSpPr>
          <p:nvPr/>
        </p:nvGrpSpPr>
        <p:grpSpPr bwMode="auto">
          <a:xfrm>
            <a:off x="5421314" y="2098675"/>
            <a:ext cx="1214437" cy="76200"/>
            <a:chOff x="2455" y="1322"/>
            <a:chExt cx="765" cy="48"/>
          </a:xfrm>
        </p:grpSpPr>
        <p:sp>
          <p:nvSpPr>
            <p:cNvPr id="10267" name="Oval 46">
              <a:extLst>
                <a:ext uri="{FF2B5EF4-FFF2-40B4-BE49-F238E27FC236}">
                  <a16:creationId xmlns:a16="http://schemas.microsoft.com/office/drawing/2014/main" xmlns="" id="{7D2114FA-B1A5-4125-9AEF-BCC913FA39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5" y="132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68" name="Oval 47">
              <a:extLst>
                <a:ext uri="{FF2B5EF4-FFF2-40B4-BE49-F238E27FC236}">
                  <a16:creationId xmlns:a16="http://schemas.microsoft.com/office/drawing/2014/main" xmlns="" id="{B136458B-F47E-41BB-BE70-A1F905552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2" y="132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0253" name="Text Box 48">
            <a:extLst>
              <a:ext uri="{FF2B5EF4-FFF2-40B4-BE49-F238E27FC236}">
                <a16:creationId xmlns:a16="http://schemas.microsoft.com/office/drawing/2014/main" xmlns="" id="{982B81C1-810A-4FC8-B5CE-7694C0025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4814" y="2741614"/>
            <a:ext cx="10937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000">
                <a:latin typeface="Arial" panose="020B0604020202020204" pitchFamily="34" charset="0"/>
              </a:rPr>
              <a:t>Papilla (optic nerve head)</a:t>
            </a:r>
          </a:p>
        </p:txBody>
      </p:sp>
      <p:sp>
        <p:nvSpPr>
          <p:cNvPr id="10254" name="Text Box 49">
            <a:extLst>
              <a:ext uri="{FF2B5EF4-FFF2-40B4-BE49-F238E27FC236}">
                <a16:creationId xmlns:a16="http://schemas.microsoft.com/office/drawing/2014/main" xmlns="" id="{CDE4B71B-063D-40C3-BB4E-9C61DE76A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738439"/>
            <a:ext cx="1066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000">
                <a:latin typeface="Arial" panose="020B0604020202020204" pitchFamily="34" charset="0"/>
              </a:rPr>
              <a:t>Macula with fovea centralis</a:t>
            </a:r>
          </a:p>
        </p:txBody>
      </p:sp>
      <p:sp>
        <p:nvSpPr>
          <p:cNvPr id="10255" name="Line 50">
            <a:extLst>
              <a:ext uri="{FF2B5EF4-FFF2-40B4-BE49-F238E27FC236}">
                <a16:creationId xmlns:a16="http://schemas.microsoft.com/office/drawing/2014/main" xmlns="" id="{BD19B23F-3529-4F1E-9273-0688CA811C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215265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D"/>
          </a:p>
        </p:txBody>
      </p:sp>
      <p:sp>
        <p:nvSpPr>
          <p:cNvPr id="10256" name="Line 51">
            <a:extLst>
              <a:ext uri="{FF2B5EF4-FFF2-40B4-BE49-F238E27FC236}">
                <a16:creationId xmlns:a16="http://schemas.microsoft.com/office/drawing/2014/main" xmlns="" id="{DBAA21B2-6EC7-4CBF-BEA0-66A3FD35407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570663" y="21336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D"/>
          </a:p>
        </p:txBody>
      </p:sp>
      <p:sp>
        <p:nvSpPr>
          <p:cNvPr id="10257" name="Text Box 53">
            <a:extLst>
              <a:ext uri="{FF2B5EF4-FFF2-40B4-BE49-F238E27FC236}">
                <a16:creationId xmlns:a16="http://schemas.microsoft.com/office/drawing/2014/main" xmlns="" id="{54568400-46DA-4A1E-B10B-38EEB83D21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276601"/>
            <a:ext cx="6400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Arial" panose="020B0604020202020204" pitchFamily="34" charset="0"/>
              </a:rPr>
              <a:t>Retina as you would see it through the ophthalmoscope &amp; the patient’s pupil</a:t>
            </a:r>
          </a:p>
        </p:txBody>
      </p:sp>
      <p:sp>
        <p:nvSpPr>
          <p:cNvPr id="10258" name="Text Box 54">
            <a:extLst>
              <a:ext uri="{FF2B5EF4-FFF2-40B4-BE49-F238E27FC236}">
                <a16:creationId xmlns:a16="http://schemas.microsoft.com/office/drawing/2014/main" xmlns="" id="{A63B97F4-7AAF-4A0D-9D47-886037762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052888"/>
            <a:ext cx="28194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 b="1" u="sng">
                <a:latin typeface="Arial" panose="020B0604020202020204" pitchFamily="34" charset="0"/>
              </a:rPr>
              <a:t>Temporal Hemiretina</a:t>
            </a:r>
          </a:p>
          <a:p>
            <a:pPr>
              <a:spcBef>
                <a:spcPct val="50000"/>
              </a:spcBef>
            </a:pPr>
            <a:r>
              <a:rPr lang="en-US" altLang="en-US" sz="1200" b="1">
                <a:latin typeface="Arial" panose="020B0604020202020204" pitchFamily="34" charset="0"/>
              </a:rPr>
              <a:t>UTQ = upper temporal quadrant</a:t>
            </a:r>
          </a:p>
          <a:p>
            <a:pPr>
              <a:spcBef>
                <a:spcPct val="50000"/>
              </a:spcBef>
            </a:pPr>
            <a:r>
              <a:rPr lang="en-US" altLang="en-US" sz="1200" b="1">
                <a:latin typeface="Arial" panose="020B0604020202020204" pitchFamily="34" charset="0"/>
              </a:rPr>
              <a:t>LTQ = lower temporal quadrant</a:t>
            </a:r>
          </a:p>
        </p:txBody>
      </p:sp>
      <p:sp>
        <p:nvSpPr>
          <p:cNvPr id="10259" name="Text Box 55">
            <a:extLst>
              <a:ext uri="{FF2B5EF4-FFF2-40B4-BE49-F238E27FC236}">
                <a16:creationId xmlns:a16="http://schemas.microsoft.com/office/drawing/2014/main" xmlns="" id="{69E382CE-ADD3-4993-B7F1-DE1ACE613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1" y="4041776"/>
            <a:ext cx="2817813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 b="1" u="sng">
                <a:latin typeface="Arial" panose="020B0604020202020204" pitchFamily="34" charset="0"/>
              </a:rPr>
              <a:t>Nasal Hemiretina</a:t>
            </a:r>
          </a:p>
          <a:p>
            <a:pPr>
              <a:spcBef>
                <a:spcPct val="50000"/>
              </a:spcBef>
            </a:pPr>
            <a:r>
              <a:rPr lang="en-US" altLang="en-US" sz="1200" b="1">
                <a:latin typeface="Arial" panose="020B0604020202020204" pitchFamily="34" charset="0"/>
              </a:rPr>
              <a:t>UNQ = upper nasal quadrant</a:t>
            </a:r>
          </a:p>
          <a:p>
            <a:pPr>
              <a:spcBef>
                <a:spcPct val="50000"/>
              </a:spcBef>
            </a:pPr>
            <a:r>
              <a:rPr lang="en-US" altLang="en-US" sz="1200" b="1">
                <a:latin typeface="Arial" panose="020B0604020202020204" pitchFamily="34" charset="0"/>
              </a:rPr>
              <a:t>LNQ = lower nasal quadrant</a:t>
            </a:r>
          </a:p>
        </p:txBody>
      </p:sp>
      <p:grpSp>
        <p:nvGrpSpPr>
          <p:cNvPr id="7" name="Group 62">
            <a:extLst>
              <a:ext uri="{FF2B5EF4-FFF2-40B4-BE49-F238E27FC236}">
                <a16:creationId xmlns:a16="http://schemas.microsoft.com/office/drawing/2014/main" xmlns="" id="{1321F995-0096-40FA-97CB-1F72B4D26D67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1600200"/>
            <a:ext cx="2438400" cy="884238"/>
            <a:chOff x="3456" y="1248"/>
            <a:chExt cx="1536" cy="557"/>
          </a:xfrm>
        </p:grpSpPr>
        <p:sp>
          <p:nvSpPr>
            <p:cNvPr id="10263" name="Text Box 58">
              <a:extLst>
                <a:ext uri="{FF2B5EF4-FFF2-40B4-BE49-F238E27FC236}">
                  <a16:creationId xmlns:a16="http://schemas.microsoft.com/office/drawing/2014/main" xmlns="" id="{2014B923-69E3-4252-B903-F4DA78651C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1632"/>
              <a:ext cx="100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200">
                  <a:solidFill>
                    <a:srgbClr val="CC0000"/>
                  </a:solidFill>
                  <a:latin typeface="Arial" panose="020B0604020202020204" pitchFamily="34" charset="0"/>
                </a:rPr>
                <a:t>Horizontal Meridian</a:t>
              </a:r>
              <a:endParaRPr lang="en-US" altLang="en-US" sz="1200">
                <a:latin typeface="Arial" panose="020B0604020202020204" pitchFamily="34" charset="0"/>
              </a:endParaRPr>
            </a:p>
          </p:txBody>
        </p:sp>
        <p:sp>
          <p:nvSpPr>
            <p:cNvPr id="10264" name="Text Box 59">
              <a:extLst>
                <a:ext uri="{FF2B5EF4-FFF2-40B4-BE49-F238E27FC236}">
                  <a16:creationId xmlns:a16="http://schemas.microsoft.com/office/drawing/2014/main" xmlns="" id="{7A76DBAE-1ACD-455C-B5F4-293C816922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1248"/>
              <a:ext cx="100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200">
                  <a:solidFill>
                    <a:srgbClr val="CC0000"/>
                  </a:solidFill>
                  <a:latin typeface="Arial" panose="020B0604020202020204" pitchFamily="34" charset="0"/>
                </a:rPr>
                <a:t>Vertical Meridian</a:t>
              </a:r>
              <a:endParaRPr lang="en-US" altLang="en-US" sz="1200">
                <a:latin typeface="Arial" panose="020B0604020202020204" pitchFamily="34" charset="0"/>
              </a:endParaRPr>
            </a:p>
          </p:txBody>
        </p:sp>
        <p:sp>
          <p:nvSpPr>
            <p:cNvPr id="10265" name="Line 60">
              <a:extLst>
                <a:ext uri="{FF2B5EF4-FFF2-40B4-BE49-F238E27FC236}">
                  <a16:creationId xmlns:a16="http://schemas.microsoft.com/office/drawing/2014/main" xmlns="" id="{B1335FFD-C17D-4BF9-A32B-59E56B5A57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56" y="1344"/>
              <a:ext cx="432" cy="48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  <p:sp>
          <p:nvSpPr>
            <p:cNvPr id="10266" name="Line 61">
              <a:extLst>
                <a:ext uri="{FF2B5EF4-FFF2-40B4-BE49-F238E27FC236}">
                  <a16:creationId xmlns:a16="http://schemas.microsoft.com/office/drawing/2014/main" xmlns="" id="{647BC07B-5FE3-4516-95C7-A5B6D1C3C3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600" y="1584"/>
              <a:ext cx="480" cy="144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</p:grpSp>
      <p:sp>
        <p:nvSpPr>
          <p:cNvPr id="10261" name="Text Box 65">
            <a:extLst>
              <a:ext uri="{FF2B5EF4-FFF2-40B4-BE49-F238E27FC236}">
                <a16:creationId xmlns:a16="http://schemas.microsoft.com/office/drawing/2014/main" xmlns="" id="{85821868-9410-439C-8C16-6A177CD86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400" y="76201"/>
            <a:ext cx="901700" cy="284163"/>
          </a:xfrm>
          <a:prstGeom prst="rect">
            <a:avLst/>
          </a:prstGeom>
          <a:solidFill>
            <a:srgbClr val="B7FFAD"/>
          </a:solidFill>
          <a:ln w="9525">
            <a:solidFill>
              <a:srgbClr val="8FC787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>
                <a:latin typeface="Arial" panose="020B0604020202020204" pitchFamily="34" charset="0"/>
              </a:rPr>
              <a:t>Pg. 2</a:t>
            </a:r>
          </a:p>
        </p:txBody>
      </p:sp>
      <p:sp>
        <p:nvSpPr>
          <p:cNvPr id="35907" name="Text Box 67">
            <a:extLst>
              <a:ext uri="{FF2B5EF4-FFF2-40B4-BE49-F238E27FC236}">
                <a16:creationId xmlns:a16="http://schemas.microsoft.com/office/drawing/2014/main" xmlns="" id="{0E59D3CE-B58A-40F1-88E0-3608ECD058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638800"/>
            <a:ext cx="6858000" cy="596900"/>
          </a:xfrm>
          <a:prstGeom prst="rect">
            <a:avLst/>
          </a:prstGeom>
          <a:noFill/>
          <a:ln w="9525">
            <a:solidFill>
              <a:srgbClr val="BD041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600" dirty="0">
                <a:latin typeface="Verdana" panose="020B0604030504040204" pitchFamily="34" charset="0"/>
              </a:rPr>
              <a:t>The </a:t>
            </a:r>
            <a:r>
              <a:rPr lang="en-US" altLang="en-US" sz="1600" b="1" dirty="0">
                <a:latin typeface="Verdana" panose="020B0604030504040204" pitchFamily="34" charset="0"/>
              </a:rPr>
              <a:t>blind spot</a:t>
            </a:r>
            <a:r>
              <a:rPr lang="en-US" altLang="en-US" sz="1600" dirty="0">
                <a:latin typeface="Verdana" panose="020B0604030504040204" pitchFamily="34" charset="0"/>
              </a:rPr>
              <a:t> in the Visual Field corresponds to the location of the optic nerve head on the NASAL side of the retina.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0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E28152-BF9A-49DF-BCE8-FDCA4BC1D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Mata: Retina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AF42649-DE2E-4EEE-972D-792AEA76EFF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ID" dirty="0"/>
              <a:t>Fovea: </a:t>
            </a:r>
            <a:r>
              <a:rPr lang="en-ID" dirty="0" err="1"/>
              <a:t>titik</a:t>
            </a:r>
            <a:r>
              <a:rPr lang="en-ID" dirty="0"/>
              <a:t> </a:t>
            </a:r>
            <a:r>
              <a:rPr lang="en-ID" dirty="0" err="1"/>
              <a:t>fiksasi</a:t>
            </a:r>
            <a:r>
              <a:rPr lang="en-ID" dirty="0"/>
              <a:t> </a:t>
            </a:r>
            <a:r>
              <a:rPr lang="en-ID" dirty="0" err="1"/>
              <a:t>sentral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mata</a:t>
            </a:r>
            <a:r>
              <a:rPr lang="en-ID" dirty="0"/>
              <a:t> // wilayah retina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ketajaman</a:t>
            </a:r>
            <a:r>
              <a:rPr lang="en-ID" dirty="0"/>
              <a:t> visual </a:t>
            </a:r>
            <a:r>
              <a:rPr lang="en-ID" dirty="0" err="1"/>
              <a:t>tertinggi</a:t>
            </a:r>
            <a:r>
              <a:rPr lang="en-ID" dirty="0"/>
              <a:t>.</a:t>
            </a:r>
          </a:p>
          <a:p>
            <a:endParaRPr lang="en-ID" dirty="0"/>
          </a:p>
          <a:p>
            <a:r>
              <a:rPr lang="en-ID" dirty="0" err="1"/>
              <a:t>Makula</a:t>
            </a:r>
            <a:r>
              <a:rPr lang="en-ID" dirty="0"/>
              <a:t>: </a:t>
            </a:r>
            <a:r>
              <a:rPr lang="en-ID" dirty="0" err="1"/>
              <a:t>daerah</a:t>
            </a:r>
            <a:r>
              <a:rPr lang="en-ID" dirty="0"/>
              <a:t> oval </a:t>
            </a:r>
            <a:r>
              <a:rPr lang="en-ID" dirty="0" err="1"/>
              <a:t>kira-kira</a:t>
            </a:r>
            <a:r>
              <a:rPr lang="en-ID" dirty="0"/>
              <a:t> 3-5 mm yang </a:t>
            </a:r>
            <a:r>
              <a:rPr lang="en-ID" dirty="0" err="1"/>
              <a:t>mengelilingi</a:t>
            </a:r>
            <a:r>
              <a:rPr lang="en-ID" dirty="0"/>
              <a:t> fovea, juga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ketajaman</a:t>
            </a:r>
            <a:r>
              <a:rPr lang="en-ID" dirty="0"/>
              <a:t> </a:t>
            </a:r>
            <a:r>
              <a:rPr lang="en-ID" dirty="0" err="1"/>
              <a:t>penglihatan</a:t>
            </a:r>
            <a:r>
              <a:rPr lang="en-ID" dirty="0"/>
              <a:t> yang </a:t>
            </a:r>
            <a:r>
              <a:rPr lang="en-ID" dirty="0" err="1"/>
              <a:t>tinggi</a:t>
            </a:r>
            <a:r>
              <a:rPr lang="en-ID" dirty="0"/>
              <a:t>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63D8BBDD-ED99-49A6-955A-89B1FB83BEE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89587" y="2541175"/>
            <a:ext cx="4346825" cy="2920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105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DEB156-7CBC-4D6E-A74B-CEBBC6EB9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Mata : Retina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13628A-E702-44CE-A04B-D91F18776ED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D" dirty="0" err="1"/>
              <a:t>Sel</a:t>
            </a:r>
            <a:r>
              <a:rPr lang="en-ID" dirty="0"/>
              <a:t> </a:t>
            </a:r>
            <a:r>
              <a:rPr lang="en-ID" dirty="0" err="1"/>
              <a:t>Batang</a:t>
            </a:r>
            <a:r>
              <a:rPr lang="en-ID" dirty="0"/>
              <a:t>: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banyak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sel</a:t>
            </a:r>
            <a:r>
              <a:rPr lang="en-ID" dirty="0"/>
              <a:t> </a:t>
            </a:r>
            <a:r>
              <a:rPr lang="en-ID" dirty="0" err="1"/>
              <a:t>kerucut</a:t>
            </a:r>
            <a:r>
              <a:rPr lang="en-ID" dirty="0"/>
              <a:t>, </a:t>
            </a:r>
            <a:r>
              <a:rPr lang="en-ID" dirty="0" err="1"/>
              <a:t>perbandingan</a:t>
            </a:r>
            <a:r>
              <a:rPr lang="en-ID" dirty="0"/>
              <a:t> 20: 1,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resolusi</a:t>
            </a:r>
            <a:r>
              <a:rPr lang="en-ID" dirty="0"/>
              <a:t> </a:t>
            </a:r>
            <a:r>
              <a:rPr lang="en-ID" dirty="0" err="1"/>
              <a:t>rangsangan</a:t>
            </a:r>
            <a:r>
              <a:rPr lang="en-ID" dirty="0"/>
              <a:t> visual </a:t>
            </a:r>
            <a:r>
              <a:rPr lang="en-ID" dirty="0" err="1"/>
              <a:t>spasial</a:t>
            </a:r>
            <a:r>
              <a:rPr lang="en-ID" dirty="0"/>
              <a:t> &amp; temporal yang </a:t>
            </a:r>
            <a:r>
              <a:rPr lang="en-ID" dirty="0" err="1"/>
              <a:t>buruk</a:t>
            </a:r>
            <a:r>
              <a:rPr lang="en-ID" dirty="0"/>
              <a:t>,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mendeteksi</a:t>
            </a:r>
            <a:r>
              <a:rPr lang="en-ID" dirty="0"/>
              <a:t> </a:t>
            </a:r>
            <a:r>
              <a:rPr lang="en-ID" dirty="0" err="1"/>
              <a:t>warna</a:t>
            </a:r>
            <a:r>
              <a:rPr lang="en-ID" dirty="0"/>
              <a:t> &gt;&gt; </a:t>
            </a:r>
            <a:r>
              <a:rPr lang="en-ID" dirty="0" err="1"/>
              <a:t>penglihatan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pencahayaan</a:t>
            </a:r>
            <a:r>
              <a:rPr lang="en-ID" dirty="0"/>
              <a:t> </a:t>
            </a:r>
            <a:r>
              <a:rPr lang="en-ID" dirty="0" err="1"/>
              <a:t>rendah</a:t>
            </a:r>
            <a:r>
              <a:rPr lang="en-ID" dirty="0"/>
              <a:t>.</a:t>
            </a:r>
          </a:p>
          <a:p>
            <a:endParaRPr lang="en-ID" dirty="0"/>
          </a:p>
          <a:p>
            <a:r>
              <a:rPr lang="en-ID" dirty="0" err="1"/>
              <a:t>Sel</a:t>
            </a:r>
            <a:r>
              <a:rPr lang="en-ID" dirty="0"/>
              <a:t> </a:t>
            </a:r>
            <a:r>
              <a:rPr lang="en-ID" dirty="0" err="1"/>
              <a:t>Kerucut</a:t>
            </a:r>
            <a:r>
              <a:rPr lang="en-ID" dirty="0"/>
              <a:t>: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sedikit</a:t>
            </a:r>
            <a:r>
              <a:rPr lang="en-ID" dirty="0"/>
              <a:t>,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banyak</a:t>
            </a:r>
            <a:r>
              <a:rPr lang="en-ID" dirty="0"/>
              <a:t> </a:t>
            </a:r>
            <a:r>
              <a:rPr lang="en-ID" dirty="0" err="1"/>
              <a:t>terwakili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fovea &gt;&gt;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resolusi</a:t>
            </a:r>
            <a:r>
              <a:rPr lang="en-ID" dirty="0"/>
              <a:t> </a:t>
            </a:r>
            <a:r>
              <a:rPr lang="en-ID" dirty="0" err="1"/>
              <a:t>spasial</a:t>
            </a:r>
            <a:r>
              <a:rPr lang="en-ID" dirty="0"/>
              <a:t> &amp; temporal yang </a:t>
            </a:r>
            <a:r>
              <a:rPr lang="en-ID" dirty="0" err="1"/>
              <a:t>tinggi</a:t>
            </a:r>
            <a:r>
              <a:rPr lang="en-ID" dirty="0"/>
              <a:t> &gt;&gt;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mendeteksi</a:t>
            </a:r>
            <a:r>
              <a:rPr lang="en-ID" dirty="0"/>
              <a:t> </a:t>
            </a:r>
            <a:r>
              <a:rPr lang="en-ID" dirty="0" err="1"/>
              <a:t>warna</a:t>
            </a:r>
            <a:endParaRPr lang="en-ID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E3BF6DBC-CEB1-4010-9DFF-C673F7662F9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12111" y="2318652"/>
            <a:ext cx="3901778" cy="3365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368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111722-BBA9-49DA-890C-94FCE79E7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Mata: Retina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80E397-A4F3-4F06-ADBF-343EED079B9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D" dirty="0" err="1"/>
              <a:t>Diskus</a:t>
            </a:r>
            <a:r>
              <a:rPr lang="en-ID" dirty="0"/>
              <a:t> </a:t>
            </a:r>
            <a:r>
              <a:rPr lang="en-ID" dirty="0" err="1"/>
              <a:t>optikus</a:t>
            </a:r>
            <a:r>
              <a:rPr lang="en-ID" dirty="0"/>
              <a:t>: </a:t>
            </a:r>
            <a:r>
              <a:rPr lang="en-ID" dirty="0" err="1"/>
              <a:t>daerah</a:t>
            </a:r>
            <a:r>
              <a:rPr lang="en-ID" dirty="0"/>
              <a:t> </a:t>
            </a:r>
            <a:r>
              <a:rPr lang="en-ID" dirty="0" err="1"/>
              <a:t>tempat</a:t>
            </a:r>
            <a:r>
              <a:rPr lang="en-ID" dirty="0"/>
              <a:t> </a:t>
            </a:r>
            <a:r>
              <a:rPr lang="en-ID" dirty="0" err="1"/>
              <a:t>akson</a:t>
            </a:r>
            <a:r>
              <a:rPr lang="en-ID" dirty="0"/>
              <a:t> </a:t>
            </a:r>
            <a:r>
              <a:rPr lang="en-ID" dirty="0" err="1"/>
              <a:t>meninggalkan</a:t>
            </a:r>
            <a:r>
              <a:rPr lang="en-ID" dirty="0"/>
              <a:t> retina </a:t>
            </a:r>
            <a:r>
              <a:rPr lang="en-ID" dirty="0" err="1"/>
              <a:t>berkumpul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membentuk</a:t>
            </a:r>
            <a:r>
              <a:rPr lang="en-ID" dirty="0"/>
              <a:t> </a:t>
            </a:r>
            <a:r>
              <a:rPr lang="en-ID" dirty="0" err="1"/>
              <a:t>saraf</a:t>
            </a:r>
            <a:r>
              <a:rPr lang="en-ID" dirty="0"/>
              <a:t> </a:t>
            </a:r>
            <a:r>
              <a:rPr lang="en-ID" dirty="0" err="1"/>
              <a:t>optik</a:t>
            </a:r>
            <a:r>
              <a:rPr lang="en-ID" dirty="0"/>
              <a:t>.</a:t>
            </a:r>
          </a:p>
          <a:p>
            <a:endParaRPr lang="en-ID" dirty="0"/>
          </a:p>
          <a:p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fotoreseptor</a:t>
            </a:r>
            <a:r>
              <a:rPr lang="en-ID" dirty="0"/>
              <a:t> di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cakram</a:t>
            </a:r>
            <a:r>
              <a:rPr lang="en-ID" dirty="0"/>
              <a:t> </a:t>
            </a:r>
            <a:r>
              <a:rPr lang="en-ID" dirty="0" err="1"/>
              <a:t>optik</a:t>
            </a:r>
            <a:r>
              <a:rPr lang="en-ID" dirty="0"/>
              <a:t> &gt;&gt; </a:t>
            </a:r>
            <a:r>
              <a:rPr lang="en-ID" dirty="0" err="1"/>
              <a:t>menciptakan</a:t>
            </a:r>
            <a:r>
              <a:rPr lang="en-ID" dirty="0"/>
              <a:t> </a:t>
            </a:r>
            <a:r>
              <a:rPr lang="en-ID" dirty="0" err="1"/>
              <a:t>titik</a:t>
            </a:r>
            <a:r>
              <a:rPr lang="en-ID" dirty="0"/>
              <a:t> </a:t>
            </a:r>
            <a:r>
              <a:rPr lang="en-ID" dirty="0" err="1"/>
              <a:t>buta</a:t>
            </a:r>
            <a:r>
              <a:rPr lang="en-ID" dirty="0"/>
              <a:t> </a:t>
            </a:r>
            <a:r>
              <a:rPr lang="en-ID" dirty="0" err="1"/>
              <a:t>kecil</a:t>
            </a:r>
            <a:r>
              <a:rPr lang="en-ID" dirty="0"/>
              <a:t> yang </a:t>
            </a:r>
            <a:r>
              <a:rPr lang="en-ID" dirty="0" err="1"/>
              <a:t>terletak</a:t>
            </a:r>
            <a:r>
              <a:rPr lang="en-ID" dirty="0"/>
              <a:t> 15 ° lateral dan inferior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titik</a:t>
            </a:r>
            <a:r>
              <a:rPr lang="en-ID" dirty="0"/>
              <a:t> </a:t>
            </a:r>
            <a:r>
              <a:rPr lang="en-ID" dirty="0" err="1"/>
              <a:t>fiksasi</a:t>
            </a:r>
            <a:r>
              <a:rPr lang="en-ID" dirty="0"/>
              <a:t> </a:t>
            </a:r>
            <a:r>
              <a:rPr lang="en-ID" dirty="0" err="1"/>
              <a:t>sentral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mata</a:t>
            </a:r>
            <a:r>
              <a:rPr lang="en-ID" dirty="0"/>
              <a:t>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476A8D47-46D4-40D1-898D-528392E6AAB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59105" y="2160142"/>
            <a:ext cx="4407790" cy="368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552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1509</Words>
  <Application>Microsoft Office PowerPoint</Application>
  <PresentationFormat>Custom</PresentationFormat>
  <Paragraphs>279</Paragraphs>
  <Slides>19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Praktikum Fisiologi   MEDAN PENGLIHATAN</vt:lpstr>
      <vt:lpstr>Tujuan Belajar</vt:lpstr>
      <vt:lpstr>The Visual Pathway</vt:lpstr>
      <vt:lpstr>Mata: pembentukan bayangan benda</vt:lpstr>
      <vt:lpstr>PowerPoint Presentation</vt:lpstr>
      <vt:lpstr>Retinal Quadrants</vt:lpstr>
      <vt:lpstr>Mata: Retina</vt:lpstr>
      <vt:lpstr>Mata : Retina</vt:lpstr>
      <vt:lpstr>Mata: Retina</vt:lpstr>
      <vt:lpstr>Visual Fields &amp; the Visual Pathway</vt:lpstr>
      <vt:lpstr>Medan Penglihatan</vt:lpstr>
      <vt:lpstr>Medan Penglihatan:  Binocular</vt:lpstr>
      <vt:lpstr>Medan penglihatan </vt:lpstr>
      <vt:lpstr>Lesions of the Visual Pathway</vt:lpstr>
      <vt:lpstr>Lesions of the Visual Pathway</vt:lpstr>
      <vt:lpstr>Praktikum</vt:lpstr>
      <vt:lpstr>Perimeter</vt:lpstr>
      <vt:lpstr>Praktikum</vt:lpstr>
      <vt:lpstr>Pengukuran dan pemetaan medan penglihatan titik buta/blind spot monokuler mata kanan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Praktikum Fisiologi   MEDAN PENGLIHATAN</dc:title>
  <dc:creator>zulkhah noor</dc:creator>
  <cp:lastModifiedBy>umy</cp:lastModifiedBy>
  <cp:revision>19</cp:revision>
  <dcterms:created xsi:type="dcterms:W3CDTF">2021-02-01T22:23:02Z</dcterms:created>
  <dcterms:modified xsi:type="dcterms:W3CDTF">2021-02-04T07:14:59Z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442514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S9.0.3</vt:lpwstr>
  </property>
</Properties>
</file>