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3" r:id="rId8"/>
    <p:sldId id="264" r:id="rId9"/>
    <p:sldId id="262" r:id="rId10"/>
    <p:sldId id="272" r:id="rId11"/>
    <p:sldId id="265" r:id="rId12"/>
    <p:sldId id="267" r:id="rId13"/>
    <p:sldId id="273" r:id="rId14"/>
    <p:sldId id="274" r:id="rId15"/>
    <p:sldId id="268" r:id="rId16"/>
    <p:sldId id="270" r:id="rId17"/>
    <p:sldId id="275" r:id="rId18"/>
    <p:sldId id="276" r:id="rId19"/>
    <p:sldId id="269" r:id="rId20"/>
    <p:sldId id="271" r:id="rId2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36" y="-29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9143999" cy="385157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16886"/>
            <a:ext cx="8077200" cy="1255014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371600"/>
            <a:ext cx="8077200" cy="1124712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5A67D-4988-41B5-B67F-E4985E79616B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8D197-197F-4B7F-9C17-8158DAA993E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3846251"/>
            <a:ext cx="9144000" cy="3429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5A67D-4988-41B5-B67F-E4985E79616B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8D197-197F-4B7F-9C17-8158DAA993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51435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8" y="0"/>
            <a:ext cx="2514601" cy="51435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05980"/>
            <a:ext cx="1905000" cy="4388644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438864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5A67D-4988-41B5-B67F-E4985E79616B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4783095"/>
            <a:ext cx="3836404" cy="273844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8D197-197F-4B7F-9C17-8158DAA993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586"/>
            <a:ext cx="8229600" cy="939546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5A67D-4988-41B5-B67F-E4985E79616B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8D197-197F-4B7F-9C17-8158DAA993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195189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1951890"/>
            <a:ext cx="9144000" cy="3429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89154"/>
            <a:ext cx="8013192" cy="1227582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371600"/>
            <a:ext cx="8022336" cy="51435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5A67D-4988-41B5-B67F-E4985E79616B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8D197-197F-4B7F-9C17-8158DAA993E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0452"/>
            <a:ext cx="4038600" cy="3467862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0452"/>
            <a:ext cx="4038600" cy="34678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5A67D-4988-41B5-B67F-E4985E79616B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8D197-197F-4B7F-9C17-8158DAA993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4241"/>
            <a:ext cx="4040188" cy="536516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37134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4241"/>
            <a:ext cx="4041775" cy="536516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37134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5A67D-4988-41B5-B67F-E4985E79616B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8D197-197F-4B7F-9C17-8158DAA993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5A67D-4988-41B5-B67F-E4985E79616B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8D197-197F-4B7F-9C17-8158DAA993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5A67D-4988-41B5-B67F-E4985E79616B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8D197-197F-4B7F-9C17-8158DAA993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14300"/>
            <a:ext cx="2523744" cy="733806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8" y="1307350"/>
            <a:ext cx="5920641" cy="34191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297514"/>
            <a:ext cx="2468880" cy="3429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5A67D-4988-41B5-B67F-E4985E79616B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8D197-197F-4B7F-9C17-8158DAA993EF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090422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090422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16586"/>
            <a:ext cx="2525150" cy="733806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6" y="1113606"/>
            <a:ext cx="6247397" cy="4029894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296162"/>
            <a:ext cx="2468880" cy="3429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877824"/>
            <a:ext cx="2523744" cy="150876"/>
          </a:xfrm>
        </p:spPr>
        <p:txBody>
          <a:bodyPr/>
          <a:lstStyle/>
          <a:p>
            <a:fld id="{C655A67D-4988-41B5-B67F-E4985E79616B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51435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51435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877824"/>
            <a:ext cx="5193792" cy="150876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877824"/>
            <a:ext cx="733864" cy="150876"/>
          </a:xfrm>
        </p:spPr>
        <p:txBody>
          <a:bodyPr/>
          <a:lstStyle/>
          <a:p>
            <a:fld id="{AFF8D197-197F-4B7F-9C17-8158DAA993E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076921"/>
            <a:ext cx="9144000" cy="3429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1" y="0"/>
            <a:ext cx="9143999" cy="10753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14300"/>
            <a:ext cx="8229600" cy="938297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1394"/>
            <a:ext cx="8229600" cy="3469207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857749"/>
            <a:ext cx="2133600" cy="20574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C655A67D-4988-41B5-B67F-E4985E79616B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7" y="4857749"/>
            <a:ext cx="5507719" cy="20574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4857749"/>
            <a:ext cx="733864" cy="20574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FF8D197-197F-4B7F-9C17-8158DAA993E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495550"/>
            <a:ext cx="5181600" cy="1066800"/>
          </a:xfrm>
        </p:spPr>
        <p:txBody>
          <a:bodyPr>
            <a:noAutofit/>
          </a:bodyPr>
          <a:lstStyle/>
          <a:p>
            <a:pPr algn="ctr" defTabSz="457200"/>
            <a:r>
              <a:rPr lang="en-US" sz="7200" dirty="0"/>
              <a:t>CARTILAGE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943350"/>
            <a:ext cx="5181600" cy="991362"/>
          </a:xfrm>
        </p:spPr>
        <p:txBody>
          <a:bodyPr/>
          <a:lstStyle/>
          <a:p>
            <a:pPr algn="ctr"/>
            <a:r>
              <a:rPr lang="en-US" dirty="0"/>
              <a:t>HISTOLOGY LABORATORY DEPARTMENT</a:t>
            </a:r>
          </a:p>
          <a:p>
            <a:pPr algn="ctr"/>
            <a:r>
              <a:rPr lang="en-US" dirty="0"/>
              <a:t>MEDICAL &amp; HEALTH SCIENCE FACULTY</a:t>
            </a:r>
          </a:p>
          <a:p>
            <a:pPr algn="ctr"/>
            <a:r>
              <a:rPr lang="en-US" dirty="0"/>
              <a:t>MUHAMADIYAH  YOGYAKARTA  UNIVERSITY</a:t>
            </a:r>
          </a:p>
        </p:txBody>
      </p:sp>
      <p:pic>
        <p:nvPicPr>
          <p:cNvPr id="4" name="Picture 2" descr="http://www.umy.ac.id/wp-content/themes/umy-bs/images/logo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7690" y="0"/>
            <a:ext cx="324631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9441419"/>
      </p:ext>
    </p:extLst>
  </p:cSld>
  <p:clrMapOvr>
    <a:masterClrMapping/>
  </p:clrMapOvr>
  <p:transition spd="slow">
    <p:push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0"/>
            <a:ext cx="6858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0" y="0"/>
            <a:ext cx="2286000" cy="5143500"/>
          </a:xfrm>
          <a:prstGeom prst="rect">
            <a:avLst/>
          </a:prstGeom>
          <a:solidFill>
            <a:srgbClr val="00B0F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rtlCol="0" anchor="ctr" anchorCtr="1">
            <a:no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HYALINE CARTILAGE</a:t>
            </a:r>
          </a:p>
        </p:txBody>
      </p:sp>
    </p:spTree>
    <p:extLst>
      <p:ext uri="{BB962C8B-B14F-4D97-AF65-F5344CB8AC3E}">
        <p14:creationId xmlns:p14="http://schemas.microsoft.com/office/powerpoint/2010/main" val="2939133923"/>
      </p:ext>
    </p:extLst>
  </p:cSld>
  <p:clrMapOvr>
    <a:masterClrMapping/>
  </p:clrMapOvr>
  <p:transition spd="slow">
    <p:push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1a copy"/>
          <p:cNvPicPr>
            <a:picLocks noChangeAspect="1" noChangeArrowheads="1"/>
          </p:cNvPicPr>
          <p:nvPr/>
        </p:nvPicPr>
        <p:blipFill rotWithShape="1">
          <a:blip r:embed="rId2"/>
          <a:srcRect l="95011" r="1071" b="5765"/>
          <a:stretch/>
        </p:blipFill>
        <p:spPr bwMode="auto">
          <a:xfrm>
            <a:off x="0" y="1047750"/>
            <a:ext cx="9144000" cy="4095749"/>
          </a:xfrm>
          <a:prstGeom prst="rect">
            <a:avLst/>
          </a:prstGeom>
          <a:noFill/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ELASTIC CARTILAGE</a:t>
            </a:r>
          </a:p>
        </p:txBody>
      </p:sp>
      <p:pic>
        <p:nvPicPr>
          <p:cNvPr id="5" name="Picture 5" descr="c3a copy"/>
          <p:cNvPicPr>
            <a:picLocks noChangeAspect="1" noChangeArrowheads="1"/>
          </p:cNvPicPr>
          <p:nvPr/>
        </p:nvPicPr>
        <p:blipFill rotWithShape="1">
          <a:blip r:embed="rId3"/>
          <a:srcRect r="9812"/>
          <a:stretch/>
        </p:blipFill>
        <p:spPr bwMode="auto">
          <a:xfrm>
            <a:off x="76200" y="1200150"/>
            <a:ext cx="7675880" cy="3943350"/>
          </a:xfrm>
          <a:prstGeom prst="rect">
            <a:avLst/>
          </a:prstGeom>
          <a:noFill/>
        </p:spPr>
      </p:pic>
      <p:pic>
        <p:nvPicPr>
          <p:cNvPr id="7" name="Picture 6" descr="c1a copy"/>
          <p:cNvPicPr>
            <a:picLocks noChangeAspect="1" noChangeArrowheads="1"/>
          </p:cNvPicPr>
          <p:nvPr/>
        </p:nvPicPr>
        <p:blipFill rotWithShape="1">
          <a:blip r:embed="rId2"/>
          <a:srcRect l="95011" r="1071" b="5765"/>
          <a:stretch/>
        </p:blipFill>
        <p:spPr bwMode="auto">
          <a:xfrm>
            <a:off x="6629400" y="2711131"/>
            <a:ext cx="1485900" cy="7524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06285715"/>
      </p:ext>
    </p:extLst>
  </p:cSld>
  <p:clrMapOvr>
    <a:masterClrMapping/>
  </p:clrMapOvr>
  <p:transition spd="slow">
    <p:push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1a copy"/>
          <p:cNvPicPr>
            <a:picLocks noChangeAspect="1" noChangeArrowheads="1"/>
          </p:cNvPicPr>
          <p:nvPr/>
        </p:nvPicPr>
        <p:blipFill rotWithShape="1">
          <a:blip r:embed="rId2"/>
          <a:srcRect l="95011" r="1071" b="5765"/>
          <a:stretch/>
        </p:blipFill>
        <p:spPr bwMode="auto">
          <a:xfrm>
            <a:off x="0" y="1047750"/>
            <a:ext cx="9144000" cy="4095749"/>
          </a:xfrm>
          <a:prstGeom prst="rect">
            <a:avLst/>
          </a:prstGeom>
          <a:noFill/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ELASTIC CARTILAGE</a:t>
            </a:r>
          </a:p>
        </p:txBody>
      </p:sp>
      <p:pic>
        <p:nvPicPr>
          <p:cNvPr id="5" name="Picture 5" descr="c3b copy"/>
          <p:cNvPicPr>
            <a:picLocks noChangeAspect="1" noChangeArrowheads="1"/>
          </p:cNvPicPr>
          <p:nvPr/>
        </p:nvPicPr>
        <p:blipFill rotWithShape="1">
          <a:blip r:embed="rId3"/>
          <a:srcRect b="5480"/>
          <a:stretch/>
        </p:blipFill>
        <p:spPr bwMode="auto">
          <a:xfrm>
            <a:off x="144463" y="1200149"/>
            <a:ext cx="8618537" cy="3943349"/>
          </a:xfrm>
          <a:prstGeom prst="rect">
            <a:avLst/>
          </a:prstGeom>
          <a:noFill/>
        </p:spPr>
      </p:pic>
      <p:pic>
        <p:nvPicPr>
          <p:cNvPr id="7" name="Picture 6" descr="c1a copy"/>
          <p:cNvPicPr>
            <a:picLocks noChangeAspect="1" noChangeArrowheads="1"/>
          </p:cNvPicPr>
          <p:nvPr/>
        </p:nvPicPr>
        <p:blipFill rotWithShape="1">
          <a:blip r:embed="rId2"/>
          <a:srcRect l="95011" r="1071" b="5765"/>
          <a:stretch/>
        </p:blipFill>
        <p:spPr bwMode="auto">
          <a:xfrm>
            <a:off x="6096000" y="1428750"/>
            <a:ext cx="1676400" cy="433787"/>
          </a:xfrm>
          <a:prstGeom prst="rect">
            <a:avLst/>
          </a:prstGeom>
          <a:noFill/>
        </p:spPr>
      </p:pic>
      <p:pic>
        <p:nvPicPr>
          <p:cNvPr id="8" name="Picture 7" descr="c1a copy"/>
          <p:cNvPicPr>
            <a:picLocks noChangeAspect="1" noChangeArrowheads="1"/>
          </p:cNvPicPr>
          <p:nvPr/>
        </p:nvPicPr>
        <p:blipFill rotWithShape="1">
          <a:blip r:embed="rId2"/>
          <a:srcRect l="95011" r="1071" b="5765"/>
          <a:stretch/>
        </p:blipFill>
        <p:spPr bwMode="auto">
          <a:xfrm>
            <a:off x="6019800" y="2996009"/>
            <a:ext cx="1600200" cy="261541"/>
          </a:xfrm>
          <a:prstGeom prst="rect">
            <a:avLst/>
          </a:prstGeom>
          <a:noFill/>
        </p:spPr>
      </p:pic>
      <p:pic>
        <p:nvPicPr>
          <p:cNvPr id="9" name="Picture 8" descr="c1a copy"/>
          <p:cNvPicPr>
            <a:picLocks noChangeAspect="1" noChangeArrowheads="1"/>
          </p:cNvPicPr>
          <p:nvPr/>
        </p:nvPicPr>
        <p:blipFill rotWithShape="1">
          <a:blip r:embed="rId2"/>
          <a:srcRect l="95011" r="1071" b="5765"/>
          <a:stretch/>
        </p:blipFill>
        <p:spPr bwMode="auto">
          <a:xfrm>
            <a:off x="6096000" y="4400550"/>
            <a:ext cx="1676400" cy="43378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59067757"/>
      </p:ext>
    </p:extLst>
  </p:cSld>
  <p:clrMapOvr>
    <a:masterClrMapping/>
  </p:clrMapOvr>
  <p:transition spd="slow">
    <p:push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204.185.19.89/dajm/mssu/courses/Bio121/Histo_review/image026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93" b="21893"/>
          <a:stretch/>
        </p:blipFill>
        <p:spPr bwMode="auto">
          <a:xfrm>
            <a:off x="2286000" y="-1"/>
            <a:ext cx="6858000" cy="5143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0" y="0"/>
            <a:ext cx="2286000" cy="5143500"/>
          </a:xfrm>
          <a:prstGeom prst="rect">
            <a:avLst/>
          </a:prstGeom>
          <a:solidFill>
            <a:srgbClr val="0070C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rtlCol="0" anchor="ctr" anchorCtr="1">
            <a:no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ELASTIC</a:t>
            </a:r>
          </a:p>
          <a:p>
            <a:r>
              <a:rPr lang="en-US" sz="3200" b="1" dirty="0">
                <a:solidFill>
                  <a:schemeClr val="bg1"/>
                </a:solidFill>
              </a:rPr>
              <a:t>CARTILAGE</a:t>
            </a:r>
          </a:p>
        </p:txBody>
      </p:sp>
    </p:spTree>
    <p:extLst>
      <p:ext uri="{BB962C8B-B14F-4D97-AF65-F5344CB8AC3E}">
        <p14:creationId xmlns:p14="http://schemas.microsoft.com/office/powerpoint/2010/main" val="1304785546"/>
      </p:ext>
    </p:extLst>
  </p:cSld>
  <p:clrMapOvr>
    <a:masterClrMapping/>
  </p:clrMapOvr>
  <p:transition spd="slow">
    <p:push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204.185.19.89/dajm/mssu/courses/Bio121/Histo_review/image02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-1"/>
            <a:ext cx="6858000" cy="5143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0" y="0"/>
            <a:ext cx="2286000" cy="5143500"/>
          </a:xfrm>
          <a:prstGeom prst="rect">
            <a:avLst/>
          </a:prstGeom>
          <a:solidFill>
            <a:srgbClr val="0070C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rtlCol="0" anchor="ctr" anchorCtr="1">
            <a:no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ELASTIC</a:t>
            </a:r>
          </a:p>
          <a:p>
            <a:r>
              <a:rPr lang="en-US" sz="3200" b="1" dirty="0">
                <a:solidFill>
                  <a:schemeClr val="bg1"/>
                </a:solidFill>
              </a:rPr>
              <a:t>CARTILAGE</a:t>
            </a:r>
          </a:p>
        </p:txBody>
      </p:sp>
    </p:spTree>
    <p:extLst>
      <p:ext uri="{BB962C8B-B14F-4D97-AF65-F5344CB8AC3E}">
        <p14:creationId xmlns:p14="http://schemas.microsoft.com/office/powerpoint/2010/main" val="3569579366"/>
      </p:ext>
    </p:extLst>
  </p:cSld>
  <p:clrMapOvr>
    <a:masterClrMapping/>
  </p:clrMapOvr>
  <p:transition spd="slow">
    <p:push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1a copy"/>
          <p:cNvPicPr>
            <a:picLocks noChangeAspect="1" noChangeArrowheads="1"/>
          </p:cNvPicPr>
          <p:nvPr/>
        </p:nvPicPr>
        <p:blipFill rotWithShape="1">
          <a:blip r:embed="rId2"/>
          <a:srcRect l="95011" r="1071" b="5765"/>
          <a:stretch/>
        </p:blipFill>
        <p:spPr bwMode="auto">
          <a:xfrm>
            <a:off x="0" y="1047750"/>
            <a:ext cx="9144000" cy="4095749"/>
          </a:xfrm>
          <a:prstGeom prst="rect">
            <a:avLst/>
          </a:prstGeom>
          <a:noFill/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FIBROUS/COLLAGEN CARTILAGE</a:t>
            </a:r>
          </a:p>
        </p:txBody>
      </p:sp>
      <p:pic>
        <p:nvPicPr>
          <p:cNvPr id="5" name="Picture 5" descr="c4a cop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1200149"/>
            <a:ext cx="8610600" cy="394334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59067757"/>
      </p:ext>
    </p:extLst>
  </p:cSld>
  <p:clrMapOvr>
    <a:masterClrMapping/>
  </p:clrMapOvr>
  <p:transition spd="slow">
    <p:push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1a copy"/>
          <p:cNvPicPr>
            <a:picLocks noChangeAspect="1" noChangeArrowheads="1"/>
          </p:cNvPicPr>
          <p:nvPr/>
        </p:nvPicPr>
        <p:blipFill rotWithShape="1">
          <a:blip r:embed="rId2"/>
          <a:srcRect l="95011" r="1071" b="5765"/>
          <a:stretch/>
        </p:blipFill>
        <p:spPr bwMode="auto">
          <a:xfrm>
            <a:off x="0" y="1047750"/>
            <a:ext cx="9144000" cy="4095749"/>
          </a:xfrm>
          <a:prstGeom prst="rect">
            <a:avLst/>
          </a:prstGeom>
          <a:noFill/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FIBROUS/COLLAGEN CARTILAGE</a:t>
            </a:r>
          </a:p>
        </p:txBody>
      </p:sp>
      <p:pic>
        <p:nvPicPr>
          <p:cNvPr id="5" name="Picture 5" descr="c4b copy"/>
          <p:cNvPicPr>
            <a:picLocks noChangeAspect="1" noChangeArrowheads="1"/>
          </p:cNvPicPr>
          <p:nvPr/>
        </p:nvPicPr>
        <p:blipFill rotWithShape="1">
          <a:blip r:embed="rId3"/>
          <a:srcRect b="4043"/>
          <a:stretch/>
        </p:blipFill>
        <p:spPr bwMode="auto">
          <a:xfrm>
            <a:off x="152400" y="1200150"/>
            <a:ext cx="8534400" cy="39433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32962460"/>
      </p:ext>
    </p:extLst>
  </p:cSld>
  <p:clrMapOvr>
    <a:masterClrMapping/>
  </p:clrMapOvr>
  <p:transition spd="slow">
    <p:push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204.185.19.89/dajm/mssu/courses/Bio121/Histo_review/image028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67" b="27309"/>
          <a:stretch/>
        </p:blipFill>
        <p:spPr bwMode="auto">
          <a:xfrm>
            <a:off x="2225434" y="-1"/>
            <a:ext cx="6918566" cy="5143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0" y="0"/>
            <a:ext cx="2286000" cy="5143500"/>
          </a:xfrm>
          <a:prstGeom prst="rect">
            <a:avLst/>
          </a:prstGeom>
          <a:solidFill>
            <a:srgbClr val="00206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rtlCol="0" anchor="ctr" anchorCtr="1">
            <a:no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FIBROUS</a:t>
            </a:r>
          </a:p>
          <a:p>
            <a:r>
              <a:rPr lang="en-US" sz="3200" b="1" dirty="0">
                <a:solidFill>
                  <a:schemeClr val="bg1"/>
                </a:solidFill>
              </a:rPr>
              <a:t>CARTILAGE</a:t>
            </a:r>
          </a:p>
        </p:txBody>
      </p:sp>
    </p:spTree>
    <p:extLst>
      <p:ext uri="{BB962C8B-B14F-4D97-AF65-F5344CB8AC3E}">
        <p14:creationId xmlns:p14="http://schemas.microsoft.com/office/powerpoint/2010/main" val="2283991860"/>
      </p:ext>
    </p:extLst>
  </p:cSld>
  <p:clrMapOvr>
    <a:masterClrMapping/>
  </p:clrMapOvr>
  <p:transition spd="slow">
    <p:push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204.185.19.89/dajm/mssu/courses/Bio121/Histo_review/image029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25" b="19192"/>
          <a:stretch/>
        </p:blipFill>
        <p:spPr bwMode="auto">
          <a:xfrm>
            <a:off x="2286000" y="-1"/>
            <a:ext cx="6868160" cy="5143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0" y="0"/>
            <a:ext cx="2286000" cy="5143500"/>
          </a:xfrm>
          <a:prstGeom prst="rect">
            <a:avLst/>
          </a:prstGeom>
          <a:solidFill>
            <a:srgbClr val="00206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rtlCol="0" anchor="ctr" anchorCtr="1">
            <a:no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FIBROUS</a:t>
            </a:r>
          </a:p>
          <a:p>
            <a:r>
              <a:rPr lang="en-US" sz="3200" b="1" dirty="0">
                <a:solidFill>
                  <a:schemeClr val="bg1"/>
                </a:solidFill>
              </a:rPr>
              <a:t>CARTILAGE</a:t>
            </a:r>
          </a:p>
        </p:txBody>
      </p:sp>
    </p:spTree>
    <p:extLst>
      <p:ext uri="{BB962C8B-B14F-4D97-AF65-F5344CB8AC3E}">
        <p14:creationId xmlns:p14="http://schemas.microsoft.com/office/powerpoint/2010/main" val="1635291963"/>
      </p:ext>
    </p:extLst>
  </p:cSld>
  <p:clrMapOvr>
    <a:masterClrMapping/>
  </p:clrMapOvr>
  <p:transition spd="slow">
    <p:push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1a copy"/>
          <p:cNvPicPr>
            <a:picLocks noChangeAspect="1" noChangeArrowheads="1"/>
          </p:cNvPicPr>
          <p:nvPr/>
        </p:nvPicPr>
        <p:blipFill rotWithShape="1">
          <a:blip r:embed="rId2"/>
          <a:srcRect l="95011" r="1071" b="5765"/>
          <a:stretch/>
        </p:blipFill>
        <p:spPr bwMode="auto">
          <a:xfrm>
            <a:off x="0" y="1047750"/>
            <a:ext cx="9144000" cy="4095749"/>
          </a:xfrm>
          <a:prstGeom prst="rect">
            <a:avLst/>
          </a:prstGeom>
          <a:noFill/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500" dirty="0"/>
              <a:t>CARTILAGO CUM FIBRAE ASBESTOSEAE</a:t>
            </a:r>
          </a:p>
        </p:txBody>
      </p:sp>
      <p:pic>
        <p:nvPicPr>
          <p:cNvPr id="5" name="Picture 5" descr="c5a cop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1200149"/>
            <a:ext cx="7848600" cy="394334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59067757"/>
      </p:ext>
    </p:extLst>
  </p:cSld>
  <p:clrMapOvr>
    <a:masterClrMapping/>
  </p:clrMapOvr>
  <p:transition spd="slow">
    <p:pu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 COMPONENTS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PERICONDRIUM</a:t>
            </a:r>
          </a:p>
          <a:p>
            <a:r>
              <a:rPr lang="en-US" sz="4000" dirty="0"/>
              <a:t>CHONDROCYUS</a:t>
            </a:r>
          </a:p>
          <a:p>
            <a:r>
              <a:rPr lang="en-US" sz="4000" dirty="0"/>
              <a:t>LACUNA</a:t>
            </a:r>
          </a:p>
          <a:p>
            <a:r>
              <a:rPr lang="en-US" sz="4000" dirty="0"/>
              <a:t>MATRIX TERRITORIAL</a:t>
            </a:r>
          </a:p>
          <a:p>
            <a:r>
              <a:rPr lang="en-US" sz="4000" dirty="0"/>
              <a:t>MATRIX INTERTERRITORIAL</a:t>
            </a:r>
          </a:p>
        </p:txBody>
      </p:sp>
    </p:spTree>
    <p:extLst>
      <p:ext uri="{BB962C8B-B14F-4D97-AF65-F5344CB8AC3E}">
        <p14:creationId xmlns:p14="http://schemas.microsoft.com/office/powerpoint/2010/main" val="463255685"/>
      </p:ext>
    </p:extLst>
  </p:cSld>
  <p:clrMapOvr>
    <a:masterClrMapping/>
  </p:clrMapOvr>
  <p:transition spd="slow">
    <p:push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1a copy"/>
          <p:cNvPicPr>
            <a:picLocks noChangeAspect="1" noChangeArrowheads="1"/>
          </p:cNvPicPr>
          <p:nvPr/>
        </p:nvPicPr>
        <p:blipFill rotWithShape="1">
          <a:blip r:embed="rId2"/>
          <a:srcRect l="95011" r="1071" b="5765"/>
          <a:stretch/>
        </p:blipFill>
        <p:spPr bwMode="auto">
          <a:xfrm>
            <a:off x="0" y="1047750"/>
            <a:ext cx="9144000" cy="4095749"/>
          </a:xfrm>
          <a:prstGeom prst="rect">
            <a:avLst/>
          </a:prstGeom>
          <a:noFill/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200" dirty="0"/>
              <a:t>CARTILAGO CUM FIBRAE ASBESTOSEAE</a:t>
            </a:r>
          </a:p>
        </p:txBody>
      </p:sp>
      <p:pic>
        <p:nvPicPr>
          <p:cNvPr id="7" name="Picture 5" descr="c5b copy"/>
          <p:cNvPicPr>
            <a:picLocks noChangeAspect="1" noChangeArrowheads="1"/>
          </p:cNvPicPr>
          <p:nvPr/>
        </p:nvPicPr>
        <p:blipFill rotWithShape="1">
          <a:blip r:embed="rId3"/>
          <a:srcRect b="5432"/>
          <a:stretch/>
        </p:blipFill>
        <p:spPr bwMode="auto">
          <a:xfrm>
            <a:off x="152400" y="1196339"/>
            <a:ext cx="8229600" cy="394716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79476479"/>
      </p:ext>
    </p:extLst>
  </p:cSld>
  <p:clrMapOvr>
    <a:masterClrMapping/>
  </p:clrMapOvr>
  <p:transition spd="slow">
    <p:pu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1a copy"/>
          <p:cNvPicPr>
            <a:picLocks noChangeAspect="1" noChangeArrowheads="1"/>
          </p:cNvPicPr>
          <p:nvPr/>
        </p:nvPicPr>
        <p:blipFill rotWithShape="1">
          <a:blip r:embed="rId2"/>
          <a:srcRect l="95011" r="1071" b="5765"/>
          <a:stretch/>
        </p:blipFill>
        <p:spPr bwMode="auto">
          <a:xfrm>
            <a:off x="0" y="1047750"/>
            <a:ext cx="9144000" cy="4095749"/>
          </a:xfrm>
          <a:prstGeom prst="rect">
            <a:avLst/>
          </a:prstGeom>
          <a:noFill/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EMBRYONALE CARTILAGE</a:t>
            </a:r>
          </a:p>
        </p:txBody>
      </p:sp>
      <p:pic>
        <p:nvPicPr>
          <p:cNvPr id="5" name="Picture 5" descr="c1a copy"/>
          <p:cNvPicPr>
            <a:picLocks noChangeAspect="1" noChangeArrowheads="1"/>
          </p:cNvPicPr>
          <p:nvPr/>
        </p:nvPicPr>
        <p:blipFill rotWithShape="1">
          <a:blip r:embed="rId2"/>
          <a:srcRect r="6838" b="5765"/>
          <a:stretch/>
        </p:blipFill>
        <p:spPr bwMode="auto">
          <a:xfrm>
            <a:off x="76200" y="1123949"/>
            <a:ext cx="7696200" cy="401954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72778146"/>
      </p:ext>
    </p:extLst>
  </p:cSld>
  <p:clrMapOvr>
    <a:masterClrMapping/>
  </p:clrMapOvr>
  <p:transition spd="slow">
    <p:pu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1a copy"/>
          <p:cNvPicPr>
            <a:picLocks noChangeAspect="1" noChangeArrowheads="1"/>
          </p:cNvPicPr>
          <p:nvPr/>
        </p:nvPicPr>
        <p:blipFill rotWithShape="1">
          <a:blip r:embed="rId2"/>
          <a:srcRect l="95011" r="1071" b="5765"/>
          <a:stretch/>
        </p:blipFill>
        <p:spPr bwMode="auto">
          <a:xfrm>
            <a:off x="0" y="1047750"/>
            <a:ext cx="9144000" cy="4095749"/>
          </a:xfrm>
          <a:prstGeom prst="rect">
            <a:avLst/>
          </a:prstGeom>
          <a:noFill/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EMBRYONALE CARTILAGE</a:t>
            </a:r>
          </a:p>
        </p:txBody>
      </p:sp>
      <p:pic>
        <p:nvPicPr>
          <p:cNvPr id="7" name="Picture 5" descr="c1b cop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" y="1123950"/>
            <a:ext cx="8229600" cy="3962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12547229"/>
      </p:ext>
    </p:extLst>
  </p:cSld>
  <p:clrMapOvr>
    <a:masterClrMapping/>
  </p:clrMapOvr>
  <p:transition spd="slow">
    <p:pu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1a copy"/>
          <p:cNvPicPr>
            <a:picLocks noChangeAspect="1" noChangeArrowheads="1"/>
          </p:cNvPicPr>
          <p:nvPr/>
        </p:nvPicPr>
        <p:blipFill rotWithShape="1">
          <a:blip r:embed="rId2"/>
          <a:srcRect l="95011" r="1071" b="5765"/>
          <a:stretch/>
        </p:blipFill>
        <p:spPr bwMode="auto">
          <a:xfrm>
            <a:off x="0" y="1047750"/>
            <a:ext cx="9144000" cy="4095749"/>
          </a:xfrm>
          <a:prstGeom prst="rect">
            <a:avLst/>
          </a:prstGeom>
          <a:noFill/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HYALINE CARTILAGE</a:t>
            </a:r>
          </a:p>
        </p:txBody>
      </p:sp>
      <p:pic>
        <p:nvPicPr>
          <p:cNvPr id="5" name="Picture 7" descr="c2aa cop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" y="1123949"/>
            <a:ext cx="8077200" cy="4019549"/>
          </a:xfrm>
          <a:prstGeom prst="rect">
            <a:avLst/>
          </a:prstGeom>
          <a:noFill/>
        </p:spPr>
      </p:pic>
      <p:pic>
        <p:nvPicPr>
          <p:cNvPr id="8" name="Picture 7" descr="c1a copy"/>
          <p:cNvPicPr>
            <a:picLocks noChangeAspect="1" noChangeArrowheads="1"/>
          </p:cNvPicPr>
          <p:nvPr/>
        </p:nvPicPr>
        <p:blipFill rotWithShape="1">
          <a:blip r:embed="rId2"/>
          <a:srcRect l="95011" r="1071" b="5765"/>
          <a:stretch/>
        </p:blipFill>
        <p:spPr bwMode="auto">
          <a:xfrm>
            <a:off x="5638800" y="1885950"/>
            <a:ext cx="2971800" cy="381000"/>
          </a:xfrm>
          <a:prstGeom prst="rect">
            <a:avLst/>
          </a:prstGeom>
          <a:noFill/>
        </p:spPr>
      </p:pic>
      <p:pic>
        <p:nvPicPr>
          <p:cNvPr id="9" name="Picture 8" descr="c1a copy"/>
          <p:cNvPicPr>
            <a:picLocks noChangeAspect="1" noChangeArrowheads="1"/>
          </p:cNvPicPr>
          <p:nvPr/>
        </p:nvPicPr>
        <p:blipFill rotWithShape="1">
          <a:blip r:embed="rId2"/>
          <a:srcRect l="95011" r="1071" b="5765"/>
          <a:stretch/>
        </p:blipFill>
        <p:spPr bwMode="auto">
          <a:xfrm>
            <a:off x="5638800" y="3333750"/>
            <a:ext cx="2971800" cy="381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05831769"/>
      </p:ext>
    </p:extLst>
  </p:cSld>
  <p:clrMapOvr>
    <a:masterClrMapping/>
  </p:clrMapOvr>
  <p:transition spd="slow">
    <p:pu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1a copy"/>
          <p:cNvPicPr>
            <a:picLocks noChangeAspect="1" noChangeArrowheads="1"/>
          </p:cNvPicPr>
          <p:nvPr/>
        </p:nvPicPr>
        <p:blipFill rotWithShape="1">
          <a:blip r:embed="rId2"/>
          <a:srcRect l="95011" r="1071" b="5765"/>
          <a:stretch/>
        </p:blipFill>
        <p:spPr bwMode="auto">
          <a:xfrm>
            <a:off x="0" y="1047750"/>
            <a:ext cx="9144000" cy="4095749"/>
          </a:xfrm>
          <a:prstGeom prst="rect">
            <a:avLst/>
          </a:prstGeom>
          <a:noFill/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HYALINE CARTILAGE</a:t>
            </a:r>
          </a:p>
        </p:txBody>
      </p:sp>
      <p:pic>
        <p:nvPicPr>
          <p:cNvPr id="7" name="Picture 5" descr="c2ab copy"/>
          <p:cNvPicPr>
            <a:picLocks noChangeAspect="1" noChangeArrowheads="1"/>
          </p:cNvPicPr>
          <p:nvPr/>
        </p:nvPicPr>
        <p:blipFill rotWithShape="1">
          <a:blip r:embed="rId3"/>
          <a:srcRect b="5412"/>
          <a:stretch/>
        </p:blipFill>
        <p:spPr bwMode="auto">
          <a:xfrm>
            <a:off x="152400" y="1200151"/>
            <a:ext cx="8534400" cy="394334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74576945"/>
      </p:ext>
    </p:extLst>
  </p:cSld>
  <p:clrMapOvr>
    <a:masterClrMapping/>
  </p:clrMapOvr>
  <p:transition spd="slow">
    <p:pu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1a copy"/>
          <p:cNvPicPr>
            <a:picLocks noChangeAspect="1" noChangeArrowheads="1"/>
          </p:cNvPicPr>
          <p:nvPr/>
        </p:nvPicPr>
        <p:blipFill rotWithShape="1">
          <a:blip r:embed="rId2"/>
          <a:srcRect l="95011" r="1071" b="5765"/>
          <a:stretch/>
        </p:blipFill>
        <p:spPr bwMode="auto">
          <a:xfrm>
            <a:off x="0" y="1047750"/>
            <a:ext cx="9144000" cy="4095749"/>
          </a:xfrm>
          <a:prstGeom prst="rect">
            <a:avLst/>
          </a:prstGeom>
          <a:noFill/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HYALINE CARTILAGE</a:t>
            </a:r>
          </a:p>
        </p:txBody>
      </p:sp>
      <p:pic>
        <p:nvPicPr>
          <p:cNvPr id="5" name="Picture 5" descr="c2ba copy"/>
          <p:cNvPicPr>
            <a:picLocks noChangeAspect="1" noChangeArrowheads="1"/>
          </p:cNvPicPr>
          <p:nvPr/>
        </p:nvPicPr>
        <p:blipFill rotWithShape="1">
          <a:blip r:embed="rId3"/>
          <a:srcRect b="4518"/>
          <a:stretch/>
        </p:blipFill>
        <p:spPr bwMode="auto">
          <a:xfrm>
            <a:off x="152400" y="1200150"/>
            <a:ext cx="8153400" cy="394334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06285715"/>
      </p:ext>
    </p:extLst>
  </p:cSld>
  <p:clrMapOvr>
    <a:masterClrMapping/>
  </p:clrMapOvr>
  <p:transition spd="slow">
    <p:pu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1a copy"/>
          <p:cNvPicPr>
            <a:picLocks noChangeAspect="1" noChangeArrowheads="1"/>
          </p:cNvPicPr>
          <p:nvPr/>
        </p:nvPicPr>
        <p:blipFill rotWithShape="1">
          <a:blip r:embed="rId2"/>
          <a:srcRect l="95011" r="1071" b="5765"/>
          <a:stretch/>
        </p:blipFill>
        <p:spPr bwMode="auto">
          <a:xfrm>
            <a:off x="0" y="1047750"/>
            <a:ext cx="9144000" cy="4095749"/>
          </a:xfrm>
          <a:prstGeom prst="rect">
            <a:avLst/>
          </a:prstGeom>
          <a:noFill/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HYALINE CARTILAGE</a:t>
            </a:r>
          </a:p>
        </p:txBody>
      </p:sp>
      <p:pic>
        <p:nvPicPr>
          <p:cNvPr id="5" name="Picture 5" descr="c2bb copy"/>
          <p:cNvPicPr>
            <a:picLocks noChangeAspect="1" noChangeArrowheads="1"/>
          </p:cNvPicPr>
          <p:nvPr/>
        </p:nvPicPr>
        <p:blipFill rotWithShape="1">
          <a:blip r:embed="rId3"/>
          <a:srcRect b="5265"/>
          <a:stretch/>
        </p:blipFill>
        <p:spPr bwMode="auto">
          <a:xfrm>
            <a:off x="152400" y="1200150"/>
            <a:ext cx="8153400" cy="394334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06285715"/>
      </p:ext>
    </p:extLst>
  </p:cSld>
  <p:clrMapOvr>
    <a:masterClrMapping/>
  </p:clrMapOvr>
  <p:transition spd="slow">
    <p:push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204.185.19.89/dajm/mssu/courses/Bio121/Histo_review/image024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679" r="10553"/>
          <a:stretch/>
        </p:blipFill>
        <p:spPr bwMode="auto">
          <a:xfrm>
            <a:off x="2286001" y="0"/>
            <a:ext cx="6857999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0" y="0"/>
            <a:ext cx="2286000" cy="5143500"/>
          </a:xfrm>
          <a:prstGeom prst="rect">
            <a:avLst/>
          </a:prstGeom>
          <a:solidFill>
            <a:srgbClr val="00B0F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rtlCol="0" anchor="ctr" anchorCtr="1">
            <a:no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HYALINE CARTILAGE</a:t>
            </a:r>
          </a:p>
        </p:txBody>
      </p:sp>
    </p:spTree>
    <p:extLst>
      <p:ext uri="{BB962C8B-B14F-4D97-AF65-F5344CB8AC3E}">
        <p14:creationId xmlns:p14="http://schemas.microsoft.com/office/powerpoint/2010/main" val="4006285715"/>
      </p:ext>
    </p:extLst>
  </p:cSld>
  <p:clrMapOvr>
    <a:masterClrMapping/>
  </p:clrMapOvr>
  <p:transition spd="slow">
    <p:push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240</TotalTime>
  <Words>61</Words>
  <Application>Microsoft Office PowerPoint</Application>
  <PresentationFormat>On-screen Show (16:9)</PresentationFormat>
  <Paragraphs>32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Module</vt:lpstr>
      <vt:lpstr>CARTILAGE</vt:lpstr>
      <vt:lpstr>MAIN COMPONENTS</vt:lpstr>
      <vt:lpstr>EMBRYONALE CARTILAGE</vt:lpstr>
      <vt:lpstr>EMBRYONALE CARTILAGE</vt:lpstr>
      <vt:lpstr>HYALINE CARTILAGE</vt:lpstr>
      <vt:lpstr>HYALINE CARTILAGE</vt:lpstr>
      <vt:lpstr>HYALINE CARTILAGE</vt:lpstr>
      <vt:lpstr>HYALINE CARTILAGE</vt:lpstr>
      <vt:lpstr>PowerPoint Presentation</vt:lpstr>
      <vt:lpstr>PowerPoint Presentation</vt:lpstr>
      <vt:lpstr>ELASTIC CARTILAGE</vt:lpstr>
      <vt:lpstr>ELASTIC CARTILAGE</vt:lpstr>
      <vt:lpstr>PowerPoint Presentation</vt:lpstr>
      <vt:lpstr>PowerPoint Presentation</vt:lpstr>
      <vt:lpstr>FIBROUS/COLLAGEN CARTILAGE</vt:lpstr>
      <vt:lpstr>FIBROUS/COLLAGEN CARTILAGE</vt:lpstr>
      <vt:lpstr>PowerPoint Presentation</vt:lpstr>
      <vt:lpstr>PowerPoint Presentation</vt:lpstr>
      <vt:lpstr>CARTILAGO CUM FIBRAE ASBESTOSEAE</vt:lpstr>
      <vt:lpstr>CARTILAGO CUM FIBRAE ASBESTOSEAE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BONES &amp; CARTILAG</dc:title>
  <dc:creator>micu</dc:creator>
  <cp:lastModifiedBy>umy</cp:lastModifiedBy>
  <cp:revision>14</cp:revision>
  <dcterms:created xsi:type="dcterms:W3CDTF">2015-10-27T06:53:37Z</dcterms:created>
  <dcterms:modified xsi:type="dcterms:W3CDTF">2020-11-05T06:22:09Z</dcterms:modified>
</cp:coreProperties>
</file>