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2" r:id="rId3"/>
    <p:sldId id="268" r:id="rId4"/>
    <p:sldId id="269" r:id="rId5"/>
    <p:sldId id="257" r:id="rId6"/>
    <p:sldId id="258" r:id="rId7"/>
    <p:sldId id="259" r:id="rId8"/>
    <p:sldId id="260" r:id="rId9"/>
    <p:sldId id="261" r:id="rId10"/>
    <p:sldId id="262" r:id="rId11"/>
    <p:sldId id="263" r:id="rId12"/>
    <p:sldId id="264" r:id="rId13"/>
    <p:sldId id="265" r:id="rId14"/>
    <p:sldId id="266" r:id="rId15"/>
    <p:sldId id="267" r:id="rId16"/>
    <p:sldId id="271" r:id="rId17"/>
    <p:sldId id="270" r:id="rId18"/>
    <p:sldId id="273" r:id="rId19"/>
    <p:sldId id="274" r:id="rId2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640"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EFD79A94-D10A-43DB-9B52-A19A947B647B}" type="datetimeFigureOut">
              <a:rPr lang="id-ID" smtClean="0"/>
              <a:t>10/01/20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C8D5BD5-2167-4B2F-9596-49A66D4C14AB}" type="slidenum">
              <a:rPr lang="id-ID" smtClean="0"/>
              <a:t>‹#›</a:t>
            </a:fld>
            <a:endParaRPr lang="id-ID"/>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D79A94-D10A-43DB-9B52-A19A947B647B}" type="datetimeFigureOut">
              <a:rPr lang="id-ID" smtClean="0"/>
              <a:t>10/01/20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C8D5BD5-2167-4B2F-9596-49A66D4C14AB}"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D79A94-D10A-43DB-9B52-A19A947B647B}" type="datetimeFigureOut">
              <a:rPr lang="id-ID" smtClean="0"/>
              <a:t>10/01/20</a:t>
            </a:fld>
            <a:endParaRPr lang="id-ID"/>
          </a:p>
        </p:txBody>
      </p:sp>
      <p:sp>
        <p:nvSpPr>
          <p:cNvPr id="5" name="Footer Placeholder 4"/>
          <p:cNvSpPr>
            <a:spLocks noGrp="1"/>
          </p:cNvSpPr>
          <p:nvPr>
            <p:ph type="ftr" sz="quarter" idx="11"/>
          </p:nvPr>
        </p:nvSpPr>
        <p:spPr>
          <a:xfrm>
            <a:off x="2640597" y="6377459"/>
            <a:ext cx="3836404" cy="365125"/>
          </a:xfrm>
        </p:spPr>
        <p:txBody>
          <a:bodyPr/>
          <a:lstStyle/>
          <a:p>
            <a:endParaRPr lang="id-ID"/>
          </a:p>
        </p:txBody>
      </p:sp>
      <p:sp>
        <p:nvSpPr>
          <p:cNvPr id="6" name="Slide Number Placeholder 5"/>
          <p:cNvSpPr>
            <a:spLocks noGrp="1"/>
          </p:cNvSpPr>
          <p:nvPr>
            <p:ph type="sldNum" sz="quarter" idx="12"/>
          </p:nvPr>
        </p:nvSpPr>
        <p:spPr/>
        <p:txBody>
          <a:bodyPr/>
          <a:lstStyle/>
          <a:p>
            <a:fld id="{4C8D5BD5-2167-4B2F-9596-49A66D4C14AB}"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FD79A94-D10A-43DB-9B52-A19A947B647B}" type="datetimeFigureOut">
              <a:rPr lang="id-ID" smtClean="0"/>
              <a:t>10/01/20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C8D5BD5-2167-4B2F-9596-49A66D4C14AB}"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FD79A94-D10A-43DB-9B52-A19A947B647B}" type="datetimeFigureOut">
              <a:rPr lang="id-ID" smtClean="0"/>
              <a:t>10/01/20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C8D5BD5-2167-4B2F-9596-49A66D4C14AB}"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FD79A94-D10A-43DB-9B52-A19A947B647B}" type="datetimeFigureOut">
              <a:rPr lang="id-ID" smtClean="0"/>
              <a:t>10/01/20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C8D5BD5-2167-4B2F-9596-49A66D4C14AB}"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FD79A94-D10A-43DB-9B52-A19A947B647B}" type="datetimeFigureOut">
              <a:rPr lang="id-ID" smtClean="0"/>
              <a:t>10/01/20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C8D5BD5-2167-4B2F-9596-49A66D4C14AB}"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FD79A94-D10A-43DB-9B52-A19A947B647B}" type="datetimeFigureOut">
              <a:rPr lang="id-ID" smtClean="0"/>
              <a:t>10/01/20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C8D5BD5-2167-4B2F-9596-49A66D4C14AB}"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D79A94-D10A-43DB-9B52-A19A947B647B}" type="datetimeFigureOut">
              <a:rPr lang="id-ID" smtClean="0"/>
              <a:t>10/01/20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C8D5BD5-2167-4B2F-9596-49A66D4C14AB}"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FD79A94-D10A-43DB-9B52-A19A947B647B}" type="datetimeFigureOut">
              <a:rPr lang="id-ID" smtClean="0"/>
              <a:t>10/01/20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C8D5BD5-2167-4B2F-9596-49A66D4C14AB}" type="slidenum">
              <a:rPr lang="id-ID" smtClean="0"/>
              <a:t>‹#›</a:t>
            </a:fld>
            <a:endParaRPr lang="id-ID"/>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FD79A94-D10A-43DB-9B52-A19A947B647B}" type="datetimeFigureOut">
              <a:rPr lang="id-ID" smtClean="0"/>
              <a:t>10/01/20</a:t>
            </a:fld>
            <a:endParaRPr lang="id-ID"/>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id-ID"/>
          </a:p>
        </p:txBody>
      </p:sp>
      <p:sp>
        <p:nvSpPr>
          <p:cNvPr id="7" name="Slide Number Placeholder 6"/>
          <p:cNvSpPr>
            <a:spLocks noGrp="1"/>
          </p:cNvSpPr>
          <p:nvPr>
            <p:ph type="sldNum" sz="quarter" idx="12"/>
          </p:nvPr>
        </p:nvSpPr>
        <p:spPr>
          <a:xfrm>
            <a:off x="8339328" y="1170432"/>
            <a:ext cx="733864" cy="201168"/>
          </a:xfrm>
        </p:spPr>
        <p:txBody>
          <a:bodyPr/>
          <a:lstStyle/>
          <a:p>
            <a:fld id="{4C8D5BD5-2167-4B2F-9596-49A66D4C14AB}"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EFD79A94-D10A-43DB-9B52-A19A947B647B}" type="datetimeFigureOut">
              <a:rPr lang="id-ID" smtClean="0"/>
              <a:t>10/01/20</a:t>
            </a:fld>
            <a:endParaRPr lang="id-ID"/>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id-ID"/>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4C8D5BD5-2167-4B2F-9596-49A66D4C14AB}"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PARTISIPASI MASYARAKAT</a:t>
            </a:r>
            <a:br>
              <a:rPr lang="id-ID" dirty="0" smtClean="0"/>
            </a:br>
            <a:r>
              <a:rPr lang="id-ID" dirty="0" smtClean="0"/>
              <a:t>dalam promosi kesehatan</a:t>
            </a:r>
            <a:endParaRPr lang="id-ID" dirty="0"/>
          </a:p>
        </p:txBody>
      </p:sp>
      <p:sp>
        <p:nvSpPr>
          <p:cNvPr id="3" name="Subtitle 2"/>
          <p:cNvSpPr>
            <a:spLocks noGrp="1"/>
          </p:cNvSpPr>
          <p:nvPr>
            <p:ph type="subTitle" idx="1"/>
          </p:nvPr>
        </p:nvSpPr>
        <p:spPr/>
        <p:txBody>
          <a:bodyPr/>
          <a:lstStyle/>
          <a:p>
            <a:r>
              <a:rPr lang="id-ID" dirty="0" smtClean="0"/>
              <a:t>Dr. Muhammad Khotibuddin</a:t>
            </a:r>
          </a:p>
          <a:p>
            <a:r>
              <a:rPr lang="id-ID" dirty="0" smtClean="0"/>
              <a:t>2019-2020</a:t>
            </a:r>
            <a:endParaRPr lang="id-ID" dirty="0"/>
          </a:p>
        </p:txBody>
      </p:sp>
    </p:spTree>
    <p:extLst>
      <p:ext uri="{BB962C8B-B14F-4D97-AF65-F5344CB8AC3E}">
        <p14:creationId xmlns:p14="http://schemas.microsoft.com/office/powerpoint/2010/main" val="2484019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Filosofi Partisipasi Masyarakat</a:t>
            </a:r>
            <a:endParaRPr lang="id-ID" dirty="0"/>
          </a:p>
        </p:txBody>
      </p:sp>
      <p:sp>
        <p:nvSpPr>
          <p:cNvPr id="3" name="Content Placeholder 2"/>
          <p:cNvSpPr>
            <a:spLocks noGrp="1"/>
          </p:cNvSpPr>
          <p:nvPr>
            <p:ph idx="1"/>
          </p:nvPr>
        </p:nvSpPr>
        <p:spPr/>
        <p:txBody>
          <a:bodyPr>
            <a:normAutofit/>
          </a:bodyPr>
          <a:lstStyle/>
          <a:p>
            <a:r>
              <a:rPr lang="id-ID" dirty="0" smtClean="0"/>
              <a:t>Community Felt Need</a:t>
            </a:r>
          </a:p>
          <a:p>
            <a:r>
              <a:rPr lang="en-US" dirty="0" err="1" smtClean="0"/>
              <a:t>Fasilitas</a:t>
            </a:r>
            <a:r>
              <a:rPr lang="en-US" dirty="0" smtClean="0"/>
              <a:t> </a:t>
            </a:r>
            <a:r>
              <a:rPr lang="en-US" dirty="0" err="1"/>
              <a:t>pelayanan</a:t>
            </a:r>
            <a:r>
              <a:rPr lang="en-US" dirty="0"/>
              <a:t> </a:t>
            </a:r>
            <a:r>
              <a:rPr lang="en-US" dirty="0" err="1"/>
              <a:t>kesehatan</a:t>
            </a:r>
            <a:r>
              <a:rPr lang="en-US" dirty="0"/>
              <a:t> </a:t>
            </a:r>
            <a:r>
              <a:rPr lang="en-US" dirty="0" err="1"/>
              <a:t>itu</a:t>
            </a:r>
            <a:r>
              <a:rPr lang="en-US" dirty="0"/>
              <a:t> </a:t>
            </a:r>
            <a:r>
              <a:rPr lang="en-US" dirty="0" err="1"/>
              <a:t>timbul</a:t>
            </a:r>
            <a:r>
              <a:rPr lang="en-US" dirty="0"/>
              <a:t> </a:t>
            </a:r>
            <a:r>
              <a:rPr lang="en-US" dirty="0" err="1"/>
              <a:t>dari</a:t>
            </a:r>
            <a:r>
              <a:rPr lang="en-US" dirty="0"/>
              <a:t> </a:t>
            </a:r>
            <a:r>
              <a:rPr lang="en-US" dirty="0" err="1"/>
              <a:t>masyarakat</a:t>
            </a:r>
            <a:r>
              <a:rPr lang="en-US" dirty="0"/>
              <a:t> </a:t>
            </a:r>
            <a:r>
              <a:rPr lang="en-US" dirty="0" err="1" smtClean="0"/>
              <a:t>sendiri</a:t>
            </a:r>
            <a:endParaRPr lang="id-ID" dirty="0" smtClean="0"/>
          </a:p>
          <a:p>
            <a:r>
              <a:rPr lang="en-US" dirty="0" err="1"/>
              <a:t>Pelayanan</a:t>
            </a:r>
            <a:r>
              <a:rPr lang="en-US" dirty="0"/>
              <a:t> </a:t>
            </a:r>
            <a:r>
              <a:rPr lang="en-US" dirty="0" err="1"/>
              <a:t>kesehatan</a:t>
            </a:r>
            <a:r>
              <a:rPr lang="en-US" dirty="0"/>
              <a:t> </a:t>
            </a:r>
            <a:r>
              <a:rPr lang="en-US" dirty="0" err="1"/>
              <a:t>tersebut</a:t>
            </a:r>
            <a:r>
              <a:rPr lang="en-US" dirty="0"/>
              <a:t> </a:t>
            </a:r>
            <a:r>
              <a:rPr lang="en-US" dirty="0" err="1"/>
              <a:t>akan</a:t>
            </a:r>
            <a:r>
              <a:rPr lang="en-US" dirty="0"/>
              <a:t> </a:t>
            </a:r>
            <a:r>
              <a:rPr lang="en-US" dirty="0" err="1"/>
              <a:t>dikerjakan</a:t>
            </a:r>
            <a:r>
              <a:rPr lang="en-US" dirty="0"/>
              <a:t> </a:t>
            </a:r>
            <a:r>
              <a:rPr lang="en-US" dirty="0" err="1"/>
              <a:t>oleh</a:t>
            </a:r>
            <a:r>
              <a:rPr lang="en-US" dirty="0"/>
              <a:t> </a:t>
            </a:r>
            <a:r>
              <a:rPr lang="en-US" dirty="0" err="1"/>
              <a:t>masyarakat</a:t>
            </a:r>
            <a:r>
              <a:rPr lang="en-US" dirty="0"/>
              <a:t> </a:t>
            </a:r>
            <a:r>
              <a:rPr lang="en-US" dirty="0" err="1"/>
              <a:t>sendiri</a:t>
            </a:r>
            <a:r>
              <a:rPr lang="en-US" dirty="0"/>
              <a:t>, </a:t>
            </a:r>
            <a:r>
              <a:rPr lang="en-US" dirty="0" err="1"/>
              <a:t>artinya</a:t>
            </a:r>
            <a:r>
              <a:rPr lang="en-US" dirty="0"/>
              <a:t> </a:t>
            </a:r>
            <a:r>
              <a:rPr lang="en-US" dirty="0" err="1"/>
              <a:t>tenaganya</a:t>
            </a:r>
            <a:r>
              <a:rPr lang="en-US" dirty="0"/>
              <a:t> </a:t>
            </a:r>
            <a:r>
              <a:rPr lang="en-US" dirty="0" err="1"/>
              <a:t>dan</a:t>
            </a:r>
            <a:r>
              <a:rPr lang="en-US" dirty="0"/>
              <a:t> </a:t>
            </a:r>
            <a:r>
              <a:rPr lang="en-US" dirty="0" err="1"/>
              <a:t>penyelenggaraannya</a:t>
            </a:r>
            <a:r>
              <a:rPr lang="en-US" dirty="0"/>
              <a:t> </a:t>
            </a:r>
            <a:r>
              <a:rPr lang="en-US" dirty="0" err="1"/>
              <a:t>akan</a:t>
            </a:r>
            <a:r>
              <a:rPr lang="en-US" dirty="0"/>
              <a:t> </a:t>
            </a:r>
            <a:r>
              <a:rPr lang="en-US" dirty="0" err="1"/>
              <a:t>ditangani</a:t>
            </a:r>
            <a:r>
              <a:rPr lang="en-US" dirty="0"/>
              <a:t> </a:t>
            </a:r>
            <a:r>
              <a:rPr lang="en-US" dirty="0" err="1"/>
              <a:t>oleh</a:t>
            </a:r>
            <a:r>
              <a:rPr lang="en-US" dirty="0"/>
              <a:t> </a:t>
            </a:r>
            <a:r>
              <a:rPr lang="en-US" dirty="0" err="1"/>
              <a:t>anggota</a:t>
            </a:r>
            <a:r>
              <a:rPr lang="en-US" dirty="0"/>
              <a:t> </a:t>
            </a:r>
            <a:r>
              <a:rPr lang="en-US" dirty="0" err="1"/>
              <a:t>masyarakat</a:t>
            </a:r>
            <a:r>
              <a:rPr lang="en-US" dirty="0"/>
              <a:t> </a:t>
            </a:r>
            <a:r>
              <a:rPr lang="en-US" dirty="0" err="1"/>
              <a:t>itu</a:t>
            </a:r>
            <a:r>
              <a:rPr lang="en-US" dirty="0"/>
              <a:t> </a:t>
            </a:r>
            <a:r>
              <a:rPr lang="en-US" dirty="0" err="1"/>
              <a:t>sendiri</a:t>
            </a:r>
            <a:r>
              <a:rPr lang="en-US" dirty="0"/>
              <a:t> yang </a:t>
            </a:r>
            <a:r>
              <a:rPr lang="en-US" dirty="0" err="1"/>
              <a:t>dasarnya</a:t>
            </a:r>
            <a:r>
              <a:rPr lang="en-US" dirty="0"/>
              <a:t> </a:t>
            </a:r>
            <a:r>
              <a:rPr lang="en-US" dirty="0" err="1"/>
              <a:t>sukarela</a:t>
            </a:r>
            <a:endParaRPr lang="id-ID" dirty="0"/>
          </a:p>
        </p:txBody>
      </p:sp>
    </p:spTree>
    <p:extLst>
      <p:ext uri="{BB962C8B-B14F-4D97-AF65-F5344CB8AC3E}">
        <p14:creationId xmlns:p14="http://schemas.microsoft.com/office/powerpoint/2010/main" val="29024536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Nilai-Nilai Partisipasi Masyarakat</a:t>
            </a:r>
            <a:endParaRPr lang="id-ID" dirty="0"/>
          </a:p>
        </p:txBody>
      </p:sp>
      <p:sp>
        <p:nvSpPr>
          <p:cNvPr id="3" name="Content Placeholder 2"/>
          <p:cNvSpPr>
            <a:spLocks noGrp="1"/>
          </p:cNvSpPr>
          <p:nvPr>
            <p:ph idx="1"/>
          </p:nvPr>
        </p:nvSpPr>
        <p:spPr/>
        <p:txBody>
          <a:bodyPr>
            <a:normAutofit fontScale="92500" lnSpcReduction="20000"/>
          </a:bodyPr>
          <a:lstStyle/>
          <a:p>
            <a:pPr lvl="0"/>
            <a:r>
              <a:rPr lang="en-US" dirty="0" err="1"/>
              <a:t>Partisipasi</a:t>
            </a:r>
            <a:r>
              <a:rPr lang="en-US" dirty="0"/>
              <a:t> </a:t>
            </a:r>
            <a:r>
              <a:rPr lang="en-US" dirty="0" err="1"/>
              <a:t>masyarakat</a:t>
            </a:r>
            <a:r>
              <a:rPr lang="en-US" dirty="0"/>
              <a:t> </a:t>
            </a:r>
            <a:r>
              <a:rPr lang="en-US" dirty="0" err="1"/>
              <a:t>adalah</a:t>
            </a:r>
            <a:r>
              <a:rPr lang="en-US" dirty="0"/>
              <a:t> </a:t>
            </a:r>
            <a:r>
              <a:rPr lang="en-US" dirty="0" err="1"/>
              <a:t>cara</a:t>
            </a:r>
            <a:r>
              <a:rPr lang="en-US" dirty="0"/>
              <a:t> yang paling </a:t>
            </a:r>
            <a:r>
              <a:rPr lang="en-US" dirty="0" err="1"/>
              <a:t>murah</a:t>
            </a:r>
            <a:r>
              <a:rPr lang="en-US" dirty="0"/>
              <a:t> </a:t>
            </a:r>
            <a:endParaRPr lang="id-ID" dirty="0"/>
          </a:p>
          <a:p>
            <a:pPr lvl="0"/>
            <a:r>
              <a:rPr lang="en-US" dirty="0" err="1"/>
              <a:t>Bila</a:t>
            </a:r>
            <a:r>
              <a:rPr lang="en-US" dirty="0"/>
              <a:t> </a:t>
            </a:r>
            <a:r>
              <a:rPr lang="en-US" dirty="0" err="1"/>
              <a:t>partisipasi</a:t>
            </a:r>
            <a:r>
              <a:rPr lang="en-US" dirty="0"/>
              <a:t> </a:t>
            </a:r>
            <a:r>
              <a:rPr lang="en-US" dirty="0" err="1"/>
              <a:t>itu</a:t>
            </a:r>
            <a:r>
              <a:rPr lang="en-US" dirty="0"/>
              <a:t> </a:t>
            </a:r>
            <a:r>
              <a:rPr lang="en-US" dirty="0" err="1"/>
              <a:t>berhasil</a:t>
            </a:r>
            <a:r>
              <a:rPr lang="en-US" dirty="0"/>
              <a:t>, </a:t>
            </a:r>
            <a:r>
              <a:rPr lang="en-US" dirty="0" err="1"/>
              <a:t>bukan</a:t>
            </a:r>
            <a:r>
              <a:rPr lang="en-US" dirty="0"/>
              <a:t> </a:t>
            </a:r>
            <a:r>
              <a:rPr lang="en-US" dirty="0" err="1"/>
              <a:t>hanya</a:t>
            </a:r>
            <a:r>
              <a:rPr lang="en-US" dirty="0"/>
              <a:t> </a:t>
            </a:r>
            <a:r>
              <a:rPr lang="en-US" dirty="0" err="1"/>
              <a:t>salah</a:t>
            </a:r>
            <a:r>
              <a:rPr lang="en-US" dirty="0"/>
              <a:t> </a:t>
            </a:r>
            <a:r>
              <a:rPr lang="en-US" dirty="0" err="1"/>
              <a:t>satu</a:t>
            </a:r>
            <a:r>
              <a:rPr lang="en-US" dirty="0"/>
              <a:t> </a:t>
            </a:r>
            <a:r>
              <a:rPr lang="en-US" dirty="0" err="1"/>
              <a:t>bidang</a:t>
            </a:r>
            <a:r>
              <a:rPr lang="en-US" dirty="0"/>
              <a:t> yang </a:t>
            </a:r>
            <a:r>
              <a:rPr lang="en-US" dirty="0" err="1"/>
              <a:t>terpecahkan</a:t>
            </a:r>
            <a:r>
              <a:rPr lang="en-US" dirty="0"/>
              <a:t>, </a:t>
            </a:r>
            <a:r>
              <a:rPr lang="en-US" dirty="0" err="1"/>
              <a:t>tetapi</a:t>
            </a:r>
            <a:r>
              <a:rPr lang="en-US" dirty="0"/>
              <a:t> </a:t>
            </a:r>
            <a:r>
              <a:rPr lang="en-US" dirty="0" err="1"/>
              <a:t>dapat</a:t>
            </a:r>
            <a:r>
              <a:rPr lang="en-US" dirty="0"/>
              <a:t> </a:t>
            </a:r>
            <a:r>
              <a:rPr lang="en-US" dirty="0" err="1"/>
              <a:t>menghimpun</a:t>
            </a:r>
            <a:r>
              <a:rPr lang="en-US" dirty="0"/>
              <a:t> </a:t>
            </a:r>
            <a:r>
              <a:rPr lang="en-US" dirty="0" err="1"/>
              <a:t>dana</a:t>
            </a:r>
            <a:r>
              <a:rPr lang="en-US" dirty="0"/>
              <a:t> </a:t>
            </a:r>
            <a:r>
              <a:rPr lang="en-US" dirty="0" err="1"/>
              <a:t>dan</a:t>
            </a:r>
            <a:r>
              <a:rPr lang="en-US" dirty="0"/>
              <a:t> </a:t>
            </a:r>
            <a:r>
              <a:rPr lang="en-US" dirty="0" err="1"/>
              <a:t>daya</a:t>
            </a:r>
            <a:r>
              <a:rPr lang="en-US" dirty="0"/>
              <a:t> </a:t>
            </a:r>
            <a:r>
              <a:rPr lang="en-US" dirty="0" err="1"/>
              <a:t>untuk</a:t>
            </a:r>
            <a:r>
              <a:rPr lang="en-US" dirty="0"/>
              <a:t> </a:t>
            </a:r>
            <a:r>
              <a:rPr lang="en-US" dirty="0" err="1"/>
              <a:t>masalah</a:t>
            </a:r>
            <a:r>
              <a:rPr lang="en-US" dirty="0"/>
              <a:t> lain</a:t>
            </a:r>
            <a:endParaRPr lang="id-ID" dirty="0"/>
          </a:p>
          <a:p>
            <a:pPr lvl="0"/>
            <a:r>
              <a:rPr lang="en-US" dirty="0" err="1"/>
              <a:t>Partisipasi</a:t>
            </a:r>
            <a:r>
              <a:rPr lang="en-US" dirty="0"/>
              <a:t> </a:t>
            </a:r>
            <a:r>
              <a:rPr lang="en-US" dirty="0" err="1"/>
              <a:t>masyarakat</a:t>
            </a:r>
            <a:r>
              <a:rPr lang="en-US" dirty="0"/>
              <a:t> </a:t>
            </a:r>
            <a:r>
              <a:rPr lang="en-US" dirty="0" err="1"/>
              <a:t>akan</a:t>
            </a:r>
            <a:r>
              <a:rPr lang="en-US" dirty="0"/>
              <a:t> </a:t>
            </a:r>
            <a:r>
              <a:rPr lang="en-US" dirty="0" err="1"/>
              <a:t>membuat</a:t>
            </a:r>
            <a:r>
              <a:rPr lang="en-US" dirty="0"/>
              <a:t> </a:t>
            </a:r>
            <a:r>
              <a:rPr lang="en-US" dirty="0" err="1"/>
              <a:t>semua</a:t>
            </a:r>
            <a:r>
              <a:rPr lang="en-US" dirty="0"/>
              <a:t> orang </a:t>
            </a:r>
            <a:r>
              <a:rPr lang="en-US" dirty="0" err="1"/>
              <a:t>untuk</a:t>
            </a:r>
            <a:r>
              <a:rPr lang="en-US" dirty="0"/>
              <a:t> </a:t>
            </a:r>
            <a:r>
              <a:rPr lang="en-US" dirty="0" err="1"/>
              <a:t>belajar</a:t>
            </a:r>
            <a:r>
              <a:rPr lang="en-US" dirty="0"/>
              <a:t> </a:t>
            </a:r>
            <a:r>
              <a:rPr lang="en-US" dirty="0" err="1"/>
              <a:t>bertanggung</a:t>
            </a:r>
            <a:r>
              <a:rPr lang="en-US" dirty="0"/>
              <a:t> </a:t>
            </a:r>
            <a:r>
              <a:rPr lang="en-US" dirty="0" err="1"/>
              <a:t>jawab</a:t>
            </a:r>
            <a:r>
              <a:rPr lang="en-US" dirty="0"/>
              <a:t> </a:t>
            </a:r>
            <a:r>
              <a:rPr lang="en-US" dirty="0" err="1"/>
              <a:t>terhadap</a:t>
            </a:r>
            <a:r>
              <a:rPr lang="en-US" dirty="0"/>
              <a:t> </a:t>
            </a:r>
            <a:r>
              <a:rPr lang="en-US" dirty="0" err="1"/>
              <a:t>kesehatannya</a:t>
            </a:r>
            <a:r>
              <a:rPr lang="en-US" dirty="0"/>
              <a:t> </a:t>
            </a:r>
            <a:r>
              <a:rPr lang="en-US" dirty="0" err="1"/>
              <a:t>sendiri</a:t>
            </a:r>
            <a:r>
              <a:rPr lang="en-US" dirty="0"/>
              <a:t> </a:t>
            </a:r>
            <a:endParaRPr lang="id-ID" dirty="0"/>
          </a:p>
          <a:p>
            <a:pPr lvl="0"/>
            <a:r>
              <a:rPr lang="en-US" dirty="0" err="1"/>
              <a:t>Partisipasi</a:t>
            </a:r>
            <a:r>
              <a:rPr lang="en-US" dirty="0"/>
              <a:t> </a:t>
            </a:r>
            <a:r>
              <a:rPr lang="en-US" dirty="0" err="1"/>
              <a:t>masyarakat</a:t>
            </a:r>
            <a:r>
              <a:rPr lang="en-US" dirty="0"/>
              <a:t> </a:t>
            </a:r>
            <a:r>
              <a:rPr lang="id-ID" dirty="0" smtClean="0"/>
              <a:t>harus </a:t>
            </a:r>
            <a:r>
              <a:rPr lang="en-US" dirty="0" err="1" smtClean="0"/>
              <a:t>tumbuh</a:t>
            </a:r>
            <a:r>
              <a:rPr lang="en-US" dirty="0" smtClean="0"/>
              <a:t> </a:t>
            </a:r>
            <a:r>
              <a:rPr lang="en-US" dirty="0" err="1"/>
              <a:t>dan</a:t>
            </a:r>
            <a:r>
              <a:rPr lang="en-US" dirty="0"/>
              <a:t> </a:t>
            </a:r>
            <a:r>
              <a:rPr lang="en-US" dirty="0" err="1"/>
              <a:t>berkembang</a:t>
            </a:r>
            <a:r>
              <a:rPr lang="en-US" dirty="0"/>
              <a:t> </a:t>
            </a:r>
            <a:r>
              <a:rPr lang="en-US" dirty="0" err="1"/>
              <a:t>dari</a:t>
            </a:r>
            <a:r>
              <a:rPr lang="en-US" dirty="0"/>
              <a:t> </a:t>
            </a:r>
            <a:r>
              <a:rPr lang="en-US" dirty="0" err="1"/>
              <a:t>bawah</a:t>
            </a:r>
            <a:r>
              <a:rPr lang="en-US" dirty="0"/>
              <a:t> </a:t>
            </a:r>
            <a:r>
              <a:rPr lang="en-US" dirty="0" err="1"/>
              <a:t>dengan</a:t>
            </a:r>
            <a:r>
              <a:rPr lang="en-US" dirty="0"/>
              <a:t> </a:t>
            </a:r>
            <a:r>
              <a:rPr lang="en-US" dirty="0" err="1"/>
              <a:t>rangsangan</a:t>
            </a:r>
            <a:r>
              <a:rPr lang="en-US" dirty="0"/>
              <a:t> </a:t>
            </a:r>
            <a:r>
              <a:rPr lang="en-US" dirty="0" err="1"/>
              <a:t>dan</a:t>
            </a:r>
            <a:r>
              <a:rPr lang="en-US" dirty="0"/>
              <a:t> </a:t>
            </a:r>
            <a:r>
              <a:rPr lang="en-US" dirty="0" err="1"/>
              <a:t>bimbingan</a:t>
            </a:r>
            <a:r>
              <a:rPr lang="en-US" dirty="0"/>
              <a:t> </a:t>
            </a:r>
            <a:r>
              <a:rPr lang="en-US" dirty="0" err="1"/>
              <a:t>dari</a:t>
            </a:r>
            <a:r>
              <a:rPr lang="en-US" dirty="0"/>
              <a:t> </a:t>
            </a:r>
            <a:r>
              <a:rPr lang="en-US" dirty="0" err="1"/>
              <a:t>atas</a:t>
            </a:r>
            <a:r>
              <a:rPr lang="en-US" dirty="0"/>
              <a:t>, </a:t>
            </a:r>
            <a:r>
              <a:rPr lang="en-US" dirty="0" err="1"/>
              <a:t>bukan</a:t>
            </a:r>
            <a:r>
              <a:rPr lang="en-US" dirty="0"/>
              <a:t> </a:t>
            </a:r>
            <a:r>
              <a:rPr lang="en-US" dirty="0" err="1"/>
              <a:t>sesuatu</a:t>
            </a:r>
            <a:r>
              <a:rPr lang="en-US" dirty="0"/>
              <a:t> yang </a:t>
            </a:r>
            <a:r>
              <a:rPr lang="en-US" dirty="0" err="1"/>
              <a:t>dipaksakan</a:t>
            </a:r>
            <a:r>
              <a:rPr lang="en-US" dirty="0"/>
              <a:t> </a:t>
            </a:r>
            <a:r>
              <a:rPr lang="en-US" dirty="0" err="1"/>
              <a:t>dari</a:t>
            </a:r>
            <a:r>
              <a:rPr lang="en-US" dirty="0"/>
              <a:t> </a:t>
            </a:r>
            <a:r>
              <a:rPr lang="en-US" dirty="0" err="1"/>
              <a:t>atas</a:t>
            </a:r>
            <a:r>
              <a:rPr lang="en-US" dirty="0"/>
              <a:t> </a:t>
            </a:r>
            <a:endParaRPr lang="id-ID" dirty="0"/>
          </a:p>
        </p:txBody>
      </p:sp>
    </p:spTree>
    <p:extLst>
      <p:ext uri="{BB962C8B-B14F-4D97-AF65-F5344CB8AC3E}">
        <p14:creationId xmlns:p14="http://schemas.microsoft.com/office/powerpoint/2010/main" val="3322140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Nilai-Nilai Partisipasi Masyarakat</a:t>
            </a:r>
            <a:endParaRPr lang="id-ID" dirty="0"/>
          </a:p>
        </p:txBody>
      </p:sp>
      <p:sp>
        <p:nvSpPr>
          <p:cNvPr id="3" name="Content Placeholder 2"/>
          <p:cNvSpPr>
            <a:spLocks noGrp="1"/>
          </p:cNvSpPr>
          <p:nvPr>
            <p:ph idx="1"/>
          </p:nvPr>
        </p:nvSpPr>
        <p:spPr/>
        <p:txBody>
          <a:bodyPr>
            <a:normAutofit fontScale="85000" lnSpcReduction="10000"/>
          </a:bodyPr>
          <a:lstStyle/>
          <a:p>
            <a:r>
              <a:rPr lang="en-US" dirty="0" err="1" smtClean="0"/>
              <a:t>Partisipasi</a:t>
            </a:r>
            <a:r>
              <a:rPr lang="en-US" dirty="0" smtClean="0"/>
              <a:t> </a:t>
            </a:r>
            <a:r>
              <a:rPr lang="en-US" dirty="0" err="1" smtClean="0"/>
              <a:t>masyarakat</a:t>
            </a:r>
            <a:r>
              <a:rPr lang="en-US" dirty="0" smtClean="0"/>
              <a:t> </a:t>
            </a:r>
            <a:r>
              <a:rPr lang="en-US" dirty="0" err="1" smtClean="0"/>
              <a:t>akan</a:t>
            </a:r>
            <a:r>
              <a:rPr lang="en-US" dirty="0" smtClean="0"/>
              <a:t> </a:t>
            </a:r>
            <a:r>
              <a:rPr lang="en-US" dirty="0" err="1" smtClean="0"/>
              <a:t>menjamin</a:t>
            </a:r>
            <a:r>
              <a:rPr lang="en-US" dirty="0" smtClean="0"/>
              <a:t> </a:t>
            </a:r>
            <a:r>
              <a:rPr lang="en-US" dirty="0" err="1" smtClean="0"/>
              <a:t>suatu</a:t>
            </a:r>
            <a:r>
              <a:rPr lang="en-US" dirty="0" smtClean="0"/>
              <a:t> </a:t>
            </a:r>
            <a:r>
              <a:rPr lang="en-US" dirty="0" err="1" smtClean="0"/>
              <a:t>perkembangan</a:t>
            </a:r>
            <a:r>
              <a:rPr lang="en-US" dirty="0" smtClean="0"/>
              <a:t> yang </a:t>
            </a:r>
            <a:r>
              <a:rPr lang="en-US" dirty="0" err="1" smtClean="0"/>
              <a:t>langsung</a:t>
            </a:r>
            <a:r>
              <a:rPr lang="en-US" dirty="0" smtClean="0"/>
              <a:t>, </a:t>
            </a:r>
            <a:r>
              <a:rPr lang="en-US" dirty="0" err="1" smtClean="0"/>
              <a:t>karena</a:t>
            </a:r>
            <a:r>
              <a:rPr lang="en-US" dirty="0" smtClean="0"/>
              <a:t> </a:t>
            </a:r>
            <a:r>
              <a:rPr lang="en-US" dirty="0" err="1" smtClean="0"/>
              <a:t>dasarnya</a:t>
            </a:r>
            <a:r>
              <a:rPr lang="en-US" dirty="0" smtClean="0"/>
              <a:t> </a:t>
            </a:r>
            <a:r>
              <a:rPr lang="en-US" dirty="0" err="1" smtClean="0"/>
              <a:t>adalah</a:t>
            </a:r>
            <a:r>
              <a:rPr lang="en-US" dirty="0" smtClean="0"/>
              <a:t> </a:t>
            </a:r>
            <a:r>
              <a:rPr lang="en-US" dirty="0" err="1" smtClean="0"/>
              <a:t>kebutuhan</a:t>
            </a:r>
            <a:r>
              <a:rPr lang="en-US" dirty="0" smtClean="0"/>
              <a:t> </a:t>
            </a:r>
            <a:r>
              <a:rPr lang="en-US" dirty="0" err="1" smtClean="0"/>
              <a:t>dan</a:t>
            </a:r>
            <a:r>
              <a:rPr lang="en-US" dirty="0" smtClean="0"/>
              <a:t> </a:t>
            </a:r>
            <a:r>
              <a:rPr lang="en-US" dirty="0" err="1" smtClean="0"/>
              <a:t>kesadaran</a:t>
            </a:r>
            <a:r>
              <a:rPr lang="en-US" dirty="0" smtClean="0"/>
              <a:t> </a:t>
            </a:r>
            <a:r>
              <a:rPr lang="en-US" dirty="0" err="1" smtClean="0"/>
              <a:t>masyarakat</a:t>
            </a:r>
            <a:r>
              <a:rPr lang="en-US" dirty="0" smtClean="0"/>
              <a:t> </a:t>
            </a:r>
            <a:r>
              <a:rPr lang="en-US" dirty="0" err="1" smtClean="0"/>
              <a:t>sendiri</a:t>
            </a:r>
            <a:r>
              <a:rPr lang="en-US" dirty="0" smtClean="0"/>
              <a:t> </a:t>
            </a:r>
            <a:endParaRPr lang="id-ID" dirty="0" smtClean="0"/>
          </a:p>
          <a:p>
            <a:pPr lvl="0"/>
            <a:r>
              <a:rPr lang="en-US" dirty="0" err="1" smtClean="0"/>
              <a:t>Melalui</a:t>
            </a:r>
            <a:r>
              <a:rPr lang="en-US" dirty="0" smtClean="0"/>
              <a:t> </a:t>
            </a:r>
            <a:r>
              <a:rPr lang="en-US" dirty="0" err="1" smtClean="0"/>
              <a:t>partisipasi</a:t>
            </a:r>
            <a:r>
              <a:rPr lang="en-US" dirty="0" smtClean="0"/>
              <a:t>, </a:t>
            </a:r>
            <a:r>
              <a:rPr lang="en-US" dirty="0" err="1" smtClean="0"/>
              <a:t>setiap</a:t>
            </a:r>
            <a:r>
              <a:rPr lang="en-US" dirty="0" smtClean="0"/>
              <a:t> </a:t>
            </a:r>
            <a:r>
              <a:rPr lang="en-US" dirty="0" err="1" smtClean="0"/>
              <a:t>anggota</a:t>
            </a:r>
            <a:r>
              <a:rPr lang="en-US" dirty="0" smtClean="0"/>
              <a:t> </a:t>
            </a:r>
            <a:r>
              <a:rPr lang="en-US" dirty="0" err="1" smtClean="0"/>
              <a:t>masyarakat</a:t>
            </a:r>
            <a:r>
              <a:rPr lang="en-US" dirty="0" smtClean="0"/>
              <a:t> </a:t>
            </a:r>
            <a:r>
              <a:rPr lang="en-US" dirty="0" err="1" smtClean="0"/>
              <a:t>dirangsang</a:t>
            </a:r>
            <a:r>
              <a:rPr lang="en-US" dirty="0" smtClean="0"/>
              <a:t> </a:t>
            </a:r>
            <a:r>
              <a:rPr lang="en-US" dirty="0" err="1" smtClean="0"/>
              <a:t>untuk</a:t>
            </a:r>
            <a:r>
              <a:rPr lang="en-US" dirty="0" smtClean="0"/>
              <a:t> </a:t>
            </a:r>
            <a:r>
              <a:rPr lang="en-US" dirty="0" err="1" smtClean="0"/>
              <a:t>belajar</a:t>
            </a:r>
            <a:r>
              <a:rPr lang="en-US" dirty="0" smtClean="0"/>
              <a:t> </a:t>
            </a:r>
            <a:r>
              <a:rPr lang="en-US" dirty="0" err="1" smtClean="0"/>
              <a:t>berorganisasi</a:t>
            </a:r>
            <a:r>
              <a:rPr lang="en-US" dirty="0" smtClean="0"/>
              <a:t> </a:t>
            </a:r>
            <a:r>
              <a:rPr lang="en-US" dirty="0" err="1" smtClean="0"/>
              <a:t>dan</a:t>
            </a:r>
            <a:r>
              <a:rPr lang="en-US" dirty="0" smtClean="0"/>
              <a:t> </a:t>
            </a:r>
            <a:r>
              <a:rPr lang="en-US" dirty="0" err="1" smtClean="0"/>
              <a:t>mengambil</a:t>
            </a:r>
            <a:r>
              <a:rPr lang="en-US" dirty="0" smtClean="0"/>
              <a:t> </a:t>
            </a:r>
            <a:r>
              <a:rPr lang="en-US" dirty="0" err="1" smtClean="0"/>
              <a:t>peran</a:t>
            </a:r>
            <a:r>
              <a:rPr lang="en-US" dirty="0" smtClean="0"/>
              <a:t> yang </a:t>
            </a:r>
            <a:r>
              <a:rPr lang="en-US" dirty="0" err="1" smtClean="0"/>
              <a:t>sesuai</a:t>
            </a:r>
            <a:r>
              <a:rPr lang="en-US" dirty="0" smtClean="0"/>
              <a:t> </a:t>
            </a:r>
            <a:r>
              <a:rPr lang="en-US" dirty="0" err="1" smtClean="0"/>
              <a:t>dengan</a:t>
            </a:r>
            <a:r>
              <a:rPr lang="en-US" dirty="0" smtClean="0"/>
              <a:t> </a:t>
            </a:r>
            <a:r>
              <a:rPr lang="en-US" dirty="0" err="1" smtClean="0"/>
              <a:t>kemampuan</a:t>
            </a:r>
            <a:r>
              <a:rPr lang="en-US" dirty="0" smtClean="0"/>
              <a:t> </a:t>
            </a:r>
            <a:r>
              <a:rPr lang="en-US" dirty="0" err="1" smtClean="0"/>
              <a:t>mereka</a:t>
            </a:r>
            <a:r>
              <a:rPr lang="en-US" dirty="0" smtClean="0"/>
              <a:t> </a:t>
            </a:r>
            <a:r>
              <a:rPr lang="en-US" dirty="0" err="1" smtClean="0"/>
              <a:t>masing-masing</a:t>
            </a:r>
            <a:r>
              <a:rPr lang="en-US" dirty="0" smtClean="0"/>
              <a:t> </a:t>
            </a:r>
            <a:endParaRPr lang="id-ID" dirty="0" smtClean="0"/>
          </a:p>
          <a:p>
            <a:pPr lvl="0"/>
            <a:r>
              <a:rPr lang="en-US" dirty="0" err="1" smtClean="0"/>
              <a:t>Partisipasi</a:t>
            </a:r>
            <a:r>
              <a:rPr lang="en-US" dirty="0" smtClean="0"/>
              <a:t> </a:t>
            </a:r>
            <a:r>
              <a:rPr lang="en-US" dirty="0" err="1" smtClean="0"/>
              <a:t>masyarakat</a:t>
            </a:r>
            <a:r>
              <a:rPr lang="en-US" dirty="0" smtClean="0"/>
              <a:t> </a:t>
            </a:r>
            <a:r>
              <a:rPr lang="en-US" dirty="0" err="1" smtClean="0"/>
              <a:t>sejalan</a:t>
            </a:r>
            <a:r>
              <a:rPr lang="en-US" dirty="0" smtClean="0"/>
              <a:t> </a:t>
            </a:r>
            <a:r>
              <a:rPr lang="en-US" dirty="0" err="1" smtClean="0"/>
              <a:t>dengan</a:t>
            </a:r>
            <a:r>
              <a:rPr lang="en-US" dirty="0" smtClean="0"/>
              <a:t> </a:t>
            </a:r>
            <a:r>
              <a:rPr lang="en-US" dirty="0" err="1" smtClean="0"/>
              <a:t>deklarasi</a:t>
            </a:r>
            <a:r>
              <a:rPr lang="en-US" dirty="0" smtClean="0"/>
              <a:t> Alma Ata September 1978 :</a:t>
            </a:r>
            <a:endParaRPr lang="id-ID" dirty="0" smtClean="0"/>
          </a:p>
          <a:p>
            <a:pPr lvl="1"/>
            <a:r>
              <a:rPr lang="en-US" dirty="0"/>
              <a:t>“The people have the right and duty to participate individually and collectively in planning and implementation of their health care”</a:t>
            </a:r>
            <a:endParaRPr lang="id-ID" dirty="0"/>
          </a:p>
          <a:p>
            <a:endParaRPr lang="id-ID" dirty="0"/>
          </a:p>
        </p:txBody>
      </p:sp>
    </p:spTree>
    <p:extLst>
      <p:ext uri="{BB962C8B-B14F-4D97-AF65-F5344CB8AC3E}">
        <p14:creationId xmlns:p14="http://schemas.microsoft.com/office/powerpoint/2010/main" val="18200396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Metode Partisipasi Masyarakat</a:t>
            </a:r>
            <a:endParaRPr lang="id-ID" dirty="0"/>
          </a:p>
        </p:txBody>
      </p:sp>
      <p:sp>
        <p:nvSpPr>
          <p:cNvPr id="3" name="Content Placeholder 2"/>
          <p:cNvSpPr>
            <a:spLocks noGrp="1"/>
          </p:cNvSpPr>
          <p:nvPr>
            <p:ph idx="1"/>
          </p:nvPr>
        </p:nvSpPr>
        <p:spPr/>
        <p:txBody>
          <a:bodyPr>
            <a:normAutofit fontScale="92500" lnSpcReduction="20000"/>
          </a:bodyPr>
          <a:lstStyle/>
          <a:p>
            <a:r>
              <a:rPr lang="id-ID" i="1" dirty="0" smtClean="0"/>
              <a:t>E</a:t>
            </a:r>
            <a:r>
              <a:rPr lang="en-US" i="1" dirty="0" err="1" smtClean="0"/>
              <a:t>nforcement</a:t>
            </a:r>
            <a:r>
              <a:rPr lang="en-US" i="1" dirty="0" smtClean="0"/>
              <a:t> participation</a:t>
            </a:r>
            <a:endParaRPr lang="id-ID" i="1" dirty="0" smtClean="0"/>
          </a:p>
          <a:p>
            <a:pPr lvl="1"/>
            <a:r>
              <a:rPr lang="en-US" dirty="0" err="1" smtClean="0"/>
              <a:t>memaksa</a:t>
            </a:r>
            <a:r>
              <a:rPr lang="en-US" dirty="0" smtClean="0"/>
              <a:t> </a:t>
            </a:r>
            <a:r>
              <a:rPr lang="en-US" dirty="0" err="1"/>
              <a:t>masyarakat</a:t>
            </a:r>
            <a:r>
              <a:rPr lang="en-US" dirty="0"/>
              <a:t> </a:t>
            </a:r>
            <a:r>
              <a:rPr lang="en-US" dirty="0" err="1"/>
              <a:t>untuk</a:t>
            </a:r>
            <a:r>
              <a:rPr lang="en-US" dirty="0"/>
              <a:t> </a:t>
            </a:r>
            <a:r>
              <a:rPr lang="en-US" dirty="0" err="1"/>
              <a:t>kontribusi</a:t>
            </a:r>
            <a:r>
              <a:rPr lang="en-US" dirty="0"/>
              <a:t> </a:t>
            </a:r>
            <a:r>
              <a:rPr lang="en-US" dirty="0" err="1"/>
              <a:t>dalam</a:t>
            </a:r>
            <a:r>
              <a:rPr lang="en-US" dirty="0"/>
              <a:t> </a:t>
            </a:r>
            <a:r>
              <a:rPr lang="en-US" dirty="0" err="1"/>
              <a:t>suatu</a:t>
            </a:r>
            <a:r>
              <a:rPr lang="en-US" dirty="0"/>
              <a:t> program, </a:t>
            </a:r>
            <a:r>
              <a:rPr lang="en-US" dirty="0" err="1"/>
              <a:t>baik</a:t>
            </a:r>
            <a:r>
              <a:rPr lang="en-US" dirty="0"/>
              <a:t> </a:t>
            </a:r>
            <a:r>
              <a:rPr lang="en-US" dirty="0" err="1"/>
              <a:t>melalui</a:t>
            </a:r>
            <a:r>
              <a:rPr lang="en-US" dirty="0"/>
              <a:t> </a:t>
            </a:r>
            <a:r>
              <a:rPr lang="en-US" dirty="0" err="1" smtClean="0"/>
              <a:t>pe</a:t>
            </a:r>
            <a:r>
              <a:rPr lang="id-ID" dirty="0" smtClean="0"/>
              <a:t>r</a:t>
            </a:r>
            <a:r>
              <a:rPr lang="en-US" dirty="0" err="1" smtClean="0"/>
              <a:t>undang-undangan</a:t>
            </a:r>
            <a:r>
              <a:rPr lang="en-US" dirty="0"/>
              <a:t>, </a:t>
            </a:r>
            <a:r>
              <a:rPr lang="en-US" dirty="0" err="1"/>
              <a:t>peraturan-peraturan</a:t>
            </a:r>
            <a:r>
              <a:rPr lang="en-US" dirty="0"/>
              <a:t> </a:t>
            </a:r>
            <a:r>
              <a:rPr lang="en-US" dirty="0" err="1"/>
              <a:t>maupun</a:t>
            </a:r>
            <a:r>
              <a:rPr lang="en-US" dirty="0"/>
              <a:t> </a:t>
            </a:r>
            <a:r>
              <a:rPr lang="en-US" dirty="0" err="1"/>
              <a:t>dengan</a:t>
            </a:r>
            <a:r>
              <a:rPr lang="en-US" dirty="0"/>
              <a:t> </a:t>
            </a:r>
            <a:r>
              <a:rPr lang="en-US" dirty="0" err="1"/>
              <a:t>perintah</a:t>
            </a:r>
            <a:r>
              <a:rPr lang="en-US" dirty="0"/>
              <a:t> </a:t>
            </a:r>
            <a:r>
              <a:rPr lang="en-US" dirty="0" err="1"/>
              <a:t>lisan</a:t>
            </a:r>
            <a:r>
              <a:rPr lang="en-US" dirty="0"/>
              <a:t>.</a:t>
            </a:r>
            <a:endParaRPr lang="id-ID" dirty="0"/>
          </a:p>
          <a:p>
            <a:pPr lvl="1"/>
            <a:r>
              <a:rPr lang="en-US" dirty="0" err="1" smtClean="0"/>
              <a:t>cara</a:t>
            </a:r>
            <a:r>
              <a:rPr lang="en-US" dirty="0" smtClean="0"/>
              <a:t> </a:t>
            </a:r>
            <a:r>
              <a:rPr lang="en-US" dirty="0" err="1"/>
              <a:t>ini</a:t>
            </a:r>
            <a:r>
              <a:rPr lang="en-US" dirty="0"/>
              <a:t> </a:t>
            </a:r>
            <a:r>
              <a:rPr lang="en-US" dirty="0" err="1"/>
              <a:t>akan</a:t>
            </a:r>
            <a:r>
              <a:rPr lang="en-US" dirty="0"/>
              <a:t> </a:t>
            </a:r>
            <a:r>
              <a:rPr lang="en-US" dirty="0" err="1"/>
              <a:t>lebih</a:t>
            </a:r>
            <a:r>
              <a:rPr lang="en-US" dirty="0"/>
              <a:t> </a:t>
            </a:r>
            <a:r>
              <a:rPr lang="en-US" dirty="0" err="1"/>
              <a:t>cepat</a:t>
            </a:r>
            <a:r>
              <a:rPr lang="en-US" dirty="0"/>
              <a:t> </a:t>
            </a:r>
            <a:r>
              <a:rPr lang="en-US" dirty="0" err="1"/>
              <a:t>hasilnya</a:t>
            </a:r>
            <a:r>
              <a:rPr lang="en-US" dirty="0"/>
              <a:t> </a:t>
            </a:r>
            <a:r>
              <a:rPr lang="en-US" dirty="0" err="1"/>
              <a:t>dan</a:t>
            </a:r>
            <a:r>
              <a:rPr lang="en-US" dirty="0"/>
              <a:t> </a:t>
            </a:r>
            <a:r>
              <a:rPr lang="en-US" dirty="0" err="1"/>
              <a:t>mudah</a:t>
            </a:r>
            <a:r>
              <a:rPr lang="en-US" dirty="0"/>
              <a:t>, </a:t>
            </a:r>
            <a:r>
              <a:rPr lang="en-US" dirty="0" err="1"/>
              <a:t>tetapi</a:t>
            </a:r>
            <a:r>
              <a:rPr lang="en-US" dirty="0"/>
              <a:t> </a:t>
            </a:r>
            <a:r>
              <a:rPr lang="en-US" dirty="0" err="1"/>
              <a:t>masyarakat</a:t>
            </a:r>
            <a:r>
              <a:rPr lang="en-US" dirty="0"/>
              <a:t> </a:t>
            </a:r>
            <a:r>
              <a:rPr lang="en-US" dirty="0" err="1"/>
              <a:t>akan</a:t>
            </a:r>
            <a:r>
              <a:rPr lang="en-US" dirty="0"/>
              <a:t> </a:t>
            </a:r>
            <a:r>
              <a:rPr lang="en-US" dirty="0" err="1"/>
              <a:t>takut</a:t>
            </a:r>
            <a:r>
              <a:rPr lang="en-US" dirty="0"/>
              <a:t> </a:t>
            </a:r>
            <a:r>
              <a:rPr lang="en-US" dirty="0" err="1"/>
              <a:t>dan</a:t>
            </a:r>
            <a:r>
              <a:rPr lang="en-US" dirty="0"/>
              <a:t> </a:t>
            </a:r>
            <a:r>
              <a:rPr lang="en-US" dirty="0" err="1"/>
              <a:t>merasa</a:t>
            </a:r>
            <a:r>
              <a:rPr lang="en-US" dirty="0"/>
              <a:t> </a:t>
            </a:r>
            <a:r>
              <a:rPr lang="en-US" dirty="0" err="1"/>
              <a:t>dipaksa</a:t>
            </a:r>
            <a:r>
              <a:rPr lang="en-US" dirty="0"/>
              <a:t> </a:t>
            </a:r>
            <a:r>
              <a:rPr lang="en-US" dirty="0" err="1"/>
              <a:t>dan</a:t>
            </a:r>
            <a:r>
              <a:rPr lang="en-US" dirty="0"/>
              <a:t> </a:t>
            </a:r>
            <a:r>
              <a:rPr lang="en-US" dirty="0" err="1"/>
              <a:t>kaget</a:t>
            </a:r>
            <a:r>
              <a:rPr lang="en-US" dirty="0"/>
              <a:t> </a:t>
            </a:r>
            <a:r>
              <a:rPr lang="en-US" dirty="0" err="1"/>
              <a:t>karena</a:t>
            </a:r>
            <a:r>
              <a:rPr lang="en-US" dirty="0"/>
              <a:t> </a:t>
            </a:r>
            <a:r>
              <a:rPr lang="en-US" dirty="0" err="1"/>
              <a:t>dasarnya</a:t>
            </a:r>
            <a:r>
              <a:rPr lang="en-US" dirty="0"/>
              <a:t> </a:t>
            </a:r>
            <a:r>
              <a:rPr lang="en-US" dirty="0" err="1"/>
              <a:t>bukan</a:t>
            </a:r>
            <a:r>
              <a:rPr lang="en-US" dirty="0"/>
              <a:t> </a:t>
            </a:r>
            <a:r>
              <a:rPr lang="en-US" dirty="0" err="1"/>
              <a:t>kesadaran</a:t>
            </a:r>
            <a:r>
              <a:rPr lang="en-US" dirty="0"/>
              <a:t> </a:t>
            </a:r>
            <a:r>
              <a:rPr lang="en-US" dirty="0" err="1"/>
              <a:t>tetapi</a:t>
            </a:r>
            <a:r>
              <a:rPr lang="en-US" dirty="0"/>
              <a:t> </a:t>
            </a:r>
            <a:r>
              <a:rPr lang="en-US" dirty="0" err="1"/>
              <a:t>ketakutan</a:t>
            </a:r>
            <a:r>
              <a:rPr lang="en-US" dirty="0"/>
              <a:t> </a:t>
            </a:r>
            <a:endParaRPr lang="id-ID" dirty="0" smtClean="0"/>
          </a:p>
          <a:p>
            <a:r>
              <a:rPr lang="en-US" dirty="0" err="1"/>
              <a:t>Partisipasi</a:t>
            </a:r>
            <a:r>
              <a:rPr lang="en-US" dirty="0"/>
              <a:t> </a:t>
            </a:r>
            <a:r>
              <a:rPr lang="en-US" dirty="0" err="1"/>
              <a:t>dengan</a:t>
            </a:r>
            <a:r>
              <a:rPr lang="en-US" dirty="0"/>
              <a:t> </a:t>
            </a:r>
            <a:r>
              <a:rPr lang="en-US" dirty="0" err="1"/>
              <a:t>persuasi</a:t>
            </a:r>
            <a:r>
              <a:rPr lang="en-US" dirty="0"/>
              <a:t> </a:t>
            </a:r>
            <a:r>
              <a:rPr lang="en-US" dirty="0" err="1"/>
              <a:t>dan</a:t>
            </a:r>
            <a:r>
              <a:rPr lang="en-US" dirty="0"/>
              <a:t> </a:t>
            </a:r>
            <a:r>
              <a:rPr lang="en-US" dirty="0" err="1" smtClean="0"/>
              <a:t>edukasi</a:t>
            </a:r>
            <a:endParaRPr lang="id-ID" dirty="0" smtClean="0"/>
          </a:p>
          <a:p>
            <a:pPr lvl="1"/>
            <a:r>
              <a:rPr lang="en-US" dirty="0" err="1"/>
              <a:t>partisipasi</a:t>
            </a:r>
            <a:r>
              <a:rPr lang="en-US" dirty="0"/>
              <a:t> yang </a:t>
            </a:r>
            <a:r>
              <a:rPr lang="en-US" dirty="0" err="1"/>
              <a:t>didasari</a:t>
            </a:r>
            <a:r>
              <a:rPr lang="en-US" dirty="0"/>
              <a:t> </a:t>
            </a:r>
            <a:r>
              <a:rPr lang="en-US" dirty="0" err="1"/>
              <a:t>kesadaran</a:t>
            </a:r>
            <a:r>
              <a:rPr lang="en-US" dirty="0"/>
              <a:t> </a:t>
            </a:r>
            <a:endParaRPr lang="id-ID" dirty="0"/>
          </a:p>
          <a:p>
            <a:pPr lvl="1"/>
            <a:r>
              <a:rPr lang="en-US" dirty="0" err="1" smtClean="0"/>
              <a:t>sukar</a:t>
            </a:r>
            <a:r>
              <a:rPr lang="en-US" dirty="0" smtClean="0"/>
              <a:t> </a:t>
            </a:r>
            <a:r>
              <a:rPr lang="en-US" dirty="0" err="1"/>
              <a:t>ditumbuhkan</a:t>
            </a:r>
            <a:r>
              <a:rPr lang="en-US" dirty="0"/>
              <a:t> </a:t>
            </a:r>
            <a:r>
              <a:rPr lang="en-US" dirty="0" err="1"/>
              <a:t>dan</a:t>
            </a:r>
            <a:r>
              <a:rPr lang="en-US" dirty="0"/>
              <a:t> </a:t>
            </a:r>
            <a:r>
              <a:rPr lang="en-US" dirty="0" err="1"/>
              <a:t>akan</a:t>
            </a:r>
            <a:r>
              <a:rPr lang="en-US" dirty="0"/>
              <a:t> </a:t>
            </a:r>
            <a:r>
              <a:rPr lang="en-US" dirty="0" err="1"/>
              <a:t>memakan</a:t>
            </a:r>
            <a:r>
              <a:rPr lang="en-US" dirty="0"/>
              <a:t> </a:t>
            </a:r>
            <a:r>
              <a:rPr lang="en-US" dirty="0" err="1"/>
              <a:t>waktu</a:t>
            </a:r>
            <a:r>
              <a:rPr lang="en-US" dirty="0"/>
              <a:t> yang lama, </a:t>
            </a:r>
            <a:r>
              <a:rPr lang="en-US" dirty="0" err="1"/>
              <a:t>tetapi</a:t>
            </a:r>
            <a:r>
              <a:rPr lang="en-US" dirty="0"/>
              <a:t> </a:t>
            </a:r>
            <a:r>
              <a:rPr lang="en-US" dirty="0" err="1"/>
              <a:t>jika</a:t>
            </a:r>
            <a:r>
              <a:rPr lang="en-US" dirty="0"/>
              <a:t> </a:t>
            </a:r>
            <a:r>
              <a:rPr lang="en-US" dirty="0" err="1"/>
              <a:t>tercapai</a:t>
            </a:r>
            <a:r>
              <a:rPr lang="en-US" dirty="0"/>
              <a:t> </a:t>
            </a:r>
            <a:r>
              <a:rPr lang="en-US" dirty="0" err="1"/>
              <a:t>hasilnya</a:t>
            </a:r>
            <a:r>
              <a:rPr lang="en-US" dirty="0"/>
              <a:t>, </a:t>
            </a:r>
            <a:r>
              <a:rPr lang="en-US" dirty="0" err="1"/>
              <a:t>akan</a:t>
            </a:r>
            <a:r>
              <a:rPr lang="en-US" dirty="0"/>
              <a:t> </a:t>
            </a:r>
            <a:r>
              <a:rPr lang="en-US" dirty="0" err="1"/>
              <a:t>mempunyai</a:t>
            </a:r>
            <a:r>
              <a:rPr lang="en-US" dirty="0"/>
              <a:t> rasa </a:t>
            </a:r>
            <a:r>
              <a:rPr lang="en-US" dirty="0" err="1"/>
              <a:t>memiliki</a:t>
            </a:r>
            <a:r>
              <a:rPr lang="en-US" dirty="0"/>
              <a:t> </a:t>
            </a:r>
            <a:r>
              <a:rPr lang="en-US" dirty="0" err="1"/>
              <a:t>dan</a:t>
            </a:r>
            <a:r>
              <a:rPr lang="en-US" dirty="0"/>
              <a:t> rasa </a:t>
            </a:r>
            <a:r>
              <a:rPr lang="en-US" dirty="0" err="1"/>
              <a:t>memelihara</a:t>
            </a:r>
            <a:endParaRPr lang="id-ID" dirty="0"/>
          </a:p>
          <a:p>
            <a:endParaRPr lang="id-ID" dirty="0"/>
          </a:p>
        </p:txBody>
      </p:sp>
    </p:spTree>
    <p:extLst>
      <p:ext uri="{BB962C8B-B14F-4D97-AF65-F5344CB8AC3E}">
        <p14:creationId xmlns:p14="http://schemas.microsoft.com/office/powerpoint/2010/main" val="3096281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Unsur-unsur dalam Partisipasi Masyarakat</a:t>
            </a:r>
            <a:endParaRPr lang="id-ID" dirty="0"/>
          </a:p>
        </p:txBody>
      </p:sp>
      <p:sp>
        <p:nvSpPr>
          <p:cNvPr id="3" name="Content Placeholder 2"/>
          <p:cNvSpPr>
            <a:spLocks noGrp="1"/>
          </p:cNvSpPr>
          <p:nvPr>
            <p:ph idx="1"/>
          </p:nvPr>
        </p:nvSpPr>
        <p:spPr/>
        <p:txBody>
          <a:bodyPr>
            <a:normAutofit lnSpcReduction="10000"/>
          </a:bodyPr>
          <a:lstStyle/>
          <a:p>
            <a:pPr lvl="0"/>
            <a:r>
              <a:rPr lang="en-US" dirty="0" err="1"/>
              <a:t>Motivasi</a:t>
            </a:r>
            <a:r>
              <a:rPr lang="en-US" dirty="0"/>
              <a:t> </a:t>
            </a:r>
            <a:endParaRPr lang="id-ID" dirty="0" smtClean="0"/>
          </a:p>
          <a:p>
            <a:pPr lvl="1"/>
            <a:r>
              <a:rPr lang="id-ID" dirty="0" smtClean="0"/>
              <a:t>Syarat Utama</a:t>
            </a:r>
          </a:p>
          <a:p>
            <a:pPr lvl="0"/>
            <a:r>
              <a:rPr lang="en-US" dirty="0" err="1" smtClean="0"/>
              <a:t>Komunikasi</a:t>
            </a:r>
            <a:r>
              <a:rPr lang="en-US" dirty="0" smtClean="0"/>
              <a:t> </a:t>
            </a:r>
            <a:endParaRPr lang="id-ID" dirty="0" smtClean="0"/>
          </a:p>
          <a:p>
            <a:pPr lvl="1"/>
            <a:r>
              <a:rPr lang="id-ID" dirty="0" smtClean="0"/>
              <a:t>Komunikasi efektif</a:t>
            </a:r>
            <a:endParaRPr lang="id-ID" dirty="0"/>
          </a:p>
          <a:p>
            <a:pPr lvl="0"/>
            <a:r>
              <a:rPr lang="en-US" dirty="0" err="1"/>
              <a:t>Kooperasi</a:t>
            </a:r>
            <a:r>
              <a:rPr lang="en-US" dirty="0"/>
              <a:t> </a:t>
            </a:r>
            <a:endParaRPr lang="id-ID" dirty="0" smtClean="0"/>
          </a:p>
          <a:p>
            <a:pPr lvl="1"/>
            <a:r>
              <a:rPr lang="id-ID" dirty="0" smtClean="0"/>
              <a:t>Team work</a:t>
            </a:r>
          </a:p>
          <a:p>
            <a:pPr lvl="1"/>
            <a:r>
              <a:rPr lang="id-ID" dirty="0" smtClean="0"/>
              <a:t>Interdisiplin </a:t>
            </a:r>
            <a:endParaRPr lang="id-ID" dirty="0"/>
          </a:p>
          <a:p>
            <a:pPr lvl="0"/>
            <a:r>
              <a:rPr lang="en-US" dirty="0" err="1"/>
              <a:t>Mobilisasi</a:t>
            </a:r>
            <a:r>
              <a:rPr lang="en-US" dirty="0"/>
              <a:t> </a:t>
            </a:r>
            <a:endParaRPr lang="id-ID" dirty="0"/>
          </a:p>
          <a:p>
            <a:pPr lvl="1"/>
            <a:r>
              <a:rPr lang="id-ID" dirty="0" smtClean="0"/>
              <a:t>Identifikasi, prioritas, perencanaan, pelaksanaan, monitoring</a:t>
            </a:r>
            <a:endParaRPr lang="id-ID" dirty="0"/>
          </a:p>
        </p:txBody>
      </p:sp>
    </p:spTree>
    <p:extLst>
      <p:ext uri="{BB962C8B-B14F-4D97-AF65-F5344CB8AC3E}">
        <p14:creationId xmlns:p14="http://schemas.microsoft.com/office/powerpoint/2010/main" val="509763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Strategi dan Metode Partisipasi Masyarakat</a:t>
            </a:r>
            <a:endParaRPr lang="id-ID" dirty="0"/>
          </a:p>
        </p:txBody>
      </p:sp>
      <p:sp>
        <p:nvSpPr>
          <p:cNvPr id="3" name="Content Placeholder 2"/>
          <p:cNvSpPr>
            <a:spLocks noGrp="1"/>
          </p:cNvSpPr>
          <p:nvPr>
            <p:ph idx="1"/>
          </p:nvPr>
        </p:nvSpPr>
        <p:spPr/>
        <p:txBody>
          <a:bodyPr>
            <a:normAutofit/>
          </a:bodyPr>
          <a:lstStyle/>
          <a:p>
            <a:r>
              <a:rPr lang="id-ID" dirty="0" smtClean="0"/>
              <a:t>Pendekatan masyarakat </a:t>
            </a:r>
          </a:p>
          <a:p>
            <a:pPr lvl="1"/>
            <a:r>
              <a:rPr lang="id-ID" dirty="0" smtClean="0">
                <a:sym typeface="Wingdings" pitchFamily="2" charset="2"/>
              </a:rPr>
              <a:t>Simpati dan motivasi</a:t>
            </a:r>
          </a:p>
          <a:p>
            <a:pPr lvl="1"/>
            <a:r>
              <a:rPr lang="id-ID" dirty="0" smtClean="0">
                <a:sym typeface="Wingdings" pitchFamily="2" charset="2"/>
              </a:rPr>
              <a:t>Tokoh formal dan informal</a:t>
            </a:r>
          </a:p>
          <a:p>
            <a:r>
              <a:rPr lang="id-ID" dirty="0" smtClean="0"/>
              <a:t>Pengorganisasian Masyarakat</a:t>
            </a:r>
          </a:p>
          <a:p>
            <a:pPr lvl="1"/>
            <a:r>
              <a:rPr lang="id-ID" dirty="0" smtClean="0"/>
              <a:t>Pembentukan tim/panitia</a:t>
            </a:r>
          </a:p>
          <a:p>
            <a:r>
              <a:rPr lang="id-ID" dirty="0" smtClean="0"/>
              <a:t>Community self survey</a:t>
            </a:r>
          </a:p>
          <a:p>
            <a:r>
              <a:rPr lang="id-ID" dirty="0" smtClean="0"/>
              <a:t>Perencanaan program dan dana swadana</a:t>
            </a:r>
          </a:p>
          <a:p>
            <a:r>
              <a:rPr lang="id-ID" dirty="0" smtClean="0"/>
              <a:t>Training</a:t>
            </a:r>
          </a:p>
          <a:p>
            <a:r>
              <a:rPr lang="id-ID" dirty="0" smtClean="0"/>
              <a:t>Monitoring dan Evaluasi</a:t>
            </a:r>
          </a:p>
        </p:txBody>
      </p:sp>
    </p:spTree>
    <p:extLst>
      <p:ext uri="{BB962C8B-B14F-4D97-AF65-F5344CB8AC3E}">
        <p14:creationId xmlns:p14="http://schemas.microsoft.com/office/powerpoint/2010/main" val="12093783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Community Organization</a:t>
            </a:r>
            <a:endParaRPr lang="id-ID" dirty="0"/>
          </a:p>
        </p:txBody>
      </p:sp>
      <p:sp>
        <p:nvSpPr>
          <p:cNvPr id="3" name="Content Placeholder 2"/>
          <p:cNvSpPr>
            <a:spLocks noGrp="1"/>
          </p:cNvSpPr>
          <p:nvPr>
            <p:ph idx="1"/>
          </p:nvPr>
        </p:nvSpPr>
        <p:spPr/>
        <p:txBody>
          <a:bodyPr>
            <a:normAutofit lnSpcReduction="10000"/>
          </a:bodyPr>
          <a:lstStyle/>
          <a:p>
            <a:r>
              <a:rPr lang="id-ID" dirty="0" smtClean="0"/>
              <a:t>Proses untuk membantu masyarakat dalam mengenali masalah atau tujuan umum, memobilisasi sumber daya, dan dengan cara lain membangun serta menerapkan strategi untuk mencapai tujuan yang telah mereka tetapkan bersama. (Minkler, 1997)</a:t>
            </a:r>
          </a:p>
          <a:p>
            <a:r>
              <a:rPr lang="id-ID" dirty="0" smtClean="0"/>
              <a:t>Pengorganisasian masyarakat bukan sebuah ilmu, melainkan sebuah seni pembentukan kesepakatan dalam suatu proses yang demokratis (Ross, 1967)</a:t>
            </a:r>
            <a:endParaRPr lang="id-ID" dirty="0"/>
          </a:p>
        </p:txBody>
      </p:sp>
    </p:spTree>
    <p:extLst>
      <p:ext uri="{BB962C8B-B14F-4D97-AF65-F5344CB8AC3E}">
        <p14:creationId xmlns:p14="http://schemas.microsoft.com/office/powerpoint/2010/main" val="2374277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Langkah-langkah Pengorganisasian Masyarakat</a:t>
            </a:r>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Pengenalan masalah</a:t>
            </a:r>
          </a:p>
          <a:p>
            <a:r>
              <a:rPr lang="id-ID" dirty="0" smtClean="0"/>
              <a:t>Peroleh jalan masuk ke dalam masyarakat</a:t>
            </a:r>
          </a:p>
          <a:p>
            <a:r>
              <a:rPr lang="id-ID" dirty="0" smtClean="0"/>
              <a:t>Pengorganisasian masyarakat</a:t>
            </a:r>
          </a:p>
          <a:p>
            <a:r>
              <a:rPr lang="id-ID" dirty="0" smtClean="0"/>
              <a:t>Pengkajian masyarakat ------------</a:t>
            </a:r>
          </a:p>
          <a:p>
            <a:r>
              <a:rPr lang="id-ID" dirty="0" smtClean="0"/>
              <a:t>Penetapan prioritas dan tujuan</a:t>
            </a:r>
          </a:p>
          <a:p>
            <a:r>
              <a:rPr lang="id-ID" dirty="0" smtClean="0"/>
              <a:t>Penetapan solusi dan intervensi</a:t>
            </a:r>
          </a:p>
          <a:p>
            <a:r>
              <a:rPr lang="id-ID" dirty="0" smtClean="0"/>
              <a:t>Penerapan rencana</a:t>
            </a:r>
          </a:p>
          <a:p>
            <a:r>
              <a:rPr lang="id-ID" dirty="0" smtClean="0"/>
              <a:t>Evaluasi hasil</a:t>
            </a:r>
          </a:p>
          <a:p>
            <a:r>
              <a:rPr lang="id-ID" dirty="0" smtClean="0"/>
              <a:t>Pemeliharaan hasil</a:t>
            </a:r>
          </a:p>
          <a:p>
            <a:r>
              <a:rPr lang="id-ID" dirty="0" smtClean="0"/>
              <a:t>Mundur selangkah (looping back)</a:t>
            </a:r>
          </a:p>
          <a:p>
            <a:pPr marL="118872" indent="0">
              <a:buNone/>
            </a:pPr>
            <a:r>
              <a:rPr lang="id-ID" dirty="0" smtClean="0"/>
              <a:t>(McKenzie, 2004)</a:t>
            </a:r>
            <a:endParaRPr lang="id-ID" dirty="0"/>
          </a:p>
        </p:txBody>
      </p:sp>
      <p:sp>
        <p:nvSpPr>
          <p:cNvPr id="7" name="Right Brace 6"/>
          <p:cNvSpPr/>
          <p:nvPr/>
        </p:nvSpPr>
        <p:spPr>
          <a:xfrm>
            <a:off x="6300192" y="3140968"/>
            <a:ext cx="792088" cy="2304256"/>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id-ID"/>
          </a:p>
        </p:txBody>
      </p:sp>
    </p:spTree>
    <p:extLst>
      <p:ext uri="{BB962C8B-B14F-4D97-AF65-F5344CB8AC3E}">
        <p14:creationId xmlns:p14="http://schemas.microsoft.com/office/powerpoint/2010/main" val="3144519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Wujud</a:t>
            </a:r>
            <a:r>
              <a:rPr lang="en-US" dirty="0" smtClean="0"/>
              <a:t> </a:t>
            </a:r>
            <a:r>
              <a:rPr lang="en-US" dirty="0" err="1" smtClean="0"/>
              <a:t>Partisipasi</a:t>
            </a:r>
            <a:r>
              <a:rPr lang="en-US" dirty="0" smtClean="0"/>
              <a:t> </a:t>
            </a:r>
            <a:r>
              <a:rPr lang="en-US" dirty="0" err="1" smtClean="0"/>
              <a:t>Masyarakat</a:t>
            </a:r>
            <a:endParaRPr lang="en-US" dirty="0"/>
          </a:p>
        </p:txBody>
      </p:sp>
      <p:sp>
        <p:nvSpPr>
          <p:cNvPr id="3" name="Content Placeholder 2"/>
          <p:cNvSpPr>
            <a:spLocks noGrp="1"/>
          </p:cNvSpPr>
          <p:nvPr>
            <p:ph idx="1"/>
          </p:nvPr>
        </p:nvSpPr>
        <p:spPr/>
        <p:txBody>
          <a:bodyPr/>
          <a:lstStyle/>
          <a:p>
            <a:r>
              <a:rPr lang="en-US" dirty="0" err="1" smtClean="0"/>
              <a:t>Partisipasi</a:t>
            </a:r>
            <a:r>
              <a:rPr lang="en-US" dirty="0" smtClean="0"/>
              <a:t> </a:t>
            </a:r>
            <a:r>
              <a:rPr lang="en-US" dirty="0" err="1" smtClean="0"/>
              <a:t>Masyarakat</a:t>
            </a:r>
            <a:r>
              <a:rPr lang="en-US" dirty="0" smtClean="0"/>
              <a:t> </a:t>
            </a:r>
            <a:r>
              <a:rPr lang="en-US" dirty="0" err="1" smtClean="0"/>
              <a:t>dalam</a:t>
            </a:r>
            <a:r>
              <a:rPr lang="en-US" dirty="0" smtClean="0"/>
              <a:t> </a:t>
            </a:r>
            <a:r>
              <a:rPr lang="en-US" dirty="0" err="1" smtClean="0"/>
              <a:t>kepesertaan</a:t>
            </a:r>
            <a:r>
              <a:rPr lang="en-US" dirty="0" smtClean="0"/>
              <a:t> JKN </a:t>
            </a:r>
            <a:r>
              <a:rPr lang="en-US" dirty="0" err="1" smtClean="0"/>
              <a:t>dengan</a:t>
            </a:r>
            <a:r>
              <a:rPr lang="en-US" dirty="0" smtClean="0"/>
              <a:t> </a:t>
            </a:r>
            <a:r>
              <a:rPr lang="en-US" dirty="0" err="1" smtClean="0"/>
              <a:t>paksaan</a:t>
            </a:r>
            <a:r>
              <a:rPr lang="en-US" dirty="0" smtClean="0"/>
              <a:t> UU.</a:t>
            </a:r>
          </a:p>
          <a:p>
            <a:r>
              <a:rPr lang="en-US" dirty="0" smtClean="0"/>
              <a:t>UKBM (</a:t>
            </a:r>
            <a:r>
              <a:rPr lang="en-US" dirty="0" err="1" smtClean="0"/>
              <a:t>Upaya</a:t>
            </a:r>
            <a:r>
              <a:rPr lang="en-US" dirty="0" smtClean="0"/>
              <a:t> </a:t>
            </a:r>
            <a:r>
              <a:rPr lang="en-US" dirty="0" err="1" smtClean="0"/>
              <a:t>Kesehatan</a:t>
            </a:r>
            <a:r>
              <a:rPr lang="en-US" dirty="0" smtClean="0"/>
              <a:t> </a:t>
            </a:r>
            <a:r>
              <a:rPr lang="en-US" dirty="0" err="1" smtClean="0"/>
              <a:t>Berbasis</a:t>
            </a:r>
            <a:r>
              <a:rPr lang="en-US" dirty="0" smtClean="0"/>
              <a:t> </a:t>
            </a:r>
            <a:r>
              <a:rPr lang="en-US" dirty="0" err="1" smtClean="0"/>
              <a:t>Masyarakat</a:t>
            </a:r>
            <a:r>
              <a:rPr lang="en-US" dirty="0" smtClean="0"/>
              <a:t>)</a:t>
            </a:r>
          </a:p>
          <a:p>
            <a:r>
              <a:rPr lang="en-US" dirty="0" smtClean="0"/>
              <a:t>Mass gathering</a:t>
            </a:r>
          </a:p>
          <a:p>
            <a:r>
              <a:rPr lang="en-US" dirty="0" smtClean="0"/>
              <a:t>Kader </a:t>
            </a:r>
            <a:r>
              <a:rPr lang="en-US" dirty="0" err="1" smtClean="0"/>
              <a:t>Kesehatan</a:t>
            </a:r>
            <a:endParaRPr lang="en-US" dirty="0" smtClean="0"/>
          </a:p>
          <a:p>
            <a:r>
              <a:rPr lang="en-US" dirty="0" err="1" smtClean="0"/>
              <a:t>Pelaporan</a:t>
            </a:r>
            <a:r>
              <a:rPr lang="en-US" dirty="0" smtClean="0"/>
              <a:t> </a:t>
            </a:r>
            <a:r>
              <a:rPr lang="en-US" dirty="0" err="1" smtClean="0"/>
              <a:t>kasus</a:t>
            </a:r>
            <a:endParaRPr lang="en-US" dirty="0" smtClean="0"/>
          </a:p>
          <a:p>
            <a:r>
              <a:rPr lang="en-US" dirty="0" err="1" smtClean="0"/>
              <a:t>Dlsb</a:t>
            </a:r>
            <a:r>
              <a:rPr lang="en-US" dirty="0" smtClean="0"/>
              <a:t> </a:t>
            </a:r>
          </a:p>
        </p:txBody>
      </p:sp>
    </p:spTree>
    <p:extLst>
      <p:ext uri="{BB962C8B-B14F-4D97-AF65-F5344CB8AC3E}">
        <p14:creationId xmlns:p14="http://schemas.microsoft.com/office/powerpoint/2010/main" val="816830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sz="half" idx="1"/>
          </p:nvPr>
        </p:nvSpPr>
        <p:spPr/>
        <p:txBody>
          <a:bodyPr>
            <a:normAutofit lnSpcReduction="10000"/>
          </a:bodyPr>
          <a:lstStyle/>
          <a:p>
            <a:r>
              <a:rPr lang="en-US" dirty="0" smtClean="0"/>
              <a:t>UKBM</a:t>
            </a:r>
          </a:p>
          <a:p>
            <a:pPr lvl="1"/>
            <a:r>
              <a:rPr lang="en-US" dirty="0" smtClean="0"/>
              <a:t>POSYANDU</a:t>
            </a:r>
          </a:p>
          <a:p>
            <a:pPr lvl="1"/>
            <a:r>
              <a:rPr lang="en-US" dirty="0" smtClean="0"/>
              <a:t>POLINDES</a:t>
            </a:r>
          </a:p>
          <a:p>
            <a:pPr lvl="1"/>
            <a:r>
              <a:rPr lang="en-US" dirty="0" smtClean="0"/>
              <a:t>POD/WOD</a:t>
            </a:r>
          </a:p>
          <a:p>
            <a:pPr lvl="1"/>
            <a:r>
              <a:rPr lang="en-US" dirty="0" smtClean="0"/>
              <a:t>POS GIZI</a:t>
            </a:r>
          </a:p>
          <a:p>
            <a:pPr lvl="1"/>
            <a:r>
              <a:rPr lang="en-US" dirty="0" smtClean="0"/>
              <a:t>POS KB</a:t>
            </a:r>
          </a:p>
          <a:p>
            <a:pPr lvl="1"/>
            <a:r>
              <a:rPr lang="en-US" dirty="0" smtClean="0"/>
              <a:t>SAKA BAKTI HUSADA</a:t>
            </a:r>
          </a:p>
          <a:p>
            <a:pPr lvl="1"/>
            <a:r>
              <a:rPr lang="en-US" dirty="0" smtClean="0"/>
              <a:t>POS UKK (KERJA)</a:t>
            </a:r>
          </a:p>
          <a:p>
            <a:pPr lvl="1"/>
            <a:r>
              <a:rPr lang="en-US" dirty="0" smtClean="0"/>
              <a:t>POKMAIR</a:t>
            </a:r>
          </a:p>
          <a:p>
            <a:pPr lvl="1"/>
            <a:r>
              <a:rPr lang="en-US" dirty="0" smtClean="0"/>
              <a:t>KARANG TARUNA HUSADA</a:t>
            </a:r>
          </a:p>
          <a:p>
            <a:pPr lvl="1"/>
            <a:endParaRPr lang="en-US" dirty="0"/>
          </a:p>
        </p:txBody>
      </p:sp>
      <p:sp>
        <p:nvSpPr>
          <p:cNvPr id="6" name="Content Placeholder 5"/>
          <p:cNvSpPr>
            <a:spLocks noGrp="1"/>
          </p:cNvSpPr>
          <p:nvPr>
            <p:ph sz="half" idx="2"/>
          </p:nvPr>
        </p:nvSpPr>
        <p:spPr/>
        <p:txBody>
          <a:bodyPr>
            <a:normAutofit lnSpcReduction="10000"/>
          </a:bodyPr>
          <a:lstStyle/>
          <a:p>
            <a:r>
              <a:rPr lang="en-US" dirty="0" smtClean="0"/>
              <a:t>Mass Gathering</a:t>
            </a:r>
          </a:p>
          <a:p>
            <a:pPr lvl="1"/>
            <a:r>
              <a:rPr lang="en-US" dirty="0" err="1" smtClean="0"/>
              <a:t>Kerja</a:t>
            </a:r>
            <a:r>
              <a:rPr lang="en-US" dirty="0" smtClean="0"/>
              <a:t> </a:t>
            </a:r>
            <a:r>
              <a:rPr lang="en-US" dirty="0" err="1" smtClean="0"/>
              <a:t>bakti</a:t>
            </a:r>
            <a:r>
              <a:rPr lang="en-US" dirty="0" smtClean="0"/>
              <a:t> </a:t>
            </a:r>
            <a:r>
              <a:rPr lang="en-US" dirty="0" err="1" smtClean="0"/>
              <a:t>kebersihan</a:t>
            </a:r>
            <a:endParaRPr lang="en-US" dirty="0" smtClean="0"/>
          </a:p>
          <a:p>
            <a:pPr lvl="1"/>
            <a:r>
              <a:rPr lang="en-US" dirty="0" err="1" smtClean="0"/>
              <a:t>Kerja</a:t>
            </a:r>
            <a:r>
              <a:rPr lang="en-US" dirty="0" smtClean="0"/>
              <a:t> </a:t>
            </a:r>
            <a:r>
              <a:rPr lang="en-US" dirty="0" err="1" smtClean="0"/>
              <a:t>bakti</a:t>
            </a:r>
            <a:r>
              <a:rPr lang="en-US" dirty="0" smtClean="0"/>
              <a:t> </a:t>
            </a:r>
            <a:r>
              <a:rPr lang="en-US" dirty="0" err="1" smtClean="0"/>
              <a:t>sarpras</a:t>
            </a:r>
            <a:endParaRPr lang="en-US" dirty="0" smtClean="0"/>
          </a:p>
          <a:p>
            <a:pPr lvl="1"/>
            <a:r>
              <a:rPr lang="en-US" dirty="0" err="1" smtClean="0"/>
              <a:t>Senam</a:t>
            </a:r>
            <a:r>
              <a:rPr lang="en-US" dirty="0" smtClean="0"/>
              <a:t> </a:t>
            </a:r>
            <a:r>
              <a:rPr lang="en-US" dirty="0" err="1" smtClean="0"/>
              <a:t>masal</a:t>
            </a:r>
            <a:endParaRPr lang="en-US" dirty="0" smtClean="0"/>
          </a:p>
          <a:p>
            <a:pPr lvl="1"/>
            <a:r>
              <a:rPr lang="en-US" dirty="0" err="1" smtClean="0"/>
              <a:t>Jalan</a:t>
            </a:r>
            <a:r>
              <a:rPr lang="en-US" dirty="0" smtClean="0"/>
              <a:t> </a:t>
            </a:r>
            <a:r>
              <a:rPr lang="en-US" dirty="0" err="1" smtClean="0"/>
              <a:t>sehat</a:t>
            </a:r>
            <a:endParaRPr lang="en-US" dirty="0" smtClean="0"/>
          </a:p>
          <a:p>
            <a:pPr lvl="1"/>
            <a:r>
              <a:rPr lang="en-US" dirty="0" err="1" smtClean="0"/>
              <a:t>Funbike</a:t>
            </a:r>
            <a:r>
              <a:rPr lang="en-US" smtClean="0"/>
              <a:t> </a:t>
            </a:r>
            <a:endParaRPr lang="en-US" dirty="0"/>
          </a:p>
        </p:txBody>
      </p:sp>
    </p:spTree>
    <p:extLst>
      <p:ext uri="{BB962C8B-B14F-4D97-AF65-F5344CB8AC3E}">
        <p14:creationId xmlns:p14="http://schemas.microsoft.com/office/powerpoint/2010/main" val="247598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endParaRPr lang="id-ID"/>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0"/>
            <a:ext cx="6633739" cy="6908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3753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Mengapa masyarakat harus berpartisipasi dalam kesehatan?</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Komunitas dapat mengembangkan kapasitas untuk mengatasi masalah mereka sendiri.</a:t>
            </a:r>
          </a:p>
          <a:p>
            <a:r>
              <a:rPr lang="id-ID" dirty="0" smtClean="0"/>
              <a:t>Manusia ingin berubah dan bisa berubah.</a:t>
            </a:r>
          </a:p>
          <a:p>
            <a:r>
              <a:rPr lang="id-ID" dirty="0" smtClean="0"/>
              <a:t>Manusia harus berpartisipasi dalam perubahan besar yang terjadi dalam komunitas mereka (menyusun, menyesuaikan, dan mengendalikan)</a:t>
            </a:r>
          </a:p>
          <a:p>
            <a:r>
              <a:rPr lang="id-ID" dirty="0" smtClean="0"/>
              <a:t>Perubahan yang berasal dari masyarakat memiliki makna dan kelangsungan yang tidak dimiliki oleh perubahan yang dipaksakan dari luar komunitasnya.</a:t>
            </a:r>
            <a:endParaRPr lang="id-ID" dirty="0"/>
          </a:p>
        </p:txBody>
      </p:sp>
    </p:spTree>
    <p:extLst>
      <p:ext uri="{BB962C8B-B14F-4D97-AF65-F5344CB8AC3E}">
        <p14:creationId xmlns:p14="http://schemas.microsoft.com/office/powerpoint/2010/main" val="2611482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lstStyle/>
          <a:p>
            <a:r>
              <a:rPr lang="id-ID" dirty="0" smtClean="0"/>
              <a:t>Pendekatan holistik dapat mengatasi masalah secara efektif yang tidak dapat diatasi oleh pendekatan</a:t>
            </a:r>
          </a:p>
          <a:p>
            <a:r>
              <a:rPr lang="id-ID" dirty="0" smtClean="0"/>
              <a:t>Demokrasi membutuhkan partisipasi dan sikap kooperatif dalam menghadapi urusan masyarakat</a:t>
            </a:r>
          </a:p>
          <a:p>
            <a:r>
              <a:rPr lang="id-ID" dirty="0" smtClean="0"/>
              <a:t>Jika individu butuh bantuan orang lain, maka masyarakat butuh pengorganisasian untuk menghadapi masalah mereka.</a:t>
            </a:r>
            <a:endParaRPr lang="id-ID" dirty="0"/>
          </a:p>
        </p:txBody>
      </p:sp>
    </p:spTree>
    <p:extLst>
      <p:ext uri="{BB962C8B-B14F-4D97-AF65-F5344CB8AC3E}">
        <p14:creationId xmlns:p14="http://schemas.microsoft.com/office/powerpoint/2010/main" val="3981363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fontScale="92500" lnSpcReduction="20000"/>
          </a:bodyPr>
          <a:lstStyle/>
          <a:p>
            <a:r>
              <a:rPr lang="id-ID" dirty="0" smtClean="0"/>
              <a:t>Faktor penyebab masalah kesehatan di Indonesia:</a:t>
            </a:r>
          </a:p>
          <a:p>
            <a:pPr lvl="1"/>
            <a:r>
              <a:rPr lang="id-ID" dirty="0" smtClean="0"/>
              <a:t>Mis manajemen sumber dana dan SDA</a:t>
            </a:r>
          </a:p>
          <a:p>
            <a:pPr lvl="1"/>
            <a:r>
              <a:rPr lang="id-ID" dirty="0" smtClean="0"/>
              <a:t>Angka kelahiran masih tinggi dan angka kematian yang menurun</a:t>
            </a:r>
          </a:p>
          <a:p>
            <a:pPr lvl="1"/>
            <a:r>
              <a:rPr lang="id-ID" dirty="0" smtClean="0"/>
              <a:t>Distribusi dan kompetensi dokter tidak merata</a:t>
            </a:r>
          </a:p>
          <a:p>
            <a:pPr lvl="1"/>
            <a:r>
              <a:rPr lang="id-ID" dirty="0" smtClean="0"/>
              <a:t>Penyakit endemik tropis</a:t>
            </a:r>
          </a:p>
          <a:p>
            <a:pPr lvl="1"/>
            <a:r>
              <a:rPr lang="id-ID" dirty="0" smtClean="0"/>
              <a:t>Kurang gizi dan infeksi</a:t>
            </a:r>
          </a:p>
          <a:p>
            <a:pPr lvl="1"/>
            <a:r>
              <a:rPr lang="id-ID" dirty="0" smtClean="0"/>
              <a:t>Kuatnya akar pedesaan dibandingkan negara maju</a:t>
            </a:r>
          </a:p>
          <a:p>
            <a:pPr lvl="1"/>
            <a:r>
              <a:rPr lang="id-ID" dirty="0" smtClean="0"/>
              <a:t>Perbandingan antara GNP dan angka pertambahan penduduk tidak seimbang.</a:t>
            </a:r>
            <a:endParaRPr lang="id-ID" dirty="0"/>
          </a:p>
        </p:txBody>
      </p:sp>
    </p:spTree>
    <p:extLst>
      <p:ext uri="{BB962C8B-B14F-4D97-AF65-F5344CB8AC3E}">
        <p14:creationId xmlns:p14="http://schemas.microsoft.com/office/powerpoint/2010/main" val="1643546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grpSp>
        <p:nvGrpSpPr>
          <p:cNvPr id="54" name="Group 53"/>
          <p:cNvGrpSpPr/>
          <p:nvPr/>
        </p:nvGrpSpPr>
        <p:grpSpPr>
          <a:xfrm>
            <a:off x="555553" y="1549379"/>
            <a:ext cx="5359354" cy="2410530"/>
            <a:chOff x="996867" y="2323912"/>
            <a:chExt cx="5359354" cy="2410530"/>
          </a:xfrm>
        </p:grpSpPr>
        <p:sp>
          <p:nvSpPr>
            <p:cNvPr id="20" name="TextBox 19"/>
            <p:cNvSpPr txBox="1"/>
            <p:nvPr/>
          </p:nvSpPr>
          <p:spPr>
            <a:xfrm>
              <a:off x="3347864" y="2323912"/>
              <a:ext cx="93610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id-ID" dirty="0" smtClean="0"/>
                <a:t>KOTA</a:t>
              </a:r>
              <a:endParaRPr lang="id-ID" dirty="0"/>
            </a:p>
          </p:txBody>
        </p:sp>
        <p:sp>
          <p:nvSpPr>
            <p:cNvPr id="21" name="TextBox 20"/>
            <p:cNvSpPr txBox="1"/>
            <p:nvPr/>
          </p:nvSpPr>
          <p:spPr>
            <a:xfrm>
              <a:off x="3381400" y="4183974"/>
              <a:ext cx="93610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id-ID" dirty="0" smtClean="0"/>
                <a:t>DESA</a:t>
              </a:r>
              <a:endParaRPr lang="id-ID" dirty="0"/>
            </a:p>
          </p:txBody>
        </p:sp>
        <p:grpSp>
          <p:nvGrpSpPr>
            <p:cNvPr id="45" name="Group 44"/>
            <p:cNvGrpSpPr/>
            <p:nvPr/>
          </p:nvGrpSpPr>
          <p:grpSpPr>
            <a:xfrm>
              <a:off x="4725456" y="2591923"/>
              <a:ext cx="1630765" cy="2084218"/>
              <a:chOff x="4465802" y="2591923"/>
              <a:chExt cx="1630765" cy="2084218"/>
            </a:xfrm>
          </p:grpSpPr>
          <p:sp>
            <p:nvSpPr>
              <p:cNvPr id="22" name="TextBox 21"/>
              <p:cNvSpPr txBox="1"/>
              <p:nvPr/>
            </p:nvSpPr>
            <p:spPr>
              <a:xfrm>
                <a:off x="5160463" y="4306809"/>
                <a:ext cx="936104" cy="369332"/>
              </a:xfrm>
              <a:prstGeom prst="rect">
                <a:avLst/>
              </a:prstGeom>
              <a:noFill/>
            </p:spPr>
            <p:txBody>
              <a:bodyPr wrap="square" rtlCol="0">
                <a:spAutoFit/>
              </a:bodyPr>
              <a:lstStyle/>
              <a:p>
                <a:pPr algn="ctr"/>
                <a:r>
                  <a:rPr lang="id-ID" dirty="0" smtClean="0"/>
                  <a:t>MAJU</a:t>
                </a:r>
                <a:endParaRPr lang="id-ID" dirty="0"/>
              </a:p>
            </p:txBody>
          </p:sp>
          <p:grpSp>
            <p:nvGrpSpPr>
              <p:cNvPr id="29" name="Group 28"/>
              <p:cNvGrpSpPr/>
              <p:nvPr/>
            </p:nvGrpSpPr>
            <p:grpSpPr>
              <a:xfrm>
                <a:off x="4465802" y="2591923"/>
                <a:ext cx="1618366" cy="1725069"/>
                <a:chOff x="4572000" y="5016299"/>
                <a:chExt cx="1618366" cy="1725069"/>
              </a:xfrm>
            </p:grpSpPr>
            <p:sp>
              <p:nvSpPr>
                <p:cNvPr id="26" name="Pie 25"/>
                <p:cNvSpPr/>
                <p:nvPr/>
              </p:nvSpPr>
              <p:spPr>
                <a:xfrm>
                  <a:off x="4572000" y="5301208"/>
                  <a:ext cx="1512168" cy="1440160"/>
                </a:xfrm>
                <a:prstGeom prst="pie">
                  <a:avLst>
                    <a:gd name="adj1" fmla="val 5301708"/>
                    <a:gd name="adj2" fmla="val 8279166"/>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d-ID">
                    <a:solidFill>
                      <a:schemeClr val="tx1"/>
                    </a:solidFill>
                  </a:endParaRPr>
                </a:p>
              </p:txBody>
            </p:sp>
            <p:sp>
              <p:nvSpPr>
                <p:cNvPr id="27" name="Pie 26"/>
                <p:cNvSpPr/>
                <p:nvPr/>
              </p:nvSpPr>
              <p:spPr>
                <a:xfrm>
                  <a:off x="4678198" y="5016299"/>
                  <a:ext cx="1512168" cy="1440160"/>
                </a:xfrm>
                <a:prstGeom prst="pie">
                  <a:avLst>
                    <a:gd name="adj1" fmla="val 8179666"/>
                    <a:gd name="adj2" fmla="val 52667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grpSp>
          <p:sp>
            <p:nvSpPr>
              <p:cNvPr id="31" name="TextBox 30"/>
              <p:cNvSpPr txBox="1"/>
              <p:nvPr/>
            </p:nvSpPr>
            <p:spPr>
              <a:xfrm>
                <a:off x="4572000" y="3847417"/>
                <a:ext cx="936104" cy="369332"/>
              </a:xfrm>
              <a:prstGeom prst="rect">
                <a:avLst/>
              </a:prstGeom>
              <a:noFill/>
            </p:spPr>
            <p:txBody>
              <a:bodyPr wrap="square" rtlCol="0">
                <a:spAutoFit/>
              </a:bodyPr>
              <a:lstStyle/>
              <a:p>
                <a:pPr algn="ctr"/>
                <a:r>
                  <a:rPr lang="id-ID" dirty="0" smtClean="0"/>
                  <a:t>11,2%</a:t>
                </a:r>
                <a:endParaRPr lang="id-ID" dirty="0"/>
              </a:p>
            </p:txBody>
          </p:sp>
          <p:sp>
            <p:nvSpPr>
              <p:cNvPr id="32" name="TextBox 31"/>
              <p:cNvSpPr txBox="1"/>
              <p:nvPr/>
            </p:nvSpPr>
            <p:spPr>
              <a:xfrm>
                <a:off x="4860032" y="2870617"/>
                <a:ext cx="936104" cy="369332"/>
              </a:xfrm>
              <a:prstGeom prst="rect">
                <a:avLst/>
              </a:prstGeom>
              <a:noFill/>
            </p:spPr>
            <p:txBody>
              <a:bodyPr wrap="square" rtlCol="0">
                <a:spAutoFit/>
              </a:bodyPr>
              <a:lstStyle/>
              <a:p>
                <a:pPr algn="ctr"/>
                <a:r>
                  <a:rPr lang="id-ID" dirty="0" smtClean="0"/>
                  <a:t>88,8%</a:t>
                </a:r>
                <a:endParaRPr lang="id-ID" dirty="0"/>
              </a:p>
            </p:txBody>
          </p:sp>
        </p:grpSp>
        <p:grpSp>
          <p:nvGrpSpPr>
            <p:cNvPr id="44" name="Group 43"/>
            <p:cNvGrpSpPr/>
            <p:nvPr/>
          </p:nvGrpSpPr>
          <p:grpSpPr>
            <a:xfrm>
              <a:off x="996867" y="2595951"/>
              <a:ext cx="1930629" cy="2138491"/>
              <a:chOff x="1224697" y="2543276"/>
              <a:chExt cx="1930629" cy="2138491"/>
            </a:xfrm>
          </p:grpSpPr>
          <p:sp>
            <p:nvSpPr>
              <p:cNvPr id="23" name="TextBox 22"/>
              <p:cNvSpPr txBox="1"/>
              <p:nvPr/>
            </p:nvSpPr>
            <p:spPr>
              <a:xfrm>
                <a:off x="1224697" y="4312435"/>
                <a:ext cx="1656184" cy="369332"/>
              </a:xfrm>
              <a:prstGeom prst="rect">
                <a:avLst/>
              </a:prstGeom>
              <a:noFill/>
            </p:spPr>
            <p:txBody>
              <a:bodyPr wrap="square" rtlCol="0">
                <a:spAutoFit/>
              </a:bodyPr>
              <a:lstStyle/>
              <a:p>
                <a:pPr algn="ctr"/>
                <a:r>
                  <a:rPr lang="id-ID" dirty="0" smtClean="0"/>
                  <a:t>BERKEMBANG</a:t>
                </a:r>
                <a:endParaRPr lang="id-ID" dirty="0"/>
              </a:p>
            </p:txBody>
          </p:sp>
          <p:grpSp>
            <p:nvGrpSpPr>
              <p:cNvPr id="28" name="Group 27"/>
              <p:cNvGrpSpPr/>
              <p:nvPr/>
            </p:nvGrpSpPr>
            <p:grpSpPr>
              <a:xfrm>
                <a:off x="1440721" y="2543276"/>
                <a:ext cx="1656184" cy="1537453"/>
                <a:chOff x="1547664" y="5013176"/>
                <a:chExt cx="1656184" cy="1537453"/>
              </a:xfrm>
            </p:grpSpPr>
            <p:sp>
              <p:nvSpPr>
                <p:cNvPr id="24" name="Pie 23"/>
                <p:cNvSpPr/>
                <p:nvPr/>
              </p:nvSpPr>
              <p:spPr>
                <a:xfrm>
                  <a:off x="1547664" y="5110469"/>
                  <a:ext cx="1512168" cy="1440160"/>
                </a:xfrm>
                <a:prstGeom prst="pie">
                  <a:avLst>
                    <a:gd name="adj1" fmla="val 0"/>
                    <a:gd name="adj2" fmla="val 17672988"/>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d-ID">
                    <a:solidFill>
                      <a:schemeClr val="tx1"/>
                    </a:solidFill>
                  </a:endParaRPr>
                </a:p>
              </p:txBody>
            </p:sp>
            <p:sp>
              <p:nvSpPr>
                <p:cNvPr id="25" name="Pie 24"/>
                <p:cNvSpPr/>
                <p:nvPr/>
              </p:nvSpPr>
              <p:spPr>
                <a:xfrm>
                  <a:off x="1691680" y="5013176"/>
                  <a:ext cx="1512168" cy="1440160"/>
                </a:xfrm>
                <a:prstGeom prst="pie">
                  <a:avLst>
                    <a:gd name="adj1" fmla="val 17674126"/>
                    <a:gd name="adj2" fmla="val 671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grpSp>
          <p:sp>
            <p:nvSpPr>
              <p:cNvPr id="30" name="TextBox 29"/>
              <p:cNvSpPr txBox="1"/>
              <p:nvPr/>
            </p:nvSpPr>
            <p:spPr>
              <a:xfrm>
                <a:off x="2219222" y="2870617"/>
                <a:ext cx="936104" cy="369332"/>
              </a:xfrm>
              <a:prstGeom prst="rect">
                <a:avLst/>
              </a:prstGeom>
              <a:noFill/>
            </p:spPr>
            <p:txBody>
              <a:bodyPr wrap="square" rtlCol="0">
                <a:spAutoFit/>
              </a:bodyPr>
              <a:lstStyle/>
              <a:p>
                <a:pPr algn="ctr"/>
                <a:r>
                  <a:rPr lang="id-ID" dirty="0" smtClean="0"/>
                  <a:t>20%</a:t>
                </a:r>
                <a:endParaRPr lang="id-ID" dirty="0"/>
              </a:p>
            </p:txBody>
          </p:sp>
          <p:sp>
            <p:nvSpPr>
              <p:cNvPr id="33" name="TextBox 32"/>
              <p:cNvSpPr txBox="1"/>
              <p:nvPr/>
            </p:nvSpPr>
            <p:spPr>
              <a:xfrm>
                <a:off x="1584737" y="3412246"/>
                <a:ext cx="936104" cy="369332"/>
              </a:xfrm>
              <a:prstGeom prst="rect">
                <a:avLst/>
              </a:prstGeom>
              <a:noFill/>
            </p:spPr>
            <p:txBody>
              <a:bodyPr wrap="square" rtlCol="0">
                <a:spAutoFit/>
              </a:bodyPr>
              <a:lstStyle/>
              <a:p>
                <a:pPr algn="ctr"/>
                <a:r>
                  <a:rPr lang="id-ID" dirty="0" smtClean="0"/>
                  <a:t>80%</a:t>
                </a:r>
                <a:endParaRPr lang="id-ID" dirty="0"/>
              </a:p>
            </p:txBody>
          </p:sp>
        </p:grpSp>
        <p:cxnSp>
          <p:nvCxnSpPr>
            <p:cNvPr id="35" name="Straight Arrow Connector 34"/>
            <p:cNvCxnSpPr>
              <a:stCxn id="33" idx="3"/>
              <a:endCxn id="21" idx="1"/>
            </p:cNvCxnSpPr>
            <p:nvPr/>
          </p:nvCxnSpPr>
          <p:spPr>
            <a:xfrm>
              <a:off x="2293011" y="3649587"/>
              <a:ext cx="1088389" cy="719053"/>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37" name="Straight Arrow Connector 36"/>
            <p:cNvCxnSpPr>
              <a:stCxn id="31" idx="2"/>
              <a:endCxn id="21" idx="3"/>
            </p:cNvCxnSpPr>
            <p:nvPr/>
          </p:nvCxnSpPr>
          <p:spPr>
            <a:xfrm flipH="1">
              <a:off x="4317504" y="4216749"/>
              <a:ext cx="982202" cy="151891"/>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41" name="Straight Arrow Connector 40"/>
            <p:cNvCxnSpPr>
              <a:stCxn id="30" idx="0"/>
              <a:endCxn id="20" idx="1"/>
            </p:cNvCxnSpPr>
            <p:nvPr/>
          </p:nvCxnSpPr>
          <p:spPr>
            <a:xfrm flipV="1">
              <a:off x="2459444" y="2508578"/>
              <a:ext cx="888420" cy="41471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a:stCxn id="32" idx="0"/>
              <a:endCxn id="20" idx="3"/>
            </p:cNvCxnSpPr>
            <p:nvPr/>
          </p:nvCxnSpPr>
          <p:spPr>
            <a:xfrm flipH="1" flipV="1">
              <a:off x="4283968" y="2508578"/>
              <a:ext cx="1303770" cy="3620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grpSp>
        <p:nvGrpSpPr>
          <p:cNvPr id="90" name="Group 89"/>
          <p:cNvGrpSpPr/>
          <p:nvPr/>
        </p:nvGrpSpPr>
        <p:grpSpPr>
          <a:xfrm>
            <a:off x="2886343" y="4258496"/>
            <a:ext cx="5500837" cy="2443017"/>
            <a:chOff x="1766690" y="3768080"/>
            <a:chExt cx="5500837" cy="2443017"/>
          </a:xfrm>
        </p:grpSpPr>
        <p:sp>
          <p:nvSpPr>
            <p:cNvPr id="56" name="TextBox 55"/>
            <p:cNvSpPr txBox="1"/>
            <p:nvPr/>
          </p:nvSpPr>
          <p:spPr>
            <a:xfrm>
              <a:off x="4198907" y="3768080"/>
              <a:ext cx="99541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id-ID" dirty="0" smtClean="0"/>
                <a:t>UANG</a:t>
              </a:r>
              <a:endParaRPr lang="id-ID" dirty="0"/>
            </a:p>
          </p:txBody>
        </p:sp>
        <p:sp>
          <p:nvSpPr>
            <p:cNvPr id="57" name="TextBox 56"/>
            <p:cNvSpPr txBox="1"/>
            <p:nvPr/>
          </p:nvSpPr>
          <p:spPr>
            <a:xfrm>
              <a:off x="3878427" y="5649102"/>
              <a:ext cx="1623162"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id-ID" dirty="0" smtClean="0"/>
                <a:t>KELAHIRAN</a:t>
              </a:r>
              <a:endParaRPr lang="id-ID" dirty="0"/>
            </a:p>
          </p:txBody>
        </p:sp>
        <p:grpSp>
          <p:nvGrpSpPr>
            <p:cNvPr id="58" name="Group 57"/>
            <p:cNvGrpSpPr/>
            <p:nvPr/>
          </p:nvGrpSpPr>
          <p:grpSpPr>
            <a:xfrm>
              <a:off x="5636762" y="4084133"/>
              <a:ext cx="1630765" cy="2084218"/>
              <a:chOff x="4465802" y="2591923"/>
              <a:chExt cx="1630765" cy="2084218"/>
            </a:xfrm>
          </p:grpSpPr>
          <p:sp>
            <p:nvSpPr>
              <p:cNvPr id="70" name="TextBox 69"/>
              <p:cNvSpPr txBox="1"/>
              <p:nvPr/>
            </p:nvSpPr>
            <p:spPr>
              <a:xfrm>
                <a:off x="5160463" y="4306809"/>
                <a:ext cx="936104" cy="369332"/>
              </a:xfrm>
              <a:prstGeom prst="rect">
                <a:avLst/>
              </a:prstGeom>
              <a:noFill/>
            </p:spPr>
            <p:txBody>
              <a:bodyPr wrap="square" rtlCol="0">
                <a:spAutoFit/>
              </a:bodyPr>
              <a:lstStyle/>
              <a:p>
                <a:pPr algn="ctr"/>
                <a:r>
                  <a:rPr lang="id-ID" dirty="0" smtClean="0"/>
                  <a:t>MAJU</a:t>
                </a:r>
                <a:endParaRPr lang="id-ID" dirty="0"/>
              </a:p>
            </p:txBody>
          </p:sp>
          <p:grpSp>
            <p:nvGrpSpPr>
              <p:cNvPr id="71" name="Group 70"/>
              <p:cNvGrpSpPr/>
              <p:nvPr/>
            </p:nvGrpSpPr>
            <p:grpSpPr>
              <a:xfrm>
                <a:off x="4465802" y="2591923"/>
                <a:ext cx="1618366" cy="1725069"/>
                <a:chOff x="4572000" y="5016299"/>
                <a:chExt cx="1618366" cy="1725069"/>
              </a:xfrm>
            </p:grpSpPr>
            <p:sp>
              <p:nvSpPr>
                <p:cNvPr id="74" name="Pie 73"/>
                <p:cNvSpPr/>
                <p:nvPr/>
              </p:nvSpPr>
              <p:spPr>
                <a:xfrm>
                  <a:off x="4572000" y="5301208"/>
                  <a:ext cx="1512168" cy="1440160"/>
                </a:xfrm>
                <a:prstGeom prst="pie">
                  <a:avLst>
                    <a:gd name="adj1" fmla="val 5301708"/>
                    <a:gd name="adj2" fmla="val 8279166"/>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d-ID">
                    <a:solidFill>
                      <a:schemeClr val="tx1"/>
                    </a:solidFill>
                  </a:endParaRPr>
                </a:p>
              </p:txBody>
            </p:sp>
            <p:sp>
              <p:nvSpPr>
                <p:cNvPr id="75" name="Pie 74"/>
                <p:cNvSpPr/>
                <p:nvPr/>
              </p:nvSpPr>
              <p:spPr>
                <a:xfrm>
                  <a:off x="4678198" y="5016299"/>
                  <a:ext cx="1512168" cy="1440160"/>
                </a:xfrm>
                <a:prstGeom prst="pie">
                  <a:avLst>
                    <a:gd name="adj1" fmla="val 8179666"/>
                    <a:gd name="adj2" fmla="val 52667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grpSp>
          <p:sp>
            <p:nvSpPr>
              <p:cNvPr id="72" name="TextBox 71"/>
              <p:cNvSpPr txBox="1"/>
              <p:nvPr/>
            </p:nvSpPr>
            <p:spPr>
              <a:xfrm>
                <a:off x="4572000" y="3847417"/>
                <a:ext cx="936104" cy="369332"/>
              </a:xfrm>
              <a:prstGeom prst="rect">
                <a:avLst/>
              </a:prstGeom>
              <a:noFill/>
            </p:spPr>
            <p:txBody>
              <a:bodyPr wrap="square" rtlCol="0">
                <a:spAutoFit/>
              </a:bodyPr>
              <a:lstStyle/>
              <a:p>
                <a:pPr algn="ctr"/>
                <a:r>
                  <a:rPr lang="id-ID" dirty="0" smtClean="0"/>
                  <a:t>12,5%</a:t>
                </a:r>
                <a:endParaRPr lang="id-ID" dirty="0"/>
              </a:p>
            </p:txBody>
          </p:sp>
          <p:sp>
            <p:nvSpPr>
              <p:cNvPr id="73" name="TextBox 72"/>
              <p:cNvSpPr txBox="1"/>
              <p:nvPr/>
            </p:nvSpPr>
            <p:spPr>
              <a:xfrm>
                <a:off x="4860032" y="2870617"/>
                <a:ext cx="936104" cy="369332"/>
              </a:xfrm>
              <a:prstGeom prst="rect">
                <a:avLst/>
              </a:prstGeom>
              <a:noFill/>
            </p:spPr>
            <p:txBody>
              <a:bodyPr wrap="square" rtlCol="0">
                <a:spAutoFit/>
              </a:bodyPr>
              <a:lstStyle/>
              <a:p>
                <a:pPr algn="ctr"/>
                <a:r>
                  <a:rPr lang="id-ID" dirty="0" smtClean="0"/>
                  <a:t>87,5%</a:t>
                </a:r>
                <a:endParaRPr lang="id-ID" dirty="0"/>
              </a:p>
            </p:txBody>
          </p:sp>
        </p:grpSp>
        <p:grpSp>
          <p:nvGrpSpPr>
            <p:cNvPr id="59" name="Group 58"/>
            <p:cNvGrpSpPr/>
            <p:nvPr/>
          </p:nvGrpSpPr>
          <p:grpSpPr>
            <a:xfrm>
              <a:off x="1766690" y="4072606"/>
              <a:ext cx="1930629" cy="2138491"/>
              <a:chOff x="1224697" y="2543276"/>
              <a:chExt cx="1930629" cy="2138491"/>
            </a:xfrm>
          </p:grpSpPr>
          <p:sp>
            <p:nvSpPr>
              <p:cNvPr id="64" name="TextBox 63"/>
              <p:cNvSpPr txBox="1"/>
              <p:nvPr/>
            </p:nvSpPr>
            <p:spPr>
              <a:xfrm>
                <a:off x="1224697" y="4312435"/>
                <a:ext cx="1656184" cy="369332"/>
              </a:xfrm>
              <a:prstGeom prst="rect">
                <a:avLst/>
              </a:prstGeom>
              <a:noFill/>
            </p:spPr>
            <p:txBody>
              <a:bodyPr wrap="square" rtlCol="0">
                <a:spAutoFit/>
              </a:bodyPr>
              <a:lstStyle/>
              <a:p>
                <a:pPr algn="ctr"/>
                <a:r>
                  <a:rPr lang="id-ID" dirty="0" smtClean="0"/>
                  <a:t>BERKEMBANG</a:t>
                </a:r>
                <a:endParaRPr lang="id-ID" dirty="0"/>
              </a:p>
            </p:txBody>
          </p:sp>
          <p:grpSp>
            <p:nvGrpSpPr>
              <p:cNvPr id="65" name="Group 64"/>
              <p:cNvGrpSpPr/>
              <p:nvPr/>
            </p:nvGrpSpPr>
            <p:grpSpPr>
              <a:xfrm>
                <a:off x="1440721" y="2543276"/>
                <a:ext cx="1656184" cy="1537453"/>
                <a:chOff x="1547664" y="5013176"/>
                <a:chExt cx="1656184" cy="1537453"/>
              </a:xfrm>
            </p:grpSpPr>
            <p:sp>
              <p:nvSpPr>
                <p:cNvPr id="68" name="Pie 67"/>
                <p:cNvSpPr/>
                <p:nvPr/>
              </p:nvSpPr>
              <p:spPr>
                <a:xfrm>
                  <a:off x="1547664" y="5110469"/>
                  <a:ext cx="1512168" cy="1440160"/>
                </a:xfrm>
                <a:prstGeom prst="pie">
                  <a:avLst>
                    <a:gd name="adj1" fmla="val 0"/>
                    <a:gd name="adj2" fmla="val 17672988"/>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d-ID">
                    <a:solidFill>
                      <a:schemeClr val="tx1"/>
                    </a:solidFill>
                  </a:endParaRPr>
                </a:p>
              </p:txBody>
            </p:sp>
            <p:sp>
              <p:nvSpPr>
                <p:cNvPr id="69" name="Pie 68"/>
                <p:cNvSpPr/>
                <p:nvPr/>
              </p:nvSpPr>
              <p:spPr>
                <a:xfrm>
                  <a:off x="1691680" y="5013176"/>
                  <a:ext cx="1512168" cy="1440160"/>
                </a:xfrm>
                <a:prstGeom prst="pie">
                  <a:avLst>
                    <a:gd name="adj1" fmla="val 17674126"/>
                    <a:gd name="adj2" fmla="val 6711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solidFill>
                      <a:schemeClr val="tx1"/>
                    </a:solidFill>
                  </a:endParaRPr>
                </a:p>
              </p:txBody>
            </p:sp>
          </p:grpSp>
          <p:sp>
            <p:nvSpPr>
              <p:cNvPr id="66" name="TextBox 65"/>
              <p:cNvSpPr txBox="1"/>
              <p:nvPr/>
            </p:nvSpPr>
            <p:spPr>
              <a:xfrm>
                <a:off x="2219222" y="2870617"/>
                <a:ext cx="936104" cy="369332"/>
              </a:xfrm>
              <a:prstGeom prst="rect">
                <a:avLst/>
              </a:prstGeom>
              <a:noFill/>
            </p:spPr>
            <p:txBody>
              <a:bodyPr wrap="square" rtlCol="0">
                <a:spAutoFit/>
              </a:bodyPr>
              <a:lstStyle/>
              <a:p>
                <a:pPr algn="ctr"/>
                <a:r>
                  <a:rPr lang="id-ID" dirty="0" smtClean="0"/>
                  <a:t>14%</a:t>
                </a:r>
                <a:endParaRPr lang="id-ID" dirty="0"/>
              </a:p>
            </p:txBody>
          </p:sp>
          <p:sp>
            <p:nvSpPr>
              <p:cNvPr id="67" name="TextBox 66"/>
              <p:cNvSpPr txBox="1"/>
              <p:nvPr/>
            </p:nvSpPr>
            <p:spPr>
              <a:xfrm>
                <a:off x="1584737" y="3412246"/>
                <a:ext cx="936104" cy="369332"/>
              </a:xfrm>
              <a:prstGeom prst="rect">
                <a:avLst/>
              </a:prstGeom>
              <a:noFill/>
            </p:spPr>
            <p:txBody>
              <a:bodyPr wrap="square" rtlCol="0">
                <a:spAutoFit/>
              </a:bodyPr>
              <a:lstStyle/>
              <a:p>
                <a:pPr algn="ctr"/>
                <a:r>
                  <a:rPr lang="id-ID" dirty="0" smtClean="0"/>
                  <a:t>88%</a:t>
                </a:r>
                <a:endParaRPr lang="id-ID" dirty="0"/>
              </a:p>
            </p:txBody>
          </p:sp>
        </p:grpSp>
        <p:cxnSp>
          <p:nvCxnSpPr>
            <p:cNvPr id="60" name="Straight Arrow Connector 59"/>
            <p:cNvCxnSpPr>
              <a:stCxn id="67" idx="3"/>
              <a:endCxn id="57" idx="1"/>
            </p:cNvCxnSpPr>
            <p:nvPr/>
          </p:nvCxnSpPr>
          <p:spPr>
            <a:xfrm>
              <a:off x="3062834" y="5126242"/>
              <a:ext cx="815593" cy="70752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1" name="Straight Arrow Connector 60"/>
            <p:cNvCxnSpPr>
              <a:stCxn id="72" idx="2"/>
              <a:endCxn id="57" idx="3"/>
            </p:cNvCxnSpPr>
            <p:nvPr/>
          </p:nvCxnSpPr>
          <p:spPr>
            <a:xfrm flipH="1">
              <a:off x="5501589" y="5708959"/>
              <a:ext cx="709423" cy="124809"/>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62" name="Straight Arrow Connector 61"/>
            <p:cNvCxnSpPr>
              <a:stCxn id="66" idx="0"/>
              <a:endCxn id="56" idx="1"/>
            </p:cNvCxnSpPr>
            <p:nvPr/>
          </p:nvCxnSpPr>
          <p:spPr>
            <a:xfrm flipV="1">
              <a:off x="3229267" y="3952746"/>
              <a:ext cx="969640" cy="4472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a:stCxn id="73" idx="0"/>
              <a:endCxn id="56" idx="3"/>
            </p:cNvCxnSpPr>
            <p:nvPr/>
          </p:nvCxnSpPr>
          <p:spPr>
            <a:xfrm flipH="1" flipV="1">
              <a:off x="5194321" y="3952746"/>
              <a:ext cx="1304723" cy="41008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grpSp>
      <p:sp>
        <p:nvSpPr>
          <p:cNvPr id="91" name="6-Point Star 90"/>
          <p:cNvSpPr/>
          <p:nvPr/>
        </p:nvSpPr>
        <p:spPr>
          <a:xfrm>
            <a:off x="7279060" y="3291321"/>
            <a:ext cx="1609025" cy="1519183"/>
          </a:xfrm>
          <a:prstGeom prst="star6">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d-ID" b="1" dirty="0" smtClean="0"/>
              <a:t>Money Power</a:t>
            </a:r>
            <a:endParaRPr lang="id-ID" b="1" dirty="0"/>
          </a:p>
        </p:txBody>
      </p:sp>
      <p:sp>
        <p:nvSpPr>
          <p:cNvPr id="92" name="8-Point Star 91"/>
          <p:cNvSpPr/>
          <p:nvPr/>
        </p:nvSpPr>
        <p:spPr>
          <a:xfrm>
            <a:off x="1573552" y="4857066"/>
            <a:ext cx="1609025" cy="1519183"/>
          </a:xfrm>
          <a:prstGeom prst="star8">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d-ID" b="1" dirty="0" smtClean="0"/>
              <a:t>People Power</a:t>
            </a:r>
            <a:endParaRPr lang="id-ID" b="1" dirty="0"/>
          </a:p>
        </p:txBody>
      </p:sp>
    </p:spTree>
    <p:extLst>
      <p:ext uri="{BB962C8B-B14F-4D97-AF65-F5344CB8AC3E}">
        <p14:creationId xmlns:p14="http://schemas.microsoft.com/office/powerpoint/2010/main" val="3340414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Urgensi Promosi Kesehatan</a:t>
            </a:r>
            <a:endParaRPr lang="id-ID" dirty="0"/>
          </a:p>
        </p:txBody>
      </p:sp>
      <p:sp>
        <p:nvSpPr>
          <p:cNvPr id="3" name="Content Placeholder 2"/>
          <p:cNvSpPr>
            <a:spLocks noGrp="1"/>
          </p:cNvSpPr>
          <p:nvPr>
            <p:ph idx="1"/>
          </p:nvPr>
        </p:nvSpPr>
        <p:spPr/>
        <p:txBody>
          <a:bodyPr/>
          <a:lstStyle/>
          <a:p>
            <a:r>
              <a:rPr lang="en-US" i="1" dirty="0"/>
              <a:t>give a man a fish and you feed him for a day, teach a man to catch on fish and you feed him for a </a:t>
            </a:r>
            <a:r>
              <a:rPr lang="en-US" i="1" dirty="0" smtClean="0"/>
              <a:t>life</a:t>
            </a:r>
            <a:endParaRPr lang="id-ID" i="1" dirty="0" smtClean="0"/>
          </a:p>
          <a:p>
            <a:r>
              <a:rPr lang="id-ID" dirty="0" smtClean="0"/>
              <a:t>Kesehatan tanggung jawab bersama</a:t>
            </a:r>
            <a:endParaRPr lang="id-ID" dirty="0"/>
          </a:p>
        </p:txBody>
      </p:sp>
    </p:spTree>
    <p:extLst>
      <p:ext uri="{BB962C8B-B14F-4D97-AF65-F5344CB8AC3E}">
        <p14:creationId xmlns:p14="http://schemas.microsoft.com/office/powerpoint/2010/main" val="727027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Peranan Partisipasi Masyarakat</a:t>
            </a:r>
            <a:endParaRPr lang="id-ID" dirty="0"/>
          </a:p>
        </p:txBody>
      </p:sp>
      <p:sp>
        <p:nvSpPr>
          <p:cNvPr id="3" name="Content Placeholder 2"/>
          <p:cNvSpPr>
            <a:spLocks noGrp="1"/>
          </p:cNvSpPr>
          <p:nvPr>
            <p:ph idx="1"/>
          </p:nvPr>
        </p:nvSpPr>
        <p:spPr/>
        <p:txBody>
          <a:bodyPr/>
          <a:lstStyle/>
          <a:p>
            <a:r>
              <a:rPr lang="en-US" dirty="0" err="1"/>
              <a:t>Partisipasi</a:t>
            </a:r>
            <a:r>
              <a:rPr lang="en-US" dirty="0"/>
              <a:t> </a:t>
            </a:r>
            <a:r>
              <a:rPr lang="en-US" dirty="0" err="1"/>
              <a:t>masyarakat</a:t>
            </a:r>
            <a:r>
              <a:rPr lang="en-US" dirty="0"/>
              <a:t> </a:t>
            </a:r>
            <a:r>
              <a:rPr lang="en-US" dirty="0" err="1"/>
              <a:t>ialah</a:t>
            </a:r>
            <a:r>
              <a:rPr lang="en-US" dirty="0"/>
              <a:t> </a:t>
            </a:r>
            <a:r>
              <a:rPr lang="en-US" dirty="0" err="1"/>
              <a:t>ikut</a:t>
            </a:r>
            <a:r>
              <a:rPr lang="en-US" dirty="0"/>
              <a:t> </a:t>
            </a:r>
            <a:r>
              <a:rPr lang="en-US" dirty="0" err="1"/>
              <a:t>sertanya</a:t>
            </a:r>
            <a:r>
              <a:rPr lang="en-US" dirty="0"/>
              <a:t> </a:t>
            </a:r>
            <a:r>
              <a:rPr lang="en-US" dirty="0" err="1"/>
              <a:t>seluruh</a:t>
            </a:r>
            <a:r>
              <a:rPr lang="en-US" dirty="0"/>
              <a:t> </a:t>
            </a:r>
            <a:r>
              <a:rPr lang="en-US" dirty="0" err="1"/>
              <a:t>anggota</a:t>
            </a:r>
            <a:r>
              <a:rPr lang="en-US" dirty="0"/>
              <a:t> </a:t>
            </a:r>
            <a:r>
              <a:rPr lang="en-US" dirty="0" err="1"/>
              <a:t>masyarakat</a:t>
            </a:r>
            <a:r>
              <a:rPr lang="en-US" dirty="0"/>
              <a:t> </a:t>
            </a:r>
            <a:r>
              <a:rPr lang="en-US" dirty="0" err="1"/>
              <a:t>dalam</a:t>
            </a:r>
            <a:r>
              <a:rPr lang="en-US" dirty="0"/>
              <a:t> </a:t>
            </a:r>
            <a:r>
              <a:rPr lang="en-US" dirty="0" err="1"/>
              <a:t>memecahkan</a:t>
            </a:r>
            <a:r>
              <a:rPr lang="en-US" dirty="0"/>
              <a:t> </a:t>
            </a:r>
            <a:r>
              <a:rPr lang="en-US" dirty="0" err="1"/>
              <a:t>permasalahan-permasalahan</a:t>
            </a:r>
            <a:r>
              <a:rPr lang="en-US" dirty="0"/>
              <a:t> </a:t>
            </a:r>
            <a:r>
              <a:rPr lang="en-US" dirty="0" err="1"/>
              <a:t>masyarakat</a:t>
            </a:r>
            <a:r>
              <a:rPr lang="en-US" dirty="0"/>
              <a:t> </a:t>
            </a:r>
            <a:r>
              <a:rPr lang="en-US" dirty="0" err="1" smtClean="0"/>
              <a:t>mereka</a:t>
            </a:r>
            <a:endParaRPr lang="id-ID" dirty="0" smtClean="0"/>
          </a:p>
          <a:p>
            <a:r>
              <a:rPr lang="en-US" dirty="0" err="1"/>
              <a:t>Masyarakat</a:t>
            </a:r>
            <a:r>
              <a:rPr lang="en-US" dirty="0"/>
              <a:t> </a:t>
            </a:r>
            <a:r>
              <a:rPr lang="en-US" dirty="0" err="1"/>
              <a:t>sendiri</a:t>
            </a:r>
            <a:r>
              <a:rPr lang="en-US" dirty="0"/>
              <a:t> </a:t>
            </a:r>
            <a:r>
              <a:rPr lang="en-US" dirty="0" err="1"/>
              <a:t>aktif</a:t>
            </a:r>
            <a:r>
              <a:rPr lang="en-US" dirty="0"/>
              <a:t> </a:t>
            </a:r>
            <a:r>
              <a:rPr lang="en-US" dirty="0" err="1"/>
              <a:t>memikirkan</a:t>
            </a:r>
            <a:r>
              <a:rPr lang="en-US" dirty="0"/>
              <a:t>, </a:t>
            </a:r>
            <a:r>
              <a:rPr lang="en-US" dirty="0" err="1"/>
              <a:t>merencanakan</a:t>
            </a:r>
            <a:r>
              <a:rPr lang="en-US" dirty="0"/>
              <a:t>, </a:t>
            </a:r>
            <a:r>
              <a:rPr lang="en-US" dirty="0" err="1"/>
              <a:t>melaksanakan</a:t>
            </a:r>
            <a:r>
              <a:rPr lang="en-US" dirty="0"/>
              <a:t>, </a:t>
            </a:r>
            <a:r>
              <a:rPr lang="en-US" dirty="0" err="1"/>
              <a:t>evaluasi</a:t>
            </a:r>
            <a:r>
              <a:rPr lang="en-US" dirty="0"/>
              <a:t>, </a:t>
            </a:r>
            <a:r>
              <a:rPr lang="en-US" dirty="0" err="1"/>
              <a:t>institusi</a:t>
            </a:r>
            <a:r>
              <a:rPr lang="en-US" dirty="0"/>
              <a:t> </a:t>
            </a:r>
            <a:r>
              <a:rPr lang="en-US" dirty="0" err="1"/>
              <a:t>kesehatan</a:t>
            </a:r>
            <a:r>
              <a:rPr lang="en-US" dirty="0"/>
              <a:t> </a:t>
            </a:r>
            <a:r>
              <a:rPr lang="en-US" dirty="0" err="1"/>
              <a:t>memotivasi</a:t>
            </a:r>
            <a:r>
              <a:rPr lang="en-US" dirty="0"/>
              <a:t> </a:t>
            </a:r>
            <a:r>
              <a:rPr lang="en-US" dirty="0" err="1"/>
              <a:t>dan</a:t>
            </a:r>
            <a:r>
              <a:rPr lang="en-US" dirty="0"/>
              <a:t> </a:t>
            </a:r>
            <a:r>
              <a:rPr lang="en-US" dirty="0" err="1"/>
              <a:t>membimbing</a:t>
            </a:r>
            <a:r>
              <a:rPr lang="en-US" dirty="0"/>
              <a:t> </a:t>
            </a:r>
            <a:endParaRPr lang="id-ID" dirty="0"/>
          </a:p>
        </p:txBody>
      </p:sp>
    </p:spTree>
    <p:extLst>
      <p:ext uri="{BB962C8B-B14F-4D97-AF65-F5344CB8AC3E}">
        <p14:creationId xmlns:p14="http://schemas.microsoft.com/office/powerpoint/2010/main" val="638723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Kontribusi Masyarakat</a:t>
            </a:r>
            <a:endParaRPr lang="id-ID" dirty="0"/>
          </a:p>
        </p:txBody>
      </p:sp>
      <p:sp>
        <p:nvSpPr>
          <p:cNvPr id="3" name="Content Placeholder 2"/>
          <p:cNvSpPr>
            <a:spLocks noGrp="1"/>
          </p:cNvSpPr>
          <p:nvPr>
            <p:ph idx="1"/>
          </p:nvPr>
        </p:nvSpPr>
        <p:spPr/>
        <p:txBody>
          <a:bodyPr/>
          <a:lstStyle/>
          <a:p>
            <a:r>
              <a:rPr lang="id-ID" dirty="0"/>
              <a:t>Kontribusi yang diberikan masyarakat dalam mensukseskan promosi kesehatan sesuai dengan kemampuan yang dimilikinya. </a:t>
            </a:r>
            <a:endParaRPr lang="id-ID" dirty="0" smtClean="0"/>
          </a:p>
          <a:p>
            <a:r>
              <a:rPr lang="id-ID" smtClean="0"/>
              <a:t>Partisipasi </a:t>
            </a:r>
            <a:r>
              <a:rPr lang="id-ID" dirty="0"/>
              <a:t>tersebut dapat berupa tenaga, uang, </a:t>
            </a:r>
            <a:r>
              <a:rPr lang="id-ID" dirty="0" smtClean="0"/>
              <a:t>benda-benda </a:t>
            </a:r>
            <a:r>
              <a:rPr lang="id-ID" dirty="0"/>
              <a:t>atau gagasan untuk mengupayakan pelayanan kesehatan sehingga akan tercapai peningkatan derajat kesehatan masyarakat.</a:t>
            </a:r>
          </a:p>
        </p:txBody>
      </p:sp>
    </p:spTree>
    <p:extLst>
      <p:ext uri="{BB962C8B-B14F-4D97-AF65-F5344CB8AC3E}">
        <p14:creationId xmlns:p14="http://schemas.microsoft.com/office/powerpoint/2010/main" val="13171359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555</TotalTime>
  <Words>769</Words>
  <Application>Microsoft Macintosh PowerPoint</Application>
  <PresentationFormat>On-screen Show (4:3)</PresentationFormat>
  <Paragraphs>125</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Module</vt:lpstr>
      <vt:lpstr>PARTISIPASI MASYARAKAT dalam promosi kesehatan</vt:lpstr>
      <vt:lpstr>PowerPoint Presentation</vt:lpstr>
      <vt:lpstr>Mengapa masyarakat harus berpartisipasi dalam kesehatan?</vt:lpstr>
      <vt:lpstr>PowerPoint Presentation</vt:lpstr>
      <vt:lpstr>PowerPoint Presentation</vt:lpstr>
      <vt:lpstr>PowerPoint Presentation</vt:lpstr>
      <vt:lpstr>Urgensi Promosi Kesehatan</vt:lpstr>
      <vt:lpstr>Peranan Partisipasi Masyarakat</vt:lpstr>
      <vt:lpstr>Kontribusi Masyarakat</vt:lpstr>
      <vt:lpstr>Filosofi Partisipasi Masyarakat</vt:lpstr>
      <vt:lpstr>Nilai-Nilai Partisipasi Masyarakat</vt:lpstr>
      <vt:lpstr>Nilai-Nilai Partisipasi Masyarakat</vt:lpstr>
      <vt:lpstr>Metode Partisipasi Masyarakat</vt:lpstr>
      <vt:lpstr>Unsur-unsur dalam Partisipasi Masyarakat</vt:lpstr>
      <vt:lpstr>Strategi dan Metode Partisipasi Masyarakat</vt:lpstr>
      <vt:lpstr>Community Organization</vt:lpstr>
      <vt:lpstr>Langkah-langkah Pengorganisasian Masyarakat</vt:lpstr>
      <vt:lpstr>Wujud Partisipasi Masyarakat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PARTISIPASI MASYARAKAT</dc:title>
  <dc:creator>drkhotibudin</dc:creator>
  <cp:lastModifiedBy>Muhammad Khotibuddin</cp:lastModifiedBy>
  <cp:revision>18</cp:revision>
  <dcterms:created xsi:type="dcterms:W3CDTF">2013-10-21T01:22:28Z</dcterms:created>
  <dcterms:modified xsi:type="dcterms:W3CDTF">2020-01-10T01:02:31Z</dcterms:modified>
</cp:coreProperties>
</file>