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73" r:id="rId2"/>
  </p:sldMasterIdLst>
  <p:notesMasterIdLst>
    <p:notesMasterId r:id="rId17"/>
  </p:notesMasterIdLst>
  <p:sldIdLst>
    <p:sldId id="256" r:id="rId3"/>
    <p:sldId id="298" r:id="rId4"/>
    <p:sldId id="299" r:id="rId5"/>
    <p:sldId id="300" r:id="rId6"/>
    <p:sldId id="301" r:id="rId7"/>
    <p:sldId id="302" r:id="rId8"/>
    <p:sldId id="275" r:id="rId9"/>
    <p:sldId id="279" r:id="rId10"/>
    <p:sldId id="295" r:id="rId11"/>
    <p:sldId id="296" r:id="rId12"/>
    <p:sldId id="288" r:id="rId13"/>
    <p:sldId id="292" r:id="rId14"/>
    <p:sldId id="291" r:id="rId15"/>
    <p:sldId id="293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150" autoAdjust="0"/>
  </p:normalViewPr>
  <p:slideViewPr>
    <p:cSldViewPr>
      <p:cViewPr varScale="1">
        <p:scale>
          <a:sx n="61" d="100"/>
          <a:sy n="61" d="100"/>
        </p:scale>
        <p:origin x="157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BF29F-3D49-4264-A0B6-28B0574D13BD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7209F-2F4F-4A9A-9501-8ABD671907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267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11269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1270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271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272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273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274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275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276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277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278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279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1280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281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282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E5F1DBA-9905-4ED3-95D4-DF60467F793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2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35327D-9975-4489-A7A9-86A788491C6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682AF4-D742-4F07-B33F-FAF99007CB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9061FA-131D-40C7-8489-C4F15EEB3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B7F3-363B-46AA-B2EF-142FFB57EB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5323-72E7-4ACF-8A78-985D63B701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E362D-D3EC-4F51-B26E-80DC56BF51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1460-ECE0-46D4-A745-185EC747C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0198-6617-4A22-952D-3AAE5E937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D69E-6332-4B6A-A6F8-39E1070758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F92E-5535-4950-BDE6-DB5F30108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D399F0-B4A0-4329-B3CE-8180CD5FA65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997B1B-EB16-437C-96A8-7D4B5312B3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FD6C-4B42-4A3B-9ED2-4CB55FA44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489EB-8B5F-416C-B7DB-88E41EACA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D62D5D-F165-42C6-B3FC-8418478979C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3DCA3E-643E-4ED9-A900-C7F5683028E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01E81C-A0D2-4649-BCDA-972ADF5BE0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939205-2816-4081-A5DC-513666EAD61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A74693-277A-4D38-9849-B289B3D642C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559350-70AE-4E6E-BB2F-7D48038036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E3688C-7495-4803-9B9F-F124683B8C4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9FFEBC4F-0120-462B-8578-17823ADA8B0E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5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71C637-9FDE-4801-B9D4-36DD1E2DF9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2743200" y="1143000"/>
            <a:ext cx="6096000" cy="1829761"/>
          </a:xfrm>
        </p:spPr>
        <p:txBody>
          <a:bodyPr/>
          <a:lstStyle/>
          <a:p>
            <a:pPr algn="ctr"/>
            <a:r>
              <a:rPr lang="en-US" dirty="0" smtClean="0"/>
              <a:t>PRAKTIKUM </a:t>
            </a:r>
            <a:br>
              <a:rPr lang="en-US" dirty="0" smtClean="0"/>
            </a:br>
            <a:r>
              <a:rPr lang="en-US" dirty="0" smtClean="0"/>
              <a:t>HERBAL 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962400"/>
            <a:ext cx="4013200" cy="762000"/>
          </a:xfrm>
        </p:spPr>
        <p:txBody>
          <a:bodyPr/>
          <a:lstStyle/>
          <a:p>
            <a:r>
              <a:rPr lang="en-US" dirty="0">
                <a:latin typeface="Lucida Calligraphy" pitchFamily="66" charset="0"/>
              </a:rPr>
              <a:t>Sri </a:t>
            </a:r>
            <a:r>
              <a:rPr lang="en-US" dirty="0" err="1">
                <a:latin typeface="Lucida Calligraphy" pitchFamily="66" charset="0"/>
              </a:rPr>
              <a:t>Tasminatun</a:t>
            </a:r>
            <a:endParaRPr lang="en-US" dirty="0">
              <a:latin typeface="Lucida Calligraphy" pitchFamily="66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3213100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panen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hubungannya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senyawa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dipanen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panen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senyawa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yang </a:t>
            </a:r>
            <a:r>
              <a:rPr lang="en-US" dirty="0" err="1" smtClean="0"/>
              <a:t>terbesar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219200"/>
            <a:ext cx="2743200" cy="4121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057400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Proses</a:t>
            </a:r>
            <a:r>
              <a:rPr lang="en-US" b="1" dirty="0" smtClean="0"/>
              <a:t> </a:t>
            </a:r>
            <a:r>
              <a:rPr lang="en-US" b="1" dirty="0" err="1" smtClean="0"/>
              <a:t>Pembuatan</a:t>
            </a:r>
            <a:r>
              <a:rPr lang="en-US" b="1" dirty="0" smtClean="0"/>
              <a:t> </a:t>
            </a:r>
            <a:r>
              <a:rPr lang="en-US" b="1" dirty="0" err="1" smtClean="0"/>
              <a:t>Simplisia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Pengumpulan</a:t>
            </a:r>
            <a:r>
              <a:rPr lang="en-US" sz="2400" dirty="0" smtClean="0"/>
              <a:t> </a:t>
            </a:r>
            <a:r>
              <a:rPr lang="en-US" sz="2400" dirty="0" err="1" smtClean="0"/>
              <a:t>bahan</a:t>
            </a:r>
            <a:r>
              <a:rPr lang="en-US" sz="2400" dirty="0" smtClean="0"/>
              <a:t> </a:t>
            </a:r>
            <a:r>
              <a:rPr lang="en-US" sz="2400" dirty="0" err="1" smtClean="0"/>
              <a:t>baku</a:t>
            </a:r>
            <a:r>
              <a:rPr lang="en-US" sz="2400" dirty="0" smtClean="0"/>
              <a:t>, </a:t>
            </a:r>
            <a:r>
              <a:rPr lang="en-US" sz="2400" dirty="0" err="1" smtClean="0"/>
              <a:t>dipengaruhi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pengumpulan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teknik</a:t>
            </a:r>
            <a:r>
              <a:rPr lang="en-US" sz="2400" dirty="0" smtClean="0"/>
              <a:t> </a:t>
            </a:r>
            <a:r>
              <a:rPr lang="en-US" sz="2400" dirty="0" err="1" smtClean="0"/>
              <a:t>pengumpulan</a:t>
            </a:r>
            <a:r>
              <a:rPr lang="en-US" sz="2400" dirty="0" smtClean="0"/>
              <a:t>.  </a:t>
            </a:r>
          </a:p>
          <a:p>
            <a:r>
              <a:rPr lang="en-US" sz="2400" dirty="0" err="1" smtClean="0"/>
              <a:t>Sortasi</a:t>
            </a:r>
            <a:r>
              <a:rPr lang="en-US" sz="2400" dirty="0" smtClean="0"/>
              <a:t> </a:t>
            </a:r>
            <a:r>
              <a:rPr lang="en-US" sz="2400" dirty="0" err="1" smtClean="0"/>
              <a:t>basah</a:t>
            </a:r>
            <a:r>
              <a:rPr lang="en-US" sz="2400" dirty="0" smtClean="0"/>
              <a:t>,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membersihkan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benda-benda</a:t>
            </a:r>
            <a:r>
              <a:rPr lang="en-US" sz="2400" dirty="0" smtClean="0"/>
              <a:t> </a:t>
            </a:r>
            <a:r>
              <a:rPr lang="en-US" sz="2400" dirty="0" err="1" smtClean="0"/>
              <a:t>asing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r>
              <a:rPr lang="en-US" sz="2400" dirty="0" smtClean="0"/>
              <a:t>, </a:t>
            </a:r>
            <a:r>
              <a:rPr lang="en-US" sz="2400" dirty="0" err="1" smtClean="0"/>
              <a:t>kerikil</a:t>
            </a:r>
            <a:r>
              <a:rPr lang="en-US" sz="2400" dirty="0" smtClean="0"/>
              <a:t>, </a:t>
            </a:r>
            <a:r>
              <a:rPr lang="en-US" sz="2400" dirty="0" err="1" smtClean="0"/>
              <a:t>rumput</a:t>
            </a:r>
            <a:r>
              <a:rPr lang="en-US" sz="2400" dirty="0" smtClean="0"/>
              <a:t>,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tanamn</a:t>
            </a:r>
            <a:r>
              <a:rPr lang="en-US" sz="2400" dirty="0" smtClean="0"/>
              <a:t> lain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bahan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rusak</a:t>
            </a:r>
            <a:r>
              <a:rPr lang="en-US" sz="2400" dirty="0" smtClean="0"/>
              <a:t>.  </a:t>
            </a:r>
          </a:p>
          <a:p>
            <a:r>
              <a:rPr lang="en-US" sz="2400" dirty="0" err="1" smtClean="0"/>
              <a:t>Pencucian</a:t>
            </a:r>
            <a:r>
              <a:rPr lang="en-US" sz="2400" dirty="0" smtClean="0"/>
              <a:t> </a:t>
            </a:r>
            <a:r>
              <a:rPr lang="en-US" sz="2400" dirty="0" err="1" smtClean="0"/>
              <a:t>simplisia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air, </a:t>
            </a:r>
            <a:r>
              <a:rPr lang="en-US" sz="2400" dirty="0" err="1" smtClean="0"/>
              <a:t>sebaiknya</a:t>
            </a:r>
            <a:r>
              <a:rPr lang="en-US" sz="2400" dirty="0" smtClean="0"/>
              <a:t> </a:t>
            </a:r>
            <a:r>
              <a:rPr lang="en-US" sz="2400" dirty="0" err="1" smtClean="0"/>
              <a:t>memperhatikan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air, agar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air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dirty="0" err="1" smtClean="0"/>
              <a:t>pencemaran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.  </a:t>
            </a:r>
          </a:p>
          <a:p>
            <a:r>
              <a:rPr lang="en-US" sz="2400" dirty="0" err="1" smtClean="0"/>
              <a:t>Pengubahan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simplisa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perajangan</a:t>
            </a:r>
            <a:r>
              <a:rPr lang="en-US" sz="2400" dirty="0" smtClean="0"/>
              <a:t>, </a:t>
            </a:r>
            <a:r>
              <a:rPr lang="en-US" sz="2400" dirty="0" err="1" smtClean="0"/>
              <a:t>pengupasan</a:t>
            </a:r>
            <a:r>
              <a:rPr lang="en-US" sz="2400" dirty="0" smtClean="0"/>
              <a:t>, </a:t>
            </a:r>
            <a:r>
              <a:rPr lang="en-US" sz="2400" dirty="0" err="1" smtClean="0"/>
              <a:t>pemecahan</a:t>
            </a:r>
            <a:r>
              <a:rPr lang="en-US" sz="2400" dirty="0" smtClean="0"/>
              <a:t>, </a:t>
            </a:r>
            <a:r>
              <a:rPr lang="en-US" sz="2400" dirty="0" err="1" smtClean="0"/>
              <a:t>penyerutan</a:t>
            </a:r>
            <a:r>
              <a:rPr lang="en-US" sz="2400" dirty="0" smtClean="0"/>
              <a:t>, </a:t>
            </a:r>
            <a:r>
              <a:rPr lang="en-US" sz="2400" dirty="0" err="1" smtClean="0"/>
              <a:t>pemotongan</a:t>
            </a:r>
            <a:r>
              <a:rPr lang="en-US" sz="2400" dirty="0" smtClean="0"/>
              <a:t>. 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/>
          <a:lstStyle/>
          <a:p>
            <a:r>
              <a:rPr lang="en-US" sz="2800" dirty="0" err="1" smtClean="0"/>
              <a:t>Pengeringan</a:t>
            </a:r>
            <a:r>
              <a:rPr lang="en-US" sz="2800" dirty="0" smtClean="0"/>
              <a:t>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sedapat</a:t>
            </a:r>
            <a:r>
              <a:rPr lang="en-US" sz="2800" dirty="0" smtClean="0"/>
              <a:t> </a:t>
            </a:r>
            <a:r>
              <a:rPr lang="en-US" sz="2800" dirty="0" err="1" smtClean="0"/>
              <a:t>mungkin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merusak</a:t>
            </a:r>
            <a:r>
              <a:rPr lang="en-US" sz="2800" dirty="0" smtClean="0"/>
              <a:t> </a:t>
            </a:r>
            <a:r>
              <a:rPr lang="en-US" sz="2800" dirty="0" err="1" smtClean="0"/>
              <a:t>kandungan</a:t>
            </a:r>
            <a:r>
              <a:rPr lang="en-US" sz="2800" dirty="0" smtClean="0"/>
              <a:t> </a:t>
            </a:r>
            <a:r>
              <a:rPr lang="en-US" sz="2800" dirty="0" err="1" smtClean="0"/>
              <a:t>senyawa</a:t>
            </a:r>
            <a:r>
              <a:rPr lang="en-US" sz="2800" dirty="0" smtClean="0"/>
              <a:t> </a:t>
            </a:r>
            <a:r>
              <a:rPr lang="en-US" sz="2800" dirty="0" err="1" smtClean="0"/>
              <a:t>aktif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simplisia</a:t>
            </a:r>
            <a:r>
              <a:rPr lang="en-US" sz="2800" dirty="0" smtClean="0"/>
              <a:t>.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</a:t>
            </a:r>
            <a:r>
              <a:rPr lang="en-US" sz="2800" dirty="0" err="1" smtClean="0"/>
              <a:t>pengeringan</a:t>
            </a:r>
            <a:r>
              <a:rPr lang="en-US" sz="2800" dirty="0" smtClean="0"/>
              <a:t> </a:t>
            </a:r>
            <a:r>
              <a:rPr lang="en-US" sz="2800" dirty="0" err="1" smtClean="0"/>
              <a:t>yaitu</a:t>
            </a:r>
            <a:r>
              <a:rPr lang="en-US" sz="2800" dirty="0" smtClean="0"/>
              <a:t> agar </a:t>
            </a:r>
            <a:r>
              <a:rPr lang="en-US" sz="2800" dirty="0" err="1" smtClean="0"/>
              <a:t>simplisia</a:t>
            </a:r>
            <a:r>
              <a:rPr lang="en-US" sz="2800" dirty="0" smtClean="0"/>
              <a:t> </a:t>
            </a:r>
            <a:r>
              <a:rPr lang="en-US" sz="2800" dirty="0" err="1" smtClean="0"/>
              <a:t>awet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jangka</a:t>
            </a:r>
            <a:r>
              <a:rPr lang="en-US" sz="2800" dirty="0" smtClean="0"/>
              <a:t> </a:t>
            </a:r>
            <a:r>
              <a:rPr lang="en-US" sz="2800" dirty="0" err="1" smtClean="0"/>
              <a:t>waktu</a:t>
            </a:r>
            <a:r>
              <a:rPr lang="en-US" sz="2800" dirty="0" smtClean="0"/>
              <a:t> yang lama.  </a:t>
            </a:r>
          </a:p>
          <a:p>
            <a:r>
              <a:rPr lang="en-US" sz="2800" dirty="0" err="1" smtClean="0"/>
              <a:t>Sortasi</a:t>
            </a:r>
            <a:r>
              <a:rPr lang="en-US" sz="2800" dirty="0" smtClean="0"/>
              <a:t> </a:t>
            </a:r>
            <a:r>
              <a:rPr lang="en-US" sz="2800" dirty="0" err="1" smtClean="0"/>
              <a:t>kering</a:t>
            </a:r>
            <a:r>
              <a:rPr lang="en-US" sz="2800" dirty="0" smtClean="0"/>
              <a:t>, </a:t>
            </a:r>
            <a:r>
              <a:rPr lang="en-US" sz="2800" dirty="0" err="1" smtClean="0"/>
              <a:t>benda-benda</a:t>
            </a:r>
            <a:r>
              <a:rPr lang="en-US" sz="2800" dirty="0" smtClean="0"/>
              <a:t> </a:t>
            </a:r>
            <a:r>
              <a:rPr lang="en-US" sz="2800" dirty="0" err="1" smtClean="0"/>
              <a:t>asing</a:t>
            </a:r>
            <a:r>
              <a:rPr lang="en-US" sz="2800" dirty="0" smtClean="0"/>
              <a:t> yang </a:t>
            </a:r>
            <a:r>
              <a:rPr lang="en-US" sz="2800" dirty="0" err="1" smtClean="0"/>
              <a:t>masih</a:t>
            </a:r>
            <a:r>
              <a:rPr lang="en-US" sz="2800" dirty="0" smtClean="0"/>
              <a:t> </a:t>
            </a:r>
            <a:r>
              <a:rPr lang="en-US" sz="2800" dirty="0" err="1" smtClean="0"/>
              <a:t>tertinggal</a:t>
            </a:r>
            <a:r>
              <a:rPr lang="en-US" sz="2800" dirty="0" smtClean="0"/>
              <a:t>, </a:t>
            </a:r>
            <a:r>
              <a:rPr lang="en-US" sz="2800" dirty="0" err="1" smtClean="0"/>
              <a:t>dipisahkan</a:t>
            </a:r>
            <a:r>
              <a:rPr lang="en-US" sz="2800" dirty="0" smtClean="0"/>
              <a:t> agar </a:t>
            </a:r>
            <a:r>
              <a:rPr lang="en-US" sz="2800" dirty="0" err="1" smtClean="0"/>
              <a:t>simplisia</a:t>
            </a:r>
            <a:r>
              <a:rPr lang="en-US" sz="2800" dirty="0" smtClean="0"/>
              <a:t> </a:t>
            </a:r>
            <a:r>
              <a:rPr lang="en-US" sz="2800" dirty="0" err="1" smtClean="0"/>
              <a:t>bersih</a:t>
            </a:r>
            <a:r>
              <a:rPr lang="en-US" sz="2800" dirty="0" smtClean="0"/>
              <a:t> </a:t>
            </a:r>
            <a:r>
              <a:rPr lang="en-US" sz="2800" dirty="0" err="1" smtClean="0"/>
              <a:t>sebelum</a:t>
            </a:r>
            <a:r>
              <a:rPr lang="en-US" sz="2800" dirty="0" smtClean="0"/>
              <a:t>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pengepakan</a:t>
            </a:r>
            <a:r>
              <a:rPr lang="en-US" sz="2800" dirty="0" smtClean="0"/>
              <a:t>. </a:t>
            </a:r>
          </a:p>
          <a:p>
            <a:r>
              <a:rPr lang="en-US" sz="2800" dirty="0" err="1" smtClean="0"/>
              <a:t>Pengepakan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penyimpanan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mencegah</a:t>
            </a:r>
            <a:r>
              <a:rPr lang="en-US" sz="2800" dirty="0" smtClean="0"/>
              <a:t> </a:t>
            </a:r>
            <a:r>
              <a:rPr lang="en-US" sz="2800" dirty="0" err="1" smtClean="0"/>
              <a:t>terjadinya</a:t>
            </a:r>
            <a:r>
              <a:rPr lang="en-US" sz="2800" dirty="0" smtClean="0"/>
              <a:t> </a:t>
            </a:r>
            <a:r>
              <a:rPr lang="en-US" sz="2800" dirty="0" err="1" smtClean="0"/>
              <a:t>penurunan</a:t>
            </a:r>
            <a:r>
              <a:rPr lang="en-US" sz="2800" dirty="0" smtClean="0"/>
              <a:t> </a:t>
            </a:r>
            <a:r>
              <a:rPr lang="en-US" sz="2800" dirty="0" err="1" smtClean="0"/>
              <a:t>mutu</a:t>
            </a:r>
            <a:r>
              <a:rPr lang="en-US" sz="2800" dirty="0" smtClean="0"/>
              <a:t> </a:t>
            </a:r>
            <a:r>
              <a:rPr lang="en-US" sz="2800" dirty="0" err="1" smtClean="0"/>
              <a:t>simplisia</a:t>
            </a: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ekstrak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err="1" smtClean="0"/>
              <a:t>sediaan</a:t>
            </a:r>
            <a:r>
              <a:rPr lang="en-US" dirty="0" smtClean="0"/>
              <a:t> yang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mengekstraksi</a:t>
            </a:r>
            <a:r>
              <a:rPr lang="en-US" dirty="0" smtClean="0"/>
              <a:t> </a:t>
            </a:r>
            <a:r>
              <a:rPr lang="en-US" dirty="0" err="1" smtClean="0"/>
              <a:t>senyawa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simplisia</a:t>
            </a:r>
            <a:r>
              <a:rPr lang="en-US" dirty="0" smtClean="0"/>
              <a:t> </a:t>
            </a:r>
            <a:r>
              <a:rPr lang="en-US" dirty="0" err="1" smtClean="0"/>
              <a:t>nabati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simplisia</a:t>
            </a:r>
            <a:r>
              <a:rPr lang="en-US" dirty="0" smtClean="0"/>
              <a:t> </a:t>
            </a:r>
            <a:r>
              <a:rPr lang="en-US" dirty="0" err="1" smtClean="0"/>
              <a:t>hewani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pelarut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, </a:t>
            </a:r>
            <a:r>
              <a:rPr lang="en-US" dirty="0" err="1" smtClean="0"/>
              <a:t>kemudia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pelarut</a:t>
            </a:r>
            <a:r>
              <a:rPr lang="en-US" dirty="0" smtClean="0"/>
              <a:t> </a:t>
            </a:r>
            <a:r>
              <a:rPr lang="en-US" dirty="0" err="1" smtClean="0"/>
              <a:t>diuapkan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serbuk</a:t>
            </a:r>
            <a:r>
              <a:rPr lang="en-US" dirty="0" smtClean="0"/>
              <a:t> yang </a:t>
            </a:r>
            <a:r>
              <a:rPr lang="en-US" dirty="0" err="1" smtClean="0"/>
              <a:t>tersisa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sedemikian</a:t>
            </a:r>
            <a:r>
              <a:rPr lang="en-US" dirty="0" smtClean="0"/>
              <a:t>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381000" y="914400"/>
            <a:ext cx="8458200" cy="4724400"/>
          </a:xfrm>
        </p:spPr>
        <p:txBody>
          <a:bodyPr/>
          <a:lstStyle/>
          <a:p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Obat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tradisional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bahan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ramuan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bahan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berupa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bahan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tumbuhan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bahan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hewan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bahan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mineral,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sediaan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sarian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galenik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campuran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bahan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yang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turun-temurun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pengobatan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berdasarkan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pengalaman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HERBAL MEDICINE </a:t>
            </a: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obat-obat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berasal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tanaman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838200"/>
            <a:ext cx="8229600" cy="5181600"/>
          </a:xfrm>
        </p:spPr>
        <p:txBody>
          <a:bodyPr/>
          <a:lstStyle/>
          <a:p>
            <a:r>
              <a:rPr lang="en-US" dirty="0"/>
              <a:t>METABOLIT PRIMER</a:t>
            </a:r>
          </a:p>
          <a:p>
            <a:pPr lvl="1"/>
            <a:r>
              <a:rPr lang="en-US" dirty="0"/>
              <a:t>Protein, </a:t>
            </a:r>
            <a:r>
              <a:rPr lang="en-US" dirty="0" err="1"/>
              <a:t>karbohidrat</a:t>
            </a:r>
            <a:r>
              <a:rPr lang="en-US" dirty="0"/>
              <a:t>, </a:t>
            </a:r>
            <a:r>
              <a:rPr lang="en-US" dirty="0" err="1"/>
              <a:t>lemak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pertumbuhan</a:t>
            </a:r>
            <a:endParaRPr lang="en-US" dirty="0"/>
          </a:p>
          <a:p>
            <a:pPr lvl="1"/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</a:t>
            </a:r>
            <a:r>
              <a:rPr lang="en-US" dirty="0" err="1" smtClean="0"/>
              <a:t>hidup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/>
              <a:t>METABOLIT SEKUNDER</a:t>
            </a:r>
          </a:p>
          <a:p>
            <a:pPr lvl="1"/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kimia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nutrisi</a:t>
            </a:r>
            <a:r>
              <a:rPr lang="en-US" dirty="0"/>
              <a:t> yang </a:t>
            </a:r>
            <a:r>
              <a:rPr lang="en-US" dirty="0" err="1"/>
              <a:t>memainkan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keberadaan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lingkungan</a:t>
            </a:r>
            <a:endParaRPr lang="en-US" dirty="0"/>
          </a:p>
          <a:p>
            <a:pPr lvl="1"/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&amp; </a:t>
            </a:r>
            <a:r>
              <a:rPr lang="en-US" dirty="0" err="1"/>
              <a:t>kelompoknya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Comic Sans MS" pitchFamily="66" charset="0"/>
              </a:rPr>
              <a:t>Ciri spesifik metabolit sekunder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229600" cy="4495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/>
              <a:t>struktur kimia beragam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/>
              <a:t>Penyebaran relatif terbatas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/>
              <a:t>Pembentukan dipengaruhi oleh enzim dan genetik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/>
              <a:t>Proses biosintesis dipengaruhi oleh jumlah dan aktivitas enzim tertentu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/>
              <a:t>Merupakan aspek spesialisasi sel dalam proses diferensiasi dan perkembangan organisme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/>
              <a:t>Kurang penting bagi sel penghasil tapi penting bagi organisme secara keseluruhan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2971800"/>
          </a:xfrm>
        </p:spPr>
        <p:txBody>
          <a:bodyPr/>
          <a:lstStyle/>
          <a:p>
            <a:pPr marL="838200" indent="-838200"/>
            <a:r>
              <a:rPr lang="en-US" sz="3200">
                <a:latin typeface="Comic Sans MS" pitchFamily="66" charset="0"/>
              </a:rPr>
              <a:t>Fungsi metabolit sekunder bagi tanaman:</a:t>
            </a:r>
            <a:br>
              <a:rPr lang="en-US" sz="3200">
                <a:latin typeface="Comic Sans MS" pitchFamily="66" charset="0"/>
              </a:rPr>
            </a:br>
            <a:r>
              <a:rPr lang="en-US" sz="3200">
                <a:latin typeface="Comic Sans MS" pitchFamily="66" charset="0"/>
              </a:rPr>
              <a:t>Pertahanan</a:t>
            </a:r>
            <a:br>
              <a:rPr lang="en-US" sz="3200">
                <a:latin typeface="Comic Sans MS" pitchFamily="66" charset="0"/>
              </a:rPr>
            </a:br>
            <a:r>
              <a:rPr lang="en-US" sz="3200">
                <a:latin typeface="Comic Sans MS" pitchFamily="66" charset="0"/>
              </a:rPr>
              <a:t>Alat interaksi antar tumbuhan</a:t>
            </a:r>
            <a:br>
              <a:rPr lang="en-US" sz="3200">
                <a:latin typeface="Comic Sans MS" pitchFamily="66" charset="0"/>
              </a:rPr>
            </a:br>
            <a:r>
              <a:rPr lang="en-US" sz="3200">
                <a:latin typeface="Comic Sans MS" pitchFamily="66" charset="0"/>
              </a:rPr>
              <a:t>Interaksi antar tumbuhan &amp; hewan</a:t>
            </a:r>
            <a:endParaRPr lang="en-US" sz="320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733800"/>
            <a:ext cx="82296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Bagi manusia : senyawa obat, pewarna, pestisida, pewangi, dan bahan kosmetik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omic Sans MS" pitchFamily="66" charset="0"/>
              </a:rPr>
              <a:t>Pengelompokan berdasar struktur kimia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u="sng" dirty="0"/>
              <a:t>Alkaloid</a:t>
            </a:r>
            <a:r>
              <a:rPr lang="en-US" sz="2800" dirty="0"/>
              <a:t> : </a:t>
            </a:r>
            <a:r>
              <a:rPr lang="en-US" sz="2800" dirty="0" err="1"/>
              <a:t>senyawa</a:t>
            </a:r>
            <a:r>
              <a:rPr lang="en-US" sz="2800" dirty="0"/>
              <a:t> </a:t>
            </a:r>
            <a:r>
              <a:rPr lang="en-US" sz="2800" dirty="0" err="1"/>
              <a:t>basa</a:t>
            </a:r>
            <a:r>
              <a:rPr lang="en-US" sz="2800" dirty="0"/>
              <a:t> </a:t>
            </a:r>
            <a:r>
              <a:rPr lang="en-US" sz="2800" dirty="0" err="1"/>
              <a:t>organik</a:t>
            </a:r>
            <a:r>
              <a:rPr lang="en-US" sz="2800" dirty="0"/>
              <a:t> </a:t>
            </a:r>
            <a:r>
              <a:rPr lang="en-US" sz="2800" dirty="0" err="1"/>
              <a:t>ber</a:t>
            </a:r>
            <a:r>
              <a:rPr lang="en-US" sz="2800" dirty="0"/>
              <a:t>-nitrogen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dirty="0" err="1" smtClean="0"/>
              <a:t>Glikosida</a:t>
            </a:r>
            <a:r>
              <a:rPr lang="en-US" sz="2800" dirty="0" smtClean="0"/>
              <a:t> </a:t>
            </a:r>
            <a:r>
              <a:rPr lang="en-US" sz="2800" dirty="0"/>
              <a:t>: </a:t>
            </a:r>
            <a:r>
              <a:rPr lang="en-US" sz="2800" dirty="0" err="1"/>
              <a:t>bila</a:t>
            </a:r>
            <a:r>
              <a:rPr lang="en-US" sz="2800" dirty="0"/>
              <a:t> </a:t>
            </a:r>
            <a:r>
              <a:rPr lang="en-US" sz="2800" dirty="0" err="1"/>
              <a:t>dihidrolisis</a:t>
            </a:r>
            <a:r>
              <a:rPr lang="en-US" sz="2800" dirty="0"/>
              <a:t> </a:t>
            </a:r>
            <a:r>
              <a:rPr lang="en-US" sz="2800" dirty="0" err="1"/>
              <a:t>menghasilkan</a:t>
            </a:r>
            <a:r>
              <a:rPr lang="en-US" sz="2800" dirty="0"/>
              <a:t> </a:t>
            </a:r>
            <a:r>
              <a:rPr lang="en-US" sz="2800" dirty="0" err="1"/>
              <a:t>gula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aglikon</a:t>
            </a:r>
            <a:endParaRPr lang="en-US" sz="28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u="sng" dirty="0" err="1"/>
              <a:t>Flavonoid</a:t>
            </a:r>
            <a:r>
              <a:rPr lang="en-US" sz="2800" dirty="0"/>
              <a:t> : </a:t>
            </a:r>
            <a:r>
              <a:rPr lang="en-US" sz="2800" dirty="0" err="1"/>
              <a:t>turunan</a:t>
            </a:r>
            <a:r>
              <a:rPr lang="en-US" sz="2800" dirty="0"/>
              <a:t> </a:t>
            </a:r>
            <a:r>
              <a:rPr lang="en-US" sz="2800" dirty="0" err="1"/>
              <a:t>fenol</a:t>
            </a:r>
            <a:endParaRPr lang="en-US" sz="28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dirty="0"/>
              <a:t>Steroid  : </a:t>
            </a:r>
            <a:r>
              <a:rPr lang="en-US" sz="2800" dirty="0" err="1"/>
              <a:t>kerangka</a:t>
            </a:r>
            <a:r>
              <a:rPr lang="en-US" sz="2800" dirty="0"/>
              <a:t> </a:t>
            </a:r>
            <a:r>
              <a:rPr lang="en-US" sz="2800" dirty="0" err="1"/>
              <a:t>struktur</a:t>
            </a:r>
            <a:r>
              <a:rPr lang="en-US" sz="2800" dirty="0"/>
              <a:t> </a:t>
            </a:r>
            <a:r>
              <a:rPr lang="en-US" sz="2800" dirty="0" err="1"/>
              <a:t>tetrasiklik</a:t>
            </a:r>
            <a:r>
              <a:rPr lang="en-US" sz="2800" dirty="0"/>
              <a:t> </a:t>
            </a:r>
            <a:r>
              <a:rPr lang="en-US" sz="2800" dirty="0" err="1"/>
              <a:t>siklopentanoperhidrofenantren</a:t>
            </a:r>
            <a:endParaRPr lang="en-US" sz="28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u="sng" dirty="0" err="1"/>
              <a:t>Terpenoid</a:t>
            </a:r>
            <a:r>
              <a:rPr lang="en-US" sz="2800" dirty="0"/>
              <a:t> : </a:t>
            </a:r>
            <a:r>
              <a:rPr lang="en-US" sz="2800" dirty="0" err="1"/>
              <a:t>kerangka</a:t>
            </a:r>
            <a:r>
              <a:rPr lang="en-US" sz="2800" dirty="0"/>
              <a:t> </a:t>
            </a:r>
            <a:r>
              <a:rPr lang="en-US" sz="2800" dirty="0" err="1"/>
              <a:t>isopren</a:t>
            </a:r>
            <a:endParaRPr lang="en-US" sz="28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dirty="0" err="1"/>
              <a:t>Antibiotik</a:t>
            </a:r>
            <a:r>
              <a:rPr lang="en-US" sz="2800" dirty="0"/>
              <a:t> : </a:t>
            </a:r>
            <a:r>
              <a:rPr lang="en-US" sz="2800" dirty="0" err="1"/>
              <a:t>metabolit</a:t>
            </a:r>
            <a:r>
              <a:rPr lang="en-US" sz="2800" dirty="0"/>
              <a:t> </a:t>
            </a:r>
            <a:r>
              <a:rPr lang="en-US" sz="2800" dirty="0" err="1"/>
              <a:t>sekunder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jumlah</a:t>
            </a:r>
            <a:r>
              <a:rPr lang="en-US" sz="2800" dirty="0"/>
              <a:t> </a:t>
            </a:r>
            <a:r>
              <a:rPr lang="en-US" sz="2800" dirty="0" err="1"/>
              <a:t>kecil</a:t>
            </a:r>
            <a:r>
              <a:rPr lang="en-US" sz="2800" dirty="0"/>
              <a:t> </a:t>
            </a:r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/>
              <a:t>menghambat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membunuh</a:t>
            </a:r>
            <a:r>
              <a:rPr lang="en-US" sz="2800" dirty="0"/>
              <a:t> </a:t>
            </a:r>
            <a:r>
              <a:rPr lang="en-US" sz="2800" dirty="0" err="1"/>
              <a:t>organisme</a:t>
            </a:r>
            <a:r>
              <a:rPr lang="en-US" sz="2800" dirty="0"/>
              <a:t> lain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229600" cy="1371600"/>
          </a:xfrm>
        </p:spPr>
        <p:txBody>
          <a:bodyPr/>
          <a:lstStyle/>
          <a:p>
            <a:r>
              <a:rPr lang="en-US" sz="3200">
                <a:latin typeface="Comic Sans MS" pitchFamily="66" charset="0"/>
              </a:rPr>
              <a:t>Hal-hal yang harus diperhatikan pada pembuatan sediaan herbal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09800"/>
            <a:ext cx="7924800" cy="403860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US" dirty="0" err="1" smtClean="0">
                <a:latin typeface="Comic Sans MS" pitchFamily="66" charset="0"/>
              </a:rPr>
              <a:t>Identifikasi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pemilihan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bahan</a:t>
            </a:r>
            <a:endParaRPr lang="en-US" dirty="0">
              <a:latin typeface="Comic Sans MS" pitchFamily="66" charset="0"/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dirty="0" err="1">
                <a:latin typeface="Comic Sans MS" pitchFamily="66" charset="0"/>
              </a:rPr>
              <a:t>Peralatan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proses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pengolahan</a:t>
            </a:r>
            <a:endParaRPr lang="en-US" dirty="0">
              <a:latin typeface="Comic Sans MS" pitchFamily="66" charset="0"/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dirty="0" err="1">
                <a:latin typeface="Comic Sans MS" pitchFamily="66" charset="0"/>
              </a:rPr>
              <a:t>Penimbangan</a:t>
            </a:r>
            <a:r>
              <a:rPr lang="en-US" dirty="0">
                <a:latin typeface="Comic Sans MS" pitchFamily="66" charset="0"/>
              </a:rPr>
              <a:t> &amp; </a:t>
            </a:r>
            <a:r>
              <a:rPr lang="en-US" dirty="0" err="1">
                <a:latin typeface="Comic Sans MS" pitchFamily="66" charset="0"/>
              </a:rPr>
              <a:t>pengukuran</a:t>
            </a:r>
            <a:endParaRPr lang="en-US" dirty="0">
              <a:latin typeface="Comic Sans MS" pitchFamily="66" charset="0"/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dirty="0" err="1">
                <a:latin typeface="Comic Sans MS" pitchFamily="66" charset="0"/>
              </a:rPr>
              <a:t>Derajat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kehalusan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bahan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tumbuhan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obat</a:t>
            </a:r>
            <a:endParaRPr lang="en-US" dirty="0">
              <a:latin typeface="Comic Sans MS" pitchFamily="66" charset="0"/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dirty="0" err="1">
                <a:latin typeface="Comic Sans MS" pitchFamily="66" charset="0"/>
              </a:rPr>
              <a:t>Penyimpanan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pengemasan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5791200" cy="1066800"/>
          </a:xfrm>
        </p:spPr>
        <p:txBody>
          <a:bodyPr/>
          <a:lstStyle/>
          <a:p>
            <a:pPr algn="ctr"/>
            <a:r>
              <a:rPr lang="en-US"/>
              <a:t>Pentingnya Identifikasi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err="1">
                <a:solidFill>
                  <a:schemeClr val="bg2"/>
                </a:solidFill>
                <a:latin typeface="Comic Sans MS" pitchFamily="66" charset="0"/>
              </a:rPr>
              <a:t>Lempuyang</a:t>
            </a:r>
            <a:r>
              <a:rPr lang="en-US" sz="2400" dirty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Comic Sans MS" pitchFamily="66" charset="0"/>
              </a:rPr>
              <a:t>emprit</a:t>
            </a:r>
            <a:r>
              <a:rPr lang="en-US" sz="2400" dirty="0">
                <a:solidFill>
                  <a:schemeClr val="bg2"/>
                </a:solidFill>
                <a:latin typeface="Comic Sans MS" pitchFamily="66" charset="0"/>
              </a:rPr>
              <a:t> (</a:t>
            </a:r>
            <a:r>
              <a:rPr lang="en-US" sz="2400" i="1" dirty="0" err="1">
                <a:solidFill>
                  <a:schemeClr val="bg2"/>
                </a:solidFill>
                <a:latin typeface="Comic Sans MS" pitchFamily="66" charset="0"/>
              </a:rPr>
              <a:t>Zingiber</a:t>
            </a:r>
            <a:r>
              <a:rPr lang="en-US" sz="2400" i="1" dirty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en-US" sz="2400" i="1" dirty="0" err="1">
                <a:solidFill>
                  <a:schemeClr val="bg2"/>
                </a:solidFill>
                <a:latin typeface="Comic Sans MS" pitchFamily="66" charset="0"/>
              </a:rPr>
              <a:t>amaricans</a:t>
            </a:r>
            <a:r>
              <a:rPr lang="en-US" sz="2400" dirty="0">
                <a:solidFill>
                  <a:schemeClr val="bg2"/>
                </a:solidFill>
                <a:latin typeface="Comic Sans MS" pitchFamily="66" charset="0"/>
              </a:rPr>
              <a:t>)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memiliki</a:t>
            </a:r>
            <a:endParaRPr lang="en-US" sz="24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err="1">
                <a:latin typeface="Comic Sans MS" pitchFamily="66" charset="0"/>
              </a:rPr>
              <a:t>bentuk</a:t>
            </a:r>
            <a:r>
              <a:rPr lang="en-US" sz="2400" dirty="0">
                <a:latin typeface="Comic Sans MS" pitchFamily="66" charset="0"/>
              </a:rPr>
              <a:t> yang </a:t>
            </a:r>
            <a:r>
              <a:rPr lang="en-US" sz="2400" dirty="0" err="1">
                <a:latin typeface="Comic Sans MS" pitchFamily="66" charset="0"/>
              </a:rPr>
              <a:t>relatif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lebih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kecil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berwarna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kuning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dengan</a:t>
            </a:r>
            <a:r>
              <a:rPr lang="en-US" sz="2400" dirty="0">
                <a:latin typeface="Comic Sans MS" pitchFamily="66" charset="0"/>
              </a:rPr>
              <a:t> rasa yang </a:t>
            </a:r>
            <a:r>
              <a:rPr lang="en-US" sz="2400" dirty="0" err="1">
                <a:latin typeface="Comic Sans MS" pitchFamily="66" charset="0"/>
              </a:rPr>
              <a:t>pahit</a:t>
            </a:r>
            <a:r>
              <a:rPr lang="en-US" sz="2400" dirty="0">
                <a:latin typeface="Comic Sans MS" pitchFamily="66" charset="0"/>
              </a:rPr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err="1">
                <a:latin typeface="Comic Sans MS" pitchFamily="66" charset="0"/>
              </a:rPr>
              <a:t>Jenis</a:t>
            </a:r>
            <a:r>
              <a:rPr lang="en-US" sz="2400" dirty="0">
                <a:latin typeface="Comic Sans MS" pitchFamily="66" charset="0"/>
              </a:rPr>
              <a:t> yang </a:t>
            </a:r>
            <a:r>
              <a:rPr lang="en-US" sz="2400" dirty="0" err="1">
                <a:latin typeface="Comic Sans MS" pitchFamily="66" charset="0"/>
              </a:rPr>
              <a:t>kedua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adalah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Comic Sans MS" pitchFamily="66" charset="0"/>
              </a:rPr>
              <a:t>lempuyang</a:t>
            </a:r>
            <a:r>
              <a:rPr lang="en-US" sz="2400" dirty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Comic Sans MS" pitchFamily="66" charset="0"/>
              </a:rPr>
              <a:t>gajah</a:t>
            </a:r>
            <a:r>
              <a:rPr lang="en-US" sz="2400" dirty="0">
                <a:solidFill>
                  <a:schemeClr val="bg2"/>
                </a:solidFill>
                <a:latin typeface="Comic Sans MS" pitchFamily="66" charset="0"/>
              </a:rPr>
              <a:t> (</a:t>
            </a:r>
            <a:r>
              <a:rPr lang="en-US" sz="2400" i="1" dirty="0" err="1">
                <a:solidFill>
                  <a:schemeClr val="bg2"/>
                </a:solidFill>
                <a:latin typeface="Comic Sans MS" pitchFamily="66" charset="0"/>
              </a:rPr>
              <a:t>Zingiber</a:t>
            </a:r>
            <a:r>
              <a:rPr lang="en-US" sz="2400" i="1" dirty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en-US" sz="2400" i="1" dirty="0" err="1">
                <a:solidFill>
                  <a:schemeClr val="bg2"/>
                </a:solidFill>
                <a:latin typeface="Comic Sans MS" pitchFamily="66" charset="0"/>
              </a:rPr>
              <a:t>zerumbet</a:t>
            </a:r>
            <a:r>
              <a:rPr lang="en-US" sz="2400" dirty="0">
                <a:solidFill>
                  <a:schemeClr val="bg2"/>
                </a:solidFill>
                <a:latin typeface="Comic Sans MS" pitchFamily="66" charset="0"/>
              </a:rPr>
              <a:t>)</a:t>
            </a:r>
            <a:r>
              <a:rPr lang="en-US" sz="2400" dirty="0">
                <a:latin typeface="Comic Sans MS" pitchFamily="66" charset="0"/>
              </a:rPr>
              <a:t> yang </a:t>
            </a:r>
            <a:r>
              <a:rPr lang="en-US" sz="2400" dirty="0" err="1">
                <a:latin typeface="Comic Sans MS" pitchFamily="66" charset="0"/>
              </a:rPr>
              <a:t>memiliki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bentuk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lebih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besar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berwarna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kuning</a:t>
            </a:r>
            <a:r>
              <a:rPr lang="en-US" sz="2400" dirty="0">
                <a:latin typeface="Comic Sans MS" pitchFamily="66" charset="0"/>
              </a:rPr>
              <a:t>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solidFill>
                  <a:srgbClr val="FF33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2400" dirty="0">
                <a:solidFill>
                  <a:srgbClr val="FF33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3300"/>
                </a:solidFill>
                <a:latin typeface="Comic Sans MS" pitchFamily="66" charset="0"/>
              </a:rPr>
              <a:t>berkhasiat</a:t>
            </a:r>
            <a:r>
              <a:rPr lang="en-US" sz="2400" dirty="0">
                <a:solidFill>
                  <a:srgbClr val="FF33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3300"/>
                </a:solidFill>
                <a:latin typeface="Comic Sans MS" pitchFamily="66" charset="0"/>
              </a:rPr>
              <a:t>sebagai</a:t>
            </a:r>
            <a:r>
              <a:rPr lang="en-US" sz="2400" dirty="0">
                <a:solidFill>
                  <a:srgbClr val="FF33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3300"/>
                </a:solidFill>
                <a:latin typeface="Comic Sans MS" pitchFamily="66" charset="0"/>
              </a:rPr>
              <a:t>penambah</a:t>
            </a:r>
            <a:r>
              <a:rPr lang="en-US" sz="2400" dirty="0">
                <a:solidFill>
                  <a:srgbClr val="FF33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3300"/>
                </a:solidFill>
                <a:latin typeface="Comic Sans MS" pitchFamily="66" charset="0"/>
              </a:rPr>
              <a:t>nafsu</a:t>
            </a:r>
            <a:r>
              <a:rPr lang="en-US" sz="2400" dirty="0">
                <a:solidFill>
                  <a:srgbClr val="FF33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3300"/>
                </a:solidFill>
                <a:latin typeface="Comic Sans MS" pitchFamily="66" charset="0"/>
              </a:rPr>
              <a:t>makan</a:t>
            </a:r>
            <a:r>
              <a:rPr lang="en-US" sz="2400" dirty="0">
                <a:solidFill>
                  <a:srgbClr val="FF3300"/>
                </a:solidFill>
                <a:latin typeface="Comic Sans MS" pitchFamily="66" charset="0"/>
              </a:rPr>
              <a:t>.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err="1">
                <a:latin typeface="Comic Sans MS" pitchFamily="66" charset="0"/>
              </a:rPr>
              <a:t>Jenis</a:t>
            </a:r>
            <a:r>
              <a:rPr lang="en-US" sz="2400" dirty="0">
                <a:latin typeface="Comic Sans MS" pitchFamily="66" charset="0"/>
              </a:rPr>
              <a:t> yang </a:t>
            </a:r>
            <a:r>
              <a:rPr lang="en-US" sz="2400" dirty="0" err="1">
                <a:latin typeface="Comic Sans MS" pitchFamily="66" charset="0"/>
              </a:rPr>
              <a:t>ketiga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adalah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Comic Sans MS" pitchFamily="66" charset="0"/>
              </a:rPr>
              <a:t>lempuyangwangi</a:t>
            </a:r>
            <a:r>
              <a:rPr lang="en-US" sz="2400" dirty="0">
                <a:solidFill>
                  <a:schemeClr val="bg2"/>
                </a:solidFill>
                <a:latin typeface="Comic Sans MS" pitchFamily="66" charset="0"/>
              </a:rPr>
              <a:t> (</a:t>
            </a:r>
            <a:r>
              <a:rPr lang="en-US" sz="2400" i="1" dirty="0" err="1">
                <a:solidFill>
                  <a:schemeClr val="bg2"/>
                </a:solidFill>
                <a:latin typeface="Comic Sans MS" pitchFamily="66" charset="0"/>
              </a:rPr>
              <a:t>Zingiber</a:t>
            </a:r>
            <a:r>
              <a:rPr lang="en-US" sz="2400" i="1" dirty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en-US" sz="2400" i="1" dirty="0" err="1">
                <a:solidFill>
                  <a:schemeClr val="bg2"/>
                </a:solidFill>
                <a:latin typeface="Comic Sans MS" pitchFamily="66" charset="0"/>
              </a:rPr>
              <a:t>aromaticum</a:t>
            </a:r>
            <a:r>
              <a:rPr lang="en-US" sz="2400" dirty="0">
                <a:solidFill>
                  <a:schemeClr val="bg2"/>
                </a:solidFill>
                <a:latin typeface="Comic Sans MS" pitchFamily="66" charset="0"/>
              </a:rPr>
              <a:t>)</a:t>
            </a:r>
            <a:r>
              <a:rPr lang="en-US" sz="2400" dirty="0">
                <a:latin typeface="Comic Sans MS" pitchFamily="66" charset="0"/>
              </a:rPr>
              <a:t>  yang </a:t>
            </a:r>
            <a:r>
              <a:rPr lang="en-US" sz="2400" dirty="0" err="1">
                <a:latin typeface="Comic Sans MS" pitchFamily="66" charset="0"/>
              </a:rPr>
              <a:t>memiliki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warna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agak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putih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berbau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harum</a:t>
            </a:r>
            <a:r>
              <a:rPr lang="en-US" sz="2400" dirty="0">
                <a:latin typeface="Comic Sans MS" pitchFamily="66" charset="0"/>
              </a:rPr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Char char="à"/>
            </a:pPr>
            <a:r>
              <a:rPr lang="en-US" sz="2400" dirty="0" err="1">
                <a:solidFill>
                  <a:srgbClr val="FF3300"/>
                </a:solidFill>
                <a:latin typeface="Comic Sans MS" pitchFamily="66" charset="0"/>
                <a:sym typeface="Wingdings" pitchFamily="2" charset="2"/>
              </a:rPr>
              <a:t>ber</a:t>
            </a:r>
            <a:r>
              <a:rPr lang="en-US" sz="2400" dirty="0" err="1">
                <a:solidFill>
                  <a:srgbClr val="FF3300"/>
                </a:solidFill>
                <a:latin typeface="Comic Sans MS" pitchFamily="66" charset="0"/>
              </a:rPr>
              <a:t>khasiat</a:t>
            </a:r>
            <a:r>
              <a:rPr lang="en-US" sz="2400" dirty="0">
                <a:solidFill>
                  <a:srgbClr val="FF33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3300"/>
                </a:solidFill>
                <a:latin typeface="Comic Sans MS" pitchFamily="66" charset="0"/>
              </a:rPr>
              <a:t>sebagai</a:t>
            </a:r>
            <a:r>
              <a:rPr lang="en-US" sz="2400" dirty="0">
                <a:solidFill>
                  <a:srgbClr val="FF33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3300"/>
                </a:solidFill>
                <a:latin typeface="Comic Sans MS" pitchFamily="66" charset="0"/>
              </a:rPr>
              <a:t>pelangsing</a:t>
            </a:r>
            <a:r>
              <a:rPr lang="en-US" sz="2400" dirty="0">
                <a:solidFill>
                  <a:srgbClr val="FF3300"/>
                </a:solidFill>
                <a:latin typeface="Comic Sans MS" pitchFamily="66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mic Sans MS" pitchFamily="66" charset="0"/>
              </a:rPr>
              <a:t>					(</a:t>
            </a:r>
            <a:r>
              <a:rPr lang="en-US" sz="2400" dirty="0" err="1">
                <a:latin typeface="Comic Sans MS" pitchFamily="66" charset="0"/>
              </a:rPr>
              <a:t>Sastroamidjojo</a:t>
            </a:r>
            <a:r>
              <a:rPr lang="en-US" sz="2400" dirty="0">
                <a:latin typeface="Comic Sans MS" pitchFamily="66" charset="0"/>
              </a:rPr>
              <a:t> S, 2001).</a:t>
            </a:r>
          </a:p>
          <a:p>
            <a:pPr>
              <a:lnSpc>
                <a:spcPct val="80000"/>
              </a:lnSpc>
            </a:pP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Kadar </a:t>
            </a:r>
            <a:r>
              <a:rPr lang="en-US" sz="3200" dirty="0" err="1" smtClean="0"/>
              <a:t>senyawa</a:t>
            </a:r>
            <a:r>
              <a:rPr lang="en-US" sz="3200" dirty="0" smtClean="0"/>
              <a:t> </a:t>
            </a:r>
            <a:r>
              <a:rPr lang="en-US" sz="3200" dirty="0" err="1" smtClean="0"/>
              <a:t>aktif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suatu</a:t>
            </a:r>
            <a:r>
              <a:rPr lang="en-US" sz="3200" dirty="0" smtClean="0"/>
              <a:t> </a:t>
            </a:r>
            <a:r>
              <a:rPr lang="en-US" sz="3200" dirty="0" err="1" smtClean="0"/>
              <a:t>simplisia</a:t>
            </a:r>
            <a:r>
              <a:rPr lang="en-US" sz="3200" dirty="0" smtClean="0"/>
              <a:t> </a:t>
            </a:r>
            <a:r>
              <a:rPr lang="en-US" sz="3200" dirty="0" err="1" smtClean="0"/>
              <a:t>berbeda-beda</a:t>
            </a:r>
            <a:r>
              <a:rPr lang="en-US" sz="3200" dirty="0" smtClean="0"/>
              <a:t> </a:t>
            </a:r>
            <a:r>
              <a:rPr lang="en-US" sz="3200" dirty="0" err="1" smtClean="0"/>
              <a:t>antara</a:t>
            </a:r>
            <a:r>
              <a:rPr lang="en-US" sz="3200" dirty="0" smtClean="0"/>
              <a:t> lain </a:t>
            </a:r>
            <a:r>
              <a:rPr lang="en-US" sz="3200" dirty="0" err="1" smtClean="0"/>
              <a:t>tergantung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2.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3.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panen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4.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tumbuh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643</TotalTime>
  <Words>428</Words>
  <Application>Microsoft Office PowerPoint</Application>
  <PresentationFormat>On-screen Show (4:3)</PresentationFormat>
  <Paragraphs>59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Arial</vt:lpstr>
      <vt:lpstr>Arial Black</vt:lpstr>
      <vt:lpstr>Calibri</vt:lpstr>
      <vt:lpstr>Comic Sans MS</vt:lpstr>
      <vt:lpstr>Lucida Calligraphy</vt:lpstr>
      <vt:lpstr>Lucida Sans Unicode</vt:lpstr>
      <vt:lpstr>Times New Roman</vt:lpstr>
      <vt:lpstr>Verdana</vt:lpstr>
      <vt:lpstr>Wingdings</vt:lpstr>
      <vt:lpstr>Wingdings 2</vt:lpstr>
      <vt:lpstr>Wingdings 3</vt:lpstr>
      <vt:lpstr>Pixel</vt:lpstr>
      <vt:lpstr>Concourse</vt:lpstr>
      <vt:lpstr>PRAKTIKUM  HERBAL 1</vt:lpstr>
      <vt:lpstr>PowerPoint Presentation</vt:lpstr>
      <vt:lpstr>PowerPoint Presentation</vt:lpstr>
      <vt:lpstr>Ciri spesifik metabolit sekunder</vt:lpstr>
      <vt:lpstr>Fungsi metabolit sekunder bagi tanaman: Pertahanan Alat interaksi antar tumbuhan Interaksi antar tumbuhan &amp; hewan</vt:lpstr>
      <vt:lpstr>Pengelompokan berdasar struktur kimia</vt:lpstr>
      <vt:lpstr>Hal-hal yang harus diperhatikan pada pembuatan sediaan herbal</vt:lpstr>
      <vt:lpstr>Pentingnya Identifikasi </vt:lpstr>
      <vt:lpstr>Kadar senyawa aktif dalam suatu simplisia berbeda-beda antara lain tergantung pada </vt:lpstr>
      <vt:lpstr>PowerPoint Presentation</vt:lpstr>
      <vt:lpstr>PowerPoint Presentation</vt:lpstr>
      <vt:lpstr>Proses Pembuatan Simplisia</vt:lpstr>
      <vt:lpstr>PowerPoint Presentation</vt:lpstr>
      <vt:lpstr>ekstrak</vt:lpstr>
    </vt:vector>
  </TitlesOfParts>
  <Company>Univ Muhammadiyah Yogyakarta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PENGOLAHAN SEDIAAN HERBAL</dc:title>
  <dc:creator>Fakultas Kedokteran</dc:creator>
  <cp:lastModifiedBy>Rifda Latifa</cp:lastModifiedBy>
  <cp:revision>61</cp:revision>
  <dcterms:created xsi:type="dcterms:W3CDTF">2007-12-01T02:16:20Z</dcterms:created>
  <dcterms:modified xsi:type="dcterms:W3CDTF">2020-04-24T14:34:59Z</dcterms:modified>
</cp:coreProperties>
</file>