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3" r:id="rId2"/>
  </p:sldMasterIdLst>
  <p:notesMasterIdLst>
    <p:notesMasterId r:id="rId17"/>
  </p:notesMasterIdLst>
  <p:sldIdLst>
    <p:sldId id="256" r:id="rId3"/>
    <p:sldId id="298" r:id="rId4"/>
    <p:sldId id="299" r:id="rId5"/>
    <p:sldId id="300" r:id="rId6"/>
    <p:sldId id="301" r:id="rId7"/>
    <p:sldId id="302" r:id="rId8"/>
    <p:sldId id="275" r:id="rId9"/>
    <p:sldId id="279" r:id="rId10"/>
    <p:sldId id="295" r:id="rId11"/>
    <p:sldId id="296" r:id="rId12"/>
    <p:sldId id="288" r:id="rId13"/>
    <p:sldId id="292" r:id="rId14"/>
    <p:sldId id="291" r:id="rId15"/>
    <p:sldId id="29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50" autoAdjust="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BF29F-3D49-4264-A0B6-28B0574D13BD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7209F-2F4F-4A9A-9501-8ABD67190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127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128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5F1DBA-9905-4ED3-95D4-DF60467F79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35327D-9975-4489-A7A9-86A788491C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682AF4-D742-4F07-B33F-FAF99007CB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9061FA-131D-40C7-8489-C4F15EEB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B7F3-363B-46AA-B2EF-142FFB57EB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5323-72E7-4ACF-8A78-985D63B70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62D-D3EC-4F51-B26E-80DC56BF5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1460-ECE0-46D4-A745-185EC747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0198-6617-4A22-952D-3AAE5E937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D69E-6332-4B6A-A6F8-39E107075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F92E-5535-4950-BDE6-DB5F30108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D399F0-B4A0-4329-B3CE-8180CD5FA6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997B1B-EB16-437C-96A8-7D4B5312B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FD6C-4B42-4A3B-9ED2-4CB55FA44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9EB-8B5F-416C-B7DB-88E41EACA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D62D5D-F165-42C6-B3FC-8418478979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3DCA3E-643E-4ED9-A900-C7F5683028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01E81C-A0D2-4649-BCDA-972ADF5BE0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939205-2816-4081-A5DC-513666EAD6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A74693-277A-4D38-9849-B289B3D642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559350-70AE-4E6E-BB2F-7D48038036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E3688C-7495-4803-9B9F-F124683B8C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FFEBC4F-0120-462B-8578-17823ADA8B0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71C637-9FDE-4801-B9D4-36DD1E2DF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6096000" cy="1829761"/>
          </a:xfrm>
        </p:spPr>
        <p:txBody>
          <a:bodyPr/>
          <a:lstStyle/>
          <a:p>
            <a:pPr algn="ctr"/>
            <a:r>
              <a:rPr lang="en-US" dirty="0" smtClean="0"/>
              <a:t>PRAKTIKUM </a:t>
            </a:r>
            <a:br>
              <a:rPr lang="en-US" dirty="0" smtClean="0"/>
            </a:br>
            <a:r>
              <a:rPr lang="en-US" dirty="0" smtClean="0"/>
              <a:t>HERBAL 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962400"/>
            <a:ext cx="4013200" cy="762000"/>
          </a:xfrm>
        </p:spPr>
        <p:txBody>
          <a:bodyPr/>
          <a:lstStyle/>
          <a:p>
            <a:r>
              <a:rPr lang="en-US" dirty="0">
                <a:latin typeface="Lucida Calligraphy" pitchFamily="66" charset="0"/>
              </a:rPr>
              <a:t>Sri </a:t>
            </a:r>
            <a:r>
              <a:rPr lang="en-US" dirty="0" err="1">
                <a:latin typeface="Lucida Calligraphy" pitchFamily="66" charset="0"/>
              </a:rPr>
              <a:t>Tasminatun</a:t>
            </a:r>
            <a:endParaRPr lang="en-US" dirty="0">
              <a:latin typeface="Lucida Calligraphy" pitchFamily="66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32131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dipanen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terbesar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219200"/>
            <a:ext cx="2743200" cy="4121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0574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Pembuatan</a:t>
            </a:r>
            <a:r>
              <a:rPr lang="en-US" b="1" dirty="0" smtClean="0"/>
              <a:t> </a:t>
            </a:r>
            <a:r>
              <a:rPr lang="en-US" b="1" dirty="0" err="1" smtClean="0"/>
              <a:t>Simplisia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Pengumpulan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,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.  </a:t>
            </a:r>
          </a:p>
          <a:p>
            <a:r>
              <a:rPr lang="en-US" sz="2400" dirty="0" err="1" smtClean="0"/>
              <a:t>Sortasi</a:t>
            </a:r>
            <a:r>
              <a:rPr lang="en-US" sz="2400" dirty="0" smtClean="0"/>
              <a:t> </a:t>
            </a:r>
            <a:r>
              <a:rPr lang="en-US" sz="2400" dirty="0" err="1" smtClean="0"/>
              <a:t>basah</a:t>
            </a:r>
            <a:r>
              <a:rPr lang="en-US" sz="2400" dirty="0" smtClean="0"/>
              <a:t>,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membersihkan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benda-benda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, </a:t>
            </a:r>
            <a:r>
              <a:rPr lang="en-US" sz="2400" dirty="0" err="1" smtClean="0"/>
              <a:t>kerikil</a:t>
            </a:r>
            <a:r>
              <a:rPr lang="en-US" sz="2400" dirty="0" smtClean="0"/>
              <a:t>, </a:t>
            </a:r>
            <a:r>
              <a:rPr lang="en-US" sz="2400" dirty="0" err="1" smtClean="0"/>
              <a:t>rumput</a:t>
            </a:r>
            <a:r>
              <a:rPr lang="en-US" sz="2400" dirty="0" smtClean="0"/>
              <a:t>,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tanamn</a:t>
            </a:r>
            <a:r>
              <a:rPr lang="en-US" sz="2400" dirty="0" smtClean="0"/>
              <a:t> lain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rusak</a:t>
            </a:r>
            <a:r>
              <a:rPr lang="en-US" sz="2400" dirty="0" smtClean="0"/>
              <a:t>.  </a:t>
            </a:r>
          </a:p>
          <a:p>
            <a:r>
              <a:rPr lang="en-US" sz="2400" dirty="0" err="1" smtClean="0"/>
              <a:t>Pencucian</a:t>
            </a:r>
            <a:r>
              <a:rPr lang="en-US" sz="2400" dirty="0" smtClean="0"/>
              <a:t> </a:t>
            </a:r>
            <a:r>
              <a:rPr lang="en-US" sz="2400" dirty="0" err="1" smtClean="0"/>
              <a:t>simplisia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air, </a:t>
            </a:r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air, agar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air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pencemaran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.  </a:t>
            </a:r>
          </a:p>
          <a:p>
            <a:r>
              <a:rPr lang="en-US" sz="2400" dirty="0" err="1" smtClean="0"/>
              <a:t>Pengubahan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simplisa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perajangan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pengupasan</a:t>
            </a:r>
            <a:r>
              <a:rPr lang="en-US" sz="2400" dirty="0" smtClean="0"/>
              <a:t>, </a:t>
            </a:r>
            <a:r>
              <a:rPr lang="en-US" sz="2400" dirty="0" err="1" smtClean="0"/>
              <a:t>pemecahan</a:t>
            </a:r>
            <a:r>
              <a:rPr lang="en-US" sz="2400" dirty="0" smtClean="0"/>
              <a:t>, </a:t>
            </a:r>
            <a:r>
              <a:rPr lang="en-US" sz="2400" dirty="0" err="1" smtClean="0"/>
              <a:t>penyerutan</a:t>
            </a:r>
            <a:r>
              <a:rPr lang="en-US" sz="2400" dirty="0" smtClean="0"/>
              <a:t>, </a:t>
            </a:r>
            <a:r>
              <a:rPr lang="en-US" sz="2400" dirty="0" err="1" smtClean="0"/>
              <a:t>pemotongan</a:t>
            </a:r>
            <a:r>
              <a:rPr lang="en-US" sz="2400" dirty="0" smtClean="0"/>
              <a:t>. 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sz="2800" dirty="0" err="1" smtClean="0"/>
              <a:t>Pengeringan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sedapat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merusak</a:t>
            </a:r>
            <a:r>
              <a:rPr lang="en-US" sz="2800" dirty="0" smtClean="0"/>
              <a:t> </a:t>
            </a:r>
            <a:r>
              <a:rPr lang="en-US" sz="2800" dirty="0" err="1" smtClean="0"/>
              <a:t>kandungan</a:t>
            </a:r>
            <a:r>
              <a:rPr lang="en-US" sz="2800" dirty="0" smtClean="0"/>
              <a:t> </a:t>
            </a:r>
            <a:r>
              <a:rPr lang="en-US" sz="2800" dirty="0" err="1" smtClean="0"/>
              <a:t>senyawa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simplisia</a:t>
            </a:r>
            <a:r>
              <a:rPr lang="en-US" sz="2800" dirty="0" smtClean="0"/>
              <a:t>.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pengeringan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agar </a:t>
            </a:r>
            <a:r>
              <a:rPr lang="en-US" sz="2800" dirty="0" err="1" smtClean="0"/>
              <a:t>simplisia</a:t>
            </a:r>
            <a:r>
              <a:rPr lang="en-US" sz="2800" dirty="0" smtClean="0"/>
              <a:t> </a:t>
            </a:r>
            <a:r>
              <a:rPr lang="en-US" sz="2800" dirty="0" err="1" smtClean="0"/>
              <a:t>awet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yang lama.  </a:t>
            </a:r>
          </a:p>
          <a:p>
            <a:r>
              <a:rPr lang="en-US" sz="2800" dirty="0" err="1" smtClean="0"/>
              <a:t>Sortasi</a:t>
            </a:r>
            <a:r>
              <a:rPr lang="en-US" sz="2800" dirty="0" smtClean="0"/>
              <a:t> </a:t>
            </a:r>
            <a:r>
              <a:rPr lang="en-US" sz="2800" dirty="0" err="1" smtClean="0"/>
              <a:t>kering</a:t>
            </a:r>
            <a:r>
              <a:rPr lang="en-US" sz="2800" dirty="0" smtClean="0"/>
              <a:t>, </a:t>
            </a:r>
            <a:r>
              <a:rPr lang="en-US" sz="2800" dirty="0" err="1" smtClean="0"/>
              <a:t>benda-benda</a:t>
            </a:r>
            <a:r>
              <a:rPr lang="en-US" sz="2800" dirty="0" smtClean="0"/>
              <a:t> </a:t>
            </a:r>
            <a:r>
              <a:rPr lang="en-US" sz="2800" dirty="0" err="1" smtClean="0"/>
              <a:t>asing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tertinggal</a:t>
            </a:r>
            <a:r>
              <a:rPr lang="en-US" sz="2800" dirty="0" smtClean="0"/>
              <a:t>, </a:t>
            </a:r>
            <a:r>
              <a:rPr lang="en-US" sz="2800" dirty="0" err="1" smtClean="0"/>
              <a:t>dipisahkan</a:t>
            </a:r>
            <a:r>
              <a:rPr lang="en-US" sz="2800" dirty="0" smtClean="0"/>
              <a:t> agar </a:t>
            </a:r>
            <a:r>
              <a:rPr lang="en-US" sz="2800" dirty="0" err="1" smtClean="0"/>
              <a:t>simplisia</a:t>
            </a:r>
            <a:r>
              <a:rPr lang="en-US" sz="2800" dirty="0" smtClean="0"/>
              <a:t> </a:t>
            </a:r>
            <a:r>
              <a:rPr lang="en-US" sz="2800" dirty="0" err="1" smtClean="0"/>
              <a:t>bersih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pengepakan</a:t>
            </a:r>
            <a:r>
              <a:rPr lang="en-US" sz="2800" dirty="0" smtClean="0"/>
              <a:t>. </a:t>
            </a:r>
          </a:p>
          <a:p>
            <a:r>
              <a:rPr lang="en-US" sz="2800" dirty="0" err="1" smtClean="0"/>
              <a:t>Pengepakan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mencegah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penurunan</a:t>
            </a:r>
            <a:r>
              <a:rPr lang="en-US" sz="2800" dirty="0" smtClean="0"/>
              <a:t> </a:t>
            </a:r>
            <a:r>
              <a:rPr lang="en-US" sz="2800" dirty="0" err="1" smtClean="0"/>
              <a:t>mutu</a:t>
            </a:r>
            <a:r>
              <a:rPr lang="en-US" sz="2800" dirty="0" smtClean="0"/>
              <a:t> </a:t>
            </a:r>
            <a:r>
              <a:rPr lang="en-US" sz="2800" dirty="0" err="1" smtClean="0"/>
              <a:t>simplisia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ekstrak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sediaan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mengekstraksi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simplisia</a:t>
            </a:r>
            <a:r>
              <a:rPr lang="en-US" dirty="0" smtClean="0"/>
              <a:t> </a:t>
            </a:r>
            <a:r>
              <a:rPr lang="en-US" dirty="0" err="1" smtClean="0"/>
              <a:t>nabati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simplisia</a:t>
            </a:r>
            <a:r>
              <a:rPr lang="en-US" dirty="0" smtClean="0"/>
              <a:t> </a:t>
            </a:r>
            <a:r>
              <a:rPr lang="en-US" dirty="0" err="1" smtClean="0"/>
              <a:t>hewani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, </a:t>
            </a:r>
            <a:r>
              <a:rPr lang="en-US" dirty="0" err="1" smtClean="0"/>
              <a:t>kemudia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diuapkan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serbuk</a:t>
            </a:r>
            <a:r>
              <a:rPr lang="en-US" dirty="0" smtClean="0"/>
              <a:t> yang </a:t>
            </a:r>
            <a:r>
              <a:rPr lang="en-US" dirty="0" err="1" smtClean="0"/>
              <a:t>tersisa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81000" y="914400"/>
            <a:ext cx="8458200" cy="4724400"/>
          </a:xfrm>
        </p:spPr>
        <p:txBody>
          <a:bodyPr/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Obat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tradisional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ramuan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tumbuhan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hewan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mineral,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sediaan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sarian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galenik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campuran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turun-temurun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pengobatan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HERBAL MEDICINE 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obat-obat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berasal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tanaman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8229600" cy="5181600"/>
          </a:xfrm>
        </p:spPr>
        <p:txBody>
          <a:bodyPr/>
          <a:lstStyle/>
          <a:p>
            <a:r>
              <a:rPr lang="en-US" dirty="0"/>
              <a:t>METABOLIT PRIMER</a:t>
            </a:r>
          </a:p>
          <a:p>
            <a:pPr lvl="1"/>
            <a:r>
              <a:rPr lang="en-US" dirty="0"/>
              <a:t>Protein, </a:t>
            </a:r>
            <a:r>
              <a:rPr lang="en-US" dirty="0" err="1"/>
              <a:t>karbohidrat</a:t>
            </a:r>
            <a:r>
              <a:rPr lang="en-US" dirty="0"/>
              <a:t>, </a:t>
            </a:r>
            <a:r>
              <a:rPr lang="en-US" dirty="0" err="1"/>
              <a:t>lemak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pertumbuhan</a:t>
            </a:r>
            <a:endParaRPr lang="en-US" dirty="0"/>
          </a:p>
          <a:p>
            <a:pPr lvl="1"/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METABOLIT SEKUNDER</a:t>
            </a:r>
          </a:p>
          <a:p>
            <a:pPr lvl="1"/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yang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pPr lvl="1"/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&amp; </a:t>
            </a:r>
            <a:r>
              <a:rPr lang="en-US" dirty="0" err="1"/>
              <a:t>kelompoknya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pitchFamily="66" charset="0"/>
              </a:rPr>
              <a:t>Ciri spesifik metabolit sekunder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495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struktur kimia beragam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Penyebaran relatif terbatas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Pembentukan dipengaruhi oleh enzim dan genetik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Proses biosintesis dipengaruhi oleh jumlah dan aktivitas enzim tertentu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Merupakan aspek spesialisasi sel dalam proses diferensiasi dan perkembangan organisme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Kurang penting bagi sel penghasil tapi penting bagi organisme secara keseluruhan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971800"/>
          </a:xfrm>
        </p:spPr>
        <p:txBody>
          <a:bodyPr/>
          <a:lstStyle/>
          <a:p>
            <a:pPr marL="838200" indent="-838200"/>
            <a:r>
              <a:rPr lang="en-US" sz="3200">
                <a:latin typeface="Comic Sans MS" pitchFamily="66" charset="0"/>
              </a:rPr>
              <a:t>Fungsi metabolit sekunder bagi tanaman:</a:t>
            </a:r>
            <a:br>
              <a:rPr lang="en-US" sz="3200">
                <a:latin typeface="Comic Sans MS" pitchFamily="66" charset="0"/>
              </a:rPr>
            </a:br>
            <a:r>
              <a:rPr lang="en-US" sz="3200">
                <a:latin typeface="Comic Sans MS" pitchFamily="66" charset="0"/>
              </a:rPr>
              <a:t>Pertahanan</a:t>
            </a:r>
            <a:br>
              <a:rPr lang="en-US" sz="3200">
                <a:latin typeface="Comic Sans MS" pitchFamily="66" charset="0"/>
              </a:rPr>
            </a:br>
            <a:r>
              <a:rPr lang="en-US" sz="3200">
                <a:latin typeface="Comic Sans MS" pitchFamily="66" charset="0"/>
              </a:rPr>
              <a:t>Alat interaksi antar tumbuhan</a:t>
            </a:r>
            <a:br>
              <a:rPr lang="en-US" sz="3200">
                <a:latin typeface="Comic Sans MS" pitchFamily="66" charset="0"/>
              </a:rPr>
            </a:br>
            <a:r>
              <a:rPr lang="en-US" sz="3200">
                <a:latin typeface="Comic Sans MS" pitchFamily="66" charset="0"/>
              </a:rPr>
              <a:t>Interaksi antar tumbuhan &amp; hewan</a:t>
            </a:r>
            <a:endParaRPr lang="en-US" sz="32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733800"/>
            <a:ext cx="82296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Bagi manusia : senyawa obat, pewarna, pestisida, pewangi, dan bahan kosmetik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pitchFamily="66" charset="0"/>
              </a:rPr>
              <a:t>Pengelompokan berdasar struktur kimia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u="sng" dirty="0"/>
              <a:t>Alkaloid</a:t>
            </a:r>
            <a:r>
              <a:rPr lang="en-US" sz="2800" dirty="0"/>
              <a:t> : </a:t>
            </a:r>
            <a:r>
              <a:rPr lang="en-US" sz="2800" dirty="0" err="1"/>
              <a:t>senyawa</a:t>
            </a:r>
            <a:r>
              <a:rPr lang="en-US" sz="2800" dirty="0"/>
              <a:t> </a:t>
            </a:r>
            <a:r>
              <a:rPr lang="en-US" sz="2800" dirty="0" err="1"/>
              <a:t>basa</a:t>
            </a:r>
            <a:r>
              <a:rPr lang="en-US" sz="2800" dirty="0"/>
              <a:t> </a:t>
            </a:r>
            <a:r>
              <a:rPr lang="en-US" sz="2800" dirty="0" err="1"/>
              <a:t>organik</a:t>
            </a:r>
            <a:r>
              <a:rPr lang="en-US" sz="2800" dirty="0"/>
              <a:t> </a:t>
            </a:r>
            <a:r>
              <a:rPr lang="en-US" sz="2800" dirty="0" err="1"/>
              <a:t>ber</a:t>
            </a:r>
            <a:r>
              <a:rPr lang="en-US" sz="2800" dirty="0"/>
              <a:t>-nitrogen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err="1" smtClean="0"/>
              <a:t>Glikosida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dihidrolisis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gula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aglikon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u="sng" dirty="0" err="1"/>
              <a:t>Flavonoid</a:t>
            </a:r>
            <a:r>
              <a:rPr lang="en-US" sz="2800" dirty="0"/>
              <a:t> : </a:t>
            </a:r>
            <a:r>
              <a:rPr lang="en-US" sz="2800" dirty="0" err="1"/>
              <a:t>turunan</a:t>
            </a:r>
            <a:r>
              <a:rPr lang="en-US" sz="2800" dirty="0"/>
              <a:t> </a:t>
            </a:r>
            <a:r>
              <a:rPr lang="en-US" sz="2800" dirty="0" err="1"/>
              <a:t>fenol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Steroid  : </a:t>
            </a:r>
            <a:r>
              <a:rPr lang="en-US" sz="2800" dirty="0" err="1"/>
              <a:t>kerangka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tetrasiklik</a:t>
            </a:r>
            <a:r>
              <a:rPr lang="en-US" sz="2800" dirty="0"/>
              <a:t> </a:t>
            </a:r>
            <a:r>
              <a:rPr lang="en-US" sz="2800" dirty="0" err="1"/>
              <a:t>siklopentanoperhidrofenantren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u="sng" dirty="0" err="1"/>
              <a:t>Terpenoid</a:t>
            </a:r>
            <a:r>
              <a:rPr lang="en-US" sz="2800" dirty="0"/>
              <a:t> : </a:t>
            </a:r>
            <a:r>
              <a:rPr lang="en-US" sz="2800" dirty="0" err="1"/>
              <a:t>kerangka</a:t>
            </a:r>
            <a:r>
              <a:rPr lang="en-US" sz="2800" dirty="0"/>
              <a:t> </a:t>
            </a:r>
            <a:r>
              <a:rPr lang="en-US" sz="2800" dirty="0" err="1"/>
              <a:t>isopren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err="1"/>
              <a:t>Antibiotik</a:t>
            </a:r>
            <a:r>
              <a:rPr lang="en-US" sz="2800" dirty="0"/>
              <a:t> : </a:t>
            </a:r>
            <a:r>
              <a:rPr lang="en-US" sz="2800" dirty="0" err="1"/>
              <a:t>metabolit</a:t>
            </a:r>
            <a:r>
              <a:rPr lang="en-US" sz="2800" dirty="0"/>
              <a:t> </a:t>
            </a:r>
            <a:r>
              <a:rPr lang="en-US" sz="2800" dirty="0" err="1"/>
              <a:t>sekunder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menghambat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membunuh</a:t>
            </a:r>
            <a:r>
              <a:rPr lang="en-US" sz="2800" dirty="0"/>
              <a:t> </a:t>
            </a:r>
            <a:r>
              <a:rPr lang="en-US" sz="2800" dirty="0" err="1"/>
              <a:t>organisme</a:t>
            </a:r>
            <a:r>
              <a:rPr lang="en-US" sz="2800" dirty="0"/>
              <a:t> 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229600" cy="1371600"/>
          </a:xfrm>
        </p:spPr>
        <p:txBody>
          <a:bodyPr/>
          <a:lstStyle/>
          <a:p>
            <a:r>
              <a:rPr lang="en-US" sz="3200">
                <a:latin typeface="Comic Sans MS" pitchFamily="66" charset="0"/>
              </a:rPr>
              <a:t>Hal-hal yang harus diperhatikan pada pembuatan sediaan herbal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924800" cy="40386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dirty="0" err="1" smtClean="0">
                <a:latin typeface="Comic Sans MS" pitchFamily="66" charset="0"/>
              </a:rPr>
              <a:t>Identifikasi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pemilihan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bahan</a:t>
            </a:r>
            <a:endParaRPr lang="en-US" dirty="0">
              <a:latin typeface="Comic Sans MS" pitchFamily="66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err="1">
                <a:latin typeface="Comic Sans MS" pitchFamily="66" charset="0"/>
              </a:rPr>
              <a:t>Peralatan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proses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pengolahan</a:t>
            </a:r>
            <a:endParaRPr lang="en-US" dirty="0">
              <a:latin typeface="Comic Sans MS" pitchFamily="66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err="1">
                <a:latin typeface="Comic Sans MS" pitchFamily="66" charset="0"/>
              </a:rPr>
              <a:t>Penimbangan</a:t>
            </a:r>
            <a:r>
              <a:rPr lang="en-US" dirty="0">
                <a:latin typeface="Comic Sans MS" pitchFamily="66" charset="0"/>
              </a:rPr>
              <a:t> &amp; </a:t>
            </a:r>
            <a:r>
              <a:rPr lang="en-US" dirty="0" err="1">
                <a:latin typeface="Comic Sans MS" pitchFamily="66" charset="0"/>
              </a:rPr>
              <a:t>pengukuran</a:t>
            </a:r>
            <a:endParaRPr lang="en-US" dirty="0">
              <a:latin typeface="Comic Sans MS" pitchFamily="66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err="1">
                <a:latin typeface="Comic Sans MS" pitchFamily="66" charset="0"/>
              </a:rPr>
              <a:t>Derajat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kehalusan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bahan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tumbuhan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obat</a:t>
            </a:r>
            <a:endParaRPr lang="en-US" dirty="0">
              <a:latin typeface="Comic Sans MS" pitchFamily="66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err="1">
                <a:latin typeface="Comic Sans MS" pitchFamily="66" charset="0"/>
              </a:rPr>
              <a:t>Penyimpanan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pengemasan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5791200" cy="1066800"/>
          </a:xfrm>
        </p:spPr>
        <p:txBody>
          <a:bodyPr/>
          <a:lstStyle/>
          <a:p>
            <a:pPr algn="ctr"/>
            <a:r>
              <a:rPr lang="en-US"/>
              <a:t>Pentingnya Identifikasi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bg2"/>
                </a:solidFill>
                <a:latin typeface="Comic Sans MS" pitchFamily="66" charset="0"/>
              </a:rPr>
              <a:t>Lempuyang</a:t>
            </a:r>
            <a:r>
              <a:rPr lang="en-US" sz="2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Comic Sans MS" pitchFamily="66" charset="0"/>
              </a:rPr>
              <a:t>emprit</a:t>
            </a:r>
            <a:r>
              <a:rPr lang="en-US" sz="2400" dirty="0">
                <a:solidFill>
                  <a:schemeClr val="bg2"/>
                </a:solidFill>
                <a:latin typeface="Comic Sans MS" pitchFamily="66" charset="0"/>
              </a:rPr>
              <a:t> (</a:t>
            </a:r>
            <a:r>
              <a:rPr lang="en-US" sz="2400" i="1" dirty="0" err="1">
                <a:solidFill>
                  <a:schemeClr val="bg2"/>
                </a:solidFill>
                <a:latin typeface="Comic Sans MS" pitchFamily="66" charset="0"/>
              </a:rPr>
              <a:t>Zingiber</a:t>
            </a:r>
            <a:r>
              <a:rPr lang="en-US" sz="2400" i="1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2400" i="1" dirty="0" err="1">
                <a:solidFill>
                  <a:schemeClr val="bg2"/>
                </a:solidFill>
                <a:latin typeface="Comic Sans MS" pitchFamily="66" charset="0"/>
              </a:rPr>
              <a:t>amaricans</a:t>
            </a:r>
            <a:r>
              <a:rPr lang="en-US" sz="2400" dirty="0">
                <a:solidFill>
                  <a:schemeClr val="bg2"/>
                </a:solidFill>
                <a:latin typeface="Comic Sans MS" pitchFamily="66" charset="0"/>
              </a:rPr>
              <a:t>)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memiliki</a:t>
            </a: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latin typeface="Comic Sans MS" pitchFamily="66" charset="0"/>
              </a:rPr>
              <a:t>bentuk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relatif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lebih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kecil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berwarna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kuning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dengan</a:t>
            </a:r>
            <a:r>
              <a:rPr lang="en-US" sz="2400" dirty="0">
                <a:latin typeface="Comic Sans MS" pitchFamily="66" charset="0"/>
              </a:rPr>
              <a:t> rasa yang </a:t>
            </a:r>
            <a:r>
              <a:rPr lang="en-US" sz="2400" dirty="0" err="1">
                <a:latin typeface="Comic Sans MS" pitchFamily="66" charset="0"/>
              </a:rPr>
              <a:t>pahit</a:t>
            </a:r>
            <a:r>
              <a:rPr lang="en-US" sz="2400" dirty="0">
                <a:latin typeface="Comic Sans MS" pitchFamily="66" charset="0"/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latin typeface="Comic Sans MS" pitchFamily="66" charset="0"/>
              </a:rPr>
              <a:t>Jenis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kedua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Comic Sans MS" pitchFamily="66" charset="0"/>
              </a:rPr>
              <a:t>lempuyang</a:t>
            </a:r>
            <a:r>
              <a:rPr lang="en-US" sz="2400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Comic Sans MS" pitchFamily="66" charset="0"/>
              </a:rPr>
              <a:t>gajah</a:t>
            </a:r>
            <a:r>
              <a:rPr lang="en-US" sz="2400" dirty="0">
                <a:solidFill>
                  <a:schemeClr val="bg2"/>
                </a:solidFill>
                <a:latin typeface="Comic Sans MS" pitchFamily="66" charset="0"/>
              </a:rPr>
              <a:t> (</a:t>
            </a:r>
            <a:r>
              <a:rPr lang="en-US" sz="2400" i="1" dirty="0" err="1">
                <a:solidFill>
                  <a:schemeClr val="bg2"/>
                </a:solidFill>
                <a:latin typeface="Comic Sans MS" pitchFamily="66" charset="0"/>
              </a:rPr>
              <a:t>Zingiber</a:t>
            </a:r>
            <a:r>
              <a:rPr lang="en-US" sz="2400" i="1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2400" i="1" dirty="0" err="1">
                <a:solidFill>
                  <a:schemeClr val="bg2"/>
                </a:solidFill>
                <a:latin typeface="Comic Sans MS" pitchFamily="66" charset="0"/>
              </a:rPr>
              <a:t>zerumbet</a:t>
            </a:r>
            <a:r>
              <a:rPr lang="en-US" sz="2400" dirty="0">
                <a:solidFill>
                  <a:schemeClr val="bg2"/>
                </a:solidFill>
                <a:latin typeface="Comic Sans MS" pitchFamily="66" charset="0"/>
              </a:rPr>
              <a:t>)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memiliki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bentuk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lebih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besar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berwarna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kuning</a:t>
            </a:r>
            <a:r>
              <a:rPr lang="en-US" sz="2400" dirty="0">
                <a:latin typeface="Comic Sans MS" pitchFamily="66" charset="0"/>
              </a:rPr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FF33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latin typeface="Comic Sans MS" pitchFamily="66" charset="0"/>
              </a:rPr>
              <a:t>berkhasiat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latin typeface="Comic Sans MS" pitchFamily="66" charset="0"/>
              </a:rPr>
              <a:t>sebagai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latin typeface="Comic Sans MS" pitchFamily="66" charset="0"/>
              </a:rPr>
              <a:t>penambah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latin typeface="Comic Sans MS" pitchFamily="66" charset="0"/>
              </a:rPr>
              <a:t>nafsu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latin typeface="Comic Sans MS" pitchFamily="66" charset="0"/>
              </a:rPr>
              <a:t>makan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</a:rPr>
              <a:t>.</a:t>
            </a:r>
            <a:r>
              <a:rPr lang="en-US" sz="2400" dirty="0">
                <a:latin typeface="Comic Sans MS" pitchFamily="66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latin typeface="Comic Sans MS" pitchFamily="66" charset="0"/>
              </a:rPr>
              <a:t>Jenis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ketiga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Comic Sans MS" pitchFamily="66" charset="0"/>
              </a:rPr>
              <a:t>lempuyangwangi</a:t>
            </a:r>
            <a:r>
              <a:rPr lang="en-US" sz="2400" dirty="0">
                <a:solidFill>
                  <a:schemeClr val="bg2"/>
                </a:solidFill>
                <a:latin typeface="Comic Sans MS" pitchFamily="66" charset="0"/>
              </a:rPr>
              <a:t> (</a:t>
            </a:r>
            <a:r>
              <a:rPr lang="en-US" sz="2400" i="1" dirty="0" err="1">
                <a:solidFill>
                  <a:schemeClr val="bg2"/>
                </a:solidFill>
                <a:latin typeface="Comic Sans MS" pitchFamily="66" charset="0"/>
              </a:rPr>
              <a:t>Zingiber</a:t>
            </a:r>
            <a:r>
              <a:rPr lang="en-US" sz="2400" i="1" dirty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en-US" sz="2400" i="1" dirty="0" err="1">
                <a:solidFill>
                  <a:schemeClr val="bg2"/>
                </a:solidFill>
                <a:latin typeface="Comic Sans MS" pitchFamily="66" charset="0"/>
              </a:rPr>
              <a:t>aromaticum</a:t>
            </a:r>
            <a:r>
              <a:rPr lang="en-US" sz="2400" dirty="0">
                <a:solidFill>
                  <a:schemeClr val="bg2"/>
                </a:solidFill>
                <a:latin typeface="Comic Sans MS" pitchFamily="66" charset="0"/>
              </a:rPr>
              <a:t>)</a:t>
            </a:r>
            <a:r>
              <a:rPr lang="en-US" sz="2400" dirty="0">
                <a:latin typeface="Comic Sans MS" pitchFamily="66" charset="0"/>
              </a:rPr>
              <a:t>  yang </a:t>
            </a:r>
            <a:r>
              <a:rPr lang="en-US" sz="2400" dirty="0" err="1">
                <a:latin typeface="Comic Sans MS" pitchFamily="66" charset="0"/>
              </a:rPr>
              <a:t>memiliki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warna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agak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putih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berbau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harum</a:t>
            </a:r>
            <a:r>
              <a:rPr lang="en-US" sz="2400" dirty="0">
                <a:latin typeface="Comic Sans MS" pitchFamily="66" charset="0"/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Char char="à"/>
            </a:pPr>
            <a:r>
              <a:rPr lang="en-US" sz="2400" dirty="0" err="1">
                <a:solidFill>
                  <a:srgbClr val="FF3300"/>
                </a:solidFill>
                <a:latin typeface="Comic Sans MS" pitchFamily="66" charset="0"/>
                <a:sym typeface="Wingdings" pitchFamily="2" charset="2"/>
              </a:rPr>
              <a:t>ber</a:t>
            </a:r>
            <a:r>
              <a:rPr lang="en-US" sz="2400" dirty="0" err="1">
                <a:solidFill>
                  <a:srgbClr val="FF3300"/>
                </a:solidFill>
                <a:latin typeface="Comic Sans MS" pitchFamily="66" charset="0"/>
              </a:rPr>
              <a:t>khasiat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latin typeface="Comic Sans MS" pitchFamily="66" charset="0"/>
              </a:rPr>
              <a:t>sebagai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latin typeface="Comic Sans MS" pitchFamily="66" charset="0"/>
              </a:rPr>
              <a:t>pelangsing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					(</a:t>
            </a:r>
            <a:r>
              <a:rPr lang="en-US" sz="2400" dirty="0" err="1">
                <a:latin typeface="Comic Sans MS" pitchFamily="66" charset="0"/>
              </a:rPr>
              <a:t>Sastroamidjojo</a:t>
            </a:r>
            <a:r>
              <a:rPr lang="en-US" sz="2400" dirty="0">
                <a:latin typeface="Comic Sans MS" pitchFamily="66" charset="0"/>
              </a:rPr>
              <a:t> S, 2001).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Kadar </a:t>
            </a:r>
            <a:r>
              <a:rPr lang="en-US" sz="3200" dirty="0" err="1" smtClean="0"/>
              <a:t>senyawa</a:t>
            </a:r>
            <a:r>
              <a:rPr lang="en-US" sz="3200" dirty="0" smtClean="0"/>
              <a:t> </a:t>
            </a:r>
            <a:r>
              <a:rPr lang="en-US" sz="3200" dirty="0" err="1" smtClean="0"/>
              <a:t>aktif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simplisia</a:t>
            </a:r>
            <a:r>
              <a:rPr lang="en-US" sz="3200" dirty="0" smtClean="0"/>
              <a:t> </a:t>
            </a:r>
            <a:r>
              <a:rPr lang="en-US" sz="3200" dirty="0" err="1" smtClean="0"/>
              <a:t>berbeda-beda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lain </a:t>
            </a:r>
            <a:r>
              <a:rPr lang="en-US" sz="3200" dirty="0" err="1" smtClean="0"/>
              <a:t>tergantung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643</TotalTime>
  <Words>428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Arial Black</vt:lpstr>
      <vt:lpstr>Calibri</vt:lpstr>
      <vt:lpstr>Comic Sans MS</vt:lpstr>
      <vt:lpstr>Lucida Calligraphy</vt:lpstr>
      <vt:lpstr>Lucida Sans Unicode</vt:lpstr>
      <vt:lpstr>Times New Roman</vt:lpstr>
      <vt:lpstr>Verdana</vt:lpstr>
      <vt:lpstr>Wingdings</vt:lpstr>
      <vt:lpstr>Wingdings 2</vt:lpstr>
      <vt:lpstr>Wingdings 3</vt:lpstr>
      <vt:lpstr>Pixel</vt:lpstr>
      <vt:lpstr>Concourse</vt:lpstr>
      <vt:lpstr>PRAKTIKUM  HERBAL 1</vt:lpstr>
      <vt:lpstr>PowerPoint Presentation</vt:lpstr>
      <vt:lpstr>PowerPoint Presentation</vt:lpstr>
      <vt:lpstr>Ciri spesifik metabolit sekunder</vt:lpstr>
      <vt:lpstr>Fungsi metabolit sekunder bagi tanaman: Pertahanan Alat interaksi antar tumbuhan Interaksi antar tumbuhan &amp; hewan</vt:lpstr>
      <vt:lpstr>Pengelompokan berdasar struktur kimia</vt:lpstr>
      <vt:lpstr>Hal-hal yang harus diperhatikan pada pembuatan sediaan herbal</vt:lpstr>
      <vt:lpstr>Pentingnya Identifikasi </vt:lpstr>
      <vt:lpstr>Kadar senyawa aktif dalam suatu simplisia berbeda-beda antara lain tergantung pada </vt:lpstr>
      <vt:lpstr>PowerPoint Presentation</vt:lpstr>
      <vt:lpstr>PowerPoint Presentation</vt:lpstr>
      <vt:lpstr>Proses Pembuatan Simplisia</vt:lpstr>
      <vt:lpstr>PowerPoint Presentation</vt:lpstr>
      <vt:lpstr>ekstrak</vt:lpstr>
    </vt:vector>
  </TitlesOfParts>
  <Company>Univ Muhammadiyah Yogyakarta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PENGOLAHAN SEDIAAN HERBAL</dc:title>
  <dc:creator>Fakultas Kedokteran</dc:creator>
  <cp:lastModifiedBy>Rifda Latifa</cp:lastModifiedBy>
  <cp:revision>61</cp:revision>
  <dcterms:created xsi:type="dcterms:W3CDTF">2007-12-01T02:16:20Z</dcterms:created>
  <dcterms:modified xsi:type="dcterms:W3CDTF">2020-04-24T14:34:59Z</dcterms:modified>
</cp:coreProperties>
</file>