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9"/>
  </p:notesMasterIdLst>
  <p:sldIdLst>
    <p:sldId id="256" r:id="rId3"/>
    <p:sldId id="291" r:id="rId4"/>
    <p:sldId id="290" r:id="rId5"/>
    <p:sldId id="295" r:id="rId6"/>
    <p:sldId id="294" r:id="rId7"/>
    <p:sldId id="289" r:id="rId8"/>
    <p:sldId id="266" r:id="rId9"/>
    <p:sldId id="267" r:id="rId10"/>
    <p:sldId id="260" r:id="rId11"/>
    <p:sldId id="259" r:id="rId12"/>
    <p:sldId id="280" r:id="rId13"/>
    <p:sldId id="277" r:id="rId14"/>
    <p:sldId id="293" r:id="rId15"/>
    <p:sldId id="284" r:id="rId16"/>
    <p:sldId id="292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50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F29F-3D49-4264-A0B6-28B0574D13BD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7209F-2F4F-4A9A-9501-8ABD67190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7209F-2F4F-4A9A-9501-8ABD671907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99061FA-131D-40C7-8489-C4F15EEB3D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FD6C-4B42-4A3B-9ED2-4CB55FA44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89EB-8B5F-416C-B7DB-88E41EACA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27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5F1DBA-9905-4ED3-95D4-DF60467F79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399F0-B4A0-4329-B3CE-8180CD5FA6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62D5D-F165-42C6-B3FC-8418478979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3DCA3E-643E-4ED9-A900-C7F5683028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1E81C-A0D2-4649-BCDA-972ADF5BE0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39205-2816-4081-A5DC-513666EAD6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74693-277A-4D38-9849-B289B3D642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59350-70AE-4E6E-BB2F-7D48038036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0B7F3-363B-46AA-B2EF-142FFB57E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3688C-7495-4803-9B9F-F124683B8C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5327D-9975-4489-A7A9-86A788491C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82AF4-D742-4F07-B33F-FAF99007CB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5323-72E7-4ACF-8A78-985D63B70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362D-D3EC-4F51-B26E-80DC56BF5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51460-ECE0-46D4-A745-185EC747C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0198-6617-4A22-952D-3AAE5E937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8D69E-6332-4B6A-A6F8-39E107075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CF92E-5535-4950-BDE6-DB5F30108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7B1B-EB16-437C-96A8-7D4B5312B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271C637-9FDE-4801-B9D4-36DD1E2DF9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FFEBC4F-0120-462B-8578-17823ADA8B0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PRAKTIKUM HERBAL 2</a:t>
            </a:r>
            <a:br>
              <a:rPr lang="en-US" dirty="0" smtClean="0"/>
            </a:br>
            <a:r>
              <a:rPr lang="en-US" dirty="0" smtClean="0"/>
              <a:t>PENGOLAHAN SEDIAAN HERBAL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013200" cy="762000"/>
          </a:xfrm>
        </p:spPr>
        <p:txBody>
          <a:bodyPr/>
          <a:lstStyle/>
          <a:p>
            <a:r>
              <a:rPr lang="en-US">
                <a:latin typeface="Lucida Calligraphy" pitchFamily="66" charset="0"/>
              </a:rPr>
              <a:t>Sri Tasminatun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3213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9144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Arah kebijakan pengembangan OAI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000" b="1"/>
              <a:t>Pengembangan produk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6781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Telah diterbitkan SK Kepala Badan POM No. HK.00.05.4.2411 tanggal 17 Mei 2004, di mana tersirat di dalamnya arah pengembangan secara berjenjang: Jamu             Obat Herbal Terstandar           Fiitofarmaka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860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019800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23" name="Picture 7" descr="Logo Fitofm t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4495800"/>
            <a:ext cx="2981325" cy="1828800"/>
          </a:xfrm>
          <a:prstGeom prst="rect">
            <a:avLst/>
          </a:prstGeom>
          <a:noFill/>
        </p:spPr>
      </p:pic>
      <p:pic>
        <p:nvPicPr>
          <p:cNvPr id="9224" name="Picture 8" descr="Logo Jamu trans"/>
          <p:cNvPicPr>
            <a:picLocks noChangeAspect="1" noChangeArrowheads="1"/>
          </p:cNvPicPr>
          <p:nvPr/>
        </p:nvPicPr>
        <p:blipFill>
          <a:blip r:embed="rId4"/>
          <a:srcRect b="29239"/>
          <a:stretch>
            <a:fillRect/>
          </a:stretch>
        </p:blipFill>
        <p:spPr bwMode="auto">
          <a:xfrm>
            <a:off x="0" y="4495800"/>
            <a:ext cx="2895600" cy="1371600"/>
          </a:xfrm>
          <a:prstGeom prst="rect">
            <a:avLst/>
          </a:prstGeom>
          <a:noFill/>
        </p:spPr>
      </p:pic>
      <p:pic>
        <p:nvPicPr>
          <p:cNvPr id="9225" name="Picture 9" descr="Logo OHStra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572000"/>
            <a:ext cx="2971800" cy="1828800"/>
          </a:xfrm>
          <a:prstGeom prst="rect">
            <a:avLst/>
          </a:prstGeom>
          <a:noFill/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362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4102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Jamu adalah obat tradisional Indonesia.</a:t>
            </a:r>
          </a:p>
          <a:p>
            <a:pPr>
              <a:lnSpc>
                <a:spcPct val="90000"/>
              </a:lnSpc>
            </a:pPr>
            <a:r>
              <a:rPr lang="en-US"/>
              <a:t>Obat herbal terstandar adalah sediaan obat bahan alam yang telah dibuktikan keamanan dan khasiatnya secara ilmiah dengan uji praklinik dan bahan bakunya telah di standarisasi</a:t>
            </a:r>
          </a:p>
          <a:p>
            <a:pPr>
              <a:lnSpc>
                <a:spcPct val="90000"/>
              </a:lnSpc>
            </a:pPr>
            <a:r>
              <a:rPr lang="en-US"/>
              <a:t>Fitofarmaka adalah sediaan obat bahan alam yang telah dibuktikan keamanan dan khasiatnya secara ilmiah dengan uji praklinik dan uji klinik, bahan baku dan produk jadinya telah di standarisasi.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95400" y="1325563"/>
            <a:ext cx="69342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Fitofarmaka </a:t>
            </a:r>
            <a:endParaRPr lang="id-ID" sz="2400" b="1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/>
        </p:nvGraphicFramePr>
        <p:xfrm>
          <a:off x="1295400" y="2286000"/>
          <a:ext cx="6861175" cy="3767773"/>
        </p:xfrm>
        <a:graphic>
          <a:graphicData uri="http://schemas.openxmlformats.org/drawingml/2006/table">
            <a:tbl>
              <a:tblPr/>
              <a:tblGrid>
                <a:gridCol w="454025"/>
                <a:gridCol w="1593850"/>
                <a:gridCol w="2219325"/>
                <a:gridCol w="25939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Brand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Claim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Nodiar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PT Kimia Farma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Relieve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nonspecific diarrhoea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Stimuno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PT Dexa Medica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Immunostimulator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Rheumaneer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PT Nyonya Meneer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Relieve mild joint’s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X-gra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Phapros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Treatment for erection dysfunction with or without premature ejaculation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Tensigard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Phapros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Decrease sistolic and or diastolic blood tension in mild hypertension patients without interfering plasm’s electrolite level or blood sugar level.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6096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8000"/>
                </a:solidFill>
              </a:rPr>
              <a:t>Nodiar</a:t>
            </a:r>
            <a:r>
              <a:rPr lang="en-US" dirty="0">
                <a:solidFill>
                  <a:srgbClr val="008000"/>
                </a:solidFill>
              </a:rPr>
              <a:t> (POM FF 031 500 361)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sz="2400" dirty="0" err="1"/>
              <a:t>Komposisi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 err="1"/>
              <a:t>Attapulgite</a:t>
            </a:r>
            <a:r>
              <a:rPr lang="en-US" sz="2400" dirty="0"/>
              <a:t> 300 mg</a:t>
            </a:r>
            <a:br>
              <a:rPr lang="en-US" sz="2400" dirty="0"/>
            </a:br>
            <a:r>
              <a:rPr lang="en-US" sz="2400" dirty="0" err="1"/>
              <a:t>Psidii</a:t>
            </a:r>
            <a:r>
              <a:rPr lang="en-US" sz="2400" dirty="0"/>
              <a:t> Folium </a:t>
            </a:r>
            <a:r>
              <a:rPr lang="en-US" sz="2400" dirty="0" err="1"/>
              <a:t>ekstrak</a:t>
            </a:r>
            <a:r>
              <a:rPr lang="en-US" sz="2400" dirty="0"/>
              <a:t> 50 mg</a:t>
            </a:r>
            <a:br>
              <a:rPr lang="en-US" sz="2400" dirty="0"/>
            </a:br>
            <a:r>
              <a:rPr lang="en-US" sz="2400" dirty="0" err="1"/>
              <a:t>Curcumae</a:t>
            </a:r>
            <a:r>
              <a:rPr lang="en-US" sz="2400" dirty="0"/>
              <a:t> </a:t>
            </a:r>
            <a:r>
              <a:rPr lang="en-US" sz="2400" dirty="0" err="1"/>
              <a:t>domesticae</a:t>
            </a:r>
            <a:r>
              <a:rPr lang="en-US" sz="2400" dirty="0"/>
              <a:t> </a:t>
            </a:r>
            <a:r>
              <a:rPr lang="en-US" sz="2400" dirty="0" err="1"/>
              <a:t>Rhizoma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7,5 mg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8000"/>
                </a:solidFill>
              </a:rPr>
              <a:t>Rheumaneer</a:t>
            </a:r>
            <a:r>
              <a:rPr lang="en-US" dirty="0">
                <a:solidFill>
                  <a:srgbClr val="008000"/>
                </a:solidFill>
              </a:rPr>
              <a:t> (POM FF 032 300 351)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err="1"/>
              <a:t>Komposisi</a:t>
            </a:r>
            <a:r>
              <a:rPr lang="en-US" dirty="0"/>
              <a:t>:</a:t>
            </a:r>
            <a:br>
              <a:rPr lang="en-US" dirty="0"/>
            </a:br>
            <a:r>
              <a:rPr lang="en-US" sz="2400" dirty="0" err="1"/>
              <a:t>Curcumae</a:t>
            </a:r>
            <a:r>
              <a:rPr lang="en-US" sz="2400" dirty="0"/>
              <a:t> </a:t>
            </a:r>
            <a:r>
              <a:rPr lang="en-US" sz="2400" dirty="0" err="1"/>
              <a:t>domesticae</a:t>
            </a:r>
            <a:r>
              <a:rPr lang="en-US" sz="2400" dirty="0"/>
              <a:t> </a:t>
            </a:r>
            <a:r>
              <a:rPr lang="en-US" sz="2400" dirty="0" err="1"/>
              <a:t>Rhizoma</a:t>
            </a:r>
            <a:r>
              <a:rPr lang="en-US" sz="2400" dirty="0"/>
              <a:t> 95 mg</a:t>
            </a:r>
            <a:br>
              <a:rPr lang="en-US" sz="2400" dirty="0"/>
            </a:br>
            <a:r>
              <a:rPr lang="en-US" sz="2400" dirty="0" err="1"/>
              <a:t>Zingiberis</a:t>
            </a:r>
            <a:r>
              <a:rPr lang="en-US" sz="2400" dirty="0"/>
              <a:t> </a:t>
            </a:r>
            <a:r>
              <a:rPr lang="en-US" sz="2400" dirty="0" err="1"/>
              <a:t>Rhizoma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85 mg</a:t>
            </a:r>
            <a:br>
              <a:rPr lang="en-US" sz="2400" dirty="0"/>
            </a:br>
            <a:r>
              <a:rPr lang="en-US" sz="2400" dirty="0" err="1"/>
              <a:t>Curcumae</a:t>
            </a:r>
            <a:r>
              <a:rPr lang="en-US" sz="2400" dirty="0"/>
              <a:t> </a:t>
            </a:r>
            <a:r>
              <a:rPr lang="en-US" sz="2400" dirty="0" err="1"/>
              <a:t>Rhizoma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120 mg</a:t>
            </a:r>
            <a:br>
              <a:rPr lang="en-US" sz="2400" dirty="0"/>
            </a:br>
            <a:r>
              <a:rPr lang="en-US" sz="2400" dirty="0" err="1"/>
              <a:t>Panduratae</a:t>
            </a:r>
            <a:r>
              <a:rPr lang="en-US" sz="2400" dirty="0"/>
              <a:t> </a:t>
            </a:r>
            <a:r>
              <a:rPr lang="en-US" sz="2400" dirty="0" err="1"/>
              <a:t>Rhizoma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75 mg</a:t>
            </a:r>
            <a:br>
              <a:rPr lang="en-US" sz="2400" dirty="0"/>
            </a:br>
            <a:r>
              <a:rPr lang="en-US" sz="2400" dirty="0" err="1"/>
              <a:t>Retrofracti</a:t>
            </a:r>
            <a:r>
              <a:rPr lang="en-US" sz="2400" dirty="0"/>
              <a:t> </a:t>
            </a:r>
            <a:r>
              <a:rPr lang="en-US" sz="2400" dirty="0" err="1"/>
              <a:t>Fructus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125 mg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98" y="4384097"/>
            <a:ext cx="4467225" cy="1362075"/>
          </a:xfrm>
        </p:spPr>
        <p:txBody>
          <a:bodyPr/>
          <a:lstStyle/>
          <a:p>
            <a:r>
              <a:rPr lang="en-US" sz="2000" cap="none" dirty="0" err="1">
                <a:solidFill>
                  <a:srgbClr val="008000"/>
                </a:solidFill>
              </a:rPr>
              <a:t>Tensigard</a:t>
            </a:r>
            <a:r>
              <a:rPr lang="en-US" sz="2000" cap="none" dirty="0">
                <a:solidFill>
                  <a:srgbClr val="008000"/>
                </a:solidFill>
              </a:rPr>
              <a:t> </a:t>
            </a:r>
            <a:r>
              <a:rPr lang="en-US" sz="2000" cap="none" dirty="0" err="1">
                <a:solidFill>
                  <a:srgbClr val="008000"/>
                </a:solidFill>
              </a:rPr>
              <a:t>Agromed</a:t>
            </a:r>
            <a:r>
              <a:rPr lang="en-US" sz="2000" cap="none" dirty="0">
                <a:solidFill>
                  <a:srgbClr val="008000"/>
                </a:solidFill>
              </a:rPr>
              <a:t> ( POM FF 031 300 031, POM FF 031</a:t>
            </a:r>
            <a:r>
              <a:rPr lang="en-US" sz="2000" cap="none" dirty="0"/>
              <a:t> </a:t>
            </a:r>
            <a:r>
              <a:rPr lang="en-US" sz="2000" cap="none" dirty="0">
                <a:solidFill>
                  <a:srgbClr val="008000"/>
                </a:solidFill>
              </a:rPr>
              <a:t>300 041)</a:t>
            </a:r>
            <a:br>
              <a:rPr lang="en-US" sz="2000" cap="none" dirty="0">
                <a:solidFill>
                  <a:srgbClr val="008000"/>
                </a:solidFill>
              </a:rPr>
            </a:br>
            <a:r>
              <a:rPr lang="en-US" sz="2000" cap="none" dirty="0" err="1"/>
              <a:t>Komposisi</a:t>
            </a:r>
            <a:r>
              <a:rPr lang="en-US" sz="2000" cap="none" dirty="0"/>
              <a:t>:</a:t>
            </a:r>
            <a:br>
              <a:rPr lang="en-US" sz="2000" cap="none" dirty="0"/>
            </a:br>
            <a:r>
              <a:rPr lang="en-US" sz="2000" cap="none" dirty="0" err="1"/>
              <a:t>Apii</a:t>
            </a:r>
            <a:r>
              <a:rPr lang="en-US" sz="2000" cap="none" dirty="0"/>
              <a:t> </a:t>
            </a:r>
            <a:r>
              <a:rPr lang="en-US" sz="2000" cap="none" dirty="0" err="1"/>
              <a:t>Herba</a:t>
            </a:r>
            <a:r>
              <a:rPr lang="en-US" sz="2000" cap="none" dirty="0"/>
              <a:t> </a:t>
            </a:r>
            <a:r>
              <a:rPr lang="en-US" sz="2000" cap="none" dirty="0" err="1"/>
              <a:t>ekstrak</a:t>
            </a:r>
            <a:r>
              <a:rPr lang="en-US" sz="2000" cap="none" dirty="0"/>
              <a:t> 95 mg</a:t>
            </a:r>
            <a:br>
              <a:rPr lang="en-US" sz="2000" cap="none" dirty="0"/>
            </a:br>
            <a:endParaRPr lang="en-US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34069"/>
            <a:ext cx="7772400" cy="1500187"/>
          </a:xfrm>
        </p:spPr>
        <p:txBody>
          <a:bodyPr/>
          <a:lstStyle/>
          <a:p>
            <a:r>
              <a:rPr lang="en-US" sz="2400" dirty="0" err="1">
                <a:solidFill>
                  <a:srgbClr val="008000"/>
                </a:solidFill>
              </a:rPr>
              <a:t>Stimuno</a:t>
            </a:r>
            <a:r>
              <a:rPr lang="en-US" sz="2400" dirty="0">
                <a:solidFill>
                  <a:srgbClr val="008000"/>
                </a:solidFill>
              </a:rPr>
              <a:t> (POM FF 041 300 411, POM FF 041 600 421)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/>
              <a:t>Komposisi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 err="1"/>
              <a:t>Phyllanthi</a:t>
            </a:r>
            <a:r>
              <a:rPr lang="en-US" sz="2400" dirty="0"/>
              <a:t> </a:t>
            </a:r>
            <a:r>
              <a:rPr lang="en-US" sz="2400" dirty="0" err="1"/>
              <a:t>Herba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50 mg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762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799"/>
            <a:ext cx="1609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1647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0750"/>
            <a:ext cx="152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3733800"/>
            <a:ext cx="2133600" cy="11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8000"/>
                </a:solidFill>
              </a:rPr>
              <a:t>X-</a:t>
            </a:r>
            <a:r>
              <a:rPr lang="en-US" sz="2400" dirty="0" err="1">
                <a:solidFill>
                  <a:srgbClr val="008000"/>
                </a:solidFill>
              </a:rPr>
              <a:t>Gra</a:t>
            </a:r>
            <a:r>
              <a:rPr lang="en-US" sz="2400" dirty="0">
                <a:solidFill>
                  <a:srgbClr val="008000"/>
                </a:solidFill>
              </a:rPr>
              <a:t> (POM FF 031 300 011, POM FF 031 300 021)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/>
              <a:t>Komposisi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 err="1"/>
              <a:t>Ganoderma</a:t>
            </a:r>
            <a:r>
              <a:rPr lang="en-US" sz="2400" dirty="0"/>
              <a:t> </a:t>
            </a:r>
            <a:r>
              <a:rPr lang="en-US" sz="2400" dirty="0" err="1"/>
              <a:t>lucidum</a:t>
            </a:r>
            <a:r>
              <a:rPr lang="en-US" sz="2400" dirty="0"/>
              <a:t> 150 mg</a:t>
            </a:r>
            <a:br>
              <a:rPr lang="en-US" sz="2400" dirty="0"/>
            </a:br>
            <a:r>
              <a:rPr lang="en-US" sz="2400" dirty="0" err="1"/>
              <a:t>Eurycomae</a:t>
            </a:r>
            <a:r>
              <a:rPr lang="en-US" sz="2400" dirty="0"/>
              <a:t> Radix 50 mg</a:t>
            </a:r>
            <a:br>
              <a:rPr lang="en-US" sz="2400" dirty="0"/>
            </a:br>
            <a:r>
              <a:rPr lang="en-US" sz="2400" dirty="0" err="1"/>
              <a:t>Panacis</a:t>
            </a:r>
            <a:r>
              <a:rPr lang="en-US" sz="2400" dirty="0"/>
              <a:t> ginseng Radix 30 mg</a:t>
            </a:r>
            <a:br>
              <a:rPr lang="en-US" sz="2400" dirty="0"/>
            </a:br>
            <a:r>
              <a:rPr lang="en-US" sz="2400" dirty="0" err="1"/>
              <a:t>Retrofracti</a:t>
            </a:r>
            <a:r>
              <a:rPr lang="en-US" sz="2400" dirty="0"/>
              <a:t> </a:t>
            </a:r>
            <a:r>
              <a:rPr lang="en-US" sz="2400" dirty="0" err="1"/>
              <a:t>Fructus</a:t>
            </a:r>
            <a:r>
              <a:rPr lang="en-US" sz="2400" dirty="0"/>
              <a:t> 2,5 mg</a:t>
            </a:r>
            <a:br>
              <a:rPr lang="en-US" sz="2400" dirty="0"/>
            </a:br>
            <a:r>
              <a:rPr lang="en-US" sz="2400" dirty="0"/>
              <a:t>Royal jelly 5 mg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55612"/>
            <a:ext cx="3733800" cy="27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sz="2800" dirty="0" err="1" smtClean="0"/>
              <a:t>Pengeringan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sedapat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merusak</a:t>
            </a:r>
            <a:r>
              <a:rPr lang="en-US" sz="2800" dirty="0" smtClean="0"/>
              <a:t>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simplisia</a:t>
            </a:r>
            <a:r>
              <a:rPr lang="en-US" sz="2800" dirty="0" smtClean="0"/>
              <a:t>.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pengeringan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agar </a:t>
            </a:r>
            <a:r>
              <a:rPr lang="en-US" sz="2800" dirty="0" err="1" smtClean="0"/>
              <a:t>simplisia</a:t>
            </a:r>
            <a:r>
              <a:rPr lang="en-US" sz="2800" dirty="0" smtClean="0"/>
              <a:t> </a:t>
            </a:r>
            <a:r>
              <a:rPr lang="en-US" sz="2800" dirty="0" err="1" smtClean="0"/>
              <a:t>awet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lama.  </a:t>
            </a:r>
          </a:p>
          <a:p>
            <a:r>
              <a:rPr lang="en-US" sz="2800" dirty="0" err="1" smtClean="0"/>
              <a:t>Sortasi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, </a:t>
            </a:r>
            <a:r>
              <a:rPr lang="en-US" sz="2800" dirty="0" err="1" smtClean="0"/>
              <a:t>benda-benda</a:t>
            </a:r>
            <a:r>
              <a:rPr lang="en-US" sz="2800" dirty="0" smtClean="0"/>
              <a:t> </a:t>
            </a:r>
            <a:r>
              <a:rPr lang="en-US" sz="2800" dirty="0" err="1" smtClean="0"/>
              <a:t>asing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tertinggal</a:t>
            </a:r>
            <a:r>
              <a:rPr lang="en-US" sz="2800" dirty="0" smtClean="0"/>
              <a:t>, </a:t>
            </a:r>
            <a:r>
              <a:rPr lang="en-US" sz="2800" dirty="0" err="1" smtClean="0"/>
              <a:t>dipisahkan</a:t>
            </a:r>
            <a:r>
              <a:rPr lang="en-US" sz="2800" dirty="0" smtClean="0"/>
              <a:t> agar </a:t>
            </a:r>
            <a:r>
              <a:rPr lang="en-US" sz="2800" dirty="0" err="1" smtClean="0"/>
              <a:t>simplisia</a:t>
            </a:r>
            <a:r>
              <a:rPr lang="en-US" sz="2800" dirty="0" smtClean="0"/>
              <a:t> </a:t>
            </a:r>
            <a:r>
              <a:rPr lang="en-US" sz="2800" dirty="0" err="1" smtClean="0"/>
              <a:t>bersih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pengepakan</a:t>
            </a:r>
            <a:r>
              <a:rPr lang="en-US" sz="2800" dirty="0" smtClean="0"/>
              <a:t>. </a:t>
            </a:r>
          </a:p>
          <a:p>
            <a:r>
              <a:rPr lang="en-US" sz="2800" dirty="0" err="1" smtClean="0"/>
              <a:t>Pengepakan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penyimpanan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 </a:t>
            </a:r>
            <a:r>
              <a:rPr lang="en-US" sz="2800" dirty="0" err="1" smtClean="0"/>
              <a:t>simplisia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infundasi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maserasi</a:t>
            </a:r>
            <a:endParaRPr lang="en-US" dirty="0" smtClean="0"/>
          </a:p>
          <a:p>
            <a:r>
              <a:rPr lang="en-US" dirty="0" err="1" smtClean="0"/>
              <a:t>perkolasi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soxhlet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15430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200400"/>
            <a:ext cx="2219325" cy="33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05150"/>
            <a:ext cx="4095982" cy="30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4" y="762000"/>
            <a:ext cx="3200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3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6177"/>
            <a:ext cx="6096000" cy="648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6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Standarisasi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konsistensi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endParaRPr lang="en-US" dirty="0" smtClean="0"/>
          </a:p>
          <a:p>
            <a:r>
              <a:rPr lang="en-US" dirty="0" smtClean="0"/>
              <a:t>Parameter non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</a:t>
            </a:r>
            <a:r>
              <a:rPr lang="en-US" dirty="0" err="1" smtClean="0"/>
              <a:t>spesifik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685800"/>
          </a:xfrm>
        </p:spPr>
        <p:txBody>
          <a:bodyPr/>
          <a:lstStyle/>
          <a:p>
            <a:pPr algn="ctr"/>
            <a:r>
              <a:rPr lang="en-US" sz="4000"/>
              <a:t>Parameter ekstrak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181600"/>
          </a:xfrm>
        </p:spPr>
        <p:txBody>
          <a:bodyPr/>
          <a:lstStyle/>
          <a:p>
            <a:r>
              <a:rPr lang="en-US" b="1"/>
              <a:t>Parameter non spesifik</a:t>
            </a:r>
          </a:p>
          <a:p>
            <a:pPr lvl="1"/>
            <a:r>
              <a:rPr lang="en-US"/>
              <a:t>Susut pengeringan dan bobot jenis</a:t>
            </a:r>
          </a:p>
          <a:p>
            <a:pPr lvl="2"/>
            <a:r>
              <a:rPr lang="en-US"/>
              <a:t>Parameter susut pengeringan</a:t>
            </a:r>
          </a:p>
          <a:p>
            <a:pPr lvl="2"/>
            <a:r>
              <a:rPr lang="en-US"/>
              <a:t>Parameter bobot jenis</a:t>
            </a:r>
          </a:p>
          <a:p>
            <a:pPr lvl="1"/>
            <a:r>
              <a:rPr lang="en-US"/>
              <a:t>Kadar air</a:t>
            </a:r>
          </a:p>
          <a:p>
            <a:pPr lvl="1"/>
            <a:r>
              <a:rPr lang="en-US"/>
              <a:t>Kadar abu</a:t>
            </a:r>
          </a:p>
          <a:p>
            <a:pPr lvl="1"/>
            <a:r>
              <a:rPr lang="en-US"/>
              <a:t>Sisa pelarut</a:t>
            </a:r>
          </a:p>
          <a:p>
            <a:pPr lvl="1"/>
            <a:r>
              <a:rPr lang="en-US"/>
              <a:t>Residu pestisida </a:t>
            </a:r>
          </a:p>
          <a:p>
            <a:pPr lvl="1"/>
            <a:r>
              <a:rPr lang="en-US"/>
              <a:t>cemaran logam berat</a:t>
            </a:r>
          </a:p>
          <a:p>
            <a:pPr lvl="1"/>
            <a:r>
              <a:rPr lang="en-US"/>
              <a:t>Cemaran mikroba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/>
              <a:t>Parameter spesifik</a:t>
            </a:r>
          </a:p>
          <a:p>
            <a:pPr lvl="1"/>
            <a:r>
              <a:rPr lang="en-US"/>
              <a:t>Identitas</a:t>
            </a:r>
          </a:p>
          <a:p>
            <a:pPr lvl="1"/>
            <a:r>
              <a:rPr lang="en-US"/>
              <a:t>Organoleptik</a:t>
            </a:r>
          </a:p>
          <a:p>
            <a:pPr lvl="1"/>
            <a:r>
              <a:rPr lang="en-US"/>
              <a:t>Senyawa terlarut dalam pelarut tertentu</a:t>
            </a:r>
          </a:p>
          <a:p>
            <a:pPr lvl="1"/>
            <a:r>
              <a:rPr lang="en-US"/>
              <a:t>Uji kandungan kimia ekstrak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</a:rPr>
              <a:t>Industri Obat Tradisional</a:t>
            </a:r>
            <a:r>
              <a:rPr lang="en-US"/>
              <a:t> : industri yang memproduksi obat tradisional dengan total aset diatas Rp 600 juta tidak termasuk harga tanah &amp; bangunan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</a:rPr>
              <a:t>Industri Kecil Obat Tradisional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aset &lt; Rp 600 juta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774</TotalTime>
  <Words>325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Capsules</vt:lpstr>
      <vt:lpstr>Pixel</vt:lpstr>
      <vt:lpstr>PRAKTIKUM HERBAL 2 PENGOLAHAN SEDIAAN HERBAL</vt:lpstr>
      <vt:lpstr>PowerPoint Presentation</vt:lpstr>
      <vt:lpstr>Metode ekstraksi</vt:lpstr>
      <vt:lpstr>PowerPoint Presentation</vt:lpstr>
      <vt:lpstr>PowerPoint Presentation</vt:lpstr>
      <vt:lpstr>Standarisasi ekstrak</vt:lpstr>
      <vt:lpstr>Parameter ekstrak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Tensigard Agromed ( POM FF 031 300 031, POM FF 031 300 041) Komposisi: Apii Herba ekstrak 95 mg </vt:lpstr>
      <vt:lpstr>PowerPoint Presentation</vt:lpstr>
    </vt:vector>
  </TitlesOfParts>
  <Company>Univ Muhammadiyah Yogyakarta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SEDIAAN HERBAL</dc:title>
  <dc:creator>Fakultas Kedokteran</dc:creator>
  <cp:lastModifiedBy>ASUS</cp:lastModifiedBy>
  <cp:revision>67</cp:revision>
  <dcterms:created xsi:type="dcterms:W3CDTF">2007-12-01T02:16:20Z</dcterms:created>
  <dcterms:modified xsi:type="dcterms:W3CDTF">2020-01-04T02:14:30Z</dcterms:modified>
</cp:coreProperties>
</file>