
<file path=[Content_Types].xml><?xml version="1.0" encoding="utf-8"?>
<Types xmlns="http://schemas.openxmlformats.org/package/2006/content-types">
  <Default ContentType="image/png" Extension="png"/>
  <Default ContentType="image/x-emf" Extension="emf"/>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theme+xml" PartName="/ppt/theme/theme2.xml"/>
  <Override ContentType="application/vnd.openxmlformats-officedocument.theme+xml" PartName="/ppt/theme/them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5"/>
  </p:notesMasterIdLst>
  <p:sldIdLst>
    <p:sldId id="257" r:id="rId3"/>
    <p:sldId id="351" r:id="rId4"/>
    <p:sldId id="386" r:id="rId5"/>
    <p:sldId id="390" r:id="rId6"/>
    <p:sldId id="388" r:id="rId7"/>
    <p:sldId id="391" r:id="rId8"/>
    <p:sldId id="387" r:id="rId9"/>
    <p:sldId id="394" r:id="rId10"/>
    <p:sldId id="392" r:id="rId11"/>
    <p:sldId id="393" r:id="rId12"/>
    <p:sldId id="399" r:id="rId13"/>
    <p:sldId id="389" r:id="rId14"/>
    <p:sldId id="396" r:id="rId15"/>
    <p:sldId id="397" r:id="rId16"/>
    <p:sldId id="398" r:id="rId17"/>
    <p:sldId id="417" r:id="rId18"/>
    <p:sldId id="400" r:id="rId19"/>
    <p:sldId id="402" r:id="rId20"/>
    <p:sldId id="401" r:id="rId21"/>
    <p:sldId id="415" r:id="rId22"/>
    <p:sldId id="416" r:id="rId23"/>
    <p:sldId id="403" r:id="rId24"/>
    <p:sldId id="404" r:id="rId25"/>
    <p:sldId id="420" r:id="rId26"/>
    <p:sldId id="407" r:id="rId27"/>
    <p:sldId id="408" r:id="rId28"/>
    <p:sldId id="370" r:id="rId29"/>
    <p:sldId id="373" r:id="rId30"/>
    <p:sldId id="374" r:id="rId31"/>
    <p:sldId id="375" r:id="rId32"/>
    <p:sldId id="376" r:id="rId33"/>
    <p:sldId id="377" r:id="rId34"/>
    <p:sldId id="378" r:id="rId35"/>
    <p:sldId id="379" r:id="rId36"/>
    <p:sldId id="381" r:id="rId37"/>
    <p:sldId id="380" r:id="rId38"/>
    <p:sldId id="409" r:id="rId39"/>
    <p:sldId id="383" r:id="rId40"/>
    <p:sldId id="384" r:id="rId41"/>
    <p:sldId id="411" r:id="rId42"/>
    <p:sldId id="412" r:id="rId43"/>
    <p:sldId id="41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65" d="100"/>
          <a:sy n="65" d="100"/>
        </p:scale>
        <p:origin x="696" y="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8FCC0-E5D8-453C-BA98-66123B97E3A1}"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5AE9B922-342F-4E0F-A28A-4ACC204D2850}">
      <dgm:prSet phldrT="[Text]"/>
      <dgm:spPr/>
      <dgm:t>
        <a:bodyPr/>
        <a:lstStyle/>
        <a:p>
          <a:pPr algn="ctr"/>
          <a:r>
            <a:rPr lang="en-ID" dirty="0" smtClean="0"/>
            <a:t>1</a:t>
          </a:r>
          <a:endParaRPr lang="en-US" dirty="0"/>
        </a:p>
      </dgm:t>
    </dgm:pt>
    <dgm:pt modelId="{4E647BBA-DB01-4A8C-B29C-1ECA81F7B856}" type="parTrans" cxnId="{4BBC1B0A-7557-4F5A-A040-2921A81897EE}">
      <dgm:prSet/>
      <dgm:spPr/>
      <dgm:t>
        <a:bodyPr/>
        <a:lstStyle/>
        <a:p>
          <a:endParaRPr lang="en-US"/>
        </a:p>
      </dgm:t>
    </dgm:pt>
    <dgm:pt modelId="{DA4CA84C-FC18-4D2C-8509-F3A4626C64C1}" type="sibTrans" cxnId="{4BBC1B0A-7557-4F5A-A040-2921A81897EE}">
      <dgm:prSet/>
      <dgm:spPr/>
      <dgm:t>
        <a:bodyPr/>
        <a:lstStyle/>
        <a:p>
          <a:endParaRPr lang="en-US"/>
        </a:p>
      </dgm:t>
    </dgm:pt>
    <dgm:pt modelId="{43E9E838-A973-4BE8-8D0E-20530F139FD7}">
      <dgm:prSet phldrT="[Text]"/>
      <dgm:spPr/>
      <dgm:t>
        <a:bodyPr/>
        <a:lstStyle/>
        <a:p>
          <a:r>
            <a:rPr lang="en-ID" dirty="0" err="1" smtClean="0"/>
            <a:t>Jaras</a:t>
          </a:r>
          <a:r>
            <a:rPr lang="en-ID" dirty="0" smtClean="0"/>
            <a:t> </a:t>
          </a:r>
          <a:r>
            <a:rPr lang="en-ID" dirty="0" err="1" smtClean="0"/>
            <a:t>Kolumna</a:t>
          </a:r>
          <a:r>
            <a:rPr lang="en-ID" dirty="0" smtClean="0"/>
            <a:t> </a:t>
          </a:r>
          <a:r>
            <a:rPr lang="en-ID" dirty="0" err="1" smtClean="0"/>
            <a:t>Dorsalis</a:t>
          </a:r>
          <a:r>
            <a:rPr lang="en-ID" dirty="0" smtClean="0"/>
            <a:t> – </a:t>
          </a:r>
          <a:r>
            <a:rPr lang="en-ID" dirty="0" err="1" smtClean="0"/>
            <a:t>Lemniscus</a:t>
          </a:r>
          <a:r>
            <a:rPr lang="en-ID" dirty="0" smtClean="0"/>
            <a:t> </a:t>
          </a:r>
          <a:r>
            <a:rPr lang="en-ID" dirty="0" err="1" smtClean="0"/>
            <a:t>Medialis</a:t>
          </a:r>
          <a:r>
            <a:rPr lang="en-ID" dirty="0" smtClean="0"/>
            <a:t> </a:t>
          </a:r>
          <a:endParaRPr lang="en-US" dirty="0"/>
        </a:p>
      </dgm:t>
    </dgm:pt>
    <dgm:pt modelId="{503D5591-51C5-4438-9E37-741B5C7B5306}" type="parTrans" cxnId="{C9C2570F-D784-42B2-8C9C-22D732025382}">
      <dgm:prSet/>
      <dgm:spPr/>
      <dgm:t>
        <a:bodyPr/>
        <a:lstStyle/>
        <a:p>
          <a:endParaRPr lang="en-US"/>
        </a:p>
      </dgm:t>
    </dgm:pt>
    <dgm:pt modelId="{D70AD6DA-71FE-4D28-9584-8958FC3EC1B2}" type="sibTrans" cxnId="{C9C2570F-D784-42B2-8C9C-22D732025382}">
      <dgm:prSet/>
      <dgm:spPr/>
      <dgm:t>
        <a:bodyPr/>
        <a:lstStyle/>
        <a:p>
          <a:endParaRPr lang="en-US"/>
        </a:p>
      </dgm:t>
    </dgm:pt>
    <dgm:pt modelId="{CA9D9662-0A39-4C23-A20D-81587B4CA59A}">
      <dgm:prSet phldrT="[Text]"/>
      <dgm:spPr/>
      <dgm:t>
        <a:bodyPr/>
        <a:lstStyle/>
        <a:p>
          <a:pPr algn="ctr"/>
          <a:r>
            <a:rPr lang="en-ID" dirty="0" smtClean="0"/>
            <a:t>2</a:t>
          </a:r>
          <a:endParaRPr lang="en-US" dirty="0"/>
        </a:p>
      </dgm:t>
    </dgm:pt>
    <dgm:pt modelId="{4FF1A404-AB8D-499A-8BA7-48ACA08A38E9}" type="parTrans" cxnId="{0241C231-9D2A-4091-9659-72B091B3B823}">
      <dgm:prSet/>
      <dgm:spPr/>
      <dgm:t>
        <a:bodyPr/>
        <a:lstStyle/>
        <a:p>
          <a:endParaRPr lang="en-US"/>
        </a:p>
      </dgm:t>
    </dgm:pt>
    <dgm:pt modelId="{7AC6A42C-ADED-4872-99EF-AC7C42A90499}" type="sibTrans" cxnId="{0241C231-9D2A-4091-9659-72B091B3B823}">
      <dgm:prSet/>
      <dgm:spPr/>
      <dgm:t>
        <a:bodyPr/>
        <a:lstStyle/>
        <a:p>
          <a:endParaRPr lang="en-US"/>
        </a:p>
      </dgm:t>
    </dgm:pt>
    <dgm:pt modelId="{CFFA5DE3-5777-4F9C-BD5A-8B0CB2AC3FD4}">
      <dgm:prSet phldrT="[Text]"/>
      <dgm:spPr/>
      <dgm:t>
        <a:bodyPr/>
        <a:lstStyle/>
        <a:p>
          <a:r>
            <a:rPr lang="en-ID" dirty="0" err="1" smtClean="0"/>
            <a:t>Jaras</a:t>
          </a:r>
          <a:r>
            <a:rPr lang="en-ID" dirty="0" smtClean="0"/>
            <a:t> </a:t>
          </a:r>
          <a:r>
            <a:rPr lang="en-ID" dirty="0" err="1" smtClean="0"/>
            <a:t>Spinothalamik</a:t>
          </a:r>
          <a:endParaRPr lang="en-US" dirty="0"/>
        </a:p>
      </dgm:t>
    </dgm:pt>
    <dgm:pt modelId="{64575D11-AF8C-4015-8A79-A3A0AC770B9C}" type="parTrans" cxnId="{65266F2E-156B-4EC3-BF3D-A210C1F8C44B}">
      <dgm:prSet/>
      <dgm:spPr/>
      <dgm:t>
        <a:bodyPr/>
        <a:lstStyle/>
        <a:p>
          <a:endParaRPr lang="en-US"/>
        </a:p>
      </dgm:t>
    </dgm:pt>
    <dgm:pt modelId="{C95C818D-DB2B-412A-AFEF-20169257A5BF}" type="sibTrans" cxnId="{65266F2E-156B-4EC3-BF3D-A210C1F8C44B}">
      <dgm:prSet/>
      <dgm:spPr/>
      <dgm:t>
        <a:bodyPr/>
        <a:lstStyle/>
        <a:p>
          <a:endParaRPr lang="en-US"/>
        </a:p>
      </dgm:t>
    </dgm:pt>
    <dgm:pt modelId="{88BE9E83-5C3F-4F3E-B395-C490817A8A6F}" type="pres">
      <dgm:prSet presAssocID="{5D98FCC0-E5D8-453C-BA98-66123B97E3A1}" presName="Name0" presStyleCnt="0">
        <dgm:presLayoutVars>
          <dgm:dir/>
          <dgm:animLvl val="lvl"/>
          <dgm:resizeHandles val="exact"/>
        </dgm:presLayoutVars>
      </dgm:prSet>
      <dgm:spPr/>
      <dgm:t>
        <a:bodyPr/>
        <a:lstStyle/>
        <a:p>
          <a:endParaRPr lang="en-US"/>
        </a:p>
      </dgm:t>
    </dgm:pt>
    <dgm:pt modelId="{78A38B4D-DA12-49A1-9CE9-B4E21B987352}" type="pres">
      <dgm:prSet presAssocID="{5AE9B922-342F-4E0F-A28A-4ACC204D2850}" presName="linNode" presStyleCnt="0"/>
      <dgm:spPr/>
    </dgm:pt>
    <dgm:pt modelId="{7D940908-DD9C-4462-AD20-B45F9546647D}" type="pres">
      <dgm:prSet presAssocID="{5AE9B922-342F-4E0F-A28A-4ACC204D2850}" presName="parTx" presStyleLbl="revTx" presStyleIdx="0" presStyleCnt="2">
        <dgm:presLayoutVars>
          <dgm:chMax val="1"/>
          <dgm:bulletEnabled val="1"/>
        </dgm:presLayoutVars>
      </dgm:prSet>
      <dgm:spPr/>
      <dgm:t>
        <a:bodyPr/>
        <a:lstStyle/>
        <a:p>
          <a:endParaRPr lang="en-US"/>
        </a:p>
      </dgm:t>
    </dgm:pt>
    <dgm:pt modelId="{F2BE49E0-9E8D-46D7-9354-E81A99ADCCBF}" type="pres">
      <dgm:prSet presAssocID="{5AE9B922-342F-4E0F-A28A-4ACC204D2850}" presName="bracket" presStyleLbl="parChTrans1D1" presStyleIdx="0" presStyleCnt="2"/>
      <dgm:spPr/>
    </dgm:pt>
    <dgm:pt modelId="{7C87E49B-44F5-442F-AC3C-7E366B988D9D}" type="pres">
      <dgm:prSet presAssocID="{5AE9B922-342F-4E0F-A28A-4ACC204D2850}" presName="spH" presStyleCnt="0"/>
      <dgm:spPr/>
    </dgm:pt>
    <dgm:pt modelId="{1835161B-99F1-46EC-9A7C-01448305BEC4}" type="pres">
      <dgm:prSet presAssocID="{5AE9B922-342F-4E0F-A28A-4ACC204D2850}" presName="desTx" presStyleLbl="node1" presStyleIdx="0" presStyleCnt="2">
        <dgm:presLayoutVars>
          <dgm:bulletEnabled val="1"/>
        </dgm:presLayoutVars>
      </dgm:prSet>
      <dgm:spPr/>
      <dgm:t>
        <a:bodyPr/>
        <a:lstStyle/>
        <a:p>
          <a:endParaRPr lang="en-US"/>
        </a:p>
      </dgm:t>
    </dgm:pt>
    <dgm:pt modelId="{D5C141A8-7CF3-422E-8A1F-9D397226EF12}" type="pres">
      <dgm:prSet presAssocID="{DA4CA84C-FC18-4D2C-8509-F3A4626C64C1}" presName="spV" presStyleCnt="0"/>
      <dgm:spPr/>
    </dgm:pt>
    <dgm:pt modelId="{0659E262-D799-42FC-BDFE-FE6BC9D3B176}" type="pres">
      <dgm:prSet presAssocID="{CA9D9662-0A39-4C23-A20D-81587B4CA59A}" presName="linNode" presStyleCnt="0"/>
      <dgm:spPr/>
    </dgm:pt>
    <dgm:pt modelId="{75584A06-E1D6-4743-A082-815755FDF9B6}" type="pres">
      <dgm:prSet presAssocID="{CA9D9662-0A39-4C23-A20D-81587B4CA59A}" presName="parTx" presStyleLbl="revTx" presStyleIdx="1" presStyleCnt="2">
        <dgm:presLayoutVars>
          <dgm:chMax val="1"/>
          <dgm:bulletEnabled val="1"/>
        </dgm:presLayoutVars>
      </dgm:prSet>
      <dgm:spPr/>
      <dgm:t>
        <a:bodyPr/>
        <a:lstStyle/>
        <a:p>
          <a:endParaRPr lang="en-US"/>
        </a:p>
      </dgm:t>
    </dgm:pt>
    <dgm:pt modelId="{A2AC5863-E19B-4D64-A02E-D96FF2C90AD4}" type="pres">
      <dgm:prSet presAssocID="{CA9D9662-0A39-4C23-A20D-81587B4CA59A}" presName="bracket" presStyleLbl="parChTrans1D1" presStyleIdx="1" presStyleCnt="2"/>
      <dgm:spPr/>
    </dgm:pt>
    <dgm:pt modelId="{09A5D12D-497A-4A6D-8916-6238D993C272}" type="pres">
      <dgm:prSet presAssocID="{CA9D9662-0A39-4C23-A20D-81587B4CA59A}" presName="spH" presStyleCnt="0"/>
      <dgm:spPr/>
    </dgm:pt>
    <dgm:pt modelId="{326E4732-F8CC-400C-9B97-95C87BB340F7}" type="pres">
      <dgm:prSet presAssocID="{CA9D9662-0A39-4C23-A20D-81587B4CA59A}" presName="desTx" presStyleLbl="node1" presStyleIdx="1" presStyleCnt="2">
        <dgm:presLayoutVars>
          <dgm:bulletEnabled val="1"/>
        </dgm:presLayoutVars>
      </dgm:prSet>
      <dgm:spPr/>
      <dgm:t>
        <a:bodyPr/>
        <a:lstStyle/>
        <a:p>
          <a:endParaRPr lang="en-US"/>
        </a:p>
      </dgm:t>
    </dgm:pt>
  </dgm:ptLst>
  <dgm:cxnLst>
    <dgm:cxn modelId="{8D7B5088-4884-4134-B608-75D009DEA1FE}" type="presOf" srcId="{CFFA5DE3-5777-4F9C-BD5A-8B0CB2AC3FD4}" destId="{326E4732-F8CC-400C-9B97-95C87BB340F7}" srcOrd="0" destOrd="0" presId="urn:diagrams.loki3.com/BracketList"/>
    <dgm:cxn modelId="{C9C2570F-D784-42B2-8C9C-22D732025382}" srcId="{5AE9B922-342F-4E0F-A28A-4ACC204D2850}" destId="{43E9E838-A973-4BE8-8D0E-20530F139FD7}" srcOrd="0" destOrd="0" parTransId="{503D5591-51C5-4438-9E37-741B5C7B5306}" sibTransId="{D70AD6DA-71FE-4D28-9584-8958FC3EC1B2}"/>
    <dgm:cxn modelId="{AD0F54E0-F1FA-4014-AFDC-5D742D6FE6D3}" type="presOf" srcId="{5AE9B922-342F-4E0F-A28A-4ACC204D2850}" destId="{7D940908-DD9C-4462-AD20-B45F9546647D}" srcOrd="0" destOrd="0" presId="urn:diagrams.loki3.com/BracketList"/>
    <dgm:cxn modelId="{4BBC1B0A-7557-4F5A-A040-2921A81897EE}" srcId="{5D98FCC0-E5D8-453C-BA98-66123B97E3A1}" destId="{5AE9B922-342F-4E0F-A28A-4ACC204D2850}" srcOrd="0" destOrd="0" parTransId="{4E647BBA-DB01-4A8C-B29C-1ECA81F7B856}" sibTransId="{DA4CA84C-FC18-4D2C-8509-F3A4626C64C1}"/>
    <dgm:cxn modelId="{2BF98B7D-DB51-4787-817E-6C45C0B81BD5}" type="presOf" srcId="{CA9D9662-0A39-4C23-A20D-81587B4CA59A}" destId="{75584A06-E1D6-4743-A082-815755FDF9B6}" srcOrd="0" destOrd="0" presId="urn:diagrams.loki3.com/BracketList"/>
    <dgm:cxn modelId="{4DE5E773-2D03-409D-843F-993F4FB46CA4}" type="presOf" srcId="{5D98FCC0-E5D8-453C-BA98-66123B97E3A1}" destId="{88BE9E83-5C3F-4F3E-B395-C490817A8A6F}" srcOrd="0" destOrd="0" presId="urn:diagrams.loki3.com/BracketList"/>
    <dgm:cxn modelId="{0241C231-9D2A-4091-9659-72B091B3B823}" srcId="{5D98FCC0-E5D8-453C-BA98-66123B97E3A1}" destId="{CA9D9662-0A39-4C23-A20D-81587B4CA59A}" srcOrd="1" destOrd="0" parTransId="{4FF1A404-AB8D-499A-8BA7-48ACA08A38E9}" sibTransId="{7AC6A42C-ADED-4872-99EF-AC7C42A90499}"/>
    <dgm:cxn modelId="{65266F2E-156B-4EC3-BF3D-A210C1F8C44B}" srcId="{CA9D9662-0A39-4C23-A20D-81587B4CA59A}" destId="{CFFA5DE3-5777-4F9C-BD5A-8B0CB2AC3FD4}" srcOrd="0" destOrd="0" parTransId="{64575D11-AF8C-4015-8A79-A3A0AC770B9C}" sibTransId="{C95C818D-DB2B-412A-AFEF-20169257A5BF}"/>
    <dgm:cxn modelId="{EF4F88F4-2EA2-4627-A55C-BC04CB2DEF28}" type="presOf" srcId="{43E9E838-A973-4BE8-8D0E-20530F139FD7}" destId="{1835161B-99F1-46EC-9A7C-01448305BEC4}" srcOrd="0" destOrd="0" presId="urn:diagrams.loki3.com/BracketList"/>
    <dgm:cxn modelId="{A38D4834-9F7D-43C1-AC08-5E875951B186}" type="presParOf" srcId="{88BE9E83-5C3F-4F3E-B395-C490817A8A6F}" destId="{78A38B4D-DA12-49A1-9CE9-B4E21B987352}" srcOrd="0" destOrd="0" presId="urn:diagrams.loki3.com/BracketList"/>
    <dgm:cxn modelId="{2777C3A2-9811-4848-B582-3517E702A1A2}" type="presParOf" srcId="{78A38B4D-DA12-49A1-9CE9-B4E21B987352}" destId="{7D940908-DD9C-4462-AD20-B45F9546647D}" srcOrd="0" destOrd="0" presId="urn:diagrams.loki3.com/BracketList"/>
    <dgm:cxn modelId="{5D1715E7-1622-4E91-83D7-14ED0E51244C}" type="presParOf" srcId="{78A38B4D-DA12-49A1-9CE9-B4E21B987352}" destId="{F2BE49E0-9E8D-46D7-9354-E81A99ADCCBF}" srcOrd="1" destOrd="0" presId="urn:diagrams.loki3.com/BracketList"/>
    <dgm:cxn modelId="{0D74E02F-979C-4242-A0CF-DC988389119A}" type="presParOf" srcId="{78A38B4D-DA12-49A1-9CE9-B4E21B987352}" destId="{7C87E49B-44F5-442F-AC3C-7E366B988D9D}" srcOrd="2" destOrd="0" presId="urn:diagrams.loki3.com/BracketList"/>
    <dgm:cxn modelId="{48F306DB-08A6-41BA-B297-91400C6F6180}" type="presParOf" srcId="{78A38B4D-DA12-49A1-9CE9-B4E21B987352}" destId="{1835161B-99F1-46EC-9A7C-01448305BEC4}" srcOrd="3" destOrd="0" presId="urn:diagrams.loki3.com/BracketList"/>
    <dgm:cxn modelId="{B3E41EDB-79AC-41AD-BF6B-40D447F2D94E}" type="presParOf" srcId="{88BE9E83-5C3F-4F3E-B395-C490817A8A6F}" destId="{D5C141A8-7CF3-422E-8A1F-9D397226EF12}" srcOrd="1" destOrd="0" presId="urn:diagrams.loki3.com/BracketList"/>
    <dgm:cxn modelId="{BBBE3838-9AF6-4E98-B381-DFDCEC5B8426}" type="presParOf" srcId="{88BE9E83-5C3F-4F3E-B395-C490817A8A6F}" destId="{0659E262-D799-42FC-BDFE-FE6BC9D3B176}" srcOrd="2" destOrd="0" presId="urn:diagrams.loki3.com/BracketList"/>
    <dgm:cxn modelId="{1ED96591-C099-40E0-BB60-9379EBE66CAF}" type="presParOf" srcId="{0659E262-D799-42FC-BDFE-FE6BC9D3B176}" destId="{75584A06-E1D6-4743-A082-815755FDF9B6}" srcOrd="0" destOrd="0" presId="urn:diagrams.loki3.com/BracketList"/>
    <dgm:cxn modelId="{D17A8C99-7E8B-4A71-8A5B-9F25257F98AE}" type="presParOf" srcId="{0659E262-D799-42FC-BDFE-FE6BC9D3B176}" destId="{A2AC5863-E19B-4D64-A02E-D96FF2C90AD4}" srcOrd="1" destOrd="0" presId="urn:diagrams.loki3.com/BracketList"/>
    <dgm:cxn modelId="{D5E19DB2-062F-45D7-937E-9E72C099EB10}" type="presParOf" srcId="{0659E262-D799-42FC-BDFE-FE6BC9D3B176}" destId="{09A5D12D-497A-4A6D-8916-6238D993C272}" srcOrd="2" destOrd="0" presId="urn:diagrams.loki3.com/BracketList"/>
    <dgm:cxn modelId="{E07E7EDD-EE9D-41C6-B613-35588876FEE0}" type="presParOf" srcId="{0659E262-D799-42FC-BDFE-FE6BC9D3B176}" destId="{326E4732-F8CC-400C-9B97-95C87BB340F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40908-DD9C-4462-AD20-B45F9546647D}">
      <dsp:nvSpPr>
        <dsp:cNvPr id="0" name=""/>
        <dsp:cNvSpPr/>
      </dsp:nvSpPr>
      <dsp:spPr>
        <a:xfrm>
          <a:off x="0" y="1022794"/>
          <a:ext cx="2739628"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168" tIns="162560" rIns="455168" bIns="162560" numCol="1" spcCol="1270" anchor="ctr" anchorCtr="0">
          <a:noAutofit/>
        </a:bodyPr>
        <a:lstStyle/>
        <a:p>
          <a:pPr lvl="0" algn="ctr" defTabSz="2844800">
            <a:lnSpc>
              <a:spcPct val="90000"/>
            </a:lnSpc>
            <a:spcBef>
              <a:spcPct val="0"/>
            </a:spcBef>
            <a:spcAft>
              <a:spcPct val="35000"/>
            </a:spcAft>
          </a:pPr>
          <a:r>
            <a:rPr lang="en-ID" sz="6400" kern="1200" dirty="0" smtClean="0"/>
            <a:t>1</a:t>
          </a:r>
          <a:endParaRPr lang="en-US" sz="6400" kern="1200" dirty="0"/>
        </a:p>
      </dsp:txBody>
      <dsp:txXfrm>
        <a:off x="0" y="1022794"/>
        <a:ext cx="2739628" cy="1267200"/>
      </dsp:txXfrm>
    </dsp:sp>
    <dsp:sp modelId="{F2BE49E0-9E8D-46D7-9354-E81A99ADCCBF}">
      <dsp:nvSpPr>
        <dsp:cNvPr id="0" name=""/>
        <dsp:cNvSpPr/>
      </dsp:nvSpPr>
      <dsp:spPr>
        <a:xfrm>
          <a:off x="2739627" y="72394"/>
          <a:ext cx="547925" cy="31680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5161B-99F1-46EC-9A7C-01448305BEC4}">
      <dsp:nvSpPr>
        <dsp:cNvPr id="0" name=""/>
        <dsp:cNvSpPr/>
      </dsp:nvSpPr>
      <dsp:spPr>
        <a:xfrm>
          <a:off x="3506723" y="72394"/>
          <a:ext cx="7451788" cy="3168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285750" lvl="1" indent="-285750" algn="l" defTabSz="2844800">
            <a:lnSpc>
              <a:spcPct val="90000"/>
            </a:lnSpc>
            <a:spcBef>
              <a:spcPct val="0"/>
            </a:spcBef>
            <a:spcAft>
              <a:spcPct val="15000"/>
            </a:spcAft>
            <a:buChar char="••"/>
          </a:pPr>
          <a:r>
            <a:rPr lang="en-ID" sz="6400" kern="1200" dirty="0" err="1" smtClean="0"/>
            <a:t>Jaras</a:t>
          </a:r>
          <a:r>
            <a:rPr lang="en-ID" sz="6400" kern="1200" dirty="0" smtClean="0"/>
            <a:t> </a:t>
          </a:r>
          <a:r>
            <a:rPr lang="en-ID" sz="6400" kern="1200" dirty="0" err="1" smtClean="0"/>
            <a:t>Kolumna</a:t>
          </a:r>
          <a:r>
            <a:rPr lang="en-ID" sz="6400" kern="1200" dirty="0" smtClean="0"/>
            <a:t> </a:t>
          </a:r>
          <a:r>
            <a:rPr lang="en-ID" sz="6400" kern="1200" dirty="0" err="1" smtClean="0"/>
            <a:t>Dorsalis</a:t>
          </a:r>
          <a:r>
            <a:rPr lang="en-ID" sz="6400" kern="1200" dirty="0" smtClean="0"/>
            <a:t> – </a:t>
          </a:r>
          <a:r>
            <a:rPr lang="en-ID" sz="6400" kern="1200" dirty="0" err="1" smtClean="0"/>
            <a:t>Lemniscus</a:t>
          </a:r>
          <a:r>
            <a:rPr lang="en-ID" sz="6400" kern="1200" dirty="0" smtClean="0"/>
            <a:t> </a:t>
          </a:r>
          <a:r>
            <a:rPr lang="en-ID" sz="6400" kern="1200" dirty="0" err="1" smtClean="0"/>
            <a:t>Medialis</a:t>
          </a:r>
          <a:r>
            <a:rPr lang="en-ID" sz="6400" kern="1200" dirty="0" smtClean="0"/>
            <a:t> </a:t>
          </a:r>
          <a:endParaRPr lang="en-US" sz="6400" kern="1200" dirty="0"/>
        </a:p>
      </dsp:txBody>
      <dsp:txXfrm>
        <a:off x="3506723" y="72394"/>
        <a:ext cx="7451788" cy="3168000"/>
      </dsp:txXfrm>
    </dsp:sp>
    <dsp:sp modelId="{75584A06-E1D6-4743-A082-815755FDF9B6}">
      <dsp:nvSpPr>
        <dsp:cNvPr id="0" name=""/>
        <dsp:cNvSpPr/>
      </dsp:nvSpPr>
      <dsp:spPr>
        <a:xfrm>
          <a:off x="0" y="3530194"/>
          <a:ext cx="2739628"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168" tIns="162560" rIns="455168" bIns="162560" numCol="1" spcCol="1270" anchor="ctr" anchorCtr="0">
          <a:noAutofit/>
        </a:bodyPr>
        <a:lstStyle/>
        <a:p>
          <a:pPr lvl="0" algn="ctr" defTabSz="2844800">
            <a:lnSpc>
              <a:spcPct val="90000"/>
            </a:lnSpc>
            <a:spcBef>
              <a:spcPct val="0"/>
            </a:spcBef>
            <a:spcAft>
              <a:spcPct val="35000"/>
            </a:spcAft>
          </a:pPr>
          <a:r>
            <a:rPr lang="en-ID" sz="6400" kern="1200" dirty="0" smtClean="0"/>
            <a:t>2</a:t>
          </a:r>
          <a:endParaRPr lang="en-US" sz="6400" kern="1200" dirty="0"/>
        </a:p>
      </dsp:txBody>
      <dsp:txXfrm>
        <a:off x="0" y="3530194"/>
        <a:ext cx="2739628" cy="1267200"/>
      </dsp:txXfrm>
    </dsp:sp>
    <dsp:sp modelId="{A2AC5863-E19B-4D64-A02E-D96FF2C90AD4}">
      <dsp:nvSpPr>
        <dsp:cNvPr id="0" name=""/>
        <dsp:cNvSpPr/>
      </dsp:nvSpPr>
      <dsp:spPr>
        <a:xfrm>
          <a:off x="2739627" y="3470794"/>
          <a:ext cx="547925" cy="13860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E4732-F8CC-400C-9B97-95C87BB340F7}">
      <dsp:nvSpPr>
        <dsp:cNvPr id="0" name=""/>
        <dsp:cNvSpPr/>
      </dsp:nvSpPr>
      <dsp:spPr>
        <a:xfrm>
          <a:off x="3506723" y="3470794"/>
          <a:ext cx="7451788" cy="1386000"/>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285750" lvl="1" indent="-285750" algn="l" defTabSz="2844800">
            <a:lnSpc>
              <a:spcPct val="90000"/>
            </a:lnSpc>
            <a:spcBef>
              <a:spcPct val="0"/>
            </a:spcBef>
            <a:spcAft>
              <a:spcPct val="15000"/>
            </a:spcAft>
            <a:buChar char="••"/>
          </a:pPr>
          <a:r>
            <a:rPr lang="en-ID" sz="6400" kern="1200" dirty="0" err="1" smtClean="0"/>
            <a:t>Jaras</a:t>
          </a:r>
          <a:r>
            <a:rPr lang="en-ID" sz="6400" kern="1200" dirty="0" smtClean="0"/>
            <a:t> </a:t>
          </a:r>
          <a:r>
            <a:rPr lang="en-ID" sz="6400" kern="1200" dirty="0" err="1" smtClean="0"/>
            <a:t>Spinothalamik</a:t>
          </a:r>
          <a:endParaRPr lang="en-US" sz="6400" kern="1200" dirty="0"/>
        </a:p>
      </dsp:txBody>
      <dsp:txXfrm>
        <a:off x="3506723" y="3470794"/>
        <a:ext cx="7451788" cy="13860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E6271-D3A8-435B-828B-4E4FAB77FD88}"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FCB11-C497-4CAE-BF7B-0571B6DF96BC}" type="slidenum">
              <a:rPr lang="en-US" smtClean="0"/>
              <a:t>‹#›</a:t>
            </a:fld>
            <a:endParaRPr lang="en-US"/>
          </a:p>
        </p:txBody>
      </p:sp>
    </p:spTree>
    <p:extLst>
      <p:ext uri="{BB962C8B-B14F-4D97-AF65-F5344CB8AC3E}">
        <p14:creationId xmlns:p14="http://schemas.microsoft.com/office/powerpoint/2010/main" val="27281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arget="../media/image3.jpeg" Type="http://schemas.openxmlformats.org/officeDocument/2006/relationships/image"/><Relationship Id="rId1" Target="../slideMasters/slideMaster2.xml" Type="http://schemas.openxmlformats.org/officeDocument/2006/relationships/slideMaster"/></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28914-7DEB-4DE5-BB84-C4B002DA7E13}"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50257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8914-7DEB-4DE5-BB84-C4B002DA7E13}"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394918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8914-7DEB-4DE5-BB84-C4B002DA7E13}"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68182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screen image and text 4">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5" y="3611265"/>
            <a:ext cx="12192001" cy="3246732"/>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2015067" y="4443908"/>
            <a:ext cx="8161867" cy="1458269"/>
          </a:xfrm>
        </p:spPr>
        <p:txBody>
          <a:bodyPr anchor="b"/>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4208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4"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2204865"/>
            <a:ext cx="10363200" cy="1470025"/>
          </a:xfrm>
          <a:prstGeom prst="rect">
            <a:avLst/>
          </a:prstGeom>
        </p:spPr>
        <p:txBody>
          <a:bodyPr anchor="ctr"/>
          <a:lstStyle>
            <a:lvl1pPr>
              <a:defRPr b="1"/>
            </a:lvl1pPr>
          </a:lstStyle>
          <a:p>
            <a:r>
              <a:rPr lang="en-US"/>
              <a:t>Click to edit Master title style</a:t>
            </a:r>
            <a:endParaRPr lang="id-ID" dirty="0"/>
          </a:p>
        </p:txBody>
      </p:sp>
      <p:sp>
        <p:nvSpPr>
          <p:cNvPr id="3" name="Subtitle 2"/>
          <p:cNvSpPr>
            <a:spLocks noGrp="1"/>
          </p:cNvSpPr>
          <p:nvPr>
            <p:ph type="subTitle" idx="1"/>
          </p:nvPr>
        </p:nvSpPr>
        <p:spPr>
          <a:xfrm>
            <a:off x="1967541" y="4005064"/>
            <a:ext cx="8534400" cy="1080120"/>
          </a:xfrm>
        </p:spPr>
        <p:txBody>
          <a:bodyPr/>
          <a:lstStyle>
            <a:lvl1pPr marL="0" indent="0" algn="ctr">
              <a:buNone/>
              <a:defRPr>
                <a:solidFill>
                  <a:srgbClr val="00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dirty="0"/>
          </a:p>
        </p:txBody>
      </p:sp>
    </p:spTree>
    <p:extLst>
      <p:ext uri="{BB962C8B-B14F-4D97-AF65-F5344CB8AC3E}">
        <p14:creationId xmlns:p14="http://schemas.microsoft.com/office/powerpoint/2010/main" val="101415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764704"/>
            <a:ext cx="10945216" cy="864096"/>
          </a:xfrm>
          <a:prstGeom prst="rect">
            <a:avLst/>
          </a:prstGeom>
        </p:spPr>
        <p:txBody>
          <a:bodyPr anchor="ctr">
            <a:noAutofit/>
          </a:bodyPr>
          <a:lstStyle>
            <a:lvl1pPr algn="ctr">
              <a:defRPr sz="3600" b="1">
                <a:solidFill>
                  <a:schemeClr val="tx1"/>
                </a:solidFill>
              </a:defRPr>
            </a:lvl1pPr>
          </a:lstStyle>
          <a:p>
            <a:r>
              <a:rPr lang="en-US"/>
              <a:t>Click to edit Master title style</a:t>
            </a:r>
            <a:endParaRPr lang="id-ID" dirty="0"/>
          </a:p>
        </p:txBody>
      </p:sp>
      <p:sp>
        <p:nvSpPr>
          <p:cNvPr id="3" name="Content Placeholder 2"/>
          <p:cNvSpPr>
            <a:spLocks noGrp="1"/>
          </p:cNvSpPr>
          <p:nvPr>
            <p:ph idx="1"/>
          </p:nvPr>
        </p:nvSpPr>
        <p:spPr>
          <a:xfrm>
            <a:off x="623392" y="1772816"/>
            <a:ext cx="10959008" cy="43533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Tree>
    <p:extLst>
      <p:ext uri="{BB962C8B-B14F-4D97-AF65-F5344CB8AC3E}">
        <p14:creationId xmlns:p14="http://schemas.microsoft.com/office/powerpoint/2010/main" val="773586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07968" y="111770"/>
            <a:ext cx="5774432" cy="940966"/>
          </a:xfrm>
          <a:prstGeom prst="rect">
            <a:avLst/>
          </a:prstGeom>
        </p:spPr>
        <p:txBody>
          <a:bodyPr anchor="ctr">
            <a:noAutofit/>
          </a:bodyPr>
          <a:lstStyle>
            <a:lvl1pPr algn="ctr">
              <a:defRPr sz="3600" b="1">
                <a:solidFill>
                  <a:schemeClr val="tx1"/>
                </a:solidFill>
              </a:defRPr>
            </a:lvl1pPr>
          </a:lstStyle>
          <a:p>
            <a:r>
              <a:rPr lang="en-US"/>
              <a:t>Click to edit Master title style</a:t>
            </a:r>
            <a:endParaRPr lang="id-ID" dirty="0"/>
          </a:p>
        </p:txBody>
      </p:sp>
      <p:sp>
        <p:nvSpPr>
          <p:cNvPr id="3" name="Content Placeholder 2"/>
          <p:cNvSpPr>
            <a:spLocks noGrp="1"/>
          </p:cNvSpPr>
          <p:nvPr>
            <p:ph idx="1"/>
          </p:nvPr>
        </p:nvSpPr>
        <p:spPr>
          <a:xfrm>
            <a:off x="623392" y="1196753"/>
            <a:ext cx="10959008" cy="4929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Tree>
    <p:extLst>
      <p:ext uri="{BB962C8B-B14F-4D97-AF65-F5344CB8AC3E}">
        <p14:creationId xmlns:p14="http://schemas.microsoft.com/office/powerpoint/2010/main" val="201671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id-ID"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800" b="1">
                <a:solidFill>
                  <a:srgbClr val="00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6718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764704"/>
            <a:ext cx="10959008" cy="648072"/>
          </a:xfrm>
          <a:prstGeom prst="rect">
            <a:avLst/>
          </a:prstGeom>
        </p:spPr>
        <p:txBody>
          <a:bodyPr anchor="ctr"/>
          <a:lstStyle>
            <a:lvl1pPr>
              <a:defRPr sz="3600" b="1"/>
            </a:lvl1pPr>
          </a:lstStyle>
          <a:p>
            <a:r>
              <a:rPr lang="en-US"/>
              <a:t>Click to edit Master title style</a:t>
            </a:r>
            <a:endParaRPr lang="id-ID" dirty="0"/>
          </a:p>
        </p:txBody>
      </p:sp>
      <p:sp>
        <p:nvSpPr>
          <p:cNvPr id="3" name="Content Placeholder 2"/>
          <p:cNvSpPr>
            <a:spLocks noGrp="1"/>
          </p:cNvSpPr>
          <p:nvPr>
            <p:ph sz="half" idx="1"/>
          </p:nvPr>
        </p:nvSpPr>
        <p:spPr>
          <a:xfrm>
            <a:off x="609600" y="1556793"/>
            <a:ext cx="5384800" cy="4569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Content Placeholder 3"/>
          <p:cNvSpPr>
            <a:spLocks noGrp="1"/>
          </p:cNvSpPr>
          <p:nvPr>
            <p:ph sz="half" idx="2"/>
          </p:nvPr>
        </p:nvSpPr>
        <p:spPr>
          <a:xfrm>
            <a:off x="6197600" y="1556793"/>
            <a:ext cx="5384800" cy="4569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Tree>
    <p:extLst>
      <p:ext uri="{BB962C8B-B14F-4D97-AF65-F5344CB8AC3E}">
        <p14:creationId xmlns:p14="http://schemas.microsoft.com/office/powerpoint/2010/main" val="1056803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764704"/>
            <a:ext cx="10959008" cy="576064"/>
          </a:xfrm>
          <a:prstGeom prst="rect">
            <a:avLst/>
          </a:prstGeom>
        </p:spPr>
        <p:txBody>
          <a:bodyPr anchor="ctr"/>
          <a:lstStyle>
            <a:lvl1pPr>
              <a:defRPr sz="3600" b="1"/>
            </a:lvl1pPr>
          </a:lstStyle>
          <a:p>
            <a:r>
              <a:rPr lang="en-US"/>
              <a:t>Click to edit Master title style</a:t>
            </a:r>
            <a:endParaRPr lang="id-ID" dirty="0"/>
          </a:p>
        </p:txBody>
      </p:sp>
      <p:sp>
        <p:nvSpPr>
          <p:cNvPr id="3" name="Text Placeholder 2"/>
          <p:cNvSpPr>
            <a:spLocks noGrp="1"/>
          </p:cNvSpPr>
          <p:nvPr>
            <p:ph type="body" idx="1"/>
          </p:nvPr>
        </p:nvSpPr>
        <p:spPr>
          <a:xfrm>
            <a:off x="609600" y="1412777"/>
            <a:ext cx="5386917" cy="76209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5" name="Text Placeholder 4"/>
          <p:cNvSpPr>
            <a:spLocks noGrp="1"/>
          </p:cNvSpPr>
          <p:nvPr>
            <p:ph type="body" sz="quarter" idx="3"/>
          </p:nvPr>
        </p:nvSpPr>
        <p:spPr>
          <a:xfrm>
            <a:off x="6193368" y="1412777"/>
            <a:ext cx="5389033" cy="76209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1204219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403" y="836712"/>
            <a:ext cx="10657184" cy="792088"/>
          </a:xfrm>
          <a:prstGeom prst="rect">
            <a:avLst/>
          </a:prstGeom>
        </p:spPr>
        <p:txBody>
          <a:bodyPr anchor="ctr"/>
          <a:lstStyle>
            <a:lvl1pPr algn="ctr">
              <a:defRPr sz="3600" b="1"/>
            </a:lvl1pPr>
          </a:lstStyle>
          <a:p>
            <a:r>
              <a:rPr lang="en-US"/>
              <a:t>Click to edit Master title style</a:t>
            </a:r>
            <a:endParaRPr lang="id-ID" dirty="0"/>
          </a:p>
        </p:txBody>
      </p:sp>
    </p:spTree>
    <p:extLst>
      <p:ext uri="{BB962C8B-B14F-4D97-AF65-F5344CB8AC3E}">
        <p14:creationId xmlns:p14="http://schemas.microsoft.com/office/powerpoint/2010/main" val="412562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8914-7DEB-4DE5-BB84-C4B002DA7E13}"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173696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90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4704"/>
            <a:ext cx="4046240" cy="670396"/>
          </a:xfrm>
          <a:prstGeom prst="rect">
            <a:avLst/>
          </a:prstGeo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51851" y="764703"/>
            <a:ext cx="6830549" cy="55446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Text Placeholder 3"/>
          <p:cNvSpPr>
            <a:spLocks noGrp="1"/>
          </p:cNvSpPr>
          <p:nvPr>
            <p:ph type="body" sz="half" idx="2"/>
          </p:nvPr>
        </p:nvSpPr>
        <p:spPr>
          <a:xfrm>
            <a:off x="609601" y="16288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95464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764704"/>
            <a:ext cx="7315200" cy="3962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d-ID"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1">
                <a:solidFill>
                  <a:srgbClr val="0066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12935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711957" y="72008"/>
            <a:ext cx="5870443" cy="980728"/>
          </a:xfrm>
          <a:prstGeom prst="rect">
            <a:avLst/>
          </a:prstGeom>
        </p:spPr>
        <p:txBody>
          <a:bodyPr anchor="ctr"/>
          <a:lstStyle>
            <a:lvl1pPr>
              <a:defRPr sz="3600" b="1"/>
            </a:lvl1pPr>
          </a:lstStyle>
          <a:p>
            <a:r>
              <a:rPr lang="en-US"/>
              <a:t>Click to edit Master title style</a:t>
            </a:r>
            <a:endParaRPr lang="id-ID"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636340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29829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3819" y="1704202"/>
            <a:ext cx="3264363" cy="352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87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28914-7DEB-4DE5-BB84-C4B002DA7E13}"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67638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28914-7DEB-4DE5-BB84-C4B002DA7E13}"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81226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28914-7DEB-4DE5-BB84-C4B002DA7E13}"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171646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28914-7DEB-4DE5-BB84-C4B002DA7E13}"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399292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28914-7DEB-4DE5-BB84-C4B002DA7E13}"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367190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28914-7DEB-4DE5-BB84-C4B002DA7E13}"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74215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28914-7DEB-4DE5-BB84-C4B002DA7E13}"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406341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28914-7DEB-4DE5-BB84-C4B002DA7E13}" type="datetimeFigureOut">
              <a:rPr lang="en-US" smtClean="0"/>
              <a:t>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2344-0727-457A-AFDC-FBABCD6DE293}" type="slidenum">
              <a:rPr lang="en-US" smtClean="0"/>
              <a:t>‹#›</a:t>
            </a:fld>
            <a:endParaRPr lang="en-US"/>
          </a:p>
        </p:txBody>
      </p:sp>
    </p:spTree>
    <p:extLst>
      <p:ext uri="{BB962C8B-B14F-4D97-AF65-F5344CB8AC3E}">
        <p14:creationId xmlns:p14="http://schemas.microsoft.com/office/powerpoint/2010/main" val="415791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7"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683" y="6628703"/>
            <a:ext cx="12240683" cy="27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
            <a:ext cx="12192000" cy="95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3801751" y="294916"/>
            <a:ext cx="2198239"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100" b="1" dirty="0">
                <a:solidFill>
                  <a:srgbClr val="A50021"/>
                </a:solidFill>
                <a:latin typeface="Arial" pitchFamily="34" charset="0"/>
                <a:cs typeface="Arial" pitchFamily="34" charset="0"/>
              </a:rPr>
              <a:t>KEDOKTERAN DAN ILMU KESEHATAN</a:t>
            </a:r>
          </a:p>
        </p:txBody>
      </p:sp>
      <p:sp>
        <p:nvSpPr>
          <p:cNvPr id="2" name="Rectangle 1"/>
          <p:cNvSpPr/>
          <p:nvPr userDrawn="1"/>
        </p:nvSpPr>
        <p:spPr>
          <a:xfrm>
            <a:off x="9168342" y="6628703"/>
            <a:ext cx="2496277" cy="276999"/>
          </a:xfrm>
          <a:prstGeom prst="rect">
            <a:avLst/>
          </a:prstGeom>
        </p:spPr>
        <p:txBody>
          <a:bodyPr wrap="square">
            <a:spAutoFit/>
          </a:bodyPr>
          <a:lstStyle/>
          <a:p>
            <a:r>
              <a:rPr lang="id-ID" sz="1200" dirty="0">
                <a:solidFill>
                  <a:srgbClr val="CC3300"/>
                </a:solidFill>
              </a:rPr>
              <a:t>http://www.fkik.umy.ac.id/</a:t>
            </a:r>
          </a:p>
        </p:txBody>
      </p:sp>
    </p:spTree>
    <p:extLst>
      <p:ext uri="{BB962C8B-B14F-4D97-AF65-F5344CB8AC3E}">
        <p14:creationId xmlns:p14="http://schemas.microsoft.com/office/powerpoint/2010/main" val="33191614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arget="../media/image13.jpeg" Type="http://schemas.openxmlformats.org/officeDocument/2006/relationships/image"/><Relationship Id="rId1" Target="../slideLayouts/slideLayout14.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arget="../media/image15.png" Type="http://schemas.openxmlformats.org/officeDocument/2006/relationships/image"/><Relationship Id="rId1" Target="../slideLayouts/slideLayout14.xml" Type="http://schemas.openxmlformats.org/officeDocument/2006/relationships/slideLayout"/></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15.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arget="../media/image22.jpeg" Type="http://schemas.openxmlformats.org/officeDocument/2006/relationships/image"/><Relationship Id="rId2" Target="../media/image21.png" Type="http://schemas.openxmlformats.org/officeDocument/2006/relationships/image"/><Relationship Id="rId1" Target="../slideLayouts/slideLayout18.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arget="../media/image23.jpeg" Type="http://schemas.openxmlformats.org/officeDocument/2006/relationships/image"/><Relationship Id="rId1" Target="../slideLayouts/slideLayout15.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25.jpeg" Type="http://schemas.openxmlformats.org/officeDocument/2006/relationships/image"/><Relationship Id="rId2" Target="../media/image24.jpeg" Type="http://schemas.openxmlformats.org/officeDocument/2006/relationships/image"/><Relationship Id="rId1" Target="../slideLayouts/slideLayout18.xml" Type="http://schemas.openxmlformats.org/officeDocument/2006/relationships/slideLayout"/></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arget="../media/image27.jpeg" Type="http://schemas.openxmlformats.org/officeDocument/2006/relationships/image"/><Relationship Id="rId1" Target="../slideLayouts/slideLayout14.xml" Type="http://schemas.openxmlformats.org/officeDocument/2006/relationships/slideLayout"/></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arget="../media/image30.png" Type="http://schemas.openxmlformats.org/officeDocument/2006/relationships/image"/><Relationship Id="rId2" Target="../media/image29.png" Type="http://schemas.openxmlformats.org/officeDocument/2006/relationships/image"/><Relationship Id="rId1" Target="../slideLayouts/slideLayout20.xml" Type="http://schemas.openxmlformats.org/officeDocument/2006/relationships/slideLayout"/></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arget="../media/image6.jpeg" Type="http://schemas.openxmlformats.org/officeDocument/2006/relationships/image"/><Relationship Id="rId1" Target="../slideLayouts/slideLayout20.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7.jpeg" Type="http://schemas.openxmlformats.org/officeDocument/2006/relationships/image"/><Relationship Id="rId2" Target="../media/image6.jpeg" Type="http://schemas.openxmlformats.org/officeDocument/2006/relationships/image"/><Relationship Id="rId1" Target="../slideLayouts/slideLayout20.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8.jpeg" Type="http://schemas.openxmlformats.org/officeDocument/2006/relationships/image"/><Relationship Id="rId1" Target="../slideLayouts/slideLayout19.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0.jpeg" Type="http://schemas.openxmlformats.org/officeDocument/2006/relationships/image"/><Relationship Id="rId2" Target="../media/image9.jpeg" Type="http://schemas.openxmlformats.org/officeDocument/2006/relationships/image"/><Relationship Id="rId1" Target="../slideLayouts/slideLayout17.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12.jpeg" Type="http://schemas.openxmlformats.org/officeDocument/2006/relationships/image"/><Relationship Id="rId2" Target="../media/image11.png" Type="http://schemas.openxmlformats.org/officeDocument/2006/relationships/image"/><Relationship Id="rId1" Target="../slideLayouts/slideLayout1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The future starts today,</a:t>
            </a:r>
            <a:br>
              <a:rPr lang="en-US" altLang="ja-JP" dirty="0"/>
            </a:br>
            <a:r>
              <a:rPr lang="en-US" altLang="ja-JP" dirty="0"/>
              <a:t>not tomorrow.</a:t>
            </a:r>
            <a:endParaRPr kumimoji="1" lang="ja-JP" altLang="en-US" dirty="0"/>
          </a:p>
        </p:txBody>
      </p:sp>
      <p:pic>
        <p:nvPicPr>
          <p:cNvPr id="8" name="Picture 7" descr="cover ppt-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9"/>
            <a:ext cx="12192000" cy="6857143"/>
          </a:xfrm>
          <a:prstGeom prst="rect">
            <a:avLst/>
          </a:prstGeom>
        </p:spPr>
      </p:pic>
      <p:sp>
        <p:nvSpPr>
          <p:cNvPr id="6" name="Title 5"/>
          <p:cNvSpPr txBox="1">
            <a:spLocks/>
          </p:cNvSpPr>
          <p:nvPr/>
        </p:nvSpPr>
        <p:spPr>
          <a:xfrm>
            <a:off x="107814" y="5560758"/>
            <a:ext cx="3903133" cy="719647"/>
          </a:xfrm>
          <a:prstGeom prst="rect">
            <a:avLst/>
          </a:prstGeom>
        </p:spPr>
        <p:txBody>
          <a:bodyPr vert="horz" lIns="60960" tIns="30480" rIns="60960" bIns="30480" rtlCol="0" anchor="b">
            <a:normAutofit fontScale="62500" lnSpcReduction="20000"/>
          </a:bodyPr>
          <a:lstStyle>
            <a:lvl1pPr algn="ctr" defTabSz="1371417" rtl="0" eaLnBrk="1" latinLnBrk="0" hangingPunct="1">
              <a:lnSpc>
                <a:spcPct val="90000"/>
              </a:lnSpc>
              <a:spcBef>
                <a:spcPct val="0"/>
              </a:spcBef>
              <a:buNone/>
              <a:defRPr kumimoji="1" sz="6000" kern="1200" baseline="0">
                <a:solidFill>
                  <a:schemeClr val="bg1"/>
                </a:solidFill>
                <a:latin typeface="+mj-lt"/>
                <a:ea typeface="+mj-ea"/>
                <a:cs typeface="+mj-cs"/>
              </a:defRPr>
            </a:lvl1pPr>
          </a:lstStyle>
          <a:p>
            <a:r>
              <a:rPr lang="en-ID" altLang="ja-JP" sz="4000" dirty="0" err="1" smtClean="0">
                <a:solidFill>
                  <a:schemeClr val="tx1"/>
                </a:solidFill>
                <a:latin typeface="Open Sans"/>
                <a:cs typeface="Open Sans"/>
              </a:rPr>
              <a:t>Praktikum</a:t>
            </a:r>
            <a:r>
              <a:rPr lang="en-ID" altLang="ja-JP" sz="4000" dirty="0" smtClean="0">
                <a:solidFill>
                  <a:schemeClr val="tx1"/>
                </a:solidFill>
                <a:latin typeface="Open Sans"/>
                <a:cs typeface="Open Sans"/>
              </a:rPr>
              <a:t> Blok 5 </a:t>
            </a:r>
          </a:p>
          <a:p>
            <a:r>
              <a:rPr lang="en-ID" altLang="ja-JP" sz="4000" dirty="0" err="1" smtClean="0">
                <a:solidFill>
                  <a:schemeClr val="tx1"/>
                </a:solidFill>
                <a:latin typeface="Open Sans"/>
                <a:cs typeface="Open Sans"/>
              </a:rPr>
              <a:t>Fisiologi</a:t>
            </a:r>
            <a:r>
              <a:rPr lang="en-ID" altLang="ja-JP" sz="4000" dirty="0" smtClean="0">
                <a:solidFill>
                  <a:schemeClr val="tx1"/>
                </a:solidFill>
                <a:latin typeface="Open Sans"/>
                <a:cs typeface="Open Sans"/>
              </a:rPr>
              <a:t> </a:t>
            </a:r>
            <a:r>
              <a:rPr lang="en-ID" altLang="ja-JP" sz="4000" dirty="0" err="1" smtClean="0">
                <a:solidFill>
                  <a:schemeClr val="tx1"/>
                </a:solidFill>
                <a:latin typeface="Open Sans"/>
                <a:cs typeface="Open Sans"/>
              </a:rPr>
              <a:t>Somatosensoris</a:t>
            </a:r>
            <a:r>
              <a:rPr lang="en-ID" altLang="ja-JP" sz="4000" dirty="0" smtClean="0">
                <a:solidFill>
                  <a:schemeClr val="tx1"/>
                </a:solidFill>
                <a:latin typeface="Open Sans"/>
                <a:cs typeface="Open Sans"/>
              </a:rPr>
              <a:t> </a:t>
            </a:r>
          </a:p>
        </p:txBody>
      </p:sp>
      <p:sp>
        <p:nvSpPr>
          <p:cNvPr id="7" name="Text Placeholder 7"/>
          <p:cNvSpPr>
            <a:spLocks noGrp="1"/>
          </p:cNvSpPr>
          <p:nvPr>
            <p:ph type="body" sz="quarter" idx="4294967295"/>
          </p:nvPr>
        </p:nvSpPr>
        <p:spPr>
          <a:xfrm>
            <a:off x="10246541" y="4935745"/>
            <a:ext cx="1261705" cy="347848"/>
          </a:xfrm>
          <a:prstGeom prst="rect">
            <a:avLst/>
          </a:prstGeom>
        </p:spPr>
        <p:txBody>
          <a:bodyPr>
            <a:normAutofit fontScale="40000" lnSpcReduction="20000"/>
          </a:bodyPr>
          <a:lstStyle/>
          <a:p>
            <a:r>
              <a:rPr kumimoji="1" lang="en-US" altLang="ja-JP" b="1" dirty="0" err="1">
                <a:latin typeface="Open Sans"/>
                <a:cs typeface="Open Sans"/>
              </a:rPr>
              <a:t>www.umy.ac.id</a:t>
            </a:r>
            <a:endParaRPr kumimoji="1" lang="ja-JP" altLang="en-US" b="1" dirty="0">
              <a:latin typeface="Open Sans"/>
              <a:cs typeface="Open Sans"/>
            </a:endParaRPr>
          </a:p>
        </p:txBody>
      </p:sp>
      <p:pic>
        <p:nvPicPr>
          <p:cNvPr id="5" name="Gambar 4">
            <a:extLst>
              <a:ext uri="{FF2B5EF4-FFF2-40B4-BE49-F238E27FC236}">
                <a16:creationId xmlns:a16="http://schemas.microsoft.com/office/drawing/2014/main" xmlns="" id="{7DD5CD8E-F52F-B646-9004-770F0C664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914" y="530"/>
            <a:ext cx="4106287" cy="1251857"/>
          </a:xfrm>
          <a:prstGeom prst="rect">
            <a:avLst/>
          </a:prstGeom>
        </p:spPr>
      </p:pic>
      <p:sp>
        <p:nvSpPr>
          <p:cNvPr id="2" name="TextBox 1"/>
          <p:cNvSpPr txBox="1"/>
          <p:nvPr/>
        </p:nvSpPr>
        <p:spPr>
          <a:xfrm>
            <a:off x="7632071" y="5719720"/>
            <a:ext cx="3413157" cy="646331"/>
          </a:xfrm>
          <a:prstGeom prst="rect">
            <a:avLst/>
          </a:prstGeom>
          <a:noFill/>
        </p:spPr>
        <p:txBody>
          <a:bodyPr wrap="square" rtlCol="0">
            <a:spAutoFit/>
          </a:bodyPr>
          <a:lstStyle/>
          <a:p>
            <a:pPr algn="ctr"/>
            <a:r>
              <a:rPr lang="en-ID" dirty="0" err="1" smtClean="0"/>
              <a:t>Ikhlas</a:t>
            </a:r>
            <a:r>
              <a:rPr lang="en-ID" dirty="0" smtClean="0"/>
              <a:t> Muhammad </a:t>
            </a:r>
            <a:r>
              <a:rPr lang="en-ID" dirty="0" err="1" smtClean="0"/>
              <a:t>Jenie</a:t>
            </a:r>
            <a:r>
              <a:rPr lang="en-ID" dirty="0" smtClean="0"/>
              <a:t> </a:t>
            </a:r>
          </a:p>
          <a:p>
            <a:pPr algn="ctr"/>
            <a:r>
              <a:rPr lang="en-ID" dirty="0" err="1" smtClean="0"/>
              <a:t>Bagian</a:t>
            </a:r>
            <a:r>
              <a:rPr lang="en-ID" dirty="0" smtClean="0"/>
              <a:t> </a:t>
            </a:r>
            <a:r>
              <a:rPr lang="en-ID" dirty="0" err="1" smtClean="0"/>
              <a:t>Fisiologi</a:t>
            </a:r>
            <a:r>
              <a:rPr lang="en-ID" dirty="0" smtClean="0"/>
              <a:t> </a:t>
            </a:r>
            <a:endParaRPr lang="en-US" dirty="0"/>
          </a:p>
        </p:txBody>
      </p:sp>
    </p:spTree>
    <p:extLst>
      <p:ext uri="{BB962C8B-B14F-4D97-AF65-F5344CB8AC3E}">
        <p14:creationId xmlns:p14="http://schemas.microsoft.com/office/powerpoint/2010/main" val="3430952770"/>
      </p:ext>
    </p:extLst>
  </p:cSld>
  <p:clrMapOvr>
    <a:masterClrMapping/>
  </p:clrMapOvr>
  <p:transition spd="slow" advTm="4693">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D" dirty="0" smtClean="0"/>
              <a:t>Organ Tendon Golgi </a:t>
            </a:r>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623392" y="1772815"/>
            <a:ext cx="10945215" cy="4353347"/>
          </a:xfrm>
          <a:prstGeom prst="rect">
            <a:avLst/>
          </a:prstGeom>
          <a:ln>
            <a:solidFill>
              <a:schemeClr val="accent2"/>
            </a:solidFill>
          </a:ln>
        </p:spPr>
      </p:pic>
    </p:spTree>
    <p:extLst>
      <p:ext uri="{BB962C8B-B14F-4D97-AF65-F5344CB8AC3E}">
        <p14:creationId xmlns:p14="http://schemas.microsoft.com/office/powerpoint/2010/main" val="31860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Adaptasi</a:t>
            </a:r>
            <a:r>
              <a:rPr lang="en-ID" dirty="0" smtClean="0"/>
              <a:t> </a:t>
            </a:r>
            <a:r>
              <a:rPr lang="en-ID" dirty="0" err="1" smtClean="0"/>
              <a:t>Resepto</a:t>
            </a:r>
            <a:r>
              <a:rPr lang="en-ID" dirty="0" err="1"/>
              <a:t>r</a:t>
            </a:r>
            <a:endParaRPr lang="en-US" dirty="0"/>
          </a:p>
        </p:txBody>
      </p:sp>
      <p:sp>
        <p:nvSpPr>
          <p:cNvPr id="3" name="Content Placeholder 2"/>
          <p:cNvSpPr>
            <a:spLocks noGrp="1"/>
          </p:cNvSpPr>
          <p:nvPr>
            <p:ph idx="1"/>
          </p:nvPr>
        </p:nvSpPr>
        <p:spPr/>
        <p:txBody>
          <a:bodyPr/>
          <a:lstStyle/>
          <a:p>
            <a:endParaRPr lang="en-US"/>
          </a:p>
        </p:txBody>
      </p:sp>
      <p:pic>
        <p:nvPicPr>
          <p:cNvPr id="5" name="Picture 2" descr="adaptation"/>
          <p:cNvPicPr>
            <a:picLocks noChangeAspect="1" noChangeArrowheads="1"/>
          </p:cNvPicPr>
          <p:nvPr/>
        </p:nvPicPr>
        <p:blipFill>
          <a:blip r:embed="rId2" cstate="print"/>
          <a:srcRect/>
          <a:stretch>
            <a:fillRect/>
          </a:stretch>
        </p:blipFill>
        <p:spPr bwMode="auto">
          <a:xfrm>
            <a:off x="623392" y="1267485"/>
            <a:ext cx="10959008" cy="4858680"/>
          </a:xfrm>
          <a:prstGeom prst="rect">
            <a:avLst/>
          </a:prstGeom>
          <a:noFill/>
          <a:ln w="57150">
            <a:solidFill>
              <a:srgbClr val="FF7111"/>
            </a:solidFill>
            <a:miter lim="800000"/>
            <a:headEnd/>
            <a:tailEnd/>
          </a:ln>
        </p:spPr>
      </p:pic>
    </p:spTree>
    <p:extLst>
      <p:ext uri="{BB962C8B-B14F-4D97-AF65-F5344CB8AC3E}">
        <p14:creationId xmlns:p14="http://schemas.microsoft.com/office/powerpoint/2010/main" val="273254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Mekanoreseptor</a:t>
            </a:r>
            <a:r>
              <a:rPr lang="en-ID" dirty="0"/>
              <a:t> </a:t>
            </a:r>
            <a:r>
              <a:rPr lang="en-ID" dirty="0" err="1"/>
              <a:t>Kulit</a:t>
            </a:r>
            <a:r>
              <a:rPr lang="en-ID" dirty="0"/>
              <a:t> </a:t>
            </a:r>
            <a:r>
              <a:rPr lang="en-ID" dirty="0" err="1"/>
              <a:t>dan</a:t>
            </a:r>
            <a:r>
              <a:rPr lang="en-ID" dirty="0"/>
              <a:t> </a:t>
            </a:r>
            <a:r>
              <a:rPr lang="en-ID" dirty="0" err="1" smtClean="0"/>
              <a:t>Serabut</a:t>
            </a:r>
            <a:r>
              <a:rPr lang="en-ID" dirty="0" smtClean="0"/>
              <a:t> </a:t>
            </a:r>
            <a:r>
              <a:rPr lang="en-ID" dirty="0" err="1" smtClean="0"/>
              <a:t>Saraf</a:t>
            </a:r>
            <a:r>
              <a:rPr lang="en-ID" dirty="0" smtClean="0"/>
              <a:t> </a:t>
            </a:r>
            <a:r>
              <a:rPr lang="en-ID" dirty="0" err="1" smtClean="0"/>
              <a:t>Asenden</a:t>
            </a:r>
            <a:r>
              <a:rPr lang="en-ID" dirty="0" smtClean="0"/>
              <a:t> </a:t>
            </a:r>
            <a:endParaRPr lang="en-US" dirty="0"/>
          </a:p>
        </p:txBody>
      </p:sp>
      <p:pic>
        <p:nvPicPr>
          <p:cNvPr id="5" name="Content Placeholder 4"/>
          <p:cNvPicPr>
            <a:picLocks noGrp="1" noChangeAspect="1"/>
          </p:cNvPicPr>
          <p:nvPr>
            <p:ph idx="1"/>
          </p:nvPr>
        </p:nvPicPr>
        <p:blipFill>
          <a:blip r:embed="rId2"/>
          <a:stretch>
            <a:fillRect/>
          </a:stretch>
        </p:blipFill>
        <p:spPr>
          <a:xfrm>
            <a:off x="1982709" y="2000816"/>
            <a:ext cx="8148119" cy="3331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9087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Unit </a:t>
            </a:r>
            <a:r>
              <a:rPr lang="en-US" b="1" dirty="0" err="1" smtClean="0"/>
              <a:t>Sensori</a:t>
            </a:r>
            <a:endParaRPr lang="en-US" dirty="0"/>
          </a:p>
        </p:txBody>
      </p:sp>
      <p:sp>
        <p:nvSpPr>
          <p:cNvPr id="3" name="Content Placeholder 2"/>
          <p:cNvSpPr>
            <a:spLocks noGrp="1"/>
          </p:cNvSpPr>
          <p:nvPr>
            <p:ph idx="1"/>
          </p:nvPr>
        </p:nvSpPr>
        <p:spPr/>
        <p:txBody>
          <a:bodyPr>
            <a:normAutofit/>
          </a:bodyPr>
          <a:lstStyle/>
          <a:p>
            <a:r>
              <a:rPr lang="en-US" b="1" dirty="0" smtClean="0"/>
              <a:t>Unit </a:t>
            </a:r>
            <a:r>
              <a:rPr lang="en-US" b="1" dirty="0" err="1"/>
              <a:t>s</a:t>
            </a:r>
            <a:r>
              <a:rPr lang="en-US" b="1" dirty="0" err="1" smtClean="0"/>
              <a:t>ensori</a:t>
            </a:r>
            <a:r>
              <a:rPr lang="en-US" b="1" dirty="0" smtClean="0"/>
              <a:t> </a:t>
            </a:r>
            <a:r>
              <a:rPr lang="en-US" dirty="0" err="1" smtClean="0"/>
              <a:t>terdiri</a:t>
            </a:r>
            <a:r>
              <a:rPr lang="en-US" dirty="0" smtClean="0"/>
              <a:t> </a:t>
            </a:r>
            <a:r>
              <a:rPr lang="en-US" dirty="0" err="1" smtClean="0"/>
              <a:t>dari</a:t>
            </a:r>
            <a:r>
              <a:rPr lang="en-US" dirty="0" smtClean="0"/>
              <a:t> </a:t>
            </a:r>
            <a:r>
              <a:rPr lang="en-US" dirty="0" err="1" smtClean="0"/>
              <a:t>satu</a:t>
            </a:r>
            <a:r>
              <a:rPr lang="en-US" dirty="0" smtClean="0"/>
              <a:t> </a:t>
            </a:r>
            <a:r>
              <a:rPr lang="en-US" dirty="0" err="1" smtClean="0"/>
              <a:t>serabut</a:t>
            </a:r>
            <a:r>
              <a:rPr lang="en-US" dirty="0" smtClean="0"/>
              <a:t> </a:t>
            </a:r>
            <a:r>
              <a:rPr lang="en-US" dirty="0" err="1" smtClean="0"/>
              <a:t>akson</a:t>
            </a:r>
            <a:r>
              <a:rPr lang="en-US" dirty="0" smtClean="0"/>
              <a:t> </a:t>
            </a:r>
            <a:r>
              <a:rPr lang="en-US" dirty="0" err="1" smtClean="0"/>
              <a:t>dengan</a:t>
            </a:r>
            <a:r>
              <a:rPr lang="en-US" dirty="0" smtClean="0"/>
              <a:t> </a:t>
            </a:r>
            <a:r>
              <a:rPr lang="en-US" dirty="0" err="1" smtClean="0"/>
              <a:t>percabangannya</a:t>
            </a:r>
            <a:r>
              <a:rPr lang="en-US" dirty="0" smtClean="0"/>
              <a:t>. </a:t>
            </a:r>
          </a:p>
          <a:p>
            <a:r>
              <a:rPr lang="en-US" b="1" i="1" dirty="0" smtClean="0"/>
              <a:t>Receptive field</a:t>
            </a:r>
            <a:r>
              <a:rPr lang="en-US" i="1" dirty="0" smtClean="0"/>
              <a:t> </a:t>
            </a:r>
            <a:r>
              <a:rPr lang="en-US" dirty="0" err="1" smtClean="0"/>
              <a:t>dari</a:t>
            </a:r>
            <a:r>
              <a:rPr lang="en-US" dirty="0" smtClean="0"/>
              <a:t> unit </a:t>
            </a:r>
            <a:r>
              <a:rPr lang="en-US" dirty="0" err="1" smtClean="0"/>
              <a:t>sensori</a:t>
            </a:r>
            <a:r>
              <a:rPr lang="en-US" dirty="0" smtClean="0"/>
              <a:t> </a:t>
            </a:r>
            <a:r>
              <a:rPr lang="en-US" dirty="0" err="1" smtClean="0"/>
              <a:t>adalah</a:t>
            </a:r>
            <a:r>
              <a:rPr lang="en-US" dirty="0" smtClean="0"/>
              <a:t> area </a:t>
            </a:r>
            <a:r>
              <a:rPr lang="en-US" dirty="0" err="1" smtClean="0"/>
              <a:t>tubuh</a:t>
            </a:r>
            <a:r>
              <a:rPr lang="en-US" dirty="0" smtClean="0"/>
              <a:t> yang </a:t>
            </a:r>
            <a:r>
              <a:rPr lang="en-US" dirty="0" err="1" smtClean="0"/>
              <a:t>menerima</a:t>
            </a:r>
            <a:r>
              <a:rPr lang="en-US" dirty="0" smtClean="0"/>
              <a:t> stimulus/</a:t>
            </a:r>
            <a:r>
              <a:rPr lang="en-US" dirty="0" err="1" smtClean="0"/>
              <a:t>rangsangan</a:t>
            </a:r>
            <a:r>
              <a:rPr lang="en-US" dirty="0" smtClean="0"/>
              <a:t>. </a:t>
            </a:r>
          </a:p>
          <a:p>
            <a:pPr lvl="1"/>
            <a:r>
              <a:rPr lang="en-ID" dirty="0" err="1" smtClean="0"/>
              <a:t>Semakin</a:t>
            </a:r>
            <a:r>
              <a:rPr lang="en-ID" dirty="0" smtClean="0"/>
              <a:t> </a:t>
            </a:r>
            <a:r>
              <a:rPr lang="en-ID" dirty="0" err="1" smtClean="0"/>
              <a:t>kecil</a:t>
            </a:r>
            <a:r>
              <a:rPr lang="en-ID" dirty="0" smtClean="0"/>
              <a:t> receptive field, </a:t>
            </a:r>
            <a:r>
              <a:rPr lang="en-ID" dirty="0" err="1" smtClean="0"/>
              <a:t>maka</a:t>
            </a:r>
            <a:r>
              <a:rPr lang="en-ID" dirty="0" smtClean="0"/>
              <a:t> </a:t>
            </a:r>
            <a:r>
              <a:rPr lang="en-ID" dirty="0" err="1" smtClean="0"/>
              <a:t>semakin</a:t>
            </a:r>
            <a:r>
              <a:rPr lang="en-ID" dirty="0" smtClean="0"/>
              <a:t> </a:t>
            </a:r>
            <a:r>
              <a:rPr lang="en-ID" dirty="0" err="1" smtClean="0"/>
              <a:t>rinci</a:t>
            </a:r>
            <a:r>
              <a:rPr lang="en-ID" dirty="0" smtClean="0"/>
              <a:t> (precise) </a:t>
            </a:r>
            <a:r>
              <a:rPr lang="en-ID" dirty="0" err="1" smtClean="0"/>
              <a:t>infomasi</a:t>
            </a:r>
            <a:r>
              <a:rPr lang="en-ID" dirty="0" smtClean="0"/>
              <a:t> yang </a:t>
            </a:r>
            <a:r>
              <a:rPr lang="en-ID" dirty="0" err="1" smtClean="0"/>
              <a:t>diterima</a:t>
            </a:r>
            <a:r>
              <a:rPr lang="en-ID" dirty="0" smtClean="0"/>
              <a:t>. </a:t>
            </a:r>
          </a:p>
          <a:p>
            <a:pPr lvl="1"/>
            <a:r>
              <a:rPr lang="en-ID" dirty="0" err="1" smtClean="0"/>
              <a:t>Kulit</a:t>
            </a:r>
            <a:r>
              <a:rPr lang="en-ID" dirty="0" smtClean="0"/>
              <a:t> </a:t>
            </a:r>
            <a:r>
              <a:rPr lang="en-ID" dirty="0" err="1" smtClean="0"/>
              <a:t>ujung</a:t>
            </a:r>
            <a:r>
              <a:rPr lang="en-ID" dirty="0" smtClean="0"/>
              <a:t> </a:t>
            </a:r>
            <a:r>
              <a:rPr lang="en-ID" dirty="0" err="1" smtClean="0"/>
              <a:t>jari</a:t>
            </a:r>
            <a:r>
              <a:rPr lang="en-ID" dirty="0" smtClean="0"/>
              <a:t> </a:t>
            </a:r>
            <a:r>
              <a:rPr lang="en-ID" dirty="0" err="1" smtClean="0"/>
              <a:t>mempunyai</a:t>
            </a:r>
            <a:r>
              <a:rPr lang="en-ID" dirty="0" smtClean="0"/>
              <a:t> receptive field yang </a:t>
            </a:r>
            <a:r>
              <a:rPr lang="en-ID" dirty="0" err="1" smtClean="0"/>
              <a:t>lebih</a:t>
            </a:r>
            <a:r>
              <a:rPr lang="en-ID" dirty="0" smtClean="0"/>
              <a:t> </a:t>
            </a:r>
            <a:r>
              <a:rPr lang="en-ID" dirty="0" err="1" smtClean="0"/>
              <a:t>kecil</a:t>
            </a:r>
            <a:r>
              <a:rPr lang="en-ID" dirty="0" smtClean="0"/>
              <a:t> </a:t>
            </a:r>
            <a:r>
              <a:rPr lang="en-ID" dirty="0" err="1" smtClean="0"/>
              <a:t>daripada</a:t>
            </a:r>
            <a:r>
              <a:rPr lang="en-ID" dirty="0" smtClean="0"/>
              <a:t> </a:t>
            </a:r>
            <a:r>
              <a:rPr lang="en-ID" dirty="0" err="1" smtClean="0"/>
              <a:t>kulit</a:t>
            </a:r>
            <a:r>
              <a:rPr lang="en-ID" dirty="0" smtClean="0"/>
              <a:t> </a:t>
            </a:r>
            <a:r>
              <a:rPr lang="en-ID" dirty="0" err="1" smtClean="0"/>
              <a:t>pada</a:t>
            </a:r>
            <a:r>
              <a:rPr lang="en-ID" dirty="0" smtClean="0"/>
              <a:t> </a:t>
            </a:r>
            <a:r>
              <a:rPr lang="en-ID" dirty="0" err="1" smtClean="0"/>
              <a:t>lengan</a:t>
            </a:r>
            <a:r>
              <a:rPr lang="en-ID" dirty="0" smtClean="0"/>
              <a:t> </a:t>
            </a:r>
            <a:r>
              <a:rPr lang="en-ID" dirty="0" err="1" smtClean="0"/>
              <a:t>dan</a:t>
            </a:r>
            <a:r>
              <a:rPr lang="en-ID" dirty="0" smtClean="0"/>
              <a:t> </a:t>
            </a:r>
            <a:r>
              <a:rPr lang="en-ID" dirty="0" err="1" smtClean="0"/>
              <a:t>tungkai</a:t>
            </a:r>
            <a:r>
              <a:rPr lang="en-ID" dirty="0" smtClean="0"/>
              <a:t>. </a:t>
            </a:r>
            <a:endParaRPr lang="en-US" dirty="0" smtClean="0"/>
          </a:p>
          <a:p>
            <a:pPr lvl="1"/>
            <a:r>
              <a:rPr lang="en-US" dirty="0" err="1" smtClean="0"/>
              <a:t>Terdapat</a:t>
            </a:r>
            <a:r>
              <a:rPr lang="en-US" dirty="0" smtClean="0"/>
              <a:t> </a:t>
            </a:r>
            <a:r>
              <a:rPr lang="en-US" dirty="0" err="1" smtClean="0"/>
              <a:t>tumpang</a:t>
            </a:r>
            <a:r>
              <a:rPr lang="en-US" dirty="0" smtClean="0"/>
              <a:t> </a:t>
            </a:r>
            <a:r>
              <a:rPr lang="en-US" dirty="0" err="1" smtClean="0"/>
              <a:t>tindih</a:t>
            </a:r>
            <a:r>
              <a:rPr lang="en-US" dirty="0" smtClean="0"/>
              <a:t> (</a:t>
            </a:r>
            <a:r>
              <a:rPr lang="en-US" i="1" dirty="0" smtClean="0"/>
              <a:t>overlap</a:t>
            </a:r>
            <a:r>
              <a:rPr lang="en-US" dirty="0" smtClean="0"/>
              <a:t>) </a:t>
            </a:r>
            <a:r>
              <a:rPr lang="en-US" dirty="0" err="1" smtClean="0"/>
              <a:t>antar</a:t>
            </a:r>
            <a:r>
              <a:rPr lang="en-US" dirty="0" smtClean="0"/>
              <a:t>-</a:t>
            </a:r>
            <a:r>
              <a:rPr lang="en-US" i="1" dirty="0" smtClean="0"/>
              <a:t>receptive </a:t>
            </a:r>
            <a:r>
              <a:rPr lang="en-US" i="1" dirty="0" smtClean="0"/>
              <a:t>fields</a:t>
            </a:r>
            <a:r>
              <a:rPr lang="en-US" dirty="0" smtClean="0"/>
              <a:t>. </a:t>
            </a:r>
          </a:p>
        </p:txBody>
      </p:sp>
    </p:spTree>
    <p:extLst>
      <p:ext uri="{BB962C8B-B14F-4D97-AF65-F5344CB8AC3E}">
        <p14:creationId xmlns:p14="http://schemas.microsoft.com/office/powerpoint/2010/main" val="146478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SHERWOOD_7_LECTURES_(2010)\Media\Image_Library\chapter6\06f06.jpg"/>
          <p:cNvPicPr>
            <a:picLocks noChangeAspect="1" noChangeArrowheads="1"/>
          </p:cNvPicPr>
          <p:nvPr/>
        </p:nvPicPr>
        <p:blipFill>
          <a:blip r:embed="rId2" cstate="print"/>
          <a:srcRect/>
          <a:stretch>
            <a:fillRect/>
          </a:stretch>
        </p:blipFill>
        <p:spPr bwMode="auto">
          <a:xfrm>
            <a:off x="1676400" y="1004935"/>
            <a:ext cx="8839200" cy="5332491"/>
          </a:xfrm>
          <a:prstGeom prst="rect">
            <a:avLst/>
          </a:prstGeom>
          <a:noFill/>
        </p:spPr>
      </p:pic>
      <p:sp>
        <p:nvSpPr>
          <p:cNvPr id="5" name="TextBox 4"/>
          <p:cNvSpPr txBox="1"/>
          <p:nvPr/>
        </p:nvSpPr>
        <p:spPr>
          <a:xfrm>
            <a:off x="8354291" y="4038600"/>
            <a:ext cx="1593273" cy="369332"/>
          </a:xfrm>
          <a:prstGeom prst="rect">
            <a:avLst/>
          </a:prstGeom>
          <a:noFill/>
          <a:ln>
            <a:solidFill>
              <a:schemeClr val="tx1">
                <a:lumMod val="65000"/>
                <a:lumOff val="35000"/>
              </a:schemeClr>
            </a:solidFill>
          </a:ln>
        </p:spPr>
        <p:txBody>
          <a:bodyPr wrap="square" rtlCol="0">
            <a:spAutoFit/>
          </a:bodyPr>
          <a:lstStyle/>
          <a:p>
            <a:r>
              <a:rPr lang="en-US" dirty="0"/>
              <a:t>Convergence</a:t>
            </a:r>
          </a:p>
        </p:txBody>
      </p:sp>
      <p:sp>
        <p:nvSpPr>
          <p:cNvPr id="16" name="Title 1"/>
          <p:cNvSpPr>
            <a:spLocks noGrp="1"/>
          </p:cNvSpPr>
          <p:nvPr>
            <p:ph type="title"/>
          </p:nvPr>
        </p:nvSpPr>
        <p:spPr>
          <a:xfrm>
            <a:off x="5807968" y="111770"/>
            <a:ext cx="5774432" cy="940966"/>
          </a:xfrm>
        </p:spPr>
        <p:txBody>
          <a:bodyPr/>
          <a:lstStyle/>
          <a:p>
            <a:r>
              <a:rPr lang="en-ID" i="1" dirty="0" smtClean="0"/>
              <a:t>Receptive Field </a:t>
            </a:r>
            <a:endParaRPr lang="en-US" i="1" dirty="0"/>
          </a:p>
        </p:txBody>
      </p:sp>
    </p:spTree>
    <p:extLst>
      <p:ext uri="{BB962C8B-B14F-4D97-AF65-F5344CB8AC3E}">
        <p14:creationId xmlns:p14="http://schemas.microsoft.com/office/powerpoint/2010/main" val="238775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497" y="4366761"/>
            <a:ext cx="5774432" cy="940966"/>
          </a:xfrm>
        </p:spPr>
        <p:txBody>
          <a:bodyPr/>
          <a:lstStyle/>
          <a:p>
            <a:r>
              <a:rPr lang="en-ID" dirty="0" err="1" smtClean="0"/>
              <a:t>Serabut</a:t>
            </a:r>
            <a:r>
              <a:rPr lang="en-ID" dirty="0" smtClean="0"/>
              <a:t> </a:t>
            </a:r>
            <a:r>
              <a:rPr lang="en-ID" dirty="0" err="1" smtClean="0"/>
              <a:t>Saraf</a:t>
            </a:r>
            <a:r>
              <a:rPr lang="en-ID" dirty="0" smtClean="0"/>
              <a:t> </a:t>
            </a:r>
            <a:r>
              <a:rPr lang="en-ID" dirty="0" err="1" smtClean="0"/>
              <a:t>Aferen</a:t>
            </a:r>
            <a:r>
              <a:rPr lang="en-ID" dirty="0" smtClean="0"/>
              <a:t> </a:t>
            </a:r>
            <a:r>
              <a:rPr lang="en-ID" dirty="0" err="1" smtClean="0"/>
              <a:t>Somatosensori</a:t>
            </a:r>
            <a:endParaRPr lang="en-US" dirty="0"/>
          </a:p>
        </p:txBody>
      </p:sp>
      <p:pic>
        <p:nvPicPr>
          <p:cNvPr id="5" name="Content Placeholder 4"/>
          <p:cNvPicPr>
            <a:picLocks noGrp="1" noChangeAspect="1"/>
          </p:cNvPicPr>
          <p:nvPr>
            <p:ph idx="1"/>
          </p:nvPr>
        </p:nvPicPr>
        <p:blipFill>
          <a:blip r:embed="rId2"/>
          <a:stretch>
            <a:fillRect/>
          </a:stretch>
        </p:blipFill>
        <p:spPr>
          <a:xfrm>
            <a:off x="1802472" y="1158845"/>
            <a:ext cx="3023025" cy="4904532"/>
          </a:xfrm>
          <a:prstGeom prst="rect">
            <a:avLst/>
          </a:prstGeom>
        </p:spPr>
      </p:pic>
      <p:pic>
        <p:nvPicPr>
          <p:cNvPr id="4" name="Picture 3"/>
          <p:cNvPicPr>
            <a:picLocks noChangeAspect="1"/>
          </p:cNvPicPr>
          <p:nvPr/>
        </p:nvPicPr>
        <p:blipFill>
          <a:blip r:embed="rId3"/>
          <a:stretch>
            <a:fillRect/>
          </a:stretch>
        </p:blipFill>
        <p:spPr>
          <a:xfrm>
            <a:off x="4825497" y="1429226"/>
            <a:ext cx="3476250" cy="2181885"/>
          </a:xfrm>
          <a:prstGeom prst="rect">
            <a:avLst/>
          </a:prstGeom>
        </p:spPr>
      </p:pic>
    </p:spTree>
    <p:extLst>
      <p:ext uri="{BB962C8B-B14F-4D97-AF65-F5344CB8AC3E}">
        <p14:creationId xmlns:p14="http://schemas.microsoft.com/office/powerpoint/2010/main" val="450474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1287"/>
            <a:ext cx="6313251" cy="553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8054502" y="1391055"/>
            <a:ext cx="1789889" cy="5836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451387" y="1468877"/>
            <a:ext cx="2957209" cy="369332"/>
          </a:xfrm>
          <a:prstGeom prst="rect">
            <a:avLst/>
          </a:prstGeom>
          <a:noFill/>
        </p:spPr>
        <p:txBody>
          <a:bodyPr wrap="square" rtlCol="0">
            <a:spAutoFit/>
          </a:bodyPr>
          <a:lstStyle/>
          <a:p>
            <a:pPr algn="ctr"/>
            <a:r>
              <a:rPr lang="en-ID" b="1" dirty="0" smtClean="0"/>
              <a:t>DERMATOME</a:t>
            </a:r>
            <a:endParaRPr lang="en-US" b="1" dirty="0"/>
          </a:p>
        </p:txBody>
      </p:sp>
    </p:spTree>
    <p:extLst>
      <p:ext uri="{BB962C8B-B14F-4D97-AF65-F5344CB8AC3E}">
        <p14:creationId xmlns:p14="http://schemas.microsoft.com/office/powerpoint/2010/main" val="7510185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sz="4400" dirty="0" err="1" smtClean="0">
                <a:latin typeface="Blackadder ITC" panose="04020505051007020D02" pitchFamily="82" charset="0"/>
              </a:rPr>
              <a:t>Jaras</a:t>
            </a:r>
            <a:r>
              <a:rPr lang="en-ID" sz="4400" dirty="0" smtClean="0">
                <a:latin typeface="Blackadder ITC" panose="04020505051007020D02" pitchFamily="82" charset="0"/>
              </a:rPr>
              <a:t> </a:t>
            </a:r>
            <a:r>
              <a:rPr lang="en-ID" sz="4400" dirty="0" err="1" smtClean="0">
                <a:latin typeface="Blackadder ITC" panose="04020505051007020D02" pitchFamily="82" charset="0"/>
              </a:rPr>
              <a:t>Somatosensori</a:t>
            </a:r>
            <a:r>
              <a:rPr lang="en-ID" sz="4400" dirty="0" smtClean="0">
                <a:latin typeface="Blackadder ITC" panose="04020505051007020D02" pitchFamily="82" charset="0"/>
              </a:rPr>
              <a:t> </a:t>
            </a:r>
            <a:endParaRPr lang="en-US" sz="4400" dirty="0">
              <a:latin typeface="Blackadder ITC" panose="04020505051007020D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1842518"/>
              </p:ext>
            </p:extLst>
          </p:nvPr>
        </p:nvGraphicFramePr>
        <p:xfrm>
          <a:off x="623888" y="1196975"/>
          <a:ext cx="10958512"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921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Jaras</a:t>
            </a:r>
            <a:r>
              <a:rPr lang="en-ID" dirty="0" smtClean="0"/>
              <a:t> </a:t>
            </a:r>
            <a:r>
              <a:rPr lang="en-ID" dirty="0" err="1" smtClean="0"/>
              <a:t>Somatosensori</a:t>
            </a:r>
            <a:r>
              <a:rPr lang="en-ID" dirty="0" smtClean="0"/>
              <a:t> </a:t>
            </a:r>
            <a:endParaRPr lang="en-US" dirty="0"/>
          </a:p>
        </p:txBody>
      </p:sp>
      <p:sp>
        <p:nvSpPr>
          <p:cNvPr id="3" name="Content Placeholder 2"/>
          <p:cNvSpPr>
            <a:spLocks noGrp="1"/>
          </p:cNvSpPr>
          <p:nvPr>
            <p:ph idx="1"/>
          </p:nvPr>
        </p:nvSpPr>
        <p:spPr/>
        <p:txBody>
          <a:bodyPr/>
          <a:lstStyle/>
          <a:p>
            <a:endParaRPr lang="en-US"/>
          </a:p>
        </p:txBody>
      </p:sp>
      <p:pic>
        <p:nvPicPr>
          <p:cNvPr id="56322" name="Picture 2" descr="http://www.austincc.edu/rfofi/NursingRvw/NursingPics/PNSafferentp1Pics/Picture6.jpg"/>
          <p:cNvPicPr>
            <a:picLocks noChangeAspect="1" noChangeArrowheads="1"/>
          </p:cNvPicPr>
          <p:nvPr/>
        </p:nvPicPr>
        <p:blipFill>
          <a:blip r:embed="rId2" cstate="print"/>
          <a:srcRect/>
          <a:stretch>
            <a:fillRect/>
          </a:stretch>
        </p:blipFill>
        <p:spPr bwMode="auto">
          <a:xfrm>
            <a:off x="623392" y="1196752"/>
            <a:ext cx="10959008" cy="4975447"/>
          </a:xfrm>
          <a:prstGeom prst="rect">
            <a:avLst/>
          </a:prstGeom>
          <a:noFill/>
          <a:ln>
            <a:solidFill>
              <a:schemeClr val="accent2"/>
            </a:solidFill>
          </a:ln>
        </p:spPr>
      </p:pic>
    </p:spTree>
    <p:extLst>
      <p:ext uri="{BB962C8B-B14F-4D97-AF65-F5344CB8AC3E}">
        <p14:creationId xmlns:p14="http://schemas.microsoft.com/office/powerpoint/2010/main" val="25033970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85000" lnSpcReduction="20000"/>
          </a:bodyPr>
          <a:lstStyle/>
          <a:p>
            <a:pPr lvl="0" algn="ctr"/>
            <a:r>
              <a:rPr lang="en-ID" dirty="0" err="1"/>
              <a:t>Jaras</a:t>
            </a:r>
            <a:r>
              <a:rPr lang="en-ID" dirty="0"/>
              <a:t> </a:t>
            </a:r>
            <a:r>
              <a:rPr lang="en-ID" dirty="0" err="1"/>
              <a:t>Kolumna</a:t>
            </a:r>
            <a:r>
              <a:rPr lang="en-ID" dirty="0"/>
              <a:t> </a:t>
            </a:r>
            <a:r>
              <a:rPr lang="en-ID" dirty="0" err="1"/>
              <a:t>Dorsalis</a:t>
            </a:r>
            <a:r>
              <a:rPr lang="en-ID" dirty="0"/>
              <a:t> – </a:t>
            </a:r>
            <a:endParaRPr lang="en-ID" dirty="0" smtClean="0"/>
          </a:p>
          <a:p>
            <a:pPr lvl="0" algn="ctr"/>
            <a:r>
              <a:rPr lang="en-ID" dirty="0" err="1" smtClean="0"/>
              <a:t>Lemniscus</a:t>
            </a:r>
            <a:r>
              <a:rPr lang="en-ID" dirty="0" smtClean="0"/>
              <a:t> </a:t>
            </a:r>
            <a:r>
              <a:rPr lang="en-ID" dirty="0" err="1"/>
              <a:t>Medialis</a:t>
            </a:r>
            <a:r>
              <a:rPr lang="en-ID" dirty="0"/>
              <a:t> </a:t>
            </a:r>
            <a:endParaRPr lang="en-US" dirty="0"/>
          </a:p>
        </p:txBody>
      </p:sp>
      <p:sp>
        <p:nvSpPr>
          <p:cNvPr id="7" name="Text Placeholder 6"/>
          <p:cNvSpPr>
            <a:spLocks noGrp="1"/>
          </p:cNvSpPr>
          <p:nvPr>
            <p:ph type="body" sz="quarter" idx="3"/>
          </p:nvPr>
        </p:nvSpPr>
        <p:spPr>
          <a:xfrm>
            <a:off x="4961831" y="1314866"/>
            <a:ext cx="5389033" cy="497503"/>
          </a:xfrm>
        </p:spPr>
        <p:txBody>
          <a:bodyPr>
            <a:normAutofit lnSpcReduction="10000"/>
          </a:bodyPr>
          <a:lstStyle/>
          <a:p>
            <a:pPr lvl="0" algn="ctr"/>
            <a:r>
              <a:rPr lang="en-ID" dirty="0" err="1"/>
              <a:t>Jaras</a:t>
            </a:r>
            <a:r>
              <a:rPr lang="en-ID" dirty="0"/>
              <a:t> </a:t>
            </a:r>
            <a:r>
              <a:rPr lang="en-ID" dirty="0" err="1" smtClean="0"/>
              <a:t>Spinothalamik</a:t>
            </a:r>
            <a:endParaRPr lang="en-US" dirty="0"/>
          </a:p>
        </p:txBody>
      </p:sp>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59224" y="2174875"/>
            <a:ext cx="2687140" cy="3951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00773" y="2174875"/>
            <a:ext cx="2711150" cy="3951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379390" y="4264182"/>
            <a:ext cx="2634559" cy="646331"/>
          </a:xfrm>
          <a:prstGeom prst="rect">
            <a:avLst/>
          </a:prstGeom>
          <a:solidFill>
            <a:schemeClr val="accent5">
              <a:lumMod val="60000"/>
              <a:lumOff val="40000"/>
            </a:schemeClr>
          </a:solidFill>
        </p:spPr>
        <p:txBody>
          <a:bodyPr wrap="square" rtlCol="0">
            <a:spAutoFit/>
          </a:bodyPr>
          <a:lstStyle/>
          <a:p>
            <a:r>
              <a:rPr lang="en-ID" dirty="0" err="1" smtClean="0"/>
              <a:t>Cabang</a:t>
            </a:r>
            <a:r>
              <a:rPr lang="en-ID" dirty="0" smtClean="0"/>
              <a:t> lateral </a:t>
            </a:r>
            <a:r>
              <a:rPr lang="en-ID" dirty="0" err="1" smtClean="0"/>
              <a:t>untuk</a:t>
            </a:r>
            <a:r>
              <a:rPr lang="en-ID" dirty="0" smtClean="0"/>
              <a:t> pain </a:t>
            </a:r>
            <a:r>
              <a:rPr lang="en-ID" dirty="0" err="1" smtClean="0"/>
              <a:t>dan</a:t>
            </a:r>
            <a:r>
              <a:rPr lang="en-ID" dirty="0" smtClean="0"/>
              <a:t> temperature </a:t>
            </a:r>
            <a:endParaRPr lang="en-US" dirty="0"/>
          </a:p>
        </p:txBody>
      </p:sp>
      <p:sp>
        <p:nvSpPr>
          <p:cNvPr id="8" name="TextBox 7"/>
          <p:cNvSpPr txBox="1"/>
          <p:nvPr/>
        </p:nvSpPr>
        <p:spPr>
          <a:xfrm>
            <a:off x="9379390" y="5122752"/>
            <a:ext cx="2634559" cy="646331"/>
          </a:xfrm>
          <a:prstGeom prst="rect">
            <a:avLst/>
          </a:prstGeom>
          <a:solidFill>
            <a:schemeClr val="accent3">
              <a:lumMod val="60000"/>
              <a:lumOff val="40000"/>
            </a:schemeClr>
          </a:solidFill>
        </p:spPr>
        <p:txBody>
          <a:bodyPr wrap="square" rtlCol="0">
            <a:spAutoFit/>
          </a:bodyPr>
          <a:lstStyle/>
          <a:p>
            <a:r>
              <a:rPr lang="en-ID" dirty="0" err="1" smtClean="0"/>
              <a:t>Cabang</a:t>
            </a:r>
            <a:r>
              <a:rPr lang="en-ID" dirty="0" smtClean="0"/>
              <a:t> anterior </a:t>
            </a:r>
            <a:r>
              <a:rPr lang="en-ID" dirty="0" err="1" smtClean="0"/>
              <a:t>untuk</a:t>
            </a:r>
            <a:r>
              <a:rPr lang="en-ID" dirty="0" smtClean="0"/>
              <a:t> crude touch </a:t>
            </a:r>
            <a:endParaRPr lang="en-US" dirty="0"/>
          </a:p>
        </p:txBody>
      </p:sp>
    </p:spTree>
    <p:extLst>
      <p:ext uri="{BB962C8B-B14F-4D97-AF65-F5344CB8AC3E}">
        <p14:creationId xmlns:p14="http://schemas.microsoft.com/office/powerpoint/2010/main" val="429064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Tujuan</a:t>
            </a:r>
            <a:r>
              <a:rPr lang="en-ID" dirty="0" smtClean="0"/>
              <a:t> </a:t>
            </a:r>
            <a:r>
              <a:rPr lang="en-ID" dirty="0" err="1" smtClean="0"/>
              <a:t>Instruksional</a:t>
            </a:r>
            <a:r>
              <a:rPr lang="en-ID" dirty="0" smtClean="0"/>
              <a:t> </a:t>
            </a:r>
            <a:r>
              <a:rPr lang="en-ID" dirty="0" err="1" smtClean="0"/>
              <a:t>Umum</a:t>
            </a:r>
            <a:r>
              <a:rPr lang="en-ID" dirty="0" smtClean="0"/>
              <a:t> </a:t>
            </a:r>
            <a:endParaRPr lang="en-US" dirty="0"/>
          </a:p>
        </p:txBody>
      </p:sp>
      <p:sp>
        <p:nvSpPr>
          <p:cNvPr id="3" name="Content Placeholder 2"/>
          <p:cNvSpPr>
            <a:spLocks noGrp="1"/>
          </p:cNvSpPr>
          <p:nvPr>
            <p:ph idx="1"/>
          </p:nvPr>
        </p:nvSpPr>
        <p:spPr/>
        <p:txBody>
          <a:bodyPr/>
          <a:lstStyle/>
          <a:p>
            <a:pPr lvl="0" algn="ctr"/>
            <a:r>
              <a:rPr lang="en-US" dirty="0" err="1" smtClean="0"/>
              <a:t>Mahasiswa</a:t>
            </a:r>
            <a:r>
              <a:rPr lang="en-US" dirty="0" smtClean="0"/>
              <a:t> </a:t>
            </a:r>
            <a:r>
              <a:rPr lang="en-US" dirty="0" err="1" smtClean="0"/>
              <a:t>dapat</a:t>
            </a:r>
            <a:r>
              <a:rPr lang="en-US" dirty="0" smtClean="0"/>
              <a:t> </a:t>
            </a:r>
            <a:r>
              <a:rPr lang="en-US" dirty="0" err="1"/>
              <a:t>menjelaskan</a:t>
            </a:r>
            <a:r>
              <a:rPr lang="en-US" dirty="0"/>
              <a:t> </a:t>
            </a:r>
            <a:r>
              <a:rPr lang="en-US" dirty="0" err="1" smtClean="0"/>
              <a:t>mekanisme</a:t>
            </a:r>
            <a:r>
              <a:rPr lang="en-US" dirty="0" smtClean="0"/>
              <a:t> </a:t>
            </a:r>
            <a:r>
              <a:rPr lang="en-US" dirty="0" err="1" smtClean="0"/>
              <a:t>somatosensori</a:t>
            </a:r>
            <a:r>
              <a:rPr lang="en-US" dirty="0" smtClean="0"/>
              <a:t>, </a:t>
            </a:r>
            <a:r>
              <a:rPr lang="en-US" dirty="0" err="1" smtClean="0"/>
              <a:t>dimulai</a:t>
            </a:r>
            <a:r>
              <a:rPr lang="en-US" dirty="0" smtClean="0"/>
              <a:t> </a:t>
            </a:r>
            <a:r>
              <a:rPr lang="en-US" dirty="0" err="1" smtClean="0"/>
              <a:t>dari</a:t>
            </a:r>
            <a:r>
              <a:rPr lang="en-US" dirty="0" smtClean="0"/>
              <a:t> </a:t>
            </a:r>
            <a:r>
              <a:rPr lang="en-US" dirty="0" err="1" smtClean="0"/>
              <a:t>mekanoreseptor</a:t>
            </a:r>
            <a:r>
              <a:rPr lang="en-US" dirty="0" smtClean="0"/>
              <a:t> </a:t>
            </a:r>
            <a:r>
              <a:rPr lang="en-US" dirty="0" err="1" smtClean="0"/>
              <a:t>somatik</a:t>
            </a:r>
            <a:r>
              <a:rPr lang="en-US" dirty="0" smtClean="0"/>
              <a:t>, </a:t>
            </a:r>
            <a:r>
              <a:rPr lang="en-US" dirty="0" err="1" smtClean="0"/>
              <a:t>serabut</a:t>
            </a:r>
            <a:r>
              <a:rPr lang="en-US" dirty="0" smtClean="0"/>
              <a:t> </a:t>
            </a:r>
            <a:r>
              <a:rPr lang="en-US" dirty="0" err="1" smtClean="0"/>
              <a:t>saraf</a:t>
            </a:r>
            <a:r>
              <a:rPr lang="en-US" dirty="0" smtClean="0"/>
              <a:t> </a:t>
            </a:r>
            <a:r>
              <a:rPr lang="en-US" dirty="0" err="1" smtClean="0"/>
              <a:t>sensori</a:t>
            </a:r>
            <a:r>
              <a:rPr lang="en-US" dirty="0" smtClean="0"/>
              <a:t> </a:t>
            </a:r>
            <a:r>
              <a:rPr lang="en-US" dirty="0" err="1" smtClean="0"/>
              <a:t>asenden</a:t>
            </a:r>
            <a:r>
              <a:rPr lang="en-US" dirty="0" smtClean="0"/>
              <a:t>, </a:t>
            </a:r>
            <a:r>
              <a:rPr lang="en-US" dirty="0" err="1" smtClean="0"/>
              <a:t>jaras</a:t>
            </a:r>
            <a:r>
              <a:rPr lang="en-US" dirty="0" smtClean="0"/>
              <a:t> </a:t>
            </a:r>
            <a:r>
              <a:rPr lang="en-US" dirty="0" err="1" smtClean="0"/>
              <a:t>sensori</a:t>
            </a:r>
            <a:r>
              <a:rPr lang="en-US" dirty="0" smtClean="0"/>
              <a:t>, </a:t>
            </a:r>
            <a:r>
              <a:rPr lang="en-US" dirty="0" err="1" smtClean="0"/>
              <a:t>hingga</a:t>
            </a:r>
            <a:r>
              <a:rPr lang="en-US" dirty="0" smtClean="0"/>
              <a:t> </a:t>
            </a:r>
            <a:r>
              <a:rPr lang="en-US" dirty="0" err="1" smtClean="0"/>
              <a:t>korteks</a:t>
            </a:r>
            <a:r>
              <a:rPr lang="en-US" dirty="0" smtClean="0"/>
              <a:t> </a:t>
            </a:r>
            <a:r>
              <a:rPr lang="en-US" dirty="0" err="1" smtClean="0"/>
              <a:t>somatosensori</a:t>
            </a:r>
            <a:r>
              <a:rPr lang="en-US" dirty="0" smtClean="0"/>
              <a:t>. </a:t>
            </a:r>
            <a:endParaRPr lang="en-US" dirty="0"/>
          </a:p>
        </p:txBody>
      </p:sp>
      <p:sp>
        <p:nvSpPr>
          <p:cNvPr id="4" name="Up Ribbon 3"/>
          <p:cNvSpPr/>
          <p:nvPr/>
        </p:nvSpPr>
        <p:spPr>
          <a:xfrm>
            <a:off x="3852153" y="4756826"/>
            <a:ext cx="4552545" cy="1011676"/>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32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140" y="762000"/>
            <a:ext cx="7024744" cy="650777"/>
          </a:xfrm>
        </p:spPr>
        <p:txBody>
          <a:bodyPr>
            <a:normAutofit/>
          </a:bodyPr>
          <a:lstStyle/>
          <a:p>
            <a:pPr algn="ctr"/>
            <a:r>
              <a:rPr lang="en-ID" dirty="0" err="1" smtClean="0"/>
              <a:t>Perbedaan</a:t>
            </a:r>
            <a:r>
              <a:rPr lang="en-ID" dirty="0" smtClean="0"/>
              <a:t> </a:t>
            </a:r>
            <a:r>
              <a:rPr lang="en-ID" dirty="0" err="1" smtClean="0"/>
              <a:t>Modalitas</a:t>
            </a:r>
            <a:r>
              <a:rPr lang="en-ID" dirty="0" smtClean="0"/>
              <a:t> </a:t>
            </a:r>
            <a:r>
              <a:rPr lang="en-ID" dirty="0" err="1" smtClean="0"/>
              <a:t>Sensori</a:t>
            </a:r>
            <a:r>
              <a:rPr lang="en-ID" dirty="0" smtClean="0"/>
              <a:t> </a:t>
            </a:r>
            <a:endParaRPr lang="en-US" dirty="0"/>
          </a:p>
        </p:txBody>
      </p:sp>
      <p:sp>
        <p:nvSpPr>
          <p:cNvPr id="3" name="Text Placeholder 2"/>
          <p:cNvSpPr>
            <a:spLocks noGrp="1"/>
          </p:cNvSpPr>
          <p:nvPr>
            <p:ph type="body" idx="1"/>
          </p:nvPr>
        </p:nvSpPr>
        <p:spPr>
          <a:xfrm>
            <a:off x="805392" y="1412777"/>
            <a:ext cx="5386917" cy="762099"/>
          </a:xfrm>
        </p:spPr>
        <p:txBody>
          <a:bodyPr>
            <a:normAutofit fontScale="92500" lnSpcReduction="20000"/>
          </a:bodyPr>
          <a:lstStyle/>
          <a:p>
            <a:r>
              <a:rPr lang="en-US" dirty="0">
                <a:solidFill>
                  <a:srgbClr val="0070C0"/>
                </a:solidFill>
              </a:rPr>
              <a:t>Dorsal </a:t>
            </a:r>
            <a:r>
              <a:rPr lang="en-US" dirty="0" smtClean="0">
                <a:solidFill>
                  <a:srgbClr val="0070C0"/>
                </a:solidFill>
              </a:rPr>
              <a:t>Column–Medial </a:t>
            </a:r>
            <a:r>
              <a:rPr lang="en-US" dirty="0" err="1" smtClean="0">
                <a:solidFill>
                  <a:srgbClr val="0070C0"/>
                </a:solidFill>
              </a:rPr>
              <a:t>Lemniscal</a:t>
            </a:r>
            <a:r>
              <a:rPr lang="en-US" dirty="0" smtClean="0">
                <a:solidFill>
                  <a:srgbClr val="0070C0"/>
                </a:solidFill>
              </a:rPr>
              <a:t> System</a:t>
            </a:r>
            <a:endParaRPr lang="en-US" dirty="0">
              <a:solidFill>
                <a:srgbClr val="0070C0"/>
              </a:solidFill>
            </a:endParaRPr>
          </a:p>
        </p:txBody>
      </p:sp>
      <p:sp>
        <p:nvSpPr>
          <p:cNvPr id="4" name="Content Placeholder 3"/>
          <p:cNvSpPr>
            <a:spLocks noGrp="1"/>
          </p:cNvSpPr>
          <p:nvPr>
            <p:ph sz="half" idx="2"/>
          </p:nvPr>
        </p:nvSpPr>
        <p:spPr>
          <a:xfrm>
            <a:off x="869887" y="2512968"/>
            <a:ext cx="3959352" cy="3426106"/>
          </a:xfrm>
        </p:spPr>
        <p:txBody>
          <a:bodyPr>
            <a:normAutofit fontScale="62500" lnSpcReduction="20000"/>
          </a:bodyPr>
          <a:lstStyle/>
          <a:p>
            <a:pPr marL="0" indent="0">
              <a:buNone/>
            </a:pPr>
            <a:r>
              <a:rPr lang="en-US" dirty="0" smtClean="0"/>
              <a:t>1</a:t>
            </a:r>
            <a:r>
              <a:rPr lang="en-US" dirty="0"/>
              <a:t>. Touch sensations requiring a high degree </a:t>
            </a:r>
            <a:r>
              <a:rPr lang="en-US" dirty="0" smtClean="0"/>
              <a:t>of localization </a:t>
            </a:r>
            <a:r>
              <a:rPr lang="en-US" dirty="0"/>
              <a:t>of the stimulus</a:t>
            </a:r>
          </a:p>
          <a:p>
            <a:pPr marL="0" indent="0">
              <a:buNone/>
            </a:pPr>
            <a:r>
              <a:rPr lang="en-US" dirty="0"/>
              <a:t>2. Touch sensations </a:t>
            </a:r>
            <a:r>
              <a:rPr lang="en-US" dirty="0" smtClean="0"/>
              <a:t>requiring transmission </a:t>
            </a:r>
            <a:r>
              <a:rPr lang="en-US" dirty="0"/>
              <a:t>of </a:t>
            </a:r>
            <a:r>
              <a:rPr lang="en-US" dirty="0" smtClean="0"/>
              <a:t>fine gradations </a:t>
            </a:r>
            <a:r>
              <a:rPr lang="en-US" dirty="0"/>
              <a:t>of intensity</a:t>
            </a:r>
          </a:p>
          <a:p>
            <a:pPr marL="0" indent="0">
              <a:buNone/>
            </a:pPr>
            <a:r>
              <a:rPr lang="en-US" dirty="0"/>
              <a:t>3. Phasic sensations, such as vibratory sensations</a:t>
            </a:r>
          </a:p>
          <a:p>
            <a:pPr marL="0" indent="0">
              <a:buNone/>
            </a:pPr>
            <a:r>
              <a:rPr lang="en-US" dirty="0"/>
              <a:t>4. Sensations that signal movement against the skin</a:t>
            </a:r>
          </a:p>
          <a:p>
            <a:pPr marL="0" indent="0">
              <a:buNone/>
            </a:pPr>
            <a:r>
              <a:rPr lang="en-US" dirty="0"/>
              <a:t>5. Position sensations from the joints</a:t>
            </a:r>
          </a:p>
          <a:p>
            <a:pPr marL="0" indent="0">
              <a:buNone/>
            </a:pPr>
            <a:r>
              <a:rPr lang="en-US" dirty="0"/>
              <a:t>6. Pressure sensations having to do with fine </a:t>
            </a:r>
            <a:r>
              <a:rPr lang="en-US" dirty="0" smtClean="0"/>
              <a:t>degrees of </a:t>
            </a:r>
            <a:r>
              <a:rPr lang="en-US" dirty="0"/>
              <a:t>judgment of pressure intensity</a:t>
            </a:r>
          </a:p>
        </p:txBody>
      </p:sp>
      <p:sp>
        <p:nvSpPr>
          <p:cNvPr id="5" name="Text Placeholder 4"/>
          <p:cNvSpPr>
            <a:spLocks noGrp="1"/>
          </p:cNvSpPr>
          <p:nvPr>
            <p:ph type="body" sz="quarter" idx="3"/>
          </p:nvPr>
        </p:nvSpPr>
        <p:spPr/>
        <p:txBody>
          <a:bodyPr>
            <a:normAutofit fontScale="92500" lnSpcReduction="20000"/>
          </a:bodyPr>
          <a:lstStyle/>
          <a:p>
            <a:r>
              <a:rPr lang="id-ID" dirty="0">
                <a:solidFill>
                  <a:schemeClr val="accent3">
                    <a:lumMod val="75000"/>
                  </a:schemeClr>
                </a:solidFill>
              </a:rPr>
              <a:t>The anterolateral system (spinothalamic tract</a:t>
            </a:r>
            <a:r>
              <a:rPr lang="id-ID" dirty="0" smtClean="0"/>
              <a:t>)</a:t>
            </a:r>
            <a:endParaRPr lang="en-US" dirty="0"/>
          </a:p>
        </p:txBody>
      </p:sp>
      <p:sp>
        <p:nvSpPr>
          <p:cNvPr id="6" name="Content Placeholder 5"/>
          <p:cNvSpPr>
            <a:spLocks noGrp="1"/>
          </p:cNvSpPr>
          <p:nvPr>
            <p:ph sz="quarter" idx="4"/>
          </p:nvPr>
        </p:nvSpPr>
        <p:spPr>
          <a:xfrm>
            <a:off x="6193368" y="2512968"/>
            <a:ext cx="3419856" cy="3118287"/>
          </a:xfrm>
        </p:spPr>
        <p:txBody>
          <a:bodyPr>
            <a:noAutofit/>
          </a:bodyPr>
          <a:lstStyle/>
          <a:p>
            <a:pPr marL="0" indent="0">
              <a:buNone/>
            </a:pPr>
            <a:r>
              <a:rPr lang="en-US" sz="1800" dirty="0"/>
              <a:t>1. Pain</a:t>
            </a:r>
          </a:p>
          <a:p>
            <a:pPr marL="0" indent="0">
              <a:buNone/>
            </a:pPr>
            <a:r>
              <a:rPr lang="en-US" sz="1800" dirty="0"/>
              <a:t>2. Thermal sensations, including both warmth and cold sensations</a:t>
            </a:r>
          </a:p>
          <a:p>
            <a:pPr marL="0" indent="0">
              <a:buNone/>
            </a:pPr>
            <a:r>
              <a:rPr lang="en-US" sz="1800" dirty="0"/>
              <a:t>3. Crude touch and pressure sensations capable only of crude localizing ability on the surface of </a:t>
            </a:r>
            <a:r>
              <a:rPr lang="en-US" sz="1800" dirty="0" smtClean="0"/>
              <a:t>the body</a:t>
            </a:r>
            <a:endParaRPr lang="en-US" sz="1800" dirty="0"/>
          </a:p>
          <a:p>
            <a:pPr marL="0" indent="0">
              <a:buNone/>
            </a:pPr>
            <a:r>
              <a:rPr lang="en-US" sz="1800" dirty="0"/>
              <a:t>4. Tickle and itch sensations</a:t>
            </a:r>
          </a:p>
          <a:p>
            <a:pPr marL="0" indent="0">
              <a:buNone/>
            </a:pPr>
            <a:r>
              <a:rPr lang="en-US" sz="1800" dirty="0"/>
              <a:t>5. Sexual sensations</a:t>
            </a:r>
          </a:p>
        </p:txBody>
      </p:sp>
      <p:sp>
        <p:nvSpPr>
          <p:cNvPr id="7" name="7-Point Star 6"/>
          <p:cNvSpPr/>
          <p:nvPr/>
        </p:nvSpPr>
        <p:spPr>
          <a:xfrm>
            <a:off x="10248523" y="4363770"/>
            <a:ext cx="1620570" cy="1267485"/>
          </a:xfrm>
          <a:prstGeom prst="star7">
            <a:avLst/>
          </a:prstGeom>
          <a:solidFill>
            <a:srgbClr val="DC3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729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D" dirty="0" err="1" smtClean="0"/>
              <a:t>Perbedaan</a:t>
            </a:r>
            <a:r>
              <a:rPr lang="en-ID" dirty="0" smtClean="0"/>
              <a:t> </a:t>
            </a:r>
            <a:r>
              <a:rPr lang="en-ID" dirty="0" err="1"/>
              <a:t>K</a:t>
            </a:r>
            <a:r>
              <a:rPr lang="en-ID" dirty="0" err="1" smtClean="0"/>
              <a:t>edua</a:t>
            </a:r>
            <a:r>
              <a:rPr lang="en-ID" dirty="0" smtClean="0"/>
              <a:t> </a:t>
            </a:r>
            <a:r>
              <a:rPr lang="en-ID" dirty="0" err="1"/>
              <a:t>J</a:t>
            </a:r>
            <a:r>
              <a:rPr lang="en-ID" dirty="0" err="1" smtClean="0"/>
              <a:t>aras</a:t>
            </a:r>
            <a:r>
              <a:rPr lang="en-ID" dirty="0" smtClean="0"/>
              <a:t> </a:t>
            </a:r>
            <a:r>
              <a:rPr lang="en-ID" dirty="0" err="1"/>
              <a:t>S</a:t>
            </a:r>
            <a:r>
              <a:rPr lang="en-ID" dirty="0" err="1" smtClean="0"/>
              <a:t>omatosensori</a:t>
            </a:r>
            <a:r>
              <a:rPr lang="en-ID" dirty="0" smtClean="0"/>
              <a:t> </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The </a:t>
            </a:r>
            <a:r>
              <a:rPr lang="id-ID" dirty="0" smtClean="0"/>
              <a:t>dorsal </a:t>
            </a:r>
            <a:r>
              <a:rPr lang="id-ID" dirty="0"/>
              <a:t>column-medial lemniscal system</a:t>
            </a:r>
            <a:endParaRPr lang="en-US" dirty="0"/>
          </a:p>
        </p:txBody>
      </p:sp>
      <p:sp>
        <p:nvSpPr>
          <p:cNvPr id="6" name="Content Placeholder 5"/>
          <p:cNvSpPr>
            <a:spLocks noGrp="1"/>
          </p:cNvSpPr>
          <p:nvPr>
            <p:ph sz="half" idx="2"/>
          </p:nvPr>
        </p:nvSpPr>
        <p:spPr>
          <a:xfrm>
            <a:off x="609600" y="2239875"/>
            <a:ext cx="5386917" cy="3951288"/>
          </a:xfrm>
          <a:solidFill>
            <a:schemeClr val="bg2"/>
          </a:solidFill>
        </p:spPr>
        <p:txBody>
          <a:bodyPr>
            <a:normAutofit fontScale="70000" lnSpcReduction="20000"/>
          </a:bodyPr>
          <a:lstStyle/>
          <a:p>
            <a:r>
              <a:rPr lang="en-US" dirty="0" smtClean="0"/>
              <a:t>Crossing at the medulla oblongata</a:t>
            </a:r>
          </a:p>
          <a:p>
            <a:r>
              <a:rPr lang="en-US" dirty="0" smtClean="0"/>
              <a:t>Large </a:t>
            </a:r>
            <a:r>
              <a:rPr lang="en-US" dirty="0" err="1" smtClean="0"/>
              <a:t>myelinated</a:t>
            </a:r>
            <a:r>
              <a:rPr lang="en-US" dirty="0" smtClean="0"/>
              <a:t> </a:t>
            </a:r>
            <a:r>
              <a:rPr lang="en-US" dirty="0"/>
              <a:t>nerve fibers </a:t>
            </a:r>
            <a:endParaRPr lang="en-US" dirty="0" smtClean="0"/>
          </a:p>
          <a:p>
            <a:endParaRPr lang="en-US" dirty="0" smtClean="0"/>
          </a:p>
          <a:p>
            <a:r>
              <a:rPr lang="en-US" dirty="0" smtClean="0"/>
              <a:t>Transmit signals to the brain at </a:t>
            </a:r>
            <a:r>
              <a:rPr lang="en-US" dirty="0"/>
              <a:t>velocities of 30 to 110 </a:t>
            </a:r>
            <a:r>
              <a:rPr lang="en-US" dirty="0" smtClean="0"/>
              <a:t>m/sec</a:t>
            </a:r>
          </a:p>
          <a:p>
            <a:endParaRPr lang="en-US" dirty="0" smtClean="0"/>
          </a:p>
          <a:p>
            <a:r>
              <a:rPr lang="en-US" dirty="0" smtClean="0"/>
              <a:t>High degree </a:t>
            </a:r>
            <a:r>
              <a:rPr lang="en-US" dirty="0"/>
              <a:t>of spatial </a:t>
            </a:r>
            <a:r>
              <a:rPr lang="en-US" dirty="0" smtClean="0"/>
              <a:t>orientation (localization) </a:t>
            </a:r>
          </a:p>
          <a:p>
            <a:r>
              <a:rPr lang="en-US" dirty="0" smtClean="0"/>
              <a:t>Limited to </a:t>
            </a:r>
            <a:r>
              <a:rPr lang="en-US" dirty="0"/>
              <a:t>discrete types </a:t>
            </a:r>
            <a:r>
              <a:rPr lang="en-US" dirty="0" smtClean="0"/>
              <a:t>of </a:t>
            </a:r>
            <a:r>
              <a:rPr lang="en-US" dirty="0" err="1" smtClean="0"/>
              <a:t>mechanoreceptive</a:t>
            </a:r>
            <a:r>
              <a:rPr lang="en-US" dirty="0" smtClean="0"/>
              <a:t> sensations</a:t>
            </a:r>
          </a:p>
          <a:p>
            <a:endParaRPr lang="en-US" dirty="0" smtClean="0"/>
          </a:p>
          <a:p>
            <a:endParaRPr lang="en-US" dirty="0"/>
          </a:p>
          <a:p>
            <a:r>
              <a:rPr lang="en-US" dirty="0" smtClean="0"/>
              <a:t>Transmit rapidly changing stimulus </a:t>
            </a:r>
            <a:endParaRPr lang="en-US" dirty="0" smtClean="0">
              <a:solidFill>
                <a:schemeClr val="tx1"/>
              </a:solidFill>
            </a:endParaRPr>
          </a:p>
          <a:p>
            <a:endParaRPr lang="en-US" dirty="0" smtClean="0">
              <a:solidFill>
                <a:schemeClr val="tx1"/>
              </a:solidFill>
            </a:endParaRPr>
          </a:p>
          <a:p>
            <a:endParaRPr lang="en-US" dirty="0"/>
          </a:p>
        </p:txBody>
      </p:sp>
      <p:sp>
        <p:nvSpPr>
          <p:cNvPr id="7" name="Text Placeholder 6"/>
          <p:cNvSpPr>
            <a:spLocks noGrp="1"/>
          </p:cNvSpPr>
          <p:nvPr>
            <p:ph type="body" sz="quarter" idx="3"/>
          </p:nvPr>
        </p:nvSpPr>
        <p:spPr/>
        <p:txBody>
          <a:bodyPr>
            <a:normAutofit fontScale="92500" lnSpcReduction="20000"/>
          </a:bodyPr>
          <a:lstStyle/>
          <a:p>
            <a:r>
              <a:rPr lang="id-ID" dirty="0"/>
              <a:t>The anterolateral system (spinothalamic tract)</a:t>
            </a:r>
            <a:endParaRPr lang="en-US" dirty="0"/>
          </a:p>
        </p:txBody>
      </p:sp>
      <p:sp>
        <p:nvSpPr>
          <p:cNvPr id="8" name="Content Placeholder 7"/>
          <p:cNvSpPr>
            <a:spLocks noGrp="1"/>
          </p:cNvSpPr>
          <p:nvPr>
            <p:ph sz="quarter" idx="4"/>
          </p:nvPr>
        </p:nvSpPr>
        <p:spPr>
          <a:solidFill>
            <a:schemeClr val="accent4">
              <a:lumMod val="20000"/>
              <a:lumOff val="80000"/>
            </a:schemeClr>
          </a:solidFill>
        </p:spPr>
        <p:txBody>
          <a:bodyPr>
            <a:noAutofit/>
          </a:bodyPr>
          <a:lstStyle/>
          <a:p>
            <a:r>
              <a:rPr lang="en-US" sz="2000" dirty="0"/>
              <a:t>Crossing at the medulla </a:t>
            </a:r>
            <a:r>
              <a:rPr lang="en-US" sz="2000" dirty="0" err="1"/>
              <a:t>spinalis</a:t>
            </a:r>
            <a:r>
              <a:rPr lang="en-US" sz="2000" dirty="0"/>
              <a:t> </a:t>
            </a:r>
          </a:p>
          <a:p>
            <a:r>
              <a:rPr lang="en-US" sz="2000" dirty="0"/>
              <a:t>Smaller </a:t>
            </a:r>
            <a:r>
              <a:rPr lang="en-US" sz="2000" dirty="0" err="1"/>
              <a:t>myelinated</a:t>
            </a:r>
            <a:r>
              <a:rPr lang="en-US" sz="2000" dirty="0"/>
              <a:t> fibers that transmit signals at</a:t>
            </a:r>
          </a:p>
          <a:p>
            <a:r>
              <a:rPr lang="en-US" sz="2000" dirty="0"/>
              <a:t>Transmit signals at velocities ranging from a few meters per second up to 40 m/sec </a:t>
            </a:r>
          </a:p>
          <a:p>
            <a:r>
              <a:rPr lang="en-US" sz="2000" dirty="0"/>
              <a:t>Less spatial orientation</a:t>
            </a:r>
          </a:p>
          <a:p>
            <a:r>
              <a:rPr lang="en-US" sz="2000" dirty="0"/>
              <a:t>Able to transmit a broad spectrum of sensory: pain, warmth, cold, and crude tactile sensations</a:t>
            </a:r>
          </a:p>
          <a:p>
            <a:r>
              <a:rPr lang="en-US" sz="2000" dirty="0"/>
              <a:t>More </a:t>
            </a:r>
            <a:r>
              <a:rPr lang="en-US" sz="2000" dirty="0" err="1"/>
              <a:t>sensitives</a:t>
            </a:r>
            <a:r>
              <a:rPr lang="en-US" sz="2000" dirty="0"/>
              <a:t> in terms of intensity of stimulus </a:t>
            </a:r>
          </a:p>
          <a:p>
            <a:endParaRPr lang="en-US" sz="2000" dirty="0"/>
          </a:p>
        </p:txBody>
      </p:sp>
    </p:spTree>
    <p:extLst>
      <p:ext uri="{BB962C8B-B14F-4D97-AF65-F5344CB8AC3E}">
        <p14:creationId xmlns:p14="http://schemas.microsoft.com/office/powerpoint/2010/main" val="26623320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268" y="1052736"/>
            <a:ext cx="5867400" cy="5234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D" dirty="0" err="1" smtClean="0"/>
              <a:t>Korteks</a:t>
            </a:r>
            <a:r>
              <a:rPr lang="en-ID" dirty="0" smtClean="0"/>
              <a:t> </a:t>
            </a:r>
            <a:r>
              <a:rPr lang="en-ID" dirty="0" err="1" smtClean="0"/>
              <a:t>Somatosensori</a:t>
            </a:r>
            <a:r>
              <a:rPr lang="en-ID" dirty="0" smtClean="0"/>
              <a:t> </a:t>
            </a:r>
            <a:endParaRPr lang="en-US" dirty="0"/>
          </a:p>
        </p:txBody>
      </p:sp>
    </p:spTree>
    <p:extLst>
      <p:ext uri="{BB962C8B-B14F-4D97-AF65-F5344CB8AC3E}">
        <p14:creationId xmlns:p14="http://schemas.microsoft.com/office/powerpoint/2010/main" val="5850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6" y="2174875"/>
            <a:ext cx="5272951" cy="3951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idx="1"/>
          </p:nvPr>
        </p:nvSpPr>
        <p:spPr/>
        <p:txBody>
          <a:bodyPr/>
          <a:lstStyle/>
          <a:p>
            <a:pPr algn="ctr"/>
            <a:r>
              <a:rPr lang="en-ID" dirty="0" smtClean="0"/>
              <a:t>Area </a:t>
            </a:r>
            <a:r>
              <a:rPr lang="en-ID" dirty="0" err="1" smtClean="0"/>
              <a:t>Somatosensori</a:t>
            </a:r>
            <a:r>
              <a:rPr lang="en-ID" dirty="0" smtClean="0"/>
              <a:t> </a:t>
            </a:r>
            <a:endParaRPr lang="en-US" dirty="0"/>
          </a:p>
        </p:txBody>
      </p:sp>
      <p:sp>
        <p:nvSpPr>
          <p:cNvPr id="8" name="Text Placeholder 7"/>
          <p:cNvSpPr>
            <a:spLocks noGrp="1"/>
          </p:cNvSpPr>
          <p:nvPr>
            <p:ph type="body" sz="quarter" idx="3"/>
          </p:nvPr>
        </p:nvSpPr>
        <p:spPr/>
        <p:txBody>
          <a:bodyPr/>
          <a:lstStyle/>
          <a:p>
            <a:pPr algn="ctr"/>
            <a:r>
              <a:rPr lang="en-ID" dirty="0" err="1" smtClean="0"/>
              <a:t>Homonkulus</a:t>
            </a:r>
            <a:r>
              <a:rPr lang="en-ID" dirty="0" smtClean="0"/>
              <a:t> </a:t>
            </a:r>
            <a:r>
              <a:rPr lang="en-ID" dirty="0" err="1" smtClean="0"/>
              <a:t>Sensori</a:t>
            </a:r>
            <a:r>
              <a:rPr lang="en-ID" dirty="0" smtClean="0"/>
              <a:t> </a:t>
            </a:r>
            <a:endParaRPr lang="en-US" dirty="0"/>
          </a:p>
        </p:txBody>
      </p:sp>
      <p:sp>
        <p:nvSpPr>
          <p:cNvPr id="9" name="Content Placeholder 8"/>
          <p:cNvSpPr>
            <a:spLocks noGrp="1"/>
          </p:cNvSpPr>
          <p:nvPr>
            <p:ph sz="quarter" idx="4"/>
          </p:nvPr>
        </p:nvSpPr>
        <p:spPr/>
        <p:txBody>
          <a:bodyPr/>
          <a:lstStyle/>
          <a:p>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368" y="2174874"/>
            <a:ext cx="5389032" cy="39512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2516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Functions of Somatosensory Area I</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To localize </a:t>
            </a:r>
            <a:r>
              <a:rPr lang="en-US" dirty="0"/>
              <a:t>discretely </a:t>
            </a:r>
            <a:r>
              <a:rPr lang="en-US" dirty="0" smtClean="0"/>
              <a:t>the different </a:t>
            </a:r>
            <a:r>
              <a:rPr lang="en-US" dirty="0"/>
              <a:t>sensations in the different parts of </a:t>
            </a:r>
            <a:r>
              <a:rPr lang="en-US" dirty="0" smtClean="0"/>
              <a:t>the body </a:t>
            </a:r>
          </a:p>
          <a:p>
            <a:pPr marL="514350" indent="-514350">
              <a:buAutoNum type="arabicPeriod"/>
            </a:pPr>
            <a:r>
              <a:rPr lang="en-US" dirty="0" smtClean="0"/>
              <a:t>To judge </a:t>
            </a:r>
            <a:r>
              <a:rPr lang="en-US" dirty="0"/>
              <a:t>critical degrees of pressure against the </a:t>
            </a:r>
            <a:r>
              <a:rPr lang="en-US" dirty="0" smtClean="0"/>
              <a:t>body</a:t>
            </a:r>
          </a:p>
          <a:p>
            <a:pPr marL="514350" indent="-514350">
              <a:buAutoNum type="arabicPeriod"/>
            </a:pPr>
            <a:r>
              <a:rPr lang="en-US" dirty="0" smtClean="0"/>
              <a:t>To judge </a:t>
            </a:r>
            <a:r>
              <a:rPr lang="en-US" dirty="0"/>
              <a:t>the weights of </a:t>
            </a:r>
            <a:r>
              <a:rPr lang="en-US" dirty="0" smtClean="0"/>
              <a:t>objects</a:t>
            </a:r>
          </a:p>
          <a:p>
            <a:pPr marL="514350" indent="-514350">
              <a:buAutoNum type="arabicPeriod"/>
            </a:pPr>
            <a:r>
              <a:rPr lang="en-US" dirty="0" smtClean="0"/>
              <a:t>To identify shapes </a:t>
            </a:r>
            <a:r>
              <a:rPr lang="en-US" dirty="0"/>
              <a:t>or forms of objects </a:t>
            </a:r>
            <a:r>
              <a:rPr lang="en-US" dirty="0" smtClean="0"/>
              <a:t>(</a:t>
            </a:r>
            <a:r>
              <a:rPr lang="en-US" i="1" dirty="0" err="1" smtClean="0"/>
              <a:t>stereognosis</a:t>
            </a:r>
            <a:r>
              <a:rPr lang="en-US" dirty="0"/>
              <a:t>) </a:t>
            </a:r>
            <a:endParaRPr lang="en-US" dirty="0" smtClean="0"/>
          </a:p>
          <a:p>
            <a:pPr marL="514350" indent="-514350">
              <a:buAutoNum type="arabicPeriod"/>
            </a:pPr>
            <a:r>
              <a:rPr lang="en-US" dirty="0" smtClean="0"/>
              <a:t>To judge </a:t>
            </a:r>
            <a:r>
              <a:rPr lang="en-US" dirty="0"/>
              <a:t>texture of materials</a:t>
            </a:r>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25895402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65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Alat</a:t>
            </a:r>
            <a:r>
              <a:rPr lang="en-ID" dirty="0" smtClean="0"/>
              <a:t> </a:t>
            </a:r>
            <a:r>
              <a:rPr lang="en-ID" dirty="0" err="1" smtClean="0"/>
              <a:t>dan</a:t>
            </a:r>
            <a:r>
              <a:rPr lang="en-ID" dirty="0" smtClean="0"/>
              <a:t> </a:t>
            </a:r>
            <a:r>
              <a:rPr lang="en-ID" dirty="0" err="1" smtClean="0"/>
              <a:t>Bahan</a:t>
            </a:r>
            <a:r>
              <a:rPr lang="en-ID" dirty="0" smtClean="0"/>
              <a:t> </a:t>
            </a:r>
            <a:endParaRPr lang="en-US" dirty="0"/>
          </a:p>
        </p:txBody>
      </p:sp>
      <p:sp>
        <p:nvSpPr>
          <p:cNvPr id="3" name="Content Placeholder 2"/>
          <p:cNvSpPr>
            <a:spLocks noGrp="1"/>
          </p:cNvSpPr>
          <p:nvPr>
            <p:ph sz="half" idx="1"/>
          </p:nvPr>
        </p:nvSpPr>
        <p:spPr/>
        <p:txBody>
          <a:bodyPr>
            <a:normAutofit/>
          </a:bodyPr>
          <a:lstStyle/>
          <a:p>
            <a:r>
              <a:rPr lang="en-ID" dirty="0" err="1" smtClean="0"/>
              <a:t>Penggaris</a:t>
            </a:r>
            <a:r>
              <a:rPr lang="en-ID" dirty="0" smtClean="0"/>
              <a:t> </a:t>
            </a:r>
          </a:p>
          <a:p>
            <a:r>
              <a:rPr lang="en-ID" dirty="0" err="1" smtClean="0"/>
              <a:t>Spidol</a:t>
            </a:r>
            <a:r>
              <a:rPr lang="en-ID" dirty="0" smtClean="0"/>
              <a:t> </a:t>
            </a:r>
            <a:r>
              <a:rPr lang="en-ID" dirty="0" err="1" smtClean="0"/>
              <a:t>beraneka</a:t>
            </a:r>
            <a:r>
              <a:rPr lang="en-ID" dirty="0" smtClean="0"/>
              <a:t> </a:t>
            </a:r>
            <a:r>
              <a:rPr lang="en-ID" dirty="0" err="1" smtClean="0"/>
              <a:t>warna</a:t>
            </a:r>
            <a:endParaRPr lang="en-ID" dirty="0"/>
          </a:p>
          <a:p>
            <a:r>
              <a:rPr lang="en-ID" dirty="0" err="1" smtClean="0"/>
              <a:t>Jarum</a:t>
            </a:r>
            <a:r>
              <a:rPr lang="en-ID" dirty="0" smtClean="0"/>
              <a:t> bundle</a:t>
            </a:r>
          </a:p>
          <a:p>
            <a:r>
              <a:rPr lang="en-ID" dirty="0" err="1" smtClean="0"/>
              <a:t>Tangkai</a:t>
            </a:r>
            <a:r>
              <a:rPr lang="en-ID" dirty="0" smtClean="0"/>
              <a:t> </a:t>
            </a:r>
            <a:r>
              <a:rPr lang="en-ID" dirty="0" err="1" smtClean="0"/>
              <a:t>logam</a:t>
            </a:r>
            <a:r>
              <a:rPr lang="en-ID" dirty="0" smtClean="0"/>
              <a:t> </a:t>
            </a:r>
          </a:p>
          <a:p>
            <a:r>
              <a:rPr lang="en-ID" dirty="0" err="1" smtClean="0"/>
              <a:t>Es</a:t>
            </a:r>
            <a:endParaRPr lang="en-ID" dirty="0" smtClean="0"/>
          </a:p>
          <a:p>
            <a:r>
              <a:rPr lang="en-ID" dirty="0" smtClean="0"/>
              <a:t>Air </a:t>
            </a:r>
          </a:p>
          <a:p>
            <a:endParaRPr lang="en-US" dirty="0"/>
          </a:p>
        </p:txBody>
      </p:sp>
      <p:sp>
        <p:nvSpPr>
          <p:cNvPr id="4" name="Content Placeholder 3"/>
          <p:cNvSpPr>
            <a:spLocks noGrp="1"/>
          </p:cNvSpPr>
          <p:nvPr>
            <p:ph sz="half" idx="2"/>
          </p:nvPr>
        </p:nvSpPr>
        <p:spPr/>
        <p:txBody>
          <a:bodyPr/>
          <a:lstStyle/>
          <a:p>
            <a:r>
              <a:rPr lang="en-ID" dirty="0" err="1" smtClean="0"/>
              <a:t>Baskom</a:t>
            </a:r>
            <a:r>
              <a:rPr lang="en-ID" dirty="0" smtClean="0"/>
              <a:t> </a:t>
            </a:r>
          </a:p>
          <a:p>
            <a:r>
              <a:rPr lang="en-ID" dirty="0" err="1" smtClean="0"/>
              <a:t>Temperatur</a:t>
            </a:r>
            <a:r>
              <a:rPr lang="en-ID" dirty="0" smtClean="0"/>
              <a:t> </a:t>
            </a:r>
            <a:r>
              <a:rPr lang="en-ID" dirty="0" err="1"/>
              <a:t>batang</a:t>
            </a:r>
            <a:r>
              <a:rPr lang="en-ID" dirty="0"/>
              <a:t> </a:t>
            </a:r>
          </a:p>
          <a:p>
            <a:r>
              <a:rPr lang="en-ID" dirty="0" err="1" smtClean="0"/>
              <a:t>Palu</a:t>
            </a:r>
            <a:r>
              <a:rPr lang="en-ID" dirty="0" smtClean="0"/>
              <a:t> </a:t>
            </a:r>
            <a:r>
              <a:rPr lang="en-ID" dirty="0" err="1" smtClean="0"/>
              <a:t>refleks</a:t>
            </a:r>
            <a:r>
              <a:rPr lang="en-ID" dirty="0" smtClean="0"/>
              <a:t> </a:t>
            </a:r>
          </a:p>
          <a:p>
            <a:r>
              <a:rPr lang="en-ID" i="1" dirty="0" smtClean="0"/>
              <a:t>Cotton buds</a:t>
            </a:r>
          </a:p>
          <a:p>
            <a:r>
              <a:rPr lang="en-ID" dirty="0" err="1" smtClean="0"/>
              <a:t>Garpu</a:t>
            </a:r>
            <a:r>
              <a:rPr lang="en-ID" dirty="0" smtClean="0"/>
              <a:t> </a:t>
            </a:r>
            <a:r>
              <a:rPr lang="en-ID" dirty="0" err="1" smtClean="0"/>
              <a:t>tala</a:t>
            </a:r>
            <a:endParaRPr lang="en-ID" dirty="0" smtClean="0"/>
          </a:p>
          <a:p>
            <a:r>
              <a:rPr lang="en-ID" dirty="0" err="1" smtClean="0"/>
              <a:t>Penjepit</a:t>
            </a:r>
            <a:r>
              <a:rPr lang="en-ID" dirty="0" smtClean="0"/>
              <a:t> </a:t>
            </a:r>
            <a:r>
              <a:rPr lang="en-ID" dirty="0" err="1" smtClean="0"/>
              <a:t>kertas</a:t>
            </a:r>
            <a:r>
              <a:rPr lang="en-ID" dirty="0" smtClean="0"/>
              <a:t> </a:t>
            </a:r>
          </a:p>
          <a:p>
            <a:endParaRPr lang="en-US" dirty="0"/>
          </a:p>
        </p:txBody>
      </p:sp>
    </p:spTree>
    <p:extLst>
      <p:ext uri="{BB962C8B-B14F-4D97-AF65-F5344CB8AC3E}">
        <p14:creationId xmlns:p14="http://schemas.microsoft.com/office/powerpoint/2010/main" val="291098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Cara </a:t>
            </a:r>
            <a:r>
              <a:rPr lang="en-ID" dirty="0" err="1" smtClean="0"/>
              <a:t>Kerja</a:t>
            </a:r>
            <a:endParaRPr lang="en-US" dirty="0"/>
          </a:p>
        </p:txBody>
      </p:sp>
      <p:sp>
        <p:nvSpPr>
          <p:cNvPr id="3" name="Content Placeholder 2"/>
          <p:cNvSpPr>
            <a:spLocks noGrp="1"/>
          </p:cNvSpPr>
          <p:nvPr>
            <p:ph idx="1"/>
          </p:nvPr>
        </p:nvSpPr>
        <p:spPr/>
        <p:txBody>
          <a:bodyPr/>
          <a:lstStyle/>
          <a:p>
            <a:r>
              <a:rPr lang="id-ID" dirty="0"/>
              <a:t>Salah satu anggota </a:t>
            </a:r>
            <a:r>
              <a:rPr lang="id-ID" dirty="0" smtClean="0"/>
              <a:t>kelompok</a:t>
            </a:r>
            <a:r>
              <a:rPr lang="en-ID" dirty="0" smtClean="0"/>
              <a:t>/ </a:t>
            </a:r>
            <a:r>
              <a:rPr lang="en-ID" dirty="0" err="1" smtClean="0"/>
              <a:t>keluarga</a:t>
            </a:r>
            <a:r>
              <a:rPr lang="en-ID" dirty="0" smtClean="0"/>
              <a:t> </a:t>
            </a:r>
            <a:r>
              <a:rPr lang="id-ID" dirty="0" smtClean="0"/>
              <a:t>ditunjuk </a:t>
            </a:r>
            <a:r>
              <a:rPr lang="id-ID" dirty="0"/>
              <a:t>menjadi naracoba/probandus. </a:t>
            </a:r>
            <a:endParaRPr lang="en-ID" dirty="0" smtClean="0"/>
          </a:p>
          <a:p>
            <a:r>
              <a:rPr lang="id-ID" dirty="0" smtClean="0"/>
              <a:t>Anggota kelompok yang lain</a:t>
            </a:r>
            <a:r>
              <a:rPr lang="en-ID" dirty="0" smtClean="0"/>
              <a:t>/ </a:t>
            </a:r>
            <a:r>
              <a:rPr lang="en-ID" dirty="0" err="1" smtClean="0"/>
              <a:t>mahasiswa</a:t>
            </a:r>
            <a:r>
              <a:rPr lang="en-ID" dirty="0" smtClean="0"/>
              <a:t> </a:t>
            </a:r>
            <a:r>
              <a:rPr lang="en-ID" dirty="0" err="1" smtClean="0"/>
              <a:t>ybs</a:t>
            </a:r>
            <a:r>
              <a:rPr lang="en-ID" dirty="0" smtClean="0"/>
              <a:t>. </a:t>
            </a:r>
            <a:r>
              <a:rPr lang="id-ID" dirty="0" smtClean="0"/>
              <a:t>bertindak </a:t>
            </a:r>
            <a:r>
              <a:rPr lang="id-ID" dirty="0"/>
              <a:t>sebagai penguji dan pengamat. </a:t>
            </a:r>
            <a:endParaRPr lang="en-ID" dirty="0" smtClean="0"/>
          </a:p>
          <a:p>
            <a:r>
              <a:rPr lang="id-ID" dirty="0" smtClean="0"/>
              <a:t>Lakukan </a:t>
            </a:r>
            <a:r>
              <a:rPr lang="id-ID" dirty="0"/>
              <a:t>pemeriksaan-pemeriksaan di bawah </a:t>
            </a:r>
            <a:r>
              <a:rPr lang="en-ID" dirty="0" err="1" smtClean="0"/>
              <a:t>ini</a:t>
            </a:r>
            <a:r>
              <a:rPr lang="en-ID" dirty="0" smtClean="0"/>
              <a:t> </a:t>
            </a:r>
            <a:r>
              <a:rPr lang="id-ID" dirty="0" smtClean="0"/>
              <a:t>dan </a:t>
            </a:r>
            <a:r>
              <a:rPr lang="en-ID" dirty="0"/>
              <a:t>c</a:t>
            </a:r>
            <a:r>
              <a:rPr lang="id-ID" dirty="0" smtClean="0"/>
              <a:t>atatlah </a:t>
            </a:r>
            <a:r>
              <a:rPr lang="id-ID" dirty="0"/>
              <a:t>data naracoba pada lembar kerja.</a:t>
            </a:r>
            <a:endParaRPr lang="en-US" dirty="0"/>
          </a:p>
          <a:p>
            <a:endParaRPr lang="en-US" dirty="0"/>
          </a:p>
        </p:txBody>
      </p:sp>
    </p:spTree>
    <p:extLst>
      <p:ext uri="{BB962C8B-B14F-4D97-AF65-F5344CB8AC3E}">
        <p14:creationId xmlns:p14="http://schemas.microsoft.com/office/powerpoint/2010/main" val="3118072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Sensori</a:t>
            </a:r>
            <a:r>
              <a:rPr lang="en-ID" dirty="0" smtClean="0"/>
              <a:t> </a:t>
            </a:r>
            <a:r>
              <a:rPr lang="en-ID" dirty="0" err="1" smtClean="0"/>
              <a:t>Kulit</a:t>
            </a:r>
            <a:r>
              <a:rPr lang="en-ID" dirty="0" smtClean="0"/>
              <a:t> </a:t>
            </a:r>
            <a:endParaRPr lang="en-US" dirty="0"/>
          </a:p>
        </p:txBody>
      </p:sp>
      <p:sp>
        <p:nvSpPr>
          <p:cNvPr id="3" name="Content Placeholder 2"/>
          <p:cNvSpPr>
            <a:spLocks noGrp="1"/>
          </p:cNvSpPr>
          <p:nvPr>
            <p:ph idx="1"/>
          </p:nvPr>
        </p:nvSpPr>
        <p:spPr/>
        <p:txBody>
          <a:bodyPr/>
          <a:lstStyle/>
          <a:p>
            <a:pPr lvl="0"/>
            <a:r>
              <a:rPr lang="en-US" dirty="0" err="1"/>
              <a:t>Naracoba</a:t>
            </a:r>
            <a:r>
              <a:rPr lang="en-US" dirty="0"/>
              <a:t> </a:t>
            </a:r>
            <a:r>
              <a:rPr lang="en-US" dirty="0" err="1"/>
              <a:t>meletakkan</a:t>
            </a:r>
            <a:r>
              <a:rPr lang="en-US" dirty="0"/>
              <a:t> </a:t>
            </a:r>
            <a:r>
              <a:rPr lang="en-US" dirty="0" err="1"/>
              <a:t>tangan</a:t>
            </a:r>
            <a:r>
              <a:rPr lang="en-US" dirty="0"/>
              <a:t> </a:t>
            </a:r>
            <a:r>
              <a:rPr lang="en-US" dirty="0" err="1"/>
              <a:t>kirinya</a:t>
            </a:r>
            <a:r>
              <a:rPr lang="en-US" dirty="0"/>
              <a:t>  </a:t>
            </a:r>
            <a:r>
              <a:rPr lang="en-US" dirty="0" err="1"/>
              <a:t>tengkurap</a:t>
            </a:r>
            <a:r>
              <a:rPr lang="en-US" dirty="0"/>
              <a:t> di </a:t>
            </a:r>
            <a:r>
              <a:rPr lang="en-US" dirty="0" err="1"/>
              <a:t>meja</a:t>
            </a:r>
            <a:r>
              <a:rPr lang="en-US" dirty="0"/>
              <a:t> </a:t>
            </a:r>
            <a:r>
              <a:rPr lang="en-US" dirty="0" err="1"/>
              <a:t>dan</a:t>
            </a:r>
            <a:r>
              <a:rPr lang="en-US" dirty="0"/>
              <a:t> </a:t>
            </a:r>
            <a:r>
              <a:rPr lang="en-US" dirty="0" err="1"/>
              <a:t>kedua</a:t>
            </a:r>
            <a:r>
              <a:rPr lang="en-US" dirty="0"/>
              <a:t> </a:t>
            </a:r>
            <a:r>
              <a:rPr lang="en-US" dirty="0" err="1"/>
              <a:t>matanya</a:t>
            </a:r>
            <a:r>
              <a:rPr lang="en-US" dirty="0"/>
              <a:t> </a:t>
            </a:r>
            <a:r>
              <a:rPr lang="en-US" dirty="0" err="1"/>
              <a:t>ditutup</a:t>
            </a:r>
            <a:endParaRPr lang="en-US" dirty="0"/>
          </a:p>
          <a:p>
            <a:pPr lvl="0"/>
            <a:r>
              <a:rPr lang="en-US" dirty="0" err="1"/>
              <a:t>Penguji</a:t>
            </a:r>
            <a:r>
              <a:rPr lang="en-US" dirty="0"/>
              <a:t> </a:t>
            </a:r>
            <a:r>
              <a:rPr lang="en-US" dirty="0" err="1"/>
              <a:t>membuat</a:t>
            </a:r>
            <a:r>
              <a:rPr lang="en-US" dirty="0"/>
              <a:t> </a:t>
            </a:r>
            <a:r>
              <a:rPr lang="en-US" dirty="0" err="1"/>
              <a:t>gambar</a:t>
            </a:r>
            <a:r>
              <a:rPr lang="en-US" dirty="0"/>
              <a:t> </a:t>
            </a:r>
            <a:r>
              <a:rPr lang="en-US" dirty="0" err="1"/>
              <a:t>bujur</a:t>
            </a:r>
            <a:r>
              <a:rPr lang="en-US" dirty="0"/>
              <a:t> </a:t>
            </a:r>
            <a:r>
              <a:rPr lang="en-US" dirty="0" err="1"/>
              <a:t>sangkar</a:t>
            </a:r>
            <a:r>
              <a:rPr lang="en-US" dirty="0"/>
              <a:t> 4 cm</a:t>
            </a:r>
            <a:r>
              <a:rPr lang="en-US" baseline="30000" dirty="0"/>
              <a:t>2</a:t>
            </a:r>
            <a:r>
              <a:rPr lang="en-US" dirty="0"/>
              <a:t> (2 cm x 2 cm).  </a:t>
            </a:r>
            <a:r>
              <a:rPr lang="en-US" dirty="0" err="1"/>
              <a:t>B</a:t>
            </a:r>
            <a:r>
              <a:rPr lang="en-US" dirty="0" err="1" smtClean="0"/>
              <a:t>agilah</a:t>
            </a:r>
            <a:r>
              <a:rPr lang="en-US" dirty="0" smtClean="0"/>
              <a:t> </a:t>
            </a:r>
            <a:r>
              <a:rPr lang="en-US" dirty="0" err="1"/>
              <a:t>petak</a:t>
            </a:r>
            <a:r>
              <a:rPr lang="en-US" dirty="0"/>
              <a:t> </a:t>
            </a:r>
            <a:r>
              <a:rPr lang="en-US" dirty="0" err="1"/>
              <a:t>bujur</a:t>
            </a:r>
            <a:r>
              <a:rPr lang="en-US" dirty="0"/>
              <a:t> </a:t>
            </a:r>
            <a:r>
              <a:rPr lang="en-US" dirty="0" err="1"/>
              <a:t>sangkar</a:t>
            </a:r>
            <a:r>
              <a:rPr lang="en-US" dirty="0"/>
              <a:t> </a:t>
            </a:r>
            <a:r>
              <a:rPr lang="en-US" dirty="0" err="1"/>
              <a:t>tersebut</a:t>
            </a:r>
            <a:r>
              <a:rPr lang="en-US" dirty="0"/>
              <a:t> </a:t>
            </a:r>
            <a:r>
              <a:rPr lang="en-US" dirty="0" err="1"/>
              <a:t>menjadi</a:t>
            </a:r>
            <a:r>
              <a:rPr lang="en-US" dirty="0"/>
              <a:t> </a:t>
            </a:r>
            <a:r>
              <a:rPr lang="en-US" dirty="0" smtClean="0"/>
              <a:t>16 </a:t>
            </a:r>
            <a:r>
              <a:rPr lang="en-US" dirty="0" err="1" smtClean="0"/>
              <a:t>bujur</a:t>
            </a:r>
            <a:r>
              <a:rPr lang="en-US" dirty="0" smtClean="0"/>
              <a:t> </a:t>
            </a:r>
            <a:r>
              <a:rPr lang="en-US" dirty="0" err="1"/>
              <a:t>sangkar</a:t>
            </a:r>
            <a:r>
              <a:rPr lang="en-US" dirty="0"/>
              <a:t> </a:t>
            </a:r>
            <a:r>
              <a:rPr lang="en-US" dirty="0" err="1" smtClean="0"/>
              <a:t>kecil</a:t>
            </a:r>
            <a:r>
              <a:rPr lang="en-US" dirty="0" smtClean="0"/>
              <a:t>. (</a:t>
            </a:r>
            <a:r>
              <a:rPr lang="en-US" dirty="0" err="1" smtClean="0"/>
              <a:t>Dapat</a:t>
            </a:r>
            <a:r>
              <a:rPr lang="en-US" dirty="0" smtClean="0"/>
              <a:t> </a:t>
            </a:r>
            <a:r>
              <a:rPr lang="en-US" dirty="0" err="1" smtClean="0"/>
              <a:t>juga</a:t>
            </a:r>
            <a:r>
              <a:rPr lang="en-US" dirty="0" smtClean="0"/>
              <a:t> </a:t>
            </a:r>
            <a:r>
              <a:rPr lang="en-US" dirty="0" err="1" smtClean="0"/>
              <a:t>dibagi</a:t>
            </a:r>
            <a:r>
              <a:rPr lang="en-US" dirty="0" smtClean="0"/>
              <a:t> </a:t>
            </a:r>
            <a:r>
              <a:rPr lang="en-US" dirty="0" err="1" smtClean="0"/>
              <a:t>lagi</a:t>
            </a:r>
            <a:r>
              <a:rPr lang="en-US" dirty="0" smtClean="0"/>
              <a:t> </a:t>
            </a:r>
            <a:r>
              <a:rPr lang="en-US" dirty="0" err="1" smtClean="0"/>
              <a:t>menjadi</a:t>
            </a:r>
            <a:r>
              <a:rPr lang="en-US" dirty="0" smtClean="0"/>
              <a:t> </a:t>
            </a:r>
            <a:r>
              <a:rPr lang="en-US" dirty="0" err="1" smtClean="0"/>
              <a:t>kotak-kotak</a:t>
            </a:r>
            <a:r>
              <a:rPr lang="en-US" dirty="0" smtClean="0"/>
              <a:t> yang </a:t>
            </a:r>
            <a:r>
              <a:rPr lang="en-US" dirty="0" err="1" smtClean="0"/>
              <a:t>lebih</a:t>
            </a:r>
            <a:r>
              <a:rPr lang="en-US" dirty="0" smtClean="0"/>
              <a:t> </a:t>
            </a:r>
            <a:r>
              <a:rPr lang="en-US" dirty="0" err="1" smtClean="0"/>
              <a:t>kecil</a:t>
            </a:r>
            <a:r>
              <a:rPr lang="en-US" dirty="0" smtClean="0"/>
              <a:t> </a:t>
            </a:r>
            <a:r>
              <a:rPr lang="en-US" dirty="0" err="1" smtClean="0"/>
              <a:t>sebanyak</a:t>
            </a:r>
            <a:r>
              <a:rPr lang="en-US" dirty="0" smtClean="0"/>
              <a:t> 144 </a:t>
            </a:r>
            <a:r>
              <a:rPr lang="en-US" dirty="0" err="1" smtClean="0"/>
              <a:t>kotak</a:t>
            </a:r>
            <a:r>
              <a:rPr lang="en-US" dirty="0" smtClean="0"/>
              <a:t>). </a:t>
            </a:r>
            <a:endParaRPr lang="en-US" dirty="0"/>
          </a:p>
          <a:p>
            <a:pPr lvl="0"/>
            <a:r>
              <a:rPr lang="en-US" dirty="0" err="1" smtClean="0"/>
              <a:t>Berbagai</a:t>
            </a:r>
            <a:r>
              <a:rPr lang="en-US" dirty="0" smtClean="0"/>
              <a:t> </a:t>
            </a:r>
            <a:r>
              <a:rPr lang="en-US" dirty="0" err="1" smtClean="0"/>
              <a:t>kesan</a:t>
            </a:r>
            <a:r>
              <a:rPr lang="en-US" dirty="0" smtClean="0"/>
              <a:t> </a:t>
            </a:r>
            <a:r>
              <a:rPr lang="en-US" dirty="0"/>
              <a:t>rasa </a:t>
            </a:r>
            <a:r>
              <a:rPr lang="en-US" dirty="0" err="1" smtClean="0"/>
              <a:t>naracoba</a:t>
            </a:r>
            <a:r>
              <a:rPr lang="en-US" dirty="0" smtClean="0"/>
              <a:t> </a:t>
            </a:r>
            <a:r>
              <a:rPr lang="en-US" dirty="0" err="1" smtClean="0"/>
              <a:t>dicatat</a:t>
            </a:r>
            <a:r>
              <a:rPr lang="en-US" dirty="0" smtClean="0"/>
              <a:t> </a:t>
            </a:r>
            <a:r>
              <a:rPr lang="en-US" dirty="0" err="1" smtClean="0"/>
              <a:t>pada</a:t>
            </a:r>
            <a:r>
              <a:rPr lang="en-US" dirty="0" smtClean="0"/>
              <a:t> </a:t>
            </a:r>
            <a:r>
              <a:rPr lang="en-US" dirty="0" err="1"/>
              <a:t>lembar</a:t>
            </a:r>
            <a:r>
              <a:rPr lang="en-US" dirty="0"/>
              <a:t> </a:t>
            </a:r>
            <a:r>
              <a:rPr lang="en-US" dirty="0" err="1"/>
              <a:t>kerja</a:t>
            </a:r>
            <a:r>
              <a:rPr lang="en-US" dirty="0"/>
              <a:t>.</a:t>
            </a:r>
          </a:p>
          <a:p>
            <a:endParaRPr lang="en-US" dirty="0"/>
          </a:p>
        </p:txBody>
      </p:sp>
    </p:spTree>
    <p:extLst>
      <p:ext uri="{BB962C8B-B14F-4D97-AF65-F5344CB8AC3E}">
        <p14:creationId xmlns:p14="http://schemas.microsoft.com/office/powerpoint/2010/main" val="2314750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Sensori</a:t>
            </a:r>
            <a:r>
              <a:rPr lang="en-ID" dirty="0"/>
              <a:t> </a:t>
            </a:r>
            <a:r>
              <a:rPr lang="en-ID" dirty="0" err="1"/>
              <a:t>Kulit</a:t>
            </a:r>
            <a:endParaRPr lang="en-US" dirty="0"/>
          </a:p>
        </p:txBody>
      </p:sp>
      <p:sp>
        <p:nvSpPr>
          <p:cNvPr id="3" name="Content Placeholder 2"/>
          <p:cNvSpPr>
            <a:spLocks noGrp="1"/>
          </p:cNvSpPr>
          <p:nvPr>
            <p:ph idx="1"/>
          </p:nvPr>
        </p:nvSpPr>
        <p:spPr/>
        <p:txBody>
          <a:bodyPr>
            <a:normAutofit lnSpcReduction="10000"/>
          </a:bodyPr>
          <a:lstStyle/>
          <a:p>
            <a:pPr lvl="0"/>
            <a:r>
              <a:rPr lang="en-US" dirty="0" err="1"/>
              <a:t>Dengan</a:t>
            </a:r>
            <a:r>
              <a:rPr lang="en-US" dirty="0"/>
              <a:t> </a:t>
            </a:r>
            <a:r>
              <a:rPr lang="en-US" dirty="0" err="1"/>
              <a:t>menggunakan</a:t>
            </a:r>
            <a:r>
              <a:rPr lang="en-US" dirty="0"/>
              <a:t> </a:t>
            </a:r>
            <a:r>
              <a:rPr lang="en-US" dirty="0" err="1"/>
              <a:t>jarum</a:t>
            </a:r>
            <a:r>
              <a:rPr lang="en-US" dirty="0"/>
              <a:t> </a:t>
            </a:r>
            <a:r>
              <a:rPr lang="en-US" dirty="0" err="1" smtClean="0"/>
              <a:t>bundel</a:t>
            </a:r>
            <a:r>
              <a:rPr lang="en-US" dirty="0" smtClean="0"/>
              <a:t>, </a:t>
            </a:r>
            <a:r>
              <a:rPr lang="en-US" dirty="0" err="1"/>
              <a:t>penguji</a:t>
            </a:r>
            <a:r>
              <a:rPr lang="en-US" dirty="0"/>
              <a:t> </a:t>
            </a:r>
            <a:r>
              <a:rPr lang="en-US" dirty="0" err="1"/>
              <a:t>mencari</a:t>
            </a:r>
            <a:r>
              <a:rPr lang="en-US" dirty="0"/>
              <a:t> </a:t>
            </a:r>
            <a:r>
              <a:rPr lang="en-US" dirty="0" err="1"/>
              <a:t>titik-titik</a:t>
            </a:r>
            <a:r>
              <a:rPr lang="en-US" dirty="0"/>
              <a:t> yang </a:t>
            </a:r>
            <a:r>
              <a:rPr lang="en-US" dirty="0" err="1"/>
              <a:t>memberikan</a:t>
            </a:r>
            <a:r>
              <a:rPr lang="en-US" dirty="0"/>
              <a:t> </a:t>
            </a:r>
            <a:r>
              <a:rPr lang="en-US" dirty="0" err="1"/>
              <a:t>kesan</a:t>
            </a:r>
            <a:r>
              <a:rPr lang="en-US" dirty="0"/>
              <a:t> </a:t>
            </a:r>
            <a:r>
              <a:rPr lang="en-US" dirty="0" err="1"/>
              <a:t>tekanan</a:t>
            </a:r>
            <a:r>
              <a:rPr lang="en-US" dirty="0"/>
              <a:t>. </a:t>
            </a:r>
            <a:endParaRPr lang="en-US" dirty="0" smtClean="0"/>
          </a:p>
          <a:p>
            <a:pPr lvl="0"/>
            <a:r>
              <a:rPr lang="en-US" dirty="0" smtClean="0"/>
              <a:t>Cara </a:t>
            </a:r>
            <a:r>
              <a:rPr lang="en-US" dirty="0" err="1"/>
              <a:t>mencarinya</a:t>
            </a:r>
            <a:r>
              <a:rPr lang="en-US" dirty="0"/>
              <a:t> </a:t>
            </a:r>
            <a:r>
              <a:rPr lang="en-US" dirty="0" err="1"/>
              <a:t>yaitu</a:t>
            </a:r>
            <a:r>
              <a:rPr lang="en-US" dirty="0"/>
              <a:t> </a:t>
            </a:r>
            <a:r>
              <a:rPr lang="en-US" dirty="0" err="1"/>
              <a:t>dengan</a:t>
            </a:r>
            <a:r>
              <a:rPr lang="en-US" dirty="0"/>
              <a:t> </a:t>
            </a:r>
            <a:r>
              <a:rPr lang="en-US" dirty="0" err="1"/>
              <a:t>menekankan</a:t>
            </a:r>
            <a:r>
              <a:rPr lang="en-US" dirty="0"/>
              <a:t> </a:t>
            </a:r>
            <a:r>
              <a:rPr lang="en-US" dirty="0" err="1"/>
              <a:t>jarum</a:t>
            </a:r>
            <a:r>
              <a:rPr lang="en-US" dirty="0"/>
              <a:t> </a:t>
            </a:r>
            <a:r>
              <a:rPr lang="en-US" dirty="0" err="1" smtClean="0"/>
              <a:t>bundel</a:t>
            </a:r>
            <a:r>
              <a:rPr lang="en-US" dirty="0" smtClean="0"/>
              <a:t> </a:t>
            </a:r>
            <a:r>
              <a:rPr lang="en-US" dirty="0" err="1"/>
              <a:t>secara</a:t>
            </a:r>
            <a:r>
              <a:rPr lang="en-US" dirty="0"/>
              <a:t> </a:t>
            </a:r>
            <a:r>
              <a:rPr lang="en-US" dirty="0" err="1"/>
              <a:t>ringan</a:t>
            </a:r>
            <a:r>
              <a:rPr lang="en-US" dirty="0"/>
              <a:t>, </a:t>
            </a:r>
            <a:r>
              <a:rPr lang="en-US" dirty="0" err="1"/>
              <a:t>tegak</a:t>
            </a:r>
            <a:r>
              <a:rPr lang="en-US" dirty="0"/>
              <a:t> </a:t>
            </a:r>
            <a:r>
              <a:rPr lang="en-US" dirty="0" err="1"/>
              <a:t>lurus</a:t>
            </a:r>
            <a:r>
              <a:rPr lang="en-US" dirty="0"/>
              <a:t> </a:t>
            </a:r>
            <a:r>
              <a:rPr lang="en-US" dirty="0" err="1"/>
              <a:t>permukaan</a:t>
            </a:r>
            <a:r>
              <a:rPr lang="en-US" dirty="0"/>
              <a:t> </a:t>
            </a:r>
            <a:r>
              <a:rPr lang="en-US" dirty="0" err="1"/>
              <a:t>dan</a:t>
            </a:r>
            <a:r>
              <a:rPr lang="en-US" dirty="0"/>
              <a:t> </a:t>
            </a:r>
            <a:r>
              <a:rPr lang="en-US" dirty="0" err="1"/>
              <a:t>hanya</a:t>
            </a:r>
            <a:r>
              <a:rPr lang="en-US" dirty="0"/>
              <a:t> </a:t>
            </a:r>
            <a:r>
              <a:rPr lang="en-US" dirty="0" err="1"/>
              <a:t>sebentar</a:t>
            </a:r>
            <a:r>
              <a:rPr lang="en-US" dirty="0"/>
              <a:t> </a:t>
            </a:r>
            <a:r>
              <a:rPr lang="en-US" dirty="0" err="1"/>
              <a:t>pada</a:t>
            </a:r>
            <a:r>
              <a:rPr lang="en-US" dirty="0"/>
              <a:t> </a:t>
            </a:r>
            <a:r>
              <a:rPr lang="en-US" dirty="0" err="1"/>
              <a:t>titik-titik</a:t>
            </a:r>
            <a:r>
              <a:rPr lang="en-US" dirty="0"/>
              <a:t> </a:t>
            </a:r>
            <a:r>
              <a:rPr lang="en-US" dirty="0" err="1"/>
              <a:t>persimpangan</a:t>
            </a:r>
            <a:r>
              <a:rPr lang="en-US" dirty="0"/>
              <a:t> </a:t>
            </a:r>
            <a:r>
              <a:rPr lang="en-US" dirty="0" err="1"/>
              <a:t>garis</a:t>
            </a:r>
            <a:r>
              <a:rPr lang="en-US" dirty="0"/>
              <a:t>  di </a:t>
            </a:r>
            <a:r>
              <a:rPr lang="en-US" dirty="0" err="1"/>
              <a:t>punggung</a:t>
            </a:r>
            <a:r>
              <a:rPr lang="en-US" dirty="0"/>
              <a:t> </a:t>
            </a:r>
            <a:r>
              <a:rPr lang="en-US" dirty="0" err="1"/>
              <a:t>tangan</a:t>
            </a:r>
            <a:r>
              <a:rPr lang="en-US" dirty="0"/>
              <a:t>. </a:t>
            </a:r>
            <a:endParaRPr lang="en-US" dirty="0" smtClean="0"/>
          </a:p>
          <a:p>
            <a:pPr lvl="0"/>
            <a:r>
              <a:rPr lang="en-US" dirty="0" err="1" smtClean="0"/>
              <a:t>Penekanan</a:t>
            </a:r>
            <a:r>
              <a:rPr lang="en-US" dirty="0" smtClean="0"/>
              <a:t> </a:t>
            </a:r>
            <a:r>
              <a:rPr lang="en-US" dirty="0" err="1"/>
              <a:t>dilakukan</a:t>
            </a:r>
            <a:r>
              <a:rPr lang="en-US" dirty="0"/>
              <a:t> </a:t>
            </a:r>
            <a:r>
              <a:rPr lang="en-US" dirty="0" err="1"/>
              <a:t>satu</a:t>
            </a:r>
            <a:r>
              <a:rPr lang="en-US" dirty="0"/>
              <a:t> kali. </a:t>
            </a:r>
            <a:endParaRPr lang="en-US" dirty="0" smtClean="0"/>
          </a:p>
          <a:p>
            <a:pPr lvl="0"/>
            <a:r>
              <a:rPr lang="en-US" dirty="0" err="1" smtClean="0"/>
              <a:t>Naracoba</a:t>
            </a:r>
            <a:r>
              <a:rPr lang="en-US" dirty="0" smtClean="0"/>
              <a:t> </a:t>
            </a:r>
            <a:r>
              <a:rPr lang="en-US" dirty="0" err="1"/>
              <a:t>mengatakan</a:t>
            </a:r>
            <a:r>
              <a:rPr lang="en-US" dirty="0"/>
              <a:t> “</a:t>
            </a:r>
            <a:r>
              <a:rPr lang="en-US" dirty="0" err="1"/>
              <a:t>ya</a:t>
            </a:r>
            <a:r>
              <a:rPr lang="en-US" dirty="0"/>
              <a:t>”  </a:t>
            </a:r>
            <a:r>
              <a:rPr lang="en-US" dirty="0" err="1"/>
              <a:t>jika</a:t>
            </a:r>
            <a:r>
              <a:rPr lang="en-US" dirty="0"/>
              <a:t> </a:t>
            </a:r>
            <a:r>
              <a:rPr lang="en-US" dirty="0" err="1"/>
              <a:t>merasakan</a:t>
            </a:r>
            <a:r>
              <a:rPr lang="en-US" dirty="0"/>
              <a:t> </a:t>
            </a:r>
            <a:r>
              <a:rPr lang="en-US" dirty="0" err="1"/>
              <a:t>rangsangan</a:t>
            </a:r>
            <a:r>
              <a:rPr lang="en-US" dirty="0"/>
              <a:t> </a:t>
            </a:r>
            <a:r>
              <a:rPr lang="en-US" dirty="0" err="1"/>
              <a:t>itu</a:t>
            </a:r>
            <a:r>
              <a:rPr lang="en-US" dirty="0"/>
              <a:t> </a:t>
            </a:r>
            <a:r>
              <a:rPr lang="en-US" dirty="0" err="1"/>
              <a:t>sebagai</a:t>
            </a:r>
            <a:r>
              <a:rPr lang="en-US" dirty="0"/>
              <a:t> </a:t>
            </a:r>
            <a:r>
              <a:rPr lang="en-US" dirty="0" err="1"/>
              <a:t>tekanan</a:t>
            </a:r>
            <a:r>
              <a:rPr lang="en-US" dirty="0"/>
              <a:t>. </a:t>
            </a:r>
            <a:r>
              <a:rPr lang="en-US" dirty="0" err="1" smtClean="0"/>
              <a:t>Penguji</a:t>
            </a:r>
            <a:r>
              <a:rPr lang="en-US" dirty="0" smtClean="0"/>
              <a:t> </a:t>
            </a:r>
            <a:r>
              <a:rPr lang="en-US" dirty="0" err="1"/>
              <a:t>menandai</a:t>
            </a:r>
            <a:r>
              <a:rPr lang="en-US" dirty="0"/>
              <a:t> </a:t>
            </a:r>
            <a:r>
              <a:rPr lang="en-US" dirty="0" err="1"/>
              <a:t>titik-titik</a:t>
            </a:r>
            <a:r>
              <a:rPr lang="en-US" dirty="0"/>
              <a:t> </a:t>
            </a:r>
            <a:r>
              <a:rPr lang="en-US" dirty="0" err="1"/>
              <a:t>tersebut</a:t>
            </a:r>
            <a:r>
              <a:rPr lang="en-US" dirty="0"/>
              <a:t> </a:t>
            </a:r>
            <a:r>
              <a:rPr lang="en-US" dirty="0" err="1"/>
              <a:t>sebagai</a:t>
            </a:r>
            <a:r>
              <a:rPr lang="en-US" dirty="0"/>
              <a:t> </a:t>
            </a:r>
            <a:r>
              <a:rPr lang="en-US" dirty="0" err="1"/>
              <a:t>titik</a:t>
            </a:r>
            <a:r>
              <a:rPr lang="en-US" dirty="0"/>
              <a:t> </a:t>
            </a:r>
            <a:r>
              <a:rPr lang="en-US" dirty="0" err="1"/>
              <a:t>tekanan</a:t>
            </a:r>
            <a:r>
              <a:rPr lang="en-US" dirty="0"/>
              <a:t>.</a:t>
            </a:r>
          </a:p>
          <a:p>
            <a:endParaRPr lang="en-US" dirty="0"/>
          </a:p>
        </p:txBody>
      </p:sp>
    </p:spTree>
    <p:extLst>
      <p:ext uri="{BB962C8B-B14F-4D97-AF65-F5344CB8AC3E}">
        <p14:creationId xmlns:p14="http://schemas.microsoft.com/office/powerpoint/2010/main" val="180561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Tujuan</a:t>
            </a:r>
            <a:r>
              <a:rPr lang="en-ID" dirty="0" smtClean="0"/>
              <a:t> </a:t>
            </a:r>
            <a:r>
              <a:rPr lang="en-ID" dirty="0" err="1"/>
              <a:t>I</a:t>
            </a:r>
            <a:r>
              <a:rPr lang="en-ID" dirty="0" err="1" smtClean="0"/>
              <a:t>nstruksional</a:t>
            </a:r>
            <a:r>
              <a:rPr lang="en-ID" dirty="0" smtClean="0"/>
              <a:t> </a:t>
            </a:r>
            <a:r>
              <a:rPr lang="en-ID" dirty="0" err="1" smtClean="0"/>
              <a:t>Khusus</a:t>
            </a:r>
            <a:r>
              <a:rPr lang="en-ID" dirty="0" smtClean="0"/>
              <a:t> </a:t>
            </a:r>
            <a:br>
              <a:rPr lang="en-ID" dirty="0" smtClean="0"/>
            </a:br>
            <a:r>
              <a:rPr lang="en-ID" dirty="0" smtClean="0"/>
              <a:t>(</a:t>
            </a:r>
            <a:r>
              <a:rPr lang="en-ID" i="1" dirty="0" smtClean="0"/>
              <a:t>Learning Outcomes</a:t>
            </a:r>
            <a:r>
              <a:rPr lang="en-ID" dirty="0" smtClean="0"/>
              <a:t>)</a:t>
            </a:r>
            <a:endParaRPr lang="en-US" dirty="0"/>
          </a:p>
        </p:txBody>
      </p:sp>
      <p:sp>
        <p:nvSpPr>
          <p:cNvPr id="3" name="Content Placeholder 2"/>
          <p:cNvSpPr>
            <a:spLocks noGrp="1"/>
          </p:cNvSpPr>
          <p:nvPr>
            <p:ph idx="1"/>
          </p:nvPr>
        </p:nvSpPr>
        <p:spPr/>
        <p:txBody>
          <a:bodyPr>
            <a:normAutofit lnSpcReduction="10000"/>
          </a:bodyPr>
          <a:lstStyle/>
          <a:p>
            <a:pPr lvl="0" algn="ctr"/>
            <a:endParaRPr lang="en-US" dirty="0" smtClean="0"/>
          </a:p>
          <a:p>
            <a:pPr lvl="0"/>
            <a:r>
              <a:rPr lang="en-US" dirty="0" err="1" smtClean="0"/>
              <a:t>Mahasiswa</a:t>
            </a:r>
            <a:r>
              <a:rPr lang="en-US" dirty="0" smtClean="0"/>
              <a:t> </a:t>
            </a:r>
            <a:r>
              <a:rPr lang="en-US" dirty="0" err="1" smtClean="0"/>
              <a:t>dapat</a:t>
            </a:r>
            <a:r>
              <a:rPr lang="en-US" dirty="0" smtClean="0"/>
              <a:t> </a:t>
            </a:r>
            <a:r>
              <a:rPr lang="en-US" dirty="0" err="1" smtClean="0"/>
              <a:t>menjelaskan</a:t>
            </a:r>
            <a:r>
              <a:rPr lang="en-US" dirty="0"/>
              <a:t> </a:t>
            </a:r>
            <a:r>
              <a:rPr lang="en-US" dirty="0" err="1"/>
              <a:t>b</a:t>
            </a:r>
            <a:r>
              <a:rPr lang="en-US" dirty="0" err="1" smtClean="0"/>
              <a:t>erbagai</a:t>
            </a:r>
            <a:r>
              <a:rPr lang="en-US" dirty="0" smtClean="0"/>
              <a:t> </a:t>
            </a:r>
            <a:r>
              <a:rPr lang="en-US" dirty="0" err="1" smtClean="0"/>
              <a:t>macam</a:t>
            </a:r>
            <a:r>
              <a:rPr lang="en-US" dirty="0" smtClean="0"/>
              <a:t> </a:t>
            </a:r>
            <a:r>
              <a:rPr lang="en-US" dirty="0" err="1" smtClean="0"/>
              <a:t>dan</a:t>
            </a:r>
            <a:r>
              <a:rPr lang="en-US" dirty="0" smtClean="0"/>
              <a:t> </a:t>
            </a:r>
            <a:r>
              <a:rPr lang="en-US" dirty="0" err="1" smtClean="0"/>
              <a:t>fungsi</a:t>
            </a:r>
            <a:r>
              <a:rPr lang="en-US" dirty="0" smtClean="0"/>
              <a:t> </a:t>
            </a:r>
            <a:r>
              <a:rPr lang="en-US" dirty="0" err="1" smtClean="0"/>
              <a:t>mekanoreseptor</a:t>
            </a:r>
            <a:r>
              <a:rPr lang="en-US" dirty="0" smtClean="0"/>
              <a:t> </a:t>
            </a:r>
            <a:r>
              <a:rPr lang="en-US" dirty="0" err="1" smtClean="0"/>
              <a:t>pada</a:t>
            </a:r>
            <a:r>
              <a:rPr lang="en-US" dirty="0" smtClean="0"/>
              <a:t> </a:t>
            </a:r>
            <a:r>
              <a:rPr lang="en-US" dirty="0" err="1" smtClean="0"/>
              <a:t>kulit</a:t>
            </a:r>
            <a:r>
              <a:rPr lang="en-US" dirty="0" smtClean="0"/>
              <a:t>, </a:t>
            </a:r>
            <a:r>
              <a:rPr lang="en-US" dirty="0" err="1" smtClean="0"/>
              <a:t>seperti</a:t>
            </a:r>
            <a:r>
              <a:rPr lang="en-US" dirty="0" smtClean="0"/>
              <a:t>: </a:t>
            </a:r>
            <a:r>
              <a:rPr lang="en-US" dirty="0" err="1" smtClean="0"/>
              <a:t>Korpuskulum</a:t>
            </a:r>
            <a:r>
              <a:rPr lang="en-US" dirty="0" smtClean="0"/>
              <a:t> </a:t>
            </a:r>
            <a:r>
              <a:rPr lang="en-US" dirty="0" err="1" smtClean="0"/>
              <a:t>Pacini</a:t>
            </a:r>
            <a:r>
              <a:rPr lang="en-US" dirty="0"/>
              <a:t>, </a:t>
            </a:r>
            <a:r>
              <a:rPr lang="en-US" dirty="0" err="1" smtClean="0"/>
              <a:t>Korpuskulum</a:t>
            </a:r>
            <a:r>
              <a:rPr lang="en-US" dirty="0" smtClean="0"/>
              <a:t> </a:t>
            </a:r>
            <a:r>
              <a:rPr lang="en-US" dirty="0" err="1" smtClean="0"/>
              <a:t>Meissner</a:t>
            </a:r>
            <a:r>
              <a:rPr lang="en-US" dirty="0" smtClean="0"/>
              <a:t>, </a:t>
            </a:r>
            <a:r>
              <a:rPr lang="en-US" dirty="0" err="1" smtClean="0"/>
              <a:t>Badan</a:t>
            </a:r>
            <a:r>
              <a:rPr lang="en-US" dirty="0" smtClean="0"/>
              <a:t> </a:t>
            </a:r>
            <a:r>
              <a:rPr lang="en-US" dirty="0" err="1" smtClean="0"/>
              <a:t>Ruffini</a:t>
            </a:r>
            <a:r>
              <a:rPr lang="en-US" dirty="0" smtClean="0"/>
              <a:t>, </a:t>
            </a:r>
            <a:r>
              <a:rPr lang="en-US" dirty="0" err="1" smtClean="0"/>
              <a:t>Badan</a:t>
            </a:r>
            <a:r>
              <a:rPr lang="en-US" dirty="0" smtClean="0"/>
              <a:t> </a:t>
            </a:r>
            <a:r>
              <a:rPr lang="en-US" dirty="0" err="1" smtClean="0"/>
              <a:t>Krausse</a:t>
            </a:r>
            <a:r>
              <a:rPr lang="en-US" dirty="0" smtClean="0"/>
              <a:t>, </a:t>
            </a:r>
            <a:r>
              <a:rPr lang="en-US" dirty="0" err="1" smtClean="0"/>
              <a:t>Diskus</a:t>
            </a:r>
            <a:r>
              <a:rPr lang="en-US" dirty="0" smtClean="0"/>
              <a:t> Merkel, </a:t>
            </a:r>
            <a:r>
              <a:rPr lang="en-US" dirty="0" err="1" smtClean="0"/>
              <a:t>serta</a:t>
            </a:r>
            <a:r>
              <a:rPr lang="en-US" dirty="0" smtClean="0"/>
              <a:t> </a:t>
            </a:r>
            <a:r>
              <a:rPr lang="en-US" dirty="0" err="1" smtClean="0"/>
              <a:t>akhiran</a:t>
            </a:r>
            <a:r>
              <a:rPr lang="en-US" dirty="0" smtClean="0"/>
              <a:t> </a:t>
            </a:r>
            <a:r>
              <a:rPr lang="en-US" dirty="0" err="1" smtClean="0"/>
              <a:t>saraf</a:t>
            </a:r>
            <a:r>
              <a:rPr lang="en-US" dirty="0" smtClean="0"/>
              <a:t> </a:t>
            </a:r>
            <a:r>
              <a:rPr lang="en-US" dirty="0" err="1" smtClean="0"/>
              <a:t>bebas</a:t>
            </a:r>
            <a:r>
              <a:rPr lang="en-US" dirty="0" smtClean="0"/>
              <a:t>, </a:t>
            </a:r>
            <a:r>
              <a:rPr lang="en-US" dirty="0" err="1" smtClean="0"/>
              <a:t>dan</a:t>
            </a:r>
            <a:r>
              <a:rPr lang="en-US" dirty="0" smtClean="0"/>
              <a:t> </a:t>
            </a:r>
            <a:r>
              <a:rPr lang="en-US" dirty="0" err="1" smtClean="0"/>
              <a:t>proprioseptif</a:t>
            </a:r>
            <a:r>
              <a:rPr lang="en-US" dirty="0"/>
              <a:t>, </a:t>
            </a:r>
            <a:r>
              <a:rPr lang="en-US" dirty="0" err="1" smtClean="0"/>
              <a:t>seperti</a:t>
            </a:r>
            <a:r>
              <a:rPr lang="en-US" dirty="0" smtClean="0"/>
              <a:t> organ tendon Golgi </a:t>
            </a:r>
            <a:r>
              <a:rPr lang="en-US" dirty="0" err="1" smtClean="0"/>
              <a:t>dan</a:t>
            </a:r>
            <a:r>
              <a:rPr lang="en-US" dirty="0" smtClean="0"/>
              <a:t> </a:t>
            </a:r>
            <a:r>
              <a:rPr lang="en-US" dirty="0" err="1" smtClean="0"/>
              <a:t>kumparan</a:t>
            </a:r>
            <a:r>
              <a:rPr lang="en-US" dirty="0" smtClean="0"/>
              <a:t> </a:t>
            </a:r>
            <a:r>
              <a:rPr lang="en-US" dirty="0" err="1" smtClean="0"/>
              <a:t>otot</a:t>
            </a:r>
            <a:r>
              <a:rPr lang="en-US" dirty="0" smtClean="0"/>
              <a:t>. </a:t>
            </a:r>
            <a:endParaRPr lang="en-US" dirty="0"/>
          </a:p>
          <a:p>
            <a:pPr lvl="0"/>
            <a:r>
              <a:rPr lang="en-US" dirty="0" err="1"/>
              <a:t>Mahasiswa</a:t>
            </a:r>
            <a:r>
              <a:rPr lang="en-US" dirty="0"/>
              <a:t> </a:t>
            </a:r>
            <a:r>
              <a:rPr lang="en-US" dirty="0" err="1"/>
              <a:t>dapat</a:t>
            </a:r>
            <a:r>
              <a:rPr lang="en-US" dirty="0"/>
              <a:t> </a:t>
            </a:r>
            <a:r>
              <a:rPr lang="en-US" dirty="0" err="1" smtClean="0"/>
              <a:t>menjelaskan</a:t>
            </a:r>
            <a:r>
              <a:rPr lang="en-US" dirty="0" smtClean="0"/>
              <a:t> </a:t>
            </a:r>
            <a:r>
              <a:rPr lang="en-US" dirty="0" err="1" smtClean="0"/>
              <a:t>modalitas</a:t>
            </a:r>
            <a:r>
              <a:rPr lang="en-US" dirty="0" smtClean="0"/>
              <a:t> </a:t>
            </a:r>
            <a:r>
              <a:rPr lang="en-US" dirty="0" err="1" smtClean="0"/>
              <a:t>somatosensori</a:t>
            </a:r>
            <a:r>
              <a:rPr lang="en-US" dirty="0" smtClean="0"/>
              <a:t> yang </a:t>
            </a:r>
            <a:r>
              <a:rPr lang="en-US" dirty="0" err="1" smtClean="0"/>
              <a:t>dihantarkan</a:t>
            </a:r>
            <a:r>
              <a:rPr lang="en-US" dirty="0" smtClean="0"/>
              <a:t> </a:t>
            </a:r>
            <a:r>
              <a:rPr lang="en-US" dirty="0" err="1" smtClean="0"/>
              <a:t>oleh</a:t>
            </a:r>
            <a:r>
              <a:rPr lang="en-US" dirty="0" smtClean="0"/>
              <a:t> </a:t>
            </a:r>
            <a:r>
              <a:rPr lang="en-US" dirty="0" err="1" smtClean="0"/>
              <a:t>Sistem</a:t>
            </a:r>
            <a:r>
              <a:rPr lang="en-US" dirty="0" smtClean="0"/>
              <a:t> </a:t>
            </a:r>
            <a:r>
              <a:rPr lang="en-US" dirty="0" err="1" smtClean="0"/>
              <a:t>Kolumna</a:t>
            </a:r>
            <a:r>
              <a:rPr lang="en-US" dirty="0" smtClean="0"/>
              <a:t> </a:t>
            </a:r>
            <a:r>
              <a:rPr lang="en-US" dirty="0" err="1" smtClean="0"/>
              <a:t>Dorsalis-Lemniscus</a:t>
            </a:r>
            <a:r>
              <a:rPr lang="en-US" dirty="0" smtClean="0"/>
              <a:t> </a:t>
            </a:r>
            <a:r>
              <a:rPr lang="en-US" dirty="0" err="1" smtClean="0"/>
              <a:t>Medialis</a:t>
            </a:r>
            <a:r>
              <a:rPr lang="en-US" dirty="0" smtClean="0"/>
              <a:t> </a:t>
            </a:r>
            <a:r>
              <a:rPr lang="en-US" dirty="0" err="1" smtClean="0"/>
              <a:t>dan</a:t>
            </a:r>
            <a:r>
              <a:rPr lang="en-US" dirty="0" smtClean="0"/>
              <a:t> </a:t>
            </a:r>
            <a:r>
              <a:rPr lang="en-US" dirty="0" err="1" smtClean="0"/>
              <a:t>Sistem</a:t>
            </a:r>
            <a:r>
              <a:rPr lang="en-US" dirty="0" smtClean="0"/>
              <a:t> </a:t>
            </a:r>
            <a:r>
              <a:rPr lang="en-US" dirty="0" err="1" smtClean="0"/>
              <a:t>Spino-Thalamikus</a:t>
            </a:r>
            <a:r>
              <a:rPr lang="en-US" dirty="0" smtClean="0"/>
              <a:t>. </a:t>
            </a:r>
            <a:endParaRPr lang="en-US" dirty="0"/>
          </a:p>
        </p:txBody>
      </p:sp>
      <p:sp>
        <p:nvSpPr>
          <p:cNvPr id="4" name="Rectangle 1"/>
          <p:cNvSpPr>
            <a:spLocks noChangeArrowheads="1"/>
          </p:cNvSpPr>
          <p:nvPr/>
        </p:nvSpPr>
        <p:spPr bwMode="auto">
          <a:xfrm>
            <a:off x="685800" y="4402709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Describe the cutaneous and proprioceptive mechanoreceptors and their function:</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85800" y="4404042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Pacinian corpuscles, Meissner’s corpuscles, Ruffini endings, Merkel cell, A-delta and C free</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85800" y="4405376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nerve endings, Golgi tendon organ, muscle spindle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4404233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Describe the cutaneous and proprioceptive mechanoreceptors and their function:</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838200" y="4405566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Pacinian corpuscles, Meissner’s corpuscles, Ruffini endings, Merkel cell, A-delta and C free</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838200" y="4406900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nerve endings, Golgi tendon organ, muscle spindle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135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Sensori</a:t>
            </a:r>
            <a:r>
              <a:rPr lang="en-ID" dirty="0"/>
              <a:t> </a:t>
            </a:r>
            <a:r>
              <a:rPr lang="en-ID" dirty="0" err="1"/>
              <a:t>Kulit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err="1"/>
              <a:t>Untuk</a:t>
            </a:r>
            <a:r>
              <a:rPr lang="en-US" dirty="0"/>
              <a:t> </a:t>
            </a:r>
            <a:r>
              <a:rPr lang="en-US" dirty="0" err="1"/>
              <a:t>mencari</a:t>
            </a:r>
            <a:r>
              <a:rPr lang="en-US" dirty="0"/>
              <a:t> </a:t>
            </a:r>
            <a:r>
              <a:rPr lang="en-US" dirty="0" err="1"/>
              <a:t>titik-titik</a:t>
            </a:r>
            <a:r>
              <a:rPr lang="en-US" dirty="0"/>
              <a:t> yang </a:t>
            </a:r>
            <a:r>
              <a:rPr lang="en-US" dirty="0" err="1"/>
              <a:t>memberi</a:t>
            </a:r>
            <a:r>
              <a:rPr lang="en-US" dirty="0"/>
              <a:t> </a:t>
            </a:r>
            <a:r>
              <a:rPr lang="en-US" dirty="0" err="1"/>
              <a:t>kesan</a:t>
            </a:r>
            <a:r>
              <a:rPr lang="en-US" dirty="0"/>
              <a:t> </a:t>
            </a:r>
            <a:r>
              <a:rPr lang="en-US" dirty="0" err="1"/>
              <a:t>panas</a:t>
            </a:r>
            <a:r>
              <a:rPr lang="en-US" dirty="0"/>
              <a:t> </a:t>
            </a:r>
            <a:r>
              <a:rPr lang="en-US" dirty="0" err="1"/>
              <a:t>dan</a:t>
            </a:r>
            <a:r>
              <a:rPr lang="en-US" dirty="0"/>
              <a:t> </a:t>
            </a:r>
            <a:r>
              <a:rPr lang="en-US" dirty="0" err="1"/>
              <a:t>dingin</a:t>
            </a:r>
            <a:r>
              <a:rPr lang="en-US" dirty="0"/>
              <a:t> (</a:t>
            </a:r>
            <a:r>
              <a:rPr lang="en-US" dirty="0" err="1"/>
              <a:t>titik</a:t>
            </a:r>
            <a:r>
              <a:rPr lang="en-US" dirty="0"/>
              <a:t> </a:t>
            </a:r>
            <a:r>
              <a:rPr lang="en-US" dirty="0" err="1"/>
              <a:t>panas</a:t>
            </a:r>
            <a:r>
              <a:rPr lang="en-US" dirty="0"/>
              <a:t> </a:t>
            </a:r>
            <a:r>
              <a:rPr lang="en-US" dirty="0" err="1"/>
              <a:t>dan</a:t>
            </a:r>
            <a:r>
              <a:rPr lang="en-US" dirty="0"/>
              <a:t> </a:t>
            </a:r>
            <a:r>
              <a:rPr lang="en-US" dirty="0" err="1"/>
              <a:t>titik</a:t>
            </a:r>
            <a:r>
              <a:rPr lang="en-US" dirty="0"/>
              <a:t> </a:t>
            </a:r>
            <a:r>
              <a:rPr lang="en-US" dirty="0" err="1"/>
              <a:t>dingin</a:t>
            </a:r>
            <a:r>
              <a:rPr lang="en-US" dirty="0"/>
              <a:t>), </a:t>
            </a:r>
            <a:r>
              <a:rPr lang="en-US" dirty="0" err="1"/>
              <a:t>penguji</a:t>
            </a:r>
            <a:r>
              <a:rPr lang="en-US" dirty="0"/>
              <a:t> </a:t>
            </a:r>
            <a:r>
              <a:rPr lang="en-US" dirty="0" err="1"/>
              <a:t>harus</a:t>
            </a:r>
            <a:r>
              <a:rPr lang="en-US" dirty="0"/>
              <a:t> </a:t>
            </a:r>
            <a:r>
              <a:rPr lang="en-US" dirty="0" err="1"/>
              <a:t>menggunakan</a:t>
            </a:r>
            <a:r>
              <a:rPr lang="en-US" dirty="0"/>
              <a:t> </a:t>
            </a:r>
            <a:r>
              <a:rPr lang="en-US" dirty="0" err="1"/>
              <a:t>logam</a:t>
            </a:r>
            <a:r>
              <a:rPr lang="en-US" dirty="0"/>
              <a:t> </a:t>
            </a:r>
            <a:r>
              <a:rPr lang="en-US" dirty="0" err="1"/>
              <a:t>bertangkai</a:t>
            </a:r>
            <a:r>
              <a:rPr lang="en-US" dirty="0"/>
              <a:t> yang </a:t>
            </a:r>
            <a:r>
              <a:rPr lang="en-US" dirty="0" err="1"/>
              <a:t>telah</a:t>
            </a:r>
            <a:r>
              <a:rPr lang="en-US" dirty="0"/>
              <a:t> </a:t>
            </a:r>
            <a:r>
              <a:rPr lang="en-US" dirty="0" err="1"/>
              <a:t>direndam</a:t>
            </a:r>
            <a:r>
              <a:rPr lang="en-US" dirty="0"/>
              <a:t> </a:t>
            </a:r>
            <a:r>
              <a:rPr lang="en-US" dirty="0" err="1"/>
              <a:t>dalam</a:t>
            </a:r>
            <a:r>
              <a:rPr lang="en-US" dirty="0"/>
              <a:t> air </a:t>
            </a:r>
            <a:r>
              <a:rPr lang="en-US" dirty="0" err="1"/>
              <a:t>panas</a:t>
            </a:r>
            <a:r>
              <a:rPr lang="en-US" dirty="0"/>
              <a:t> </a:t>
            </a:r>
            <a:r>
              <a:rPr lang="en-US" dirty="0" err="1"/>
              <a:t>maksimal</a:t>
            </a:r>
            <a:r>
              <a:rPr lang="en-US" dirty="0"/>
              <a:t> 70</a:t>
            </a:r>
            <a:r>
              <a:rPr lang="en-US" baseline="30000" dirty="0"/>
              <a:t>o</a:t>
            </a:r>
            <a:r>
              <a:rPr lang="en-US" dirty="0"/>
              <a:t>C </a:t>
            </a:r>
            <a:r>
              <a:rPr lang="en-US" dirty="0" err="1"/>
              <a:t>dan</a:t>
            </a:r>
            <a:r>
              <a:rPr lang="en-US" dirty="0"/>
              <a:t> air </a:t>
            </a:r>
            <a:r>
              <a:rPr lang="en-US" dirty="0" err="1"/>
              <a:t>es</a:t>
            </a:r>
            <a:r>
              <a:rPr lang="en-US" dirty="0"/>
              <a:t> </a:t>
            </a:r>
            <a:r>
              <a:rPr lang="en-US" dirty="0" err="1"/>
              <a:t>mencair</a:t>
            </a:r>
            <a:r>
              <a:rPr lang="en-US" dirty="0"/>
              <a:t>. </a:t>
            </a:r>
            <a:endParaRPr lang="en-US" dirty="0" smtClean="0"/>
          </a:p>
          <a:p>
            <a:pPr lvl="0"/>
            <a:r>
              <a:rPr lang="en-US" dirty="0" err="1" smtClean="0"/>
              <a:t>Pada</a:t>
            </a:r>
            <a:r>
              <a:rPr lang="en-US" dirty="0" smtClean="0"/>
              <a:t> </a:t>
            </a:r>
            <a:r>
              <a:rPr lang="en-US" dirty="0" err="1"/>
              <a:t>saat</a:t>
            </a:r>
            <a:r>
              <a:rPr lang="en-US" dirty="0"/>
              <a:t> </a:t>
            </a:r>
            <a:r>
              <a:rPr lang="en-US" dirty="0" err="1"/>
              <a:t>perangsangan</a:t>
            </a:r>
            <a:r>
              <a:rPr lang="en-US" dirty="0"/>
              <a:t>, </a:t>
            </a:r>
            <a:r>
              <a:rPr lang="en-US" dirty="0" err="1"/>
              <a:t>penguji</a:t>
            </a:r>
            <a:r>
              <a:rPr lang="en-US" dirty="0"/>
              <a:t> </a:t>
            </a:r>
            <a:r>
              <a:rPr lang="en-US" dirty="0" err="1"/>
              <a:t>meletakkan</a:t>
            </a:r>
            <a:r>
              <a:rPr lang="en-US" dirty="0"/>
              <a:t> </a:t>
            </a:r>
            <a:r>
              <a:rPr lang="en-US" dirty="0" err="1"/>
              <a:t>kepala</a:t>
            </a:r>
            <a:r>
              <a:rPr lang="en-US" dirty="0"/>
              <a:t> </a:t>
            </a:r>
            <a:r>
              <a:rPr lang="en-US" dirty="0" err="1"/>
              <a:t>logam</a:t>
            </a:r>
            <a:r>
              <a:rPr lang="en-US" dirty="0"/>
              <a:t> </a:t>
            </a:r>
            <a:r>
              <a:rPr lang="en-US" dirty="0" err="1"/>
              <a:t>bertangkai</a:t>
            </a:r>
            <a:r>
              <a:rPr lang="en-US" dirty="0"/>
              <a:t> </a:t>
            </a:r>
            <a:r>
              <a:rPr lang="en-US" dirty="0" err="1"/>
              <a:t>secara</a:t>
            </a:r>
            <a:r>
              <a:rPr lang="en-US" dirty="0"/>
              <a:t> </a:t>
            </a:r>
            <a:r>
              <a:rPr lang="en-US" dirty="0" err="1"/>
              <a:t>ringan</a:t>
            </a:r>
            <a:r>
              <a:rPr lang="en-US" dirty="0"/>
              <a:t>, </a:t>
            </a:r>
            <a:r>
              <a:rPr lang="en-US" dirty="0" err="1"/>
              <a:t>tegak</a:t>
            </a:r>
            <a:r>
              <a:rPr lang="en-US" dirty="0"/>
              <a:t> </a:t>
            </a:r>
            <a:r>
              <a:rPr lang="en-US" dirty="0" err="1"/>
              <a:t>lurus</a:t>
            </a:r>
            <a:r>
              <a:rPr lang="en-US" dirty="0"/>
              <a:t> </a:t>
            </a:r>
            <a:r>
              <a:rPr lang="en-US" dirty="0" err="1"/>
              <a:t>permukaan</a:t>
            </a:r>
            <a:r>
              <a:rPr lang="en-US" dirty="0"/>
              <a:t> </a:t>
            </a:r>
            <a:r>
              <a:rPr lang="en-US" dirty="0" err="1"/>
              <a:t>kulit</a:t>
            </a:r>
            <a:r>
              <a:rPr lang="en-US" dirty="0"/>
              <a:t> </a:t>
            </a:r>
            <a:r>
              <a:rPr lang="en-US" dirty="0" err="1"/>
              <a:t>dan</a:t>
            </a:r>
            <a:r>
              <a:rPr lang="en-US" dirty="0"/>
              <a:t>  </a:t>
            </a:r>
            <a:r>
              <a:rPr lang="en-US" dirty="0" err="1"/>
              <a:t>hanya</a:t>
            </a:r>
            <a:r>
              <a:rPr lang="en-US" dirty="0"/>
              <a:t> </a:t>
            </a:r>
            <a:r>
              <a:rPr lang="en-US" dirty="0" err="1"/>
              <a:t>sebentar</a:t>
            </a:r>
            <a:r>
              <a:rPr lang="en-US" dirty="0"/>
              <a:t>. </a:t>
            </a:r>
            <a:endParaRPr lang="en-US" dirty="0" smtClean="0"/>
          </a:p>
          <a:p>
            <a:pPr lvl="0"/>
            <a:r>
              <a:rPr lang="en-US" dirty="0" err="1" smtClean="0"/>
              <a:t>Seperti</a:t>
            </a:r>
            <a:r>
              <a:rPr lang="en-US" dirty="0" smtClean="0"/>
              <a:t> </a:t>
            </a:r>
            <a:r>
              <a:rPr lang="en-US" dirty="0" err="1"/>
              <a:t>pada</a:t>
            </a:r>
            <a:r>
              <a:rPr lang="en-US" dirty="0"/>
              <a:t> </a:t>
            </a:r>
            <a:r>
              <a:rPr lang="en-US" dirty="0" err="1"/>
              <a:t>pencarian</a:t>
            </a:r>
            <a:r>
              <a:rPr lang="en-US" dirty="0"/>
              <a:t> </a:t>
            </a:r>
            <a:r>
              <a:rPr lang="en-US" dirty="0" err="1"/>
              <a:t>titik</a:t>
            </a:r>
            <a:r>
              <a:rPr lang="en-US" dirty="0"/>
              <a:t> </a:t>
            </a:r>
            <a:r>
              <a:rPr lang="en-US" dirty="0" err="1"/>
              <a:t>tekanan</a:t>
            </a:r>
            <a:r>
              <a:rPr lang="en-US" dirty="0"/>
              <a:t>, </a:t>
            </a:r>
            <a:r>
              <a:rPr lang="en-US" dirty="0" err="1"/>
              <a:t>setiap</a:t>
            </a:r>
            <a:r>
              <a:rPr lang="en-US" dirty="0"/>
              <a:t> kali </a:t>
            </a:r>
            <a:r>
              <a:rPr lang="en-US" dirty="0" err="1"/>
              <a:t>ada</a:t>
            </a:r>
            <a:r>
              <a:rPr lang="en-US" dirty="0"/>
              <a:t> </a:t>
            </a:r>
            <a:r>
              <a:rPr lang="en-US" dirty="0" err="1"/>
              <a:t>perangsangan</a:t>
            </a:r>
            <a:r>
              <a:rPr lang="en-US" dirty="0"/>
              <a:t> yang </a:t>
            </a:r>
            <a:r>
              <a:rPr lang="en-US" dirty="0" err="1"/>
              <a:t>menimbulkan</a:t>
            </a:r>
            <a:r>
              <a:rPr lang="en-US" dirty="0"/>
              <a:t> </a:t>
            </a:r>
            <a:r>
              <a:rPr lang="en-US" dirty="0" err="1"/>
              <a:t>kesan</a:t>
            </a:r>
            <a:r>
              <a:rPr lang="en-US" dirty="0"/>
              <a:t> </a:t>
            </a:r>
            <a:r>
              <a:rPr lang="en-US" dirty="0" err="1"/>
              <a:t>panas</a:t>
            </a:r>
            <a:r>
              <a:rPr lang="en-US" dirty="0"/>
              <a:t> </a:t>
            </a:r>
            <a:r>
              <a:rPr lang="en-US" dirty="0" err="1"/>
              <a:t>atau</a:t>
            </a:r>
            <a:r>
              <a:rPr lang="en-US" dirty="0"/>
              <a:t> </a:t>
            </a:r>
            <a:r>
              <a:rPr lang="en-US" dirty="0" err="1"/>
              <a:t>dingin</a:t>
            </a:r>
            <a:r>
              <a:rPr lang="en-US" dirty="0"/>
              <a:t> </a:t>
            </a:r>
            <a:r>
              <a:rPr lang="en-US" dirty="0" err="1"/>
              <a:t>naracoba</a:t>
            </a:r>
            <a:r>
              <a:rPr lang="en-US" dirty="0"/>
              <a:t> </a:t>
            </a:r>
            <a:r>
              <a:rPr lang="en-US" dirty="0" err="1"/>
              <a:t>mengatakan</a:t>
            </a:r>
            <a:r>
              <a:rPr lang="en-US" dirty="0"/>
              <a:t> “</a:t>
            </a:r>
            <a:r>
              <a:rPr lang="en-US" dirty="0" err="1"/>
              <a:t>ya</a:t>
            </a:r>
            <a:r>
              <a:rPr lang="en-US" dirty="0"/>
              <a:t>”. </a:t>
            </a:r>
            <a:r>
              <a:rPr lang="en-US" dirty="0" err="1" smtClean="0"/>
              <a:t>Penguji</a:t>
            </a:r>
            <a:r>
              <a:rPr lang="en-US" dirty="0" smtClean="0"/>
              <a:t> </a:t>
            </a:r>
            <a:r>
              <a:rPr lang="en-US" dirty="0" err="1"/>
              <a:t>menandai</a:t>
            </a:r>
            <a:r>
              <a:rPr lang="en-US" dirty="0"/>
              <a:t> </a:t>
            </a:r>
            <a:r>
              <a:rPr lang="en-US" dirty="0" err="1"/>
              <a:t>titik-titik</a:t>
            </a:r>
            <a:r>
              <a:rPr lang="en-US" dirty="0"/>
              <a:t> </a:t>
            </a:r>
            <a:r>
              <a:rPr lang="en-US" dirty="0" err="1"/>
              <a:t>tersebut</a:t>
            </a:r>
            <a:r>
              <a:rPr lang="en-US" dirty="0"/>
              <a:t>.</a:t>
            </a:r>
          </a:p>
          <a:p>
            <a:endParaRPr lang="en-US" dirty="0"/>
          </a:p>
        </p:txBody>
      </p:sp>
    </p:spTree>
    <p:extLst>
      <p:ext uri="{BB962C8B-B14F-4D97-AF65-F5344CB8AC3E}">
        <p14:creationId xmlns:p14="http://schemas.microsoft.com/office/powerpoint/2010/main" val="2218808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Sensori</a:t>
            </a:r>
            <a:r>
              <a:rPr lang="en-ID" dirty="0"/>
              <a:t> </a:t>
            </a:r>
            <a:r>
              <a:rPr lang="en-ID" dirty="0" err="1"/>
              <a:t>Kulit</a:t>
            </a:r>
            <a:endParaRPr lang="en-US" dirty="0"/>
          </a:p>
        </p:txBody>
      </p:sp>
      <p:sp>
        <p:nvSpPr>
          <p:cNvPr id="3" name="Content Placeholder 2"/>
          <p:cNvSpPr>
            <a:spLocks noGrp="1"/>
          </p:cNvSpPr>
          <p:nvPr>
            <p:ph idx="1"/>
          </p:nvPr>
        </p:nvSpPr>
        <p:spPr/>
        <p:txBody>
          <a:bodyPr>
            <a:normAutofit/>
          </a:bodyPr>
          <a:lstStyle/>
          <a:p>
            <a:r>
              <a:rPr lang="en-US" dirty="0" err="1"/>
              <a:t>Dengan</a:t>
            </a:r>
            <a:r>
              <a:rPr lang="en-US" dirty="0"/>
              <a:t> </a:t>
            </a:r>
            <a:r>
              <a:rPr lang="en-US" dirty="0" err="1"/>
              <a:t>cara</a:t>
            </a:r>
            <a:r>
              <a:rPr lang="en-US" dirty="0"/>
              <a:t> yang </a:t>
            </a:r>
            <a:r>
              <a:rPr lang="en-US" dirty="0" err="1"/>
              <a:t>sama</a:t>
            </a:r>
            <a:r>
              <a:rPr lang="en-US" dirty="0"/>
              <a:t> </a:t>
            </a:r>
            <a:r>
              <a:rPr lang="en-US" dirty="0" err="1"/>
              <a:t>penguji</a:t>
            </a:r>
            <a:r>
              <a:rPr lang="en-US" dirty="0"/>
              <a:t> </a:t>
            </a:r>
            <a:r>
              <a:rPr lang="en-US" dirty="0" err="1"/>
              <a:t>mencari</a:t>
            </a:r>
            <a:r>
              <a:rPr lang="en-US" dirty="0"/>
              <a:t> </a:t>
            </a:r>
            <a:r>
              <a:rPr lang="en-US" dirty="0" err="1"/>
              <a:t>titik-titik</a:t>
            </a:r>
            <a:r>
              <a:rPr lang="en-US" dirty="0"/>
              <a:t> </a:t>
            </a:r>
            <a:r>
              <a:rPr lang="en-US" dirty="0" err="1"/>
              <a:t>sakit</a:t>
            </a:r>
            <a:r>
              <a:rPr lang="en-US" dirty="0"/>
              <a:t>. </a:t>
            </a:r>
            <a:endParaRPr lang="en-US" dirty="0" smtClean="0"/>
          </a:p>
          <a:p>
            <a:r>
              <a:rPr lang="en-US" dirty="0" err="1" smtClean="0"/>
              <a:t>Tekankan</a:t>
            </a:r>
            <a:r>
              <a:rPr lang="en-US" dirty="0" smtClean="0"/>
              <a:t> </a:t>
            </a:r>
            <a:r>
              <a:rPr lang="en-US" dirty="0" err="1"/>
              <a:t>bagian</a:t>
            </a:r>
            <a:r>
              <a:rPr lang="en-US" dirty="0"/>
              <a:t> </a:t>
            </a:r>
            <a:r>
              <a:rPr lang="en-US" dirty="0" err="1"/>
              <a:t>runcing</a:t>
            </a:r>
            <a:r>
              <a:rPr lang="en-US" dirty="0"/>
              <a:t> </a:t>
            </a:r>
            <a:r>
              <a:rPr lang="en-US" dirty="0" err="1"/>
              <a:t>jarum</a:t>
            </a:r>
            <a:r>
              <a:rPr lang="en-US" dirty="0"/>
              <a:t> </a:t>
            </a:r>
            <a:r>
              <a:rPr lang="en-US" dirty="0" err="1" smtClean="0"/>
              <a:t>bundel</a:t>
            </a:r>
            <a:r>
              <a:rPr lang="en-US" dirty="0" smtClean="0"/>
              <a:t> </a:t>
            </a:r>
            <a:r>
              <a:rPr lang="en-US" dirty="0" err="1"/>
              <a:t>secara</a:t>
            </a:r>
            <a:r>
              <a:rPr lang="en-US" dirty="0"/>
              <a:t> </a:t>
            </a:r>
            <a:r>
              <a:rPr lang="en-US" dirty="0" err="1"/>
              <a:t>ringan</a:t>
            </a:r>
            <a:r>
              <a:rPr lang="en-US" dirty="0"/>
              <a:t>, </a:t>
            </a:r>
            <a:r>
              <a:rPr lang="en-US" dirty="0" err="1"/>
              <a:t>tegak</a:t>
            </a:r>
            <a:r>
              <a:rPr lang="en-US" dirty="0"/>
              <a:t> </a:t>
            </a:r>
            <a:r>
              <a:rPr lang="en-US" dirty="0" err="1"/>
              <a:t>lurus</a:t>
            </a:r>
            <a:r>
              <a:rPr lang="en-US" dirty="0"/>
              <a:t> </a:t>
            </a:r>
            <a:r>
              <a:rPr lang="en-US" dirty="0" err="1"/>
              <a:t>permukaan</a:t>
            </a:r>
            <a:r>
              <a:rPr lang="en-US" dirty="0"/>
              <a:t> </a:t>
            </a:r>
            <a:r>
              <a:rPr lang="en-US" dirty="0" err="1"/>
              <a:t>kulit</a:t>
            </a:r>
            <a:r>
              <a:rPr lang="en-US" dirty="0"/>
              <a:t> </a:t>
            </a:r>
            <a:r>
              <a:rPr lang="en-US" dirty="0" err="1"/>
              <a:t>dan</a:t>
            </a:r>
            <a:r>
              <a:rPr lang="en-US" dirty="0"/>
              <a:t> </a:t>
            </a:r>
            <a:r>
              <a:rPr lang="en-US" dirty="0" err="1"/>
              <a:t>hanya</a:t>
            </a:r>
            <a:r>
              <a:rPr lang="en-US" dirty="0"/>
              <a:t> </a:t>
            </a:r>
            <a:r>
              <a:rPr lang="en-US" dirty="0" err="1"/>
              <a:t>sebentar</a:t>
            </a:r>
            <a:r>
              <a:rPr lang="en-US" dirty="0"/>
              <a:t>. </a:t>
            </a:r>
            <a:endParaRPr lang="en-US" dirty="0" smtClean="0"/>
          </a:p>
          <a:p>
            <a:r>
              <a:rPr lang="en-US" dirty="0" err="1" smtClean="0"/>
              <a:t>Jikalau</a:t>
            </a:r>
            <a:r>
              <a:rPr lang="en-US" dirty="0" smtClean="0"/>
              <a:t> </a:t>
            </a:r>
            <a:r>
              <a:rPr lang="en-US" dirty="0" err="1"/>
              <a:t>perangsangan</a:t>
            </a:r>
            <a:r>
              <a:rPr lang="en-US" dirty="0"/>
              <a:t> </a:t>
            </a:r>
            <a:r>
              <a:rPr lang="en-US" dirty="0" err="1"/>
              <a:t>tersebut</a:t>
            </a:r>
            <a:r>
              <a:rPr lang="en-US" dirty="0"/>
              <a:t> </a:t>
            </a:r>
            <a:r>
              <a:rPr lang="en-US" dirty="0" err="1"/>
              <a:t>menimbulkan</a:t>
            </a:r>
            <a:r>
              <a:rPr lang="en-US" dirty="0"/>
              <a:t> </a:t>
            </a:r>
            <a:r>
              <a:rPr lang="en-US" dirty="0" err="1"/>
              <a:t>kesan</a:t>
            </a:r>
            <a:r>
              <a:rPr lang="en-US" dirty="0"/>
              <a:t> </a:t>
            </a:r>
            <a:r>
              <a:rPr lang="en-US" dirty="0" err="1"/>
              <a:t>sakit</a:t>
            </a:r>
            <a:r>
              <a:rPr lang="en-US" dirty="0"/>
              <a:t>, </a:t>
            </a:r>
            <a:r>
              <a:rPr lang="en-US" dirty="0" err="1"/>
              <a:t>naracoba</a:t>
            </a:r>
            <a:r>
              <a:rPr lang="en-US" dirty="0"/>
              <a:t> </a:t>
            </a:r>
            <a:r>
              <a:rPr lang="en-US" dirty="0" err="1"/>
              <a:t>harus</a:t>
            </a:r>
            <a:r>
              <a:rPr lang="en-US" dirty="0"/>
              <a:t> </a:t>
            </a:r>
            <a:r>
              <a:rPr lang="en-US" dirty="0" err="1"/>
              <a:t>mengatakan</a:t>
            </a:r>
            <a:r>
              <a:rPr lang="en-US" dirty="0"/>
              <a:t> “</a:t>
            </a:r>
            <a:r>
              <a:rPr lang="en-US" dirty="0" err="1"/>
              <a:t>ya</a:t>
            </a:r>
            <a:r>
              <a:rPr lang="en-US" dirty="0"/>
              <a:t>”. </a:t>
            </a:r>
            <a:r>
              <a:rPr lang="en-US" dirty="0" err="1"/>
              <a:t>Penguji</a:t>
            </a:r>
            <a:r>
              <a:rPr lang="en-US" dirty="0"/>
              <a:t> </a:t>
            </a:r>
            <a:r>
              <a:rPr lang="en-US" dirty="0" err="1"/>
              <a:t>menandai</a:t>
            </a:r>
            <a:r>
              <a:rPr lang="en-US" dirty="0"/>
              <a:t> </a:t>
            </a:r>
            <a:r>
              <a:rPr lang="en-US" dirty="0" err="1"/>
              <a:t>titik-titik</a:t>
            </a:r>
            <a:r>
              <a:rPr lang="en-US" dirty="0"/>
              <a:t> </a:t>
            </a:r>
            <a:r>
              <a:rPr lang="en-US" dirty="0" err="1"/>
              <a:t>sakit</a:t>
            </a:r>
            <a:r>
              <a:rPr lang="en-US" dirty="0"/>
              <a:t> </a:t>
            </a:r>
            <a:r>
              <a:rPr lang="en-US" dirty="0" err="1"/>
              <a:t>tersebut</a:t>
            </a:r>
            <a:r>
              <a:rPr lang="en-US" dirty="0" smtClean="0"/>
              <a:t>.</a:t>
            </a:r>
            <a:endParaRPr lang="en-US" dirty="0"/>
          </a:p>
          <a:p>
            <a:endParaRPr lang="en-US" dirty="0"/>
          </a:p>
        </p:txBody>
      </p:sp>
    </p:spTree>
    <p:extLst>
      <p:ext uri="{BB962C8B-B14F-4D97-AF65-F5344CB8AC3E}">
        <p14:creationId xmlns:p14="http://schemas.microsoft.com/office/powerpoint/2010/main" val="205413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D" dirty="0" err="1"/>
              <a:t>Sensori</a:t>
            </a:r>
            <a:r>
              <a:rPr lang="en-ID" dirty="0"/>
              <a:t> </a:t>
            </a:r>
            <a:r>
              <a:rPr lang="en-ID" dirty="0" err="1"/>
              <a:t>Kulit</a:t>
            </a:r>
            <a:endParaRPr lang="en-US" dirty="0"/>
          </a:p>
        </p:txBody>
      </p:sp>
      <p:sp>
        <p:nvSpPr>
          <p:cNvPr id="3" name="Content Placeholder 2"/>
          <p:cNvSpPr>
            <a:spLocks noGrp="1"/>
          </p:cNvSpPr>
          <p:nvPr>
            <p:ph idx="1"/>
          </p:nvPr>
        </p:nvSpPr>
        <p:spPr/>
        <p:txBody>
          <a:bodyPr>
            <a:normAutofit lnSpcReduction="10000"/>
          </a:bodyPr>
          <a:lstStyle/>
          <a:p>
            <a:r>
              <a:rPr lang="id-ID" dirty="0"/>
              <a:t>Untuk menilai jalur rasa sakit dari </a:t>
            </a:r>
            <a:r>
              <a:rPr lang="en-ID" dirty="0" smtClean="0"/>
              <a:t>s</a:t>
            </a:r>
            <a:r>
              <a:rPr lang="id-ID" dirty="0" smtClean="0"/>
              <a:t>pinothalami</a:t>
            </a:r>
            <a:r>
              <a:rPr lang="en-ID" dirty="0" smtClean="0"/>
              <a:t>k</a:t>
            </a:r>
            <a:r>
              <a:rPr lang="id-ID" dirty="0" smtClean="0"/>
              <a:t> </a:t>
            </a:r>
            <a:r>
              <a:rPr lang="id-ID" dirty="0"/>
              <a:t>dapat dilakukan dengan melakukan tes kemampuan seseorang untuk merasakan sentuhan benda tajam dan tumpul secara bergantian.  </a:t>
            </a:r>
            <a:endParaRPr lang="en-ID" dirty="0" smtClean="0"/>
          </a:p>
          <a:p>
            <a:r>
              <a:rPr lang="id-ID" dirty="0" smtClean="0"/>
              <a:t>Alat </a:t>
            </a:r>
            <a:r>
              <a:rPr lang="id-ID" dirty="0"/>
              <a:t>yang digunakan </a:t>
            </a:r>
            <a:r>
              <a:rPr lang="en-ID" dirty="0" smtClean="0"/>
              <a:t>u</a:t>
            </a:r>
            <a:r>
              <a:rPr lang="id-ID" dirty="0" smtClean="0"/>
              <a:t>ntuk </a:t>
            </a:r>
            <a:r>
              <a:rPr lang="id-ID" dirty="0"/>
              <a:t>melakukan </a:t>
            </a:r>
            <a:r>
              <a:rPr lang="id-ID" dirty="0" smtClean="0"/>
              <a:t>uji </a:t>
            </a:r>
            <a:r>
              <a:rPr lang="id-ID" dirty="0"/>
              <a:t>ini adalah logam runcing (paku dalam perangkat palu refleks) dan kapas lidi</a:t>
            </a:r>
            <a:r>
              <a:rPr lang="id-ID" dirty="0" smtClean="0"/>
              <a:t>/</a:t>
            </a:r>
            <a:r>
              <a:rPr lang="en-ID" dirty="0" smtClean="0"/>
              <a:t> </a:t>
            </a:r>
            <a:r>
              <a:rPr lang="id-ID" i="1" dirty="0" smtClean="0"/>
              <a:t>cotton </a:t>
            </a:r>
            <a:r>
              <a:rPr lang="id-ID" i="1" dirty="0"/>
              <a:t>bud</a:t>
            </a:r>
            <a:r>
              <a:rPr lang="id-ID" dirty="0"/>
              <a:t> untuk memberi rangsang. </a:t>
            </a:r>
            <a:endParaRPr lang="en-ID" dirty="0" smtClean="0"/>
          </a:p>
          <a:p>
            <a:r>
              <a:rPr lang="id-ID" dirty="0" smtClean="0"/>
              <a:t>Paku </a:t>
            </a:r>
            <a:r>
              <a:rPr lang="id-ID" dirty="0"/>
              <a:t>hendaknya disterilisasi terlebih dahulu dan lakukan secara hati-hati agar tidak terjadi perdarahan</a:t>
            </a:r>
            <a:r>
              <a:rPr lang="en-ID" dirty="0"/>
              <a:t>. </a:t>
            </a:r>
            <a:endParaRPr lang="en-US" dirty="0"/>
          </a:p>
          <a:p>
            <a:endParaRPr lang="en-US" dirty="0"/>
          </a:p>
        </p:txBody>
      </p:sp>
    </p:spTree>
    <p:extLst>
      <p:ext uri="{BB962C8B-B14F-4D97-AF65-F5344CB8AC3E}">
        <p14:creationId xmlns:p14="http://schemas.microsoft.com/office/powerpoint/2010/main" val="3525768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smtClean="0"/>
              <a:t>Tes  </a:t>
            </a:r>
            <a:r>
              <a:rPr lang="id-ID" dirty="0"/>
              <a:t>Jalur Sensori </a:t>
            </a:r>
            <a:r>
              <a:rPr lang="id-ID" dirty="0" smtClean="0"/>
              <a:t>Spinotalamik</a:t>
            </a:r>
            <a:endParaRPr lang="en-US" dirty="0"/>
          </a:p>
        </p:txBody>
      </p:sp>
      <p:sp>
        <p:nvSpPr>
          <p:cNvPr id="3" name="Content Placeholder 2"/>
          <p:cNvSpPr>
            <a:spLocks noGrp="1"/>
          </p:cNvSpPr>
          <p:nvPr>
            <p:ph idx="1"/>
          </p:nvPr>
        </p:nvSpPr>
        <p:spPr/>
        <p:txBody>
          <a:bodyPr>
            <a:normAutofit/>
          </a:bodyPr>
          <a:lstStyle/>
          <a:p>
            <a:r>
              <a:rPr lang="id-ID" dirty="0"/>
              <a:t>Untuk menilai jalur rasa sakit dari Spinothalamics dapat dilakukan dengan melakukan tes kemampuan seseorang untuk merasakan sentuhan benda tajam dan tumpul secara bergantian.  Alat yang digunakan Untuk melakukan uji  ini adalah logam runcing (paku dalam perangkat palu refleks) dan kapas lidi/cotton bud untuk memberi rangsang. Paku hendaknya disterilisasi terlebih dahulu dan lakukan secara hati-hati agar tidak terjadi perdarahan</a:t>
            </a:r>
            <a:r>
              <a:rPr lang="en-ID" dirty="0"/>
              <a:t>. </a:t>
            </a:r>
            <a:endParaRPr lang="en-US" dirty="0"/>
          </a:p>
          <a:p>
            <a:endParaRPr lang="en-US" dirty="0"/>
          </a:p>
        </p:txBody>
      </p:sp>
    </p:spTree>
    <p:extLst>
      <p:ext uri="{BB962C8B-B14F-4D97-AF65-F5344CB8AC3E}">
        <p14:creationId xmlns:p14="http://schemas.microsoft.com/office/powerpoint/2010/main" val="2905410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smtClean="0"/>
              <a:t>Tes  </a:t>
            </a:r>
            <a:r>
              <a:rPr lang="id-ID" dirty="0"/>
              <a:t>Jalur Sensori </a:t>
            </a:r>
            <a:r>
              <a:rPr lang="id-ID" dirty="0" smtClean="0"/>
              <a:t>Spinotalamik</a:t>
            </a:r>
            <a:endParaRPr lang="en-US" dirty="0"/>
          </a:p>
        </p:txBody>
      </p:sp>
      <p:sp>
        <p:nvSpPr>
          <p:cNvPr id="3" name="Content Placeholder 2"/>
          <p:cNvSpPr>
            <a:spLocks noGrp="1"/>
          </p:cNvSpPr>
          <p:nvPr>
            <p:ph idx="1"/>
          </p:nvPr>
        </p:nvSpPr>
        <p:spPr/>
        <p:txBody>
          <a:bodyPr>
            <a:normAutofit lnSpcReduction="10000"/>
          </a:bodyPr>
          <a:lstStyle/>
          <a:p>
            <a:pPr lvl="0"/>
            <a:r>
              <a:rPr lang="id-ID" dirty="0"/>
              <a:t>Mintalah pasien untuk menutup mata mereka sehingga mereka tidak bisa mendapatkan petunjuk visual.</a:t>
            </a:r>
            <a:endParaRPr lang="en-US" dirty="0"/>
          </a:p>
          <a:p>
            <a:pPr lvl="0"/>
            <a:r>
              <a:rPr lang="id-ID" dirty="0"/>
              <a:t>Rangsanglah  mulai di bagian dorsal kaki ke bawah dengan logam runcing bergantian dengan kapas lidi. Naracoba diminta untuk mengtakan apakah rangsang berupa benda tajam atau </a:t>
            </a:r>
            <a:r>
              <a:rPr lang="id-ID" dirty="0" smtClean="0"/>
              <a:t>tumpul</a:t>
            </a:r>
            <a:r>
              <a:rPr lang="en-ID" dirty="0" smtClean="0"/>
              <a:t>. </a:t>
            </a:r>
            <a:endParaRPr lang="en-US" dirty="0"/>
          </a:p>
          <a:p>
            <a:pPr lvl="0"/>
            <a:r>
              <a:rPr lang="en-US" dirty="0" err="1"/>
              <a:t>Selanjutnya</a:t>
            </a:r>
            <a:r>
              <a:rPr lang="en-US" dirty="0"/>
              <a:t> </a:t>
            </a:r>
            <a:r>
              <a:rPr lang="en-US" dirty="0" err="1"/>
              <a:t>lakukan</a:t>
            </a:r>
            <a:r>
              <a:rPr lang="en-US" dirty="0"/>
              <a:t> </a:t>
            </a:r>
            <a:r>
              <a:rPr lang="en-US" dirty="0" err="1"/>
              <a:t>mulai</a:t>
            </a:r>
            <a:r>
              <a:rPr lang="en-US" dirty="0"/>
              <a:t> </a:t>
            </a:r>
            <a:r>
              <a:rPr lang="en-US" dirty="0" err="1"/>
              <a:t>bagian</a:t>
            </a:r>
            <a:r>
              <a:rPr lang="en-US" dirty="0"/>
              <a:t> lateral kaki </a:t>
            </a:r>
            <a:r>
              <a:rPr lang="en-US" dirty="0" err="1"/>
              <a:t>ke</a:t>
            </a:r>
            <a:r>
              <a:rPr lang="en-US" dirty="0"/>
              <a:t> medial, </a:t>
            </a:r>
            <a:r>
              <a:rPr lang="en-US" dirty="0" err="1"/>
              <a:t>lanjutkan</a:t>
            </a:r>
            <a:r>
              <a:rPr lang="en-US" dirty="0"/>
              <a:t> </a:t>
            </a:r>
            <a:r>
              <a:rPr lang="en-US" dirty="0" err="1"/>
              <a:t>juga</a:t>
            </a:r>
            <a:r>
              <a:rPr lang="en-US" dirty="0"/>
              <a:t> </a:t>
            </a:r>
            <a:r>
              <a:rPr lang="en-US" dirty="0" err="1"/>
              <a:t>untuk</a:t>
            </a:r>
            <a:r>
              <a:rPr lang="en-US" dirty="0"/>
              <a:t> area </a:t>
            </a:r>
            <a:r>
              <a:rPr lang="en-US" dirty="0" err="1"/>
              <a:t>tangan</a:t>
            </a:r>
            <a:r>
              <a:rPr lang="en-US" dirty="0"/>
              <a:t> </a:t>
            </a:r>
            <a:r>
              <a:rPr lang="en-US" dirty="0" err="1"/>
              <a:t>dan</a:t>
            </a:r>
            <a:r>
              <a:rPr lang="en-US" dirty="0"/>
              <a:t> </a:t>
            </a:r>
            <a:r>
              <a:rPr lang="en-US" dirty="0" err="1" smtClean="0"/>
              <a:t>wajah</a:t>
            </a:r>
            <a:r>
              <a:rPr lang="en-US" dirty="0" smtClean="0"/>
              <a:t>. </a:t>
            </a:r>
            <a:endParaRPr lang="en-US" dirty="0"/>
          </a:p>
          <a:p>
            <a:r>
              <a:rPr lang="en-US" dirty="0" err="1"/>
              <a:t>Tes</a:t>
            </a:r>
            <a:r>
              <a:rPr lang="en-US" dirty="0"/>
              <a:t> </a:t>
            </a:r>
            <a:r>
              <a:rPr lang="en-US" dirty="0" err="1"/>
              <a:t>ini</a:t>
            </a:r>
            <a:r>
              <a:rPr lang="en-US" dirty="0"/>
              <a:t> </a:t>
            </a:r>
            <a:r>
              <a:rPr lang="en-US" dirty="0" err="1"/>
              <a:t>biasanya</a:t>
            </a:r>
            <a:r>
              <a:rPr lang="en-US" dirty="0"/>
              <a:t> </a:t>
            </a:r>
            <a:r>
              <a:rPr lang="en-US" dirty="0" err="1"/>
              <a:t>dilakukan</a:t>
            </a:r>
            <a:r>
              <a:rPr lang="en-US" dirty="0"/>
              <a:t> </a:t>
            </a:r>
            <a:r>
              <a:rPr lang="en-US" dirty="0" err="1"/>
              <a:t>jika</a:t>
            </a:r>
            <a:r>
              <a:rPr lang="en-US" dirty="0"/>
              <a:t> </a:t>
            </a:r>
            <a:r>
              <a:rPr lang="en-US" dirty="0" err="1"/>
              <a:t>ada</a:t>
            </a:r>
            <a:r>
              <a:rPr lang="en-US" dirty="0"/>
              <a:t> </a:t>
            </a:r>
            <a:r>
              <a:rPr lang="en-US" dirty="0" err="1"/>
              <a:t>keluhan</a:t>
            </a:r>
            <a:r>
              <a:rPr lang="en-US" dirty="0"/>
              <a:t> </a:t>
            </a:r>
            <a:r>
              <a:rPr lang="en-US" dirty="0" err="1"/>
              <a:t>mati</a:t>
            </a:r>
            <a:r>
              <a:rPr lang="en-US" dirty="0"/>
              <a:t> </a:t>
            </a:r>
            <a:r>
              <a:rPr lang="en-US" dirty="0" smtClean="0"/>
              <a:t>rasa. </a:t>
            </a:r>
            <a:endParaRPr lang="en-US" dirty="0"/>
          </a:p>
        </p:txBody>
      </p:sp>
    </p:spTree>
    <p:extLst>
      <p:ext uri="{BB962C8B-B14F-4D97-AF65-F5344CB8AC3E}">
        <p14:creationId xmlns:p14="http://schemas.microsoft.com/office/powerpoint/2010/main" val="1411294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Tes  Jalur Sensori Spinotalamik</a:t>
            </a:r>
            <a:endParaRPr lang="en-US" dirty="0"/>
          </a:p>
        </p:txBody>
      </p:sp>
      <p:pic>
        <p:nvPicPr>
          <p:cNvPr id="2052" name="Picture 1" descr="http://meded.ucsd.edu/clinicalmed/neuro_exam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7481" y="1846907"/>
            <a:ext cx="6313251" cy="3561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939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Tes</a:t>
            </a:r>
            <a:r>
              <a:rPr lang="en-US" dirty="0"/>
              <a:t> </a:t>
            </a:r>
            <a:r>
              <a:rPr lang="en-US" dirty="0" err="1"/>
              <a:t>J</a:t>
            </a:r>
            <a:r>
              <a:rPr lang="en-US" dirty="0" err="1" smtClean="0"/>
              <a:t>alur</a:t>
            </a:r>
            <a:r>
              <a:rPr lang="en-US" dirty="0" smtClean="0"/>
              <a:t> </a:t>
            </a:r>
            <a:r>
              <a:rPr lang="en-US" dirty="0" err="1" smtClean="0"/>
              <a:t>Sensori</a:t>
            </a:r>
            <a:r>
              <a:rPr lang="en-US" dirty="0" smtClean="0"/>
              <a:t> Colum Dorsal-</a:t>
            </a:r>
            <a:r>
              <a:rPr lang="en-US" dirty="0" err="1" smtClean="0"/>
              <a:t>lemniscus</a:t>
            </a:r>
            <a:r>
              <a:rPr lang="en-US" dirty="0" smtClean="0"/>
              <a:t> Medial</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Uji</a:t>
            </a:r>
            <a:r>
              <a:rPr lang="en-US" dirty="0" smtClean="0"/>
              <a:t> </a:t>
            </a:r>
            <a:r>
              <a:rPr lang="en-US" dirty="0" err="1" smtClean="0"/>
              <a:t>kemampuan</a:t>
            </a:r>
            <a:r>
              <a:rPr lang="en-US" dirty="0" smtClean="0"/>
              <a:t> </a:t>
            </a:r>
            <a:r>
              <a:rPr lang="en-US" dirty="0" err="1"/>
              <a:t>propioseptif</a:t>
            </a:r>
            <a:r>
              <a:rPr lang="en-US" dirty="0"/>
              <a:t> </a:t>
            </a:r>
            <a:r>
              <a:rPr lang="en-US" dirty="0" err="1"/>
              <a:t>seseorang</a:t>
            </a:r>
            <a:r>
              <a:rPr lang="en-US" dirty="0"/>
              <a:t> </a:t>
            </a:r>
            <a:r>
              <a:rPr lang="en-US" dirty="0" err="1" smtClean="0"/>
              <a:t>dilakukan</a:t>
            </a:r>
            <a:r>
              <a:rPr lang="en-US" dirty="0" smtClean="0"/>
              <a:t> </a:t>
            </a:r>
            <a:r>
              <a:rPr lang="id-ID" dirty="0" smtClean="0"/>
              <a:t>di </a:t>
            </a:r>
            <a:r>
              <a:rPr lang="id-ID" dirty="0"/>
              <a:t>kaki dan kemudian, </a:t>
            </a:r>
            <a:r>
              <a:rPr lang="en-ID" dirty="0" err="1" smtClean="0"/>
              <a:t>apabila</a:t>
            </a:r>
            <a:r>
              <a:rPr lang="en-ID" dirty="0" smtClean="0"/>
              <a:t> </a:t>
            </a:r>
            <a:r>
              <a:rPr lang="en-ID" dirty="0" err="1" smtClean="0"/>
              <a:t>hasilnya</a:t>
            </a:r>
            <a:r>
              <a:rPr lang="en-ID" dirty="0" smtClean="0"/>
              <a:t> </a:t>
            </a:r>
            <a:r>
              <a:rPr lang="id-ID" dirty="0" smtClean="0"/>
              <a:t>tidak </a:t>
            </a:r>
            <a:r>
              <a:rPr lang="id-ID" dirty="0"/>
              <a:t>normal, </a:t>
            </a:r>
            <a:r>
              <a:rPr lang="en-ID" dirty="0" err="1" smtClean="0"/>
              <a:t>dilakukan</a:t>
            </a:r>
            <a:r>
              <a:rPr lang="en-ID" dirty="0" smtClean="0"/>
              <a:t> </a:t>
            </a:r>
            <a:r>
              <a:rPr lang="en-ID" dirty="0" err="1" smtClean="0"/>
              <a:t>ke</a:t>
            </a:r>
            <a:r>
              <a:rPr lang="en-ID" dirty="0" smtClean="0"/>
              <a:t> </a:t>
            </a:r>
            <a:r>
              <a:rPr lang="en-ID" dirty="0" err="1" smtClean="0"/>
              <a:t>arah</a:t>
            </a:r>
            <a:r>
              <a:rPr lang="en-ID" dirty="0" smtClean="0"/>
              <a:t> </a:t>
            </a:r>
            <a:r>
              <a:rPr lang="id-ID" dirty="0" smtClean="0"/>
              <a:t>proksimal (tangan).</a:t>
            </a:r>
            <a:endParaRPr lang="en-ID" dirty="0" smtClean="0"/>
          </a:p>
          <a:p>
            <a:r>
              <a:rPr lang="id-ID" dirty="0"/>
              <a:t>Mintalah </a:t>
            </a:r>
            <a:r>
              <a:rPr lang="en-ID" dirty="0" err="1" smtClean="0"/>
              <a:t>naracoba</a:t>
            </a:r>
            <a:r>
              <a:rPr lang="en-ID" dirty="0" smtClean="0"/>
              <a:t> </a:t>
            </a:r>
            <a:r>
              <a:rPr lang="id-ID" dirty="0" smtClean="0"/>
              <a:t>untuk </a:t>
            </a:r>
            <a:r>
              <a:rPr lang="id-ID" dirty="0"/>
              <a:t>menutup mata mereka sehingga mereka tidak menerima isyarat visual</a:t>
            </a:r>
            <a:r>
              <a:rPr lang="id-ID" dirty="0" smtClean="0"/>
              <a:t>.</a:t>
            </a:r>
            <a:endParaRPr lang="en-ID" dirty="0" smtClean="0"/>
          </a:p>
          <a:p>
            <a:r>
              <a:rPr lang="id-ID" dirty="0"/>
              <a:t>Pegang kedua sisi kaki bawah tumit dan ibu jari. Gerakkan kaki  pasien naik dan turun (dorsal-plantar). Sampaikan pada </a:t>
            </a:r>
            <a:r>
              <a:rPr lang="en-ID" dirty="0" err="1" smtClean="0"/>
              <a:t>naracoba</a:t>
            </a:r>
            <a:r>
              <a:rPr lang="en-ID" dirty="0" smtClean="0"/>
              <a:t> agar </a:t>
            </a:r>
            <a:r>
              <a:rPr lang="id-ID" dirty="0" smtClean="0"/>
              <a:t>mengatakan </a:t>
            </a:r>
            <a:r>
              <a:rPr lang="id-ID" dirty="0"/>
              <a:t>arah gerakan yang sedang dilakukan. </a:t>
            </a:r>
            <a:endParaRPr lang="en-ID" dirty="0" smtClean="0"/>
          </a:p>
          <a:p>
            <a:r>
              <a:rPr lang="id-ID" dirty="0"/>
              <a:t>Jika menemukan kelainan, lakukan pada anggota tubuh atas dengan gerakan pronasi-supinasi atau naik-turun</a:t>
            </a:r>
            <a:r>
              <a:rPr lang="id-ID" dirty="0" smtClean="0"/>
              <a:t>.</a:t>
            </a:r>
            <a:endParaRPr lang="en-US" dirty="0"/>
          </a:p>
          <a:p>
            <a:endParaRPr lang="en-ID" dirty="0" smtClean="0"/>
          </a:p>
          <a:p>
            <a:endParaRPr lang="en-US" dirty="0"/>
          </a:p>
          <a:p>
            <a:endParaRPr lang="en-US" dirty="0"/>
          </a:p>
        </p:txBody>
      </p:sp>
    </p:spTree>
    <p:extLst>
      <p:ext uri="{BB962C8B-B14F-4D97-AF65-F5344CB8AC3E}">
        <p14:creationId xmlns:p14="http://schemas.microsoft.com/office/powerpoint/2010/main" val="4018213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Tes</a:t>
            </a:r>
            <a:r>
              <a:rPr lang="en-US" dirty="0"/>
              <a:t> </a:t>
            </a:r>
            <a:r>
              <a:rPr lang="en-US" dirty="0" err="1" smtClean="0"/>
              <a:t>Jalur</a:t>
            </a:r>
            <a:r>
              <a:rPr lang="en-US" dirty="0" smtClean="0"/>
              <a:t> </a:t>
            </a:r>
            <a:r>
              <a:rPr lang="en-US" dirty="0" err="1" smtClean="0"/>
              <a:t>Sensori</a:t>
            </a:r>
            <a:r>
              <a:rPr lang="en-US" dirty="0" smtClean="0"/>
              <a:t> Colum Dorsal-</a:t>
            </a:r>
            <a:r>
              <a:rPr lang="en-US" dirty="0" err="1" smtClean="0"/>
              <a:t>lemniscus</a:t>
            </a:r>
            <a:r>
              <a:rPr lang="en-US" dirty="0" smtClean="0"/>
              <a:t> Medial</a:t>
            </a:r>
            <a:endParaRPr lang="en-US" dirty="0"/>
          </a:p>
        </p:txBody>
      </p:sp>
      <p:pic>
        <p:nvPicPr>
          <p:cNvPr id="4" name="Picture 3"/>
          <p:cNvPicPr>
            <a:picLocks noChangeAspect="1"/>
          </p:cNvPicPr>
          <p:nvPr/>
        </p:nvPicPr>
        <p:blipFill>
          <a:blip r:embed="rId2"/>
          <a:stretch>
            <a:fillRect/>
          </a:stretch>
        </p:blipFill>
        <p:spPr>
          <a:xfrm>
            <a:off x="2811293" y="1900429"/>
            <a:ext cx="5972783" cy="3965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4056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Tes</a:t>
            </a:r>
            <a:r>
              <a:rPr lang="en-US" dirty="0"/>
              <a:t> </a:t>
            </a:r>
            <a:r>
              <a:rPr lang="en-US" dirty="0" err="1" smtClean="0"/>
              <a:t>Jalur</a:t>
            </a:r>
            <a:r>
              <a:rPr lang="en-US" dirty="0" smtClean="0"/>
              <a:t> </a:t>
            </a:r>
            <a:r>
              <a:rPr lang="en-US" dirty="0" err="1" smtClean="0"/>
              <a:t>Sensori</a:t>
            </a:r>
            <a:r>
              <a:rPr lang="en-US" dirty="0" smtClean="0"/>
              <a:t> Colum Dorsal-</a:t>
            </a:r>
            <a:r>
              <a:rPr lang="en-US" dirty="0" err="1" smtClean="0"/>
              <a:t>lemniscus</a:t>
            </a:r>
            <a:r>
              <a:rPr lang="en-US" dirty="0" smtClean="0"/>
              <a:t> Medial</a:t>
            </a:r>
            <a:endParaRPr lang="en-US" dirty="0"/>
          </a:p>
        </p:txBody>
      </p:sp>
      <p:sp>
        <p:nvSpPr>
          <p:cNvPr id="3" name="Content Placeholder 2"/>
          <p:cNvSpPr>
            <a:spLocks noGrp="1"/>
          </p:cNvSpPr>
          <p:nvPr>
            <p:ph idx="1"/>
          </p:nvPr>
        </p:nvSpPr>
        <p:spPr/>
        <p:txBody>
          <a:bodyPr>
            <a:normAutofit/>
          </a:bodyPr>
          <a:lstStyle/>
          <a:p>
            <a:r>
              <a:rPr lang="id-ID" dirty="0"/>
              <a:t>Jalur ini juga diuji dengan benda </a:t>
            </a:r>
            <a:r>
              <a:rPr lang="id-ID" dirty="0" smtClean="0"/>
              <a:t>bergetar</a:t>
            </a:r>
            <a:r>
              <a:rPr lang="en-ID" dirty="0" smtClean="0"/>
              <a:t>. </a:t>
            </a:r>
          </a:p>
          <a:p>
            <a:r>
              <a:rPr lang="id-ID" dirty="0" smtClean="0"/>
              <a:t>Gunakan </a:t>
            </a:r>
            <a:r>
              <a:rPr lang="id-ID" dirty="0"/>
              <a:t>garpu tala frekwensi 128 Hz yang </a:t>
            </a:r>
            <a:r>
              <a:rPr lang="id-ID" dirty="0" smtClean="0"/>
              <a:t>digetarkan</a:t>
            </a:r>
            <a:r>
              <a:rPr lang="en-ID" dirty="0" smtClean="0"/>
              <a:t> </a:t>
            </a:r>
            <a:r>
              <a:rPr lang="en-ID" dirty="0" err="1" smtClean="0"/>
              <a:t>dan</a:t>
            </a:r>
            <a:r>
              <a:rPr lang="en-ID" dirty="0" smtClean="0"/>
              <a:t> </a:t>
            </a:r>
            <a:r>
              <a:rPr lang="en-ID" dirty="0" err="1" smtClean="0"/>
              <a:t>letakkan</a:t>
            </a:r>
            <a:r>
              <a:rPr lang="id-ID" dirty="0" smtClean="0"/>
              <a:t> di </a:t>
            </a:r>
            <a:r>
              <a:rPr lang="id-ID" dirty="0"/>
              <a:t>atas persendian interphalang. </a:t>
            </a:r>
            <a:endParaRPr lang="en-ID" dirty="0" smtClean="0"/>
          </a:p>
          <a:p>
            <a:r>
              <a:rPr lang="id-ID" dirty="0" smtClean="0"/>
              <a:t>Letakkan </a:t>
            </a:r>
            <a:r>
              <a:rPr lang="id-ID" dirty="0"/>
              <a:t>jari penguji di bawah kaki untuk mengetahui garpu tala sedang bergetar atau </a:t>
            </a:r>
            <a:r>
              <a:rPr lang="id-ID" dirty="0" smtClean="0"/>
              <a:t>berhenti</a:t>
            </a:r>
            <a:r>
              <a:rPr lang="en-ID" dirty="0" smtClean="0"/>
              <a:t>.</a:t>
            </a:r>
          </a:p>
          <a:p>
            <a:r>
              <a:rPr lang="en-ID" dirty="0" err="1" smtClean="0"/>
              <a:t>Naracoba</a:t>
            </a:r>
            <a:r>
              <a:rPr lang="en-ID" dirty="0" smtClean="0"/>
              <a:t> </a:t>
            </a:r>
            <a:r>
              <a:rPr lang="en-ID" dirty="0" err="1" smtClean="0"/>
              <a:t>mengatakan</a:t>
            </a:r>
            <a:r>
              <a:rPr lang="en-ID" dirty="0" smtClean="0"/>
              <a:t> </a:t>
            </a:r>
            <a:r>
              <a:rPr lang="en-ID" dirty="0" err="1" smtClean="0"/>
              <a:t>apa</a:t>
            </a:r>
            <a:r>
              <a:rPr lang="en-ID" dirty="0" smtClean="0"/>
              <a:t> yang </a:t>
            </a:r>
            <a:r>
              <a:rPr lang="en-ID" dirty="0" err="1" smtClean="0"/>
              <a:t>dirasakan</a:t>
            </a:r>
            <a:r>
              <a:rPr lang="en-ID" dirty="0" smtClean="0"/>
              <a:t>.  </a:t>
            </a:r>
          </a:p>
        </p:txBody>
      </p:sp>
    </p:spTree>
    <p:extLst>
      <p:ext uri="{BB962C8B-B14F-4D97-AF65-F5344CB8AC3E}">
        <p14:creationId xmlns:p14="http://schemas.microsoft.com/office/powerpoint/2010/main" val="718131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Tes</a:t>
            </a:r>
            <a:r>
              <a:rPr lang="en-US" dirty="0"/>
              <a:t> </a:t>
            </a:r>
            <a:r>
              <a:rPr lang="en-US" dirty="0" err="1" smtClean="0"/>
              <a:t>Jalur</a:t>
            </a:r>
            <a:r>
              <a:rPr lang="en-US" dirty="0" smtClean="0"/>
              <a:t> </a:t>
            </a:r>
            <a:r>
              <a:rPr lang="en-US" dirty="0" err="1" smtClean="0"/>
              <a:t>Sensori</a:t>
            </a:r>
            <a:r>
              <a:rPr lang="en-US" dirty="0" smtClean="0"/>
              <a:t> Colum Dorsal-</a:t>
            </a:r>
            <a:r>
              <a:rPr lang="en-US" dirty="0" err="1" smtClean="0"/>
              <a:t>lemniscus</a:t>
            </a:r>
            <a:r>
              <a:rPr lang="en-US" dirty="0" smtClean="0"/>
              <a:t> Medial</a:t>
            </a:r>
            <a:endParaRPr lang="en-US" dirty="0"/>
          </a:p>
        </p:txBody>
      </p:sp>
      <p:pic>
        <p:nvPicPr>
          <p:cNvPr id="3074" name="Picture 4" descr="http://meded.ucsd.edu/clinicalmed/neuro_vib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611" y="1926078"/>
            <a:ext cx="4416359" cy="3910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77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Pengertian</a:t>
            </a:r>
            <a:r>
              <a:rPr lang="en-ID" dirty="0" smtClean="0"/>
              <a:t> </a:t>
            </a:r>
            <a:r>
              <a:rPr lang="en-ID" dirty="0" err="1"/>
              <a:t>S</a:t>
            </a:r>
            <a:r>
              <a:rPr lang="en-ID" dirty="0" err="1" smtClean="0"/>
              <a:t>omatosensori</a:t>
            </a:r>
            <a:endParaRPr lang="en-US" dirty="0"/>
          </a:p>
        </p:txBody>
      </p:sp>
      <p:sp>
        <p:nvSpPr>
          <p:cNvPr id="3" name="Content Placeholder 2"/>
          <p:cNvSpPr>
            <a:spLocks noGrp="1"/>
          </p:cNvSpPr>
          <p:nvPr>
            <p:ph idx="1"/>
          </p:nvPr>
        </p:nvSpPr>
        <p:spPr/>
        <p:txBody>
          <a:bodyPr/>
          <a:lstStyle/>
          <a:p>
            <a:pPr algn="ctr"/>
            <a:r>
              <a:rPr lang="en-ID" dirty="0" err="1" smtClean="0"/>
              <a:t>Sensasi</a:t>
            </a:r>
            <a:r>
              <a:rPr lang="en-ID" dirty="0" smtClean="0"/>
              <a:t> </a:t>
            </a:r>
            <a:r>
              <a:rPr lang="en-ID" dirty="0" err="1" smtClean="0"/>
              <a:t>somatik</a:t>
            </a:r>
            <a:r>
              <a:rPr lang="en-ID" dirty="0" smtClean="0"/>
              <a:t> </a:t>
            </a:r>
            <a:r>
              <a:rPr lang="en-ID" dirty="0" err="1" smtClean="0"/>
              <a:t>berasal</a:t>
            </a:r>
            <a:r>
              <a:rPr lang="en-ID" dirty="0" smtClean="0"/>
              <a:t> </a:t>
            </a:r>
            <a:r>
              <a:rPr lang="en-ID" dirty="0" err="1" smtClean="0"/>
              <a:t>dari</a:t>
            </a:r>
            <a:r>
              <a:rPr lang="en-ID" dirty="0" smtClean="0"/>
              <a:t> </a:t>
            </a:r>
            <a:r>
              <a:rPr lang="en-ID" dirty="0" err="1" smtClean="0"/>
              <a:t>aktivitas</a:t>
            </a:r>
            <a:r>
              <a:rPr lang="en-ID" dirty="0" smtClean="0"/>
              <a:t> </a:t>
            </a:r>
            <a:r>
              <a:rPr lang="en-ID" dirty="0" err="1" smtClean="0"/>
              <a:t>mekanoreseptor</a:t>
            </a:r>
            <a:r>
              <a:rPr lang="en-ID" dirty="0" smtClean="0"/>
              <a:t> yang </a:t>
            </a:r>
            <a:r>
              <a:rPr lang="en-ID" dirty="0" err="1" smtClean="0"/>
              <a:t>berada</a:t>
            </a:r>
            <a:r>
              <a:rPr lang="en-ID" dirty="0" smtClean="0"/>
              <a:t> </a:t>
            </a:r>
            <a:r>
              <a:rPr lang="en-ID" dirty="0" err="1" smtClean="0"/>
              <a:t>pada</a:t>
            </a:r>
            <a:r>
              <a:rPr lang="en-ID" dirty="0" smtClean="0"/>
              <a:t> </a:t>
            </a:r>
            <a:r>
              <a:rPr lang="en-ID" dirty="0" err="1" smtClean="0"/>
              <a:t>dan</a:t>
            </a:r>
            <a:r>
              <a:rPr lang="en-ID" dirty="0" smtClean="0"/>
              <a:t> </a:t>
            </a:r>
            <a:r>
              <a:rPr lang="en-ID" dirty="0" err="1" smtClean="0"/>
              <a:t>serabut</a:t>
            </a:r>
            <a:r>
              <a:rPr lang="en-ID" dirty="0" smtClean="0"/>
              <a:t> </a:t>
            </a:r>
            <a:r>
              <a:rPr lang="en-ID" dirty="0" err="1" smtClean="0"/>
              <a:t>saraf</a:t>
            </a:r>
            <a:r>
              <a:rPr lang="en-ID" dirty="0" smtClean="0"/>
              <a:t> </a:t>
            </a:r>
            <a:r>
              <a:rPr lang="en-ID" dirty="0" err="1" smtClean="0"/>
              <a:t>aferen</a:t>
            </a:r>
            <a:r>
              <a:rPr lang="en-ID" dirty="0" smtClean="0"/>
              <a:t> yang </a:t>
            </a:r>
            <a:r>
              <a:rPr lang="en-ID" dirty="0" err="1" smtClean="0"/>
              <a:t>bermula</a:t>
            </a:r>
            <a:r>
              <a:rPr lang="en-ID" dirty="0" smtClean="0"/>
              <a:t> </a:t>
            </a:r>
            <a:r>
              <a:rPr lang="en-ID" dirty="0" err="1" smtClean="0"/>
              <a:t>dari</a:t>
            </a:r>
            <a:r>
              <a:rPr lang="en-ID" dirty="0" smtClean="0"/>
              <a:t>: </a:t>
            </a:r>
            <a:r>
              <a:rPr lang="en-ID" dirty="0" err="1" smtClean="0"/>
              <a:t>kulit</a:t>
            </a:r>
            <a:r>
              <a:rPr lang="en-ID" dirty="0" smtClean="0"/>
              <a:t>, </a:t>
            </a:r>
            <a:r>
              <a:rPr lang="en-ID" dirty="0" err="1" smtClean="0"/>
              <a:t>otot</a:t>
            </a:r>
            <a:r>
              <a:rPr lang="en-ID" dirty="0" smtClean="0"/>
              <a:t> </a:t>
            </a:r>
            <a:r>
              <a:rPr lang="en-ID" dirty="0" err="1" smtClean="0"/>
              <a:t>dan</a:t>
            </a:r>
            <a:r>
              <a:rPr lang="en-ID" dirty="0" smtClean="0"/>
              <a:t> </a:t>
            </a:r>
            <a:r>
              <a:rPr lang="en-ID" dirty="0" err="1" smtClean="0"/>
              <a:t>sendi</a:t>
            </a:r>
            <a:r>
              <a:rPr lang="en-ID" dirty="0" smtClean="0"/>
              <a:t>. </a:t>
            </a:r>
          </a:p>
          <a:p>
            <a:pPr marL="0" indent="0">
              <a:buNone/>
            </a:pPr>
            <a:endParaRPr lang="en-ID" dirty="0"/>
          </a:p>
        </p:txBody>
      </p:sp>
    </p:spTree>
    <p:extLst>
      <p:ext uri="{BB962C8B-B14F-4D97-AF65-F5344CB8AC3E}">
        <p14:creationId xmlns:p14="http://schemas.microsoft.com/office/powerpoint/2010/main" val="2646235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Uji</a:t>
            </a:r>
            <a:r>
              <a:rPr lang="en-ID" dirty="0" smtClean="0"/>
              <a:t> </a:t>
            </a:r>
            <a:r>
              <a:rPr lang="en-ID" dirty="0" err="1" smtClean="0"/>
              <a:t>Diskriminasi</a:t>
            </a:r>
            <a:r>
              <a:rPr lang="en-ID" dirty="0" smtClean="0"/>
              <a:t> </a:t>
            </a:r>
            <a:r>
              <a:rPr lang="en-ID" dirty="0" err="1" smtClean="0"/>
              <a:t>Dua</a:t>
            </a:r>
            <a:r>
              <a:rPr lang="en-ID" dirty="0" smtClean="0"/>
              <a:t> </a:t>
            </a:r>
            <a:r>
              <a:rPr lang="en-ID" dirty="0" err="1" smtClean="0"/>
              <a:t>Titik</a:t>
            </a:r>
            <a:r>
              <a:rPr lang="en-ID" dirty="0" smtClean="0"/>
              <a:t> </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dirty="0" err="1" smtClean="0"/>
              <a:t>Uji</a:t>
            </a:r>
            <a:r>
              <a:rPr lang="en-US" sz="3200" dirty="0" smtClean="0"/>
              <a:t> </a:t>
            </a:r>
            <a:r>
              <a:rPr lang="en-US" sz="3200" dirty="0" err="1" smtClean="0"/>
              <a:t>khusus</a:t>
            </a:r>
            <a:r>
              <a:rPr lang="en-US" sz="3200" dirty="0" smtClean="0"/>
              <a:t> </a:t>
            </a:r>
            <a:r>
              <a:rPr lang="en-US" sz="3200" dirty="0" err="1" smtClean="0"/>
              <a:t>dilakukan</a:t>
            </a:r>
            <a:r>
              <a:rPr lang="en-US" sz="3200" dirty="0" smtClean="0"/>
              <a:t> </a:t>
            </a:r>
            <a:r>
              <a:rPr lang="en-US" sz="3200" dirty="0" err="1" smtClean="0"/>
              <a:t>untuk</a:t>
            </a:r>
            <a:r>
              <a:rPr lang="en-US" sz="3200" dirty="0" smtClean="0"/>
              <a:t> </a:t>
            </a:r>
            <a:r>
              <a:rPr lang="en-US" sz="3200" dirty="0" err="1" smtClean="0"/>
              <a:t>mengetahui</a:t>
            </a:r>
            <a:r>
              <a:rPr lang="en-US" sz="3200" dirty="0" smtClean="0"/>
              <a:t> </a:t>
            </a:r>
            <a:r>
              <a:rPr lang="en-US" sz="3200" dirty="0" err="1" smtClean="0"/>
              <a:t>kemampuan</a:t>
            </a:r>
            <a:r>
              <a:rPr lang="en-US" sz="3200" dirty="0" smtClean="0"/>
              <a:t> </a:t>
            </a:r>
            <a:r>
              <a:rPr lang="en-US" sz="3200" dirty="0" err="1" smtClean="0"/>
              <a:t>naracoba</a:t>
            </a:r>
            <a:r>
              <a:rPr lang="en-US" sz="3200" dirty="0" smtClean="0"/>
              <a:t> </a:t>
            </a:r>
            <a:r>
              <a:rPr lang="en-US" sz="3200" dirty="0" err="1" smtClean="0"/>
              <a:t>menentukan</a:t>
            </a:r>
            <a:r>
              <a:rPr lang="en-US" sz="3200" dirty="0" smtClean="0"/>
              <a:t> </a:t>
            </a:r>
            <a:r>
              <a:rPr lang="en-US" sz="3200" dirty="0" err="1"/>
              <a:t>dua</a:t>
            </a:r>
            <a:r>
              <a:rPr lang="en-US" sz="3200" dirty="0"/>
              <a:t> </a:t>
            </a:r>
            <a:r>
              <a:rPr lang="en-US" sz="3200" dirty="0" err="1"/>
              <a:t>titik</a:t>
            </a:r>
            <a:r>
              <a:rPr lang="en-US" sz="3200" dirty="0"/>
              <a:t> </a:t>
            </a:r>
            <a:r>
              <a:rPr lang="en-US" sz="3200" dirty="0" err="1"/>
              <a:t>terpisah</a:t>
            </a:r>
            <a:r>
              <a:rPr lang="en-US" sz="3200" dirty="0"/>
              <a:t>. </a:t>
            </a:r>
            <a:endParaRPr lang="en-US" sz="3200" dirty="0" smtClean="0"/>
          </a:p>
          <a:p>
            <a:pPr marL="342900" lvl="1" indent="-342900">
              <a:buFont typeface="Arial" pitchFamily="34" charset="0"/>
              <a:buChar char="•"/>
            </a:pPr>
            <a:r>
              <a:rPr lang="en-US" sz="3200" dirty="0" err="1" smtClean="0"/>
              <a:t>Tes</a:t>
            </a:r>
            <a:r>
              <a:rPr lang="en-US" sz="3200" dirty="0" smtClean="0"/>
              <a:t> </a:t>
            </a:r>
            <a:r>
              <a:rPr lang="en-US" sz="3200" dirty="0" err="1"/>
              <a:t>dilakukan</a:t>
            </a:r>
            <a:r>
              <a:rPr lang="en-US" sz="3200" dirty="0"/>
              <a:t> </a:t>
            </a:r>
            <a:r>
              <a:rPr lang="en-US" sz="3200" dirty="0" err="1"/>
              <a:t>dengan</a:t>
            </a:r>
            <a:r>
              <a:rPr lang="en-US" sz="3200" dirty="0"/>
              <a:t> </a:t>
            </a:r>
            <a:r>
              <a:rPr lang="en-US" sz="3200" dirty="0" err="1"/>
              <a:t>rangsangan</a:t>
            </a:r>
            <a:r>
              <a:rPr lang="en-US" sz="3200" dirty="0"/>
              <a:t> </a:t>
            </a:r>
            <a:r>
              <a:rPr lang="en-US" sz="3200" dirty="0" err="1"/>
              <a:t>pada</a:t>
            </a:r>
            <a:r>
              <a:rPr lang="en-US" sz="3200" dirty="0"/>
              <a:t> </a:t>
            </a:r>
            <a:r>
              <a:rPr lang="en-US" sz="3200" dirty="0" err="1"/>
              <a:t>telapak</a:t>
            </a:r>
            <a:r>
              <a:rPr lang="en-US" sz="3200" dirty="0"/>
              <a:t> kaki </a:t>
            </a:r>
            <a:r>
              <a:rPr lang="en-US" sz="3200" dirty="0" err="1"/>
              <a:t>pasien</a:t>
            </a:r>
            <a:r>
              <a:rPr lang="en-US" sz="3200" dirty="0"/>
              <a:t> </a:t>
            </a:r>
            <a:r>
              <a:rPr lang="en-US" sz="3200" dirty="0" err="1"/>
              <a:t>dengan</a:t>
            </a:r>
            <a:r>
              <a:rPr lang="en-US" sz="3200" dirty="0"/>
              <a:t> </a:t>
            </a:r>
            <a:r>
              <a:rPr lang="en-US" sz="3200" dirty="0" err="1"/>
              <a:t>sentuhan</a:t>
            </a:r>
            <a:r>
              <a:rPr lang="en-US" sz="3200" dirty="0"/>
              <a:t> </a:t>
            </a:r>
            <a:r>
              <a:rPr lang="en-US" sz="3200" dirty="0" err="1"/>
              <a:t>penjepit</a:t>
            </a:r>
            <a:r>
              <a:rPr lang="en-US" sz="3200" dirty="0"/>
              <a:t> </a:t>
            </a:r>
            <a:r>
              <a:rPr lang="en-US" sz="3200" dirty="0" err="1"/>
              <a:t>kertas</a:t>
            </a:r>
            <a:r>
              <a:rPr lang="en-US" sz="3200" dirty="0"/>
              <a:t> yang </a:t>
            </a:r>
            <a:r>
              <a:rPr lang="en-US" sz="3200" dirty="0" err="1"/>
              <a:t>dibuka</a:t>
            </a:r>
            <a:r>
              <a:rPr lang="en-US" sz="3200" dirty="0"/>
              <a:t> </a:t>
            </a:r>
            <a:r>
              <a:rPr lang="en-US" sz="3200" dirty="0" err="1"/>
              <a:t>dan</a:t>
            </a:r>
            <a:r>
              <a:rPr lang="en-US" sz="3200" dirty="0"/>
              <a:t> </a:t>
            </a:r>
            <a:r>
              <a:rPr lang="en-US" sz="3200" dirty="0" err="1"/>
              <a:t>ditutup</a:t>
            </a:r>
            <a:r>
              <a:rPr lang="en-US" sz="3200" dirty="0"/>
              <a:t>. </a:t>
            </a:r>
            <a:endParaRPr lang="en-US" sz="3200" dirty="0" smtClean="0"/>
          </a:p>
          <a:p>
            <a:pPr marL="342900" lvl="1" indent="-342900">
              <a:buFont typeface="Arial" pitchFamily="34" charset="0"/>
              <a:buChar char="•"/>
            </a:pPr>
            <a:r>
              <a:rPr lang="en-US" sz="3200" dirty="0" err="1" smtClean="0"/>
              <a:t>Pasien</a:t>
            </a:r>
            <a:r>
              <a:rPr lang="en-US" sz="3200" dirty="0" smtClean="0"/>
              <a:t> </a:t>
            </a:r>
            <a:r>
              <a:rPr lang="en-US" sz="3200" dirty="0" err="1"/>
              <a:t>diminta</a:t>
            </a:r>
            <a:r>
              <a:rPr lang="en-US" sz="3200" dirty="0"/>
              <a:t> </a:t>
            </a:r>
            <a:r>
              <a:rPr lang="en-US" sz="3200" dirty="0" err="1"/>
              <a:t>menentukan</a:t>
            </a:r>
            <a:r>
              <a:rPr lang="en-US" sz="3200" dirty="0"/>
              <a:t> </a:t>
            </a:r>
            <a:r>
              <a:rPr lang="en-US" sz="3200" dirty="0" err="1"/>
              <a:t>penjepit</a:t>
            </a:r>
            <a:r>
              <a:rPr lang="en-US" sz="3200" dirty="0"/>
              <a:t> </a:t>
            </a:r>
            <a:r>
              <a:rPr lang="en-US" sz="3200" dirty="0" err="1"/>
              <a:t>kertas</a:t>
            </a:r>
            <a:r>
              <a:rPr lang="en-US" sz="3200" dirty="0"/>
              <a:t> yang </a:t>
            </a:r>
            <a:r>
              <a:rPr lang="en-US" sz="3200" dirty="0" err="1"/>
              <a:t>disentuhkan</a:t>
            </a:r>
            <a:r>
              <a:rPr lang="en-US" sz="3200" dirty="0"/>
              <a:t> </a:t>
            </a:r>
            <a:r>
              <a:rPr lang="en-US" sz="3200" dirty="0" err="1"/>
              <a:t>sedang</a:t>
            </a:r>
            <a:r>
              <a:rPr lang="en-US" sz="3200" dirty="0"/>
              <a:t> </a:t>
            </a:r>
            <a:r>
              <a:rPr lang="en-US" sz="3200" dirty="0" err="1"/>
              <a:t>terbuka</a:t>
            </a:r>
            <a:r>
              <a:rPr lang="en-US" sz="3200" dirty="0"/>
              <a:t> </a:t>
            </a:r>
            <a:r>
              <a:rPr lang="en-US" sz="3200" dirty="0" err="1"/>
              <a:t>atau</a:t>
            </a:r>
            <a:r>
              <a:rPr lang="en-US" sz="3200" dirty="0"/>
              <a:t> </a:t>
            </a:r>
            <a:r>
              <a:rPr lang="en-US" sz="3200" dirty="0" err="1"/>
              <a:t>tertutup</a:t>
            </a:r>
            <a:endParaRPr lang="en-US" sz="3200" dirty="0"/>
          </a:p>
          <a:p>
            <a:endParaRPr lang="en-US" dirty="0"/>
          </a:p>
        </p:txBody>
      </p:sp>
    </p:spTree>
    <p:extLst>
      <p:ext uri="{BB962C8B-B14F-4D97-AF65-F5344CB8AC3E}">
        <p14:creationId xmlns:p14="http://schemas.microsoft.com/office/powerpoint/2010/main" val="160921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1965" y="1031132"/>
            <a:ext cx="4274358" cy="4840740"/>
          </a:xfrm>
          <a:prstGeom prst="rect">
            <a:avLst/>
          </a:prstGeom>
        </p:spPr>
      </p:pic>
      <p:pic>
        <p:nvPicPr>
          <p:cNvPr id="5" name="Picture 4"/>
          <p:cNvPicPr>
            <a:picLocks noChangeAspect="1"/>
          </p:cNvPicPr>
          <p:nvPr/>
        </p:nvPicPr>
        <p:blipFill>
          <a:blip r:embed="rId3"/>
          <a:stretch>
            <a:fillRect/>
          </a:stretch>
        </p:blipFill>
        <p:spPr>
          <a:xfrm>
            <a:off x="6620896" y="1443071"/>
            <a:ext cx="4060074" cy="4261567"/>
          </a:xfrm>
          <a:prstGeom prst="rect">
            <a:avLst/>
          </a:prstGeom>
        </p:spPr>
      </p:pic>
    </p:spTree>
    <p:extLst>
      <p:ext uri="{BB962C8B-B14F-4D97-AF65-F5344CB8AC3E}">
        <p14:creationId xmlns:p14="http://schemas.microsoft.com/office/powerpoint/2010/main" val="364533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153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4111" y="1186004"/>
            <a:ext cx="10320950" cy="4646809"/>
          </a:xfrm>
          <a:prstGeom prst="rect">
            <a:avLst/>
          </a:prstGeom>
        </p:spPr>
      </p:pic>
    </p:spTree>
    <p:extLst>
      <p:ext uri="{BB962C8B-B14F-4D97-AF65-F5344CB8AC3E}">
        <p14:creationId xmlns:p14="http://schemas.microsoft.com/office/powerpoint/2010/main" val="230738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4111" y="1186004"/>
            <a:ext cx="10320950" cy="4646809"/>
          </a:xfrm>
          <a:prstGeom prst="rect">
            <a:avLst/>
          </a:prstGeom>
        </p:spPr>
      </p:pic>
      <p:pic>
        <p:nvPicPr>
          <p:cNvPr id="3" name="Picture 2"/>
          <p:cNvPicPr>
            <a:picLocks noChangeAspect="1"/>
          </p:cNvPicPr>
          <p:nvPr/>
        </p:nvPicPr>
        <p:blipFill>
          <a:blip r:embed="rId3"/>
          <a:stretch>
            <a:fillRect/>
          </a:stretch>
        </p:blipFill>
        <p:spPr>
          <a:xfrm>
            <a:off x="1204111" y="1186004"/>
            <a:ext cx="10320950" cy="4646809"/>
          </a:xfrm>
          <a:prstGeom prst="rect">
            <a:avLst/>
          </a:prstGeom>
          <a:solidFill>
            <a:schemeClr val="accent2"/>
          </a:solidFill>
        </p:spPr>
      </p:pic>
    </p:spTree>
    <p:extLst>
      <p:ext uri="{BB962C8B-B14F-4D97-AF65-F5344CB8AC3E}">
        <p14:creationId xmlns:p14="http://schemas.microsoft.com/office/powerpoint/2010/main" val="309166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D" dirty="0" err="1" smtClean="0"/>
              <a:t>Mekanoreseptor</a:t>
            </a:r>
            <a:r>
              <a:rPr lang="en-ID" dirty="0" smtClean="0"/>
              <a:t> </a:t>
            </a:r>
            <a:r>
              <a:rPr lang="en-ID" dirty="0" err="1" smtClean="0"/>
              <a:t>Kulit</a:t>
            </a:r>
            <a:r>
              <a:rPr lang="en-ID" dirty="0" smtClean="0"/>
              <a:t> </a:t>
            </a:r>
            <a:endParaRPr lang="en-US" dirty="0"/>
          </a:p>
        </p:txBody>
      </p:sp>
      <p:pic>
        <p:nvPicPr>
          <p:cNvPr id="5" name="Picture 4"/>
          <p:cNvPicPr>
            <a:picLocks noChangeAspect="1"/>
          </p:cNvPicPr>
          <p:nvPr/>
        </p:nvPicPr>
        <p:blipFill>
          <a:blip r:embed="rId2"/>
          <a:stretch>
            <a:fillRect/>
          </a:stretch>
        </p:blipFill>
        <p:spPr>
          <a:xfrm>
            <a:off x="4692257" y="1913626"/>
            <a:ext cx="2711475" cy="3863667"/>
          </a:xfrm>
          <a:prstGeom prst="rect">
            <a:avLst/>
          </a:prstGeom>
          <a:ln>
            <a:solidFill>
              <a:schemeClr val="tx2"/>
            </a:solidFill>
          </a:ln>
        </p:spPr>
      </p:pic>
    </p:spTree>
    <p:extLst>
      <p:ext uri="{BB962C8B-B14F-4D97-AF65-F5344CB8AC3E}">
        <p14:creationId xmlns:p14="http://schemas.microsoft.com/office/powerpoint/2010/main" val="218989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D" dirty="0" err="1" smtClean="0"/>
              <a:t>Mekanoreseptor</a:t>
            </a:r>
            <a:r>
              <a:rPr lang="en-ID" dirty="0" smtClean="0"/>
              <a:t> </a:t>
            </a:r>
            <a:r>
              <a:rPr lang="en-ID" dirty="0" err="1" smtClean="0"/>
              <a:t>Kulit</a:t>
            </a:r>
            <a:r>
              <a:rPr lang="en-ID" dirty="0" smtClean="0"/>
              <a:t> </a:t>
            </a:r>
            <a:endParaRPr lang="en-US" dirty="0"/>
          </a:p>
        </p:txBody>
      </p:sp>
      <p:pic>
        <p:nvPicPr>
          <p:cNvPr id="6" name="Content Placeholder 5"/>
          <p:cNvPicPr>
            <a:picLocks noGrp="1" noChangeAspect="1"/>
          </p:cNvPicPr>
          <p:nvPr>
            <p:ph sz="half" idx="1"/>
          </p:nvPr>
        </p:nvPicPr>
        <p:blipFill>
          <a:blip r:embed="rId2"/>
          <a:stretch>
            <a:fillRect/>
          </a:stretch>
        </p:blipFill>
        <p:spPr>
          <a:xfrm>
            <a:off x="778598" y="1556793"/>
            <a:ext cx="4870765" cy="4487487"/>
          </a:xfrm>
          <a:prstGeom prst="rect">
            <a:avLst/>
          </a:prstGeom>
        </p:spPr>
      </p:pic>
      <p:sp>
        <p:nvSpPr>
          <p:cNvPr id="5" name="Content Placeholder 4"/>
          <p:cNvSpPr>
            <a:spLocks noGrp="1"/>
          </p:cNvSpPr>
          <p:nvPr>
            <p:ph sz="half" idx="2"/>
          </p:nvPr>
        </p:nvSpPr>
        <p:spPr/>
        <p:txBody>
          <a:bodyPr/>
          <a:lstStyle/>
          <a:p>
            <a:endParaRPr lang="en-US"/>
          </a:p>
        </p:txBody>
      </p:sp>
      <p:pic>
        <p:nvPicPr>
          <p:cNvPr id="7" name="Picture 6"/>
          <p:cNvPicPr>
            <a:picLocks noChangeAspect="1"/>
          </p:cNvPicPr>
          <p:nvPr/>
        </p:nvPicPr>
        <p:blipFill>
          <a:blip r:embed="rId3"/>
          <a:stretch>
            <a:fillRect/>
          </a:stretch>
        </p:blipFill>
        <p:spPr>
          <a:xfrm>
            <a:off x="6319319" y="1638678"/>
            <a:ext cx="5069940" cy="4327556"/>
          </a:xfrm>
          <a:prstGeom prst="rect">
            <a:avLst/>
          </a:prstGeom>
        </p:spPr>
      </p:pic>
    </p:spTree>
    <p:extLst>
      <p:ext uri="{BB962C8B-B14F-4D97-AF65-F5344CB8AC3E}">
        <p14:creationId xmlns:p14="http://schemas.microsoft.com/office/powerpoint/2010/main" val="97657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Kumparan</a:t>
            </a:r>
            <a:r>
              <a:rPr lang="en-ID" dirty="0" smtClean="0"/>
              <a:t> </a:t>
            </a:r>
            <a:r>
              <a:rPr lang="en-ID" dirty="0" err="1" smtClean="0"/>
              <a:t>Otot</a:t>
            </a:r>
            <a:r>
              <a:rPr lang="en-ID" dirty="0" smtClean="0"/>
              <a:t> </a:t>
            </a:r>
            <a:endParaRPr lang="en-US" dirty="0"/>
          </a:p>
        </p:txBody>
      </p:sp>
      <p:pic>
        <p:nvPicPr>
          <p:cNvPr id="3" name="Picture 2"/>
          <p:cNvPicPr>
            <a:picLocks noChangeAspect="1"/>
          </p:cNvPicPr>
          <p:nvPr/>
        </p:nvPicPr>
        <p:blipFill>
          <a:blip r:embed="rId2"/>
          <a:stretch>
            <a:fillRect/>
          </a:stretch>
        </p:blipFill>
        <p:spPr>
          <a:xfrm>
            <a:off x="1864271" y="1979493"/>
            <a:ext cx="4238625" cy="2743200"/>
          </a:xfrm>
          <a:prstGeom prst="rect">
            <a:avLst/>
          </a:prstGeom>
          <a:ln>
            <a:solidFill>
              <a:schemeClr val="tx2"/>
            </a:solidFill>
          </a:ln>
        </p:spPr>
      </p:pic>
      <p:pic>
        <p:nvPicPr>
          <p:cNvPr id="6" name="Picture 5"/>
          <p:cNvPicPr>
            <a:picLocks noChangeAspect="1"/>
          </p:cNvPicPr>
          <p:nvPr/>
        </p:nvPicPr>
        <p:blipFill>
          <a:blip r:embed="rId3"/>
          <a:stretch>
            <a:fillRect/>
          </a:stretch>
        </p:blipFill>
        <p:spPr>
          <a:xfrm>
            <a:off x="6624630" y="1768143"/>
            <a:ext cx="3337200" cy="3165900"/>
          </a:xfrm>
          <a:prstGeom prst="rect">
            <a:avLst/>
          </a:prstGeom>
          <a:ln>
            <a:solidFill>
              <a:schemeClr val="tx2"/>
            </a:solidFill>
          </a:ln>
        </p:spPr>
      </p:pic>
    </p:spTree>
    <p:extLst>
      <p:ext uri="{BB962C8B-B14F-4D97-AF65-F5344CB8AC3E}">
        <p14:creationId xmlns:p14="http://schemas.microsoft.com/office/powerpoint/2010/main" val="2604997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7" id="{7EF41877-6ADF-41E9-89BB-AED936C20D65}" vid="{04483DB1-E991-4AAE-998C-286C0EE3F0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4143</TotalTime>
  <Words>1333</Words>
  <Application>Microsoft Office PowerPoint</Application>
  <PresentationFormat>Widescreen</PresentationFormat>
  <Paragraphs>152</Paragraphs>
  <Slides>42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ＭＳ Ｐゴシック</vt:lpstr>
      <vt:lpstr>Arial</vt:lpstr>
      <vt:lpstr>Blackadder ITC</vt:lpstr>
      <vt:lpstr>Calibri</vt:lpstr>
      <vt:lpstr>Calibri Light</vt:lpstr>
      <vt:lpstr>Open Sans</vt:lpstr>
      <vt:lpstr>Times</vt:lpstr>
      <vt:lpstr>Office Theme</vt:lpstr>
      <vt:lpstr>1_Office Theme</vt:lpstr>
      <vt:lpstr>The future starts today, not tomorrow.</vt:lpstr>
      <vt:lpstr>Tujuan Instruksional Umum </vt:lpstr>
      <vt:lpstr>Tujuan Instruksional Khusus  (Learning Outcomes)</vt:lpstr>
      <vt:lpstr>Pengertian Somatosensori</vt:lpstr>
      <vt:lpstr>PowerPoint Presentation</vt:lpstr>
      <vt:lpstr>PowerPoint Presentation</vt:lpstr>
      <vt:lpstr>Mekanoreseptor Kulit </vt:lpstr>
      <vt:lpstr>Mekanoreseptor Kulit </vt:lpstr>
      <vt:lpstr>Kumparan Otot </vt:lpstr>
      <vt:lpstr>Organ Tendon Golgi </vt:lpstr>
      <vt:lpstr>Adaptasi Reseptor</vt:lpstr>
      <vt:lpstr>Mekanoreseptor Kulit dan Serabut Saraf Asenden </vt:lpstr>
      <vt:lpstr>Unit Sensori</vt:lpstr>
      <vt:lpstr>Receptive Field </vt:lpstr>
      <vt:lpstr>Serabut Saraf Aferen Somatosensori</vt:lpstr>
      <vt:lpstr>PowerPoint Presentation</vt:lpstr>
      <vt:lpstr>Jaras Somatosensori </vt:lpstr>
      <vt:lpstr>Jaras Somatosensori </vt:lpstr>
      <vt:lpstr>PowerPoint Presentation</vt:lpstr>
      <vt:lpstr>Perbedaan Modalitas Sensori </vt:lpstr>
      <vt:lpstr>Perbedaan Kedua Jaras Somatosensori </vt:lpstr>
      <vt:lpstr>Korteks Somatosensori </vt:lpstr>
      <vt:lpstr>PowerPoint Presentation</vt:lpstr>
      <vt:lpstr>Functions of Somatosensory Area I</vt:lpstr>
      <vt:lpstr>PowerPoint Presentation</vt:lpstr>
      <vt:lpstr>Alat dan Bahan </vt:lpstr>
      <vt:lpstr>Cara Kerja</vt:lpstr>
      <vt:lpstr>Sensori Kulit </vt:lpstr>
      <vt:lpstr>Sensori Kulit</vt:lpstr>
      <vt:lpstr>Sensori Kulit</vt:lpstr>
      <vt:lpstr>Sensori Kulit</vt:lpstr>
      <vt:lpstr>Sensori Kulit</vt:lpstr>
      <vt:lpstr>Tes  Jalur Sensori Spinotalamik</vt:lpstr>
      <vt:lpstr>Tes  Jalur Sensori Spinotalamik</vt:lpstr>
      <vt:lpstr>Tes  Jalur Sensori Spinotalamik</vt:lpstr>
      <vt:lpstr>Tes Jalur Sensori Colum Dorsal-lemniscus Medial</vt:lpstr>
      <vt:lpstr>Tes Jalur Sensori Colum Dorsal-lemniscus Medial</vt:lpstr>
      <vt:lpstr>Tes Jalur Sensori Colum Dorsal-lemniscus Medial</vt:lpstr>
      <vt:lpstr>Tes Jalur Sensori Colum Dorsal-lemniscus Medial</vt:lpstr>
      <vt:lpstr>Uji Diskriminasi Dua Titik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starts today, not tomorrow.</dc:title>
  <dc:creator>fkik penmaru</dc:creator>
  <cp:lastModifiedBy>fkik penmaru</cp:lastModifiedBy>
  <cp:revision>363</cp:revision>
  <dcterms:created xsi:type="dcterms:W3CDTF">2020-08-13T21:16:17Z</dcterms:created>
  <dcterms:modified xsi:type="dcterms:W3CDTF">2021-02-15T12:22:33Z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2374022</vt:lpwstr>
  </property>
  <property fmtid="{D5CDD505-2E9C-101B-9397-08002B2CF9AE}" name="NXPowerLiteSettings" pid="3">
    <vt:lpwstr>C7000400038000</vt:lpwstr>
  </property>
  <property fmtid="{D5CDD505-2E9C-101B-9397-08002B2CF9AE}" name="NXPowerLiteVersion" pid="4">
    <vt:lpwstr>S9.0.3</vt:lpwstr>
  </property>
</Properties>
</file>