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67" r:id="rId4"/>
    <p:sldId id="257" r:id="rId5"/>
    <p:sldId id="258" r:id="rId6"/>
    <p:sldId id="259" r:id="rId7"/>
    <p:sldId id="261" r:id="rId8"/>
    <p:sldId id="262" r:id="rId9"/>
    <p:sldId id="260"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8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11/5/2021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11/5/2021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buabdurrohmanmanado.org/2012/08/21/inilah-cara-shalat-dan-wudhu-pasien-yang-beserngompolan-inkontinensia-uri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99C2-5BEB-4C86-A188-D34DF4BE7C09}"/>
              </a:ext>
            </a:extLst>
          </p:cNvPr>
          <p:cNvSpPr>
            <a:spLocks noGrp="1"/>
          </p:cNvSpPr>
          <p:nvPr>
            <p:ph type="ctrTitle"/>
          </p:nvPr>
        </p:nvSpPr>
        <p:spPr/>
        <p:txBody>
          <a:bodyPr>
            <a:normAutofit fontScale="90000"/>
          </a:bodyPr>
          <a:lstStyle/>
          <a:p>
            <a:r>
              <a:rPr lang="id-ID" dirty="0"/>
              <a:t>Fiqh al amraadh </a:t>
            </a:r>
            <a:r>
              <a:rPr lang="id-ID" sz="2200" dirty="0"/>
              <a:t>(Disease condition) </a:t>
            </a:r>
            <a:br>
              <a:rPr lang="id-ID" dirty="0"/>
            </a:br>
            <a:r>
              <a:rPr lang="id-ID" dirty="0"/>
              <a:t>urogenital system</a:t>
            </a:r>
          </a:p>
        </p:txBody>
      </p:sp>
      <p:sp>
        <p:nvSpPr>
          <p:cNvPr id="3" name="Subtitle 2">
            <a:extLst>
              <a:ext uri="{FF2B5EF4-FFF2-40B4-BE49-F238E27FC236}">
                <a16:creationId xmlns:a16="http://schemas.microsoft.com/office/drawing/2014/main" id="{223EDE25-F21C-4343-A1B8-94B3F669EC41}"/>
              </a:ext>
            </a:extLst>
          </p:cNvPr>
          <p:cNvSpPr>
            <a:spLocks noGrp="1"/>
          </p:cNvSpPr>
          <p:nvPr>
            <p:ph type="subTitle" idx="1"/>
          </p:nvPr>
        </p:nvSpPr>
        <p:spPr/>
        <p:txBody>
          <a:bodyPr/>
          <a:lstStyle/>
          <a:p>
            <a:r>
              <a:rPr lang="id-ID" dirty="0"/>
              <a:t>Indrayanti</a:t>
            </a:r>
          </a:p>
        </p:txBody>
      </p:sp>
      <p:pic>
        <p:nvPicPr>
          <p:cNvPr id="4" name="Picture 3">
            <a:extLst>
              <a:ext uri="{FF2B5EF4-FFF2-40B4-BE49-F238E27FC236}">
                <a16:creationId xmlns:a16="http://schemas.microsoft.com/office/drawing/2014/main" id="{06714EF3-F283-4756-B1FF-F5E74E5D8DCF}"/>
              </a:ext>
            </a:extLst>
          </p:cNvPr>
          <p:cNvPicPr>
            <a:picLocks noChangeAspect="1"/>
          </p:cNvPicPr>
          <p:nvPr/>
        </p:nvPicPr>
        <p:blipFill>
          <a:blip r:embed="rId2"/>
          <a:stretch>
            <a:fillRect/>
          </a:stretch>
        </p:blipFill>
        <p:spPr>
          <a:xfrm>
            <a:off x="7859145" y="2999936"/>
            <a:ext cx="4843976" cy="3632982"/>
          </a:xfrm>
          <a:prstGeom prst="rect">
            <a:avLst/>
          </a:prstGeom>
          <a:scene3d>
            <a:camera prst="orthographicFront">
              <a:rot lat="0" lon="2400000" rev="600000"/>
            </a:camera>
            <a:lightRig rig="threePt" dir="t"/>
          </a:scene3d>
        </p:spPr>
      </p:pic>
    </p:spTree>
    <p:extLst>
      <p:ext uri="{BB962C8B-B14F-4D97-AF65-F5344CB8AC3E}">
        <p14:creationId xmlns:p14="http://schemas.microsoft.com/office/powerpoint/2010/main" val="92302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34FCE-1222-4005-A2C5-40D6F7109480}"/>
              </a:ext>
            </a:extLst>
          </p:cNvPr>
          <p:cNvSpPr>
            <a:spLocks noGrp="1"/>
          </p:cNvSpPr>
          <p:nvPr>
            <p:ph idx="1"/>
          </p:nvPr>
        </p:nvSpPr>
        <p:spPr>
          <a:xfrm>
            <a:off x="685800" y="773724"/>
            <a:ext cx="10820400" cy="5444962"/>
          </a:xfrm>
        </p:spPr>
        <p:txBody>
          <a:bodyPr>
            <a:normAutofit/>
          </a:bodyPr>
          <a:lstStyle/>
          <a:p>
            <a:pPr marL="0" indent="0">
              <a:buNone/>
            </a:pPr>
            <a:r>
              <a:rPr lang="en-US" sz="2800" dirty="0" err="1"/>
              <a:t>Dalam</a:t>
            </a:r>
            <a:r>
              <a:rPr lang="en-US" sz="2800" dirty="0"/>
              <a:t> </a:t>
            </a:r>
            <a:r>
              <a:rPr lang="en-US" sz="2800" dirty="0" err="1"/>
              <a:t>keadaan</a:t>
            </a:r>
            <a:r>
              <a:rPr lang="en-US" sz="2800" dirty="0"/>
              <a:t> </a:t>
            </a:r>
            <a:r>
              <a:rPr lang="en-US" sz="2800" dirty="0" err="1"/>
              <a:t>sakit</a:t>
            </a:r>
            <a:r>
              <a:rPr lang="en-US" sz="2800" dirty="0"/>
              <a:t>, </a:t>
            </a:r>
            <a:r>
              <a:rPr lang="en-US" sz="2800" dirty="0" err="1"/>
              <a:t>kebersihan</a:t>
            </a:r>
            <a:r>
              <a:rPr lang="en-US" sz="2800" dirty="0"/>
              <a:t> </a:t>
            </a:r>
            <a:r>
              <a:rPr lang="en-US" sz="2800" dirty="0" err="1"/>
              <a:t>seseorang</a:t>
            </a:r>
            <a:r>
              <a:rPr lang="en-US" sz="2800" dirty="0"/>
              <a:t> </a:t>
            </a:r>
            <a:r>
              <a:rPr lang="en-US" sz="2800" dirty="0" err="1"/>
              <a:t>akan</a:t>
            </a:r>
            <a:r>
              <a:rPr lang="en-US" sz="2800" dirty="0"/>
              <a:t> </a:t>
            </a:r>
            <a:r>
              <a:rPr lang="en-US" sz="2800" dirty="0" err="1"/>
              <a:t>lebih</a:t>
            </a:r>
            <a:r>
              <a:rPr lang="en-US" sz="2800" dirty="0"/>
              <a:t> </a:t>
            </a:r>
            <a:r>
              <a:rPr lang="en-US" sz="2800" dirty="0" err="1"/>
              <a:t>sulit</a:t>
            </a:r>
            <a:r>
              <a:rPr lang="en-US" sz="2800" dirty="0"/>
              <a:t> </a:t>
            </a:r>
            <a:r>
              <a:rPr lang="en-US" sz="2800" dirty="0" err="1"/>
              <a:t>diperhatikan</a:t>
            </a:r>
            <a:r>
              <a:rPr lang="en-US" sz="2800" dirty="0"/>
              <a:t> </a:t>
            </a:r>
            <a:r>
              <a:rPr lang="en-US" sz="2800" dirty="0" err="1"/>
              <a:t>dibandingkan</a:t>
            </a:r>
            <a:r>
              <a:rPr lang="en-US" sz="2800" dirty="0"/>
              <a:t> </a:t>
            </a:r>
            <a:r>
              <a:rPr lang="en-US" sz="2800" dirty="0" err="1"/>
              <a:t>ketika</a:t>
            </a:r>
            <a:r>
              <a:rPr lang="en-US" sz="2800" dirty="0"/>
              <a:t> </a:t>
            </a:r>
            <a:r>
              <a:rPr lang="en-US" sz="2800" dirty="0" err="1"/>
              <a:t>sehat</a:t>
            </a:r>
            <a:r>
              <a:rPr lang="en-US" sz="2800" dirty="0"/>
              <a:t>. </a:t>
            </a:r>
            <a:r>
              <a:rPr lang="en-US" sz="2800" dirty="0" err="1"/>
              <a:t>Dalam</a:t>
            </a:r>
            <a:r>
              <a:rPr lang="en-US" sz="2800" dirty="0"/>
              <a:t> </a:t>
            </a:r>
            <a:r>
              <a:rPr lang="en-US" sz="2800" dirty="0" err="1"/>
              <a:t>surat</a:t>
            </a:r>
            <a:r>
              <a:rPr lang="en-US" sz="2800" dirty="0"/>
              <a:t> </a:t>
            </a:r>
            <a:r>
              <a:rPr lang="en-US" sz="2800" dirty="0" err="1"/>
              <a:t>alhaqqah</a:t>
            </a:r>
            <a:r>
              <a:rPr lang="en-US" sz="2800" dirty="0"/>
              <a:t>, </a:t>
            </a:r>
            <a:r>
              <a:rPr lang="en-US" sz="2800" dirty="0" err="1"/>
              <a:t>darah</a:t>
            </a:r>
            <a:r>
              <a:rPr lang="en-US" sz="2800" dirty="0"/>
              <a:t> </a:t>
            </a:r>
            <a:r>
              <a:rPr lang="en-US" sz="2800" dirty="0" err="1"/>
              <a:t>nanah</a:t>
            </a:r>
            <a:r>
              <a:rPr lang="en-US" sz="2800" dirty="0"/>
              <a:t> </a:t>
            </a:r>
            <a:r>
              <a:rPr lang="en-US" sz="2800" dirty="0" err="1"/>
              <a:t>merupakan</a:t>
            </a:r>
            <a:r>
              <a:rPr lang="en-US" sz="2800" dirty="0"/>
              <a:t> </a:t>
            </a:r>
            <a:r>
              <a:rPr lang="en-US" sz="2800" dirty="0" err="1"/>
              <a:t>sesuatu</a:t>
            </a:r>
            <a:r>
              <a:rPr lang="en-US" sz="2800" dirty="0"/>
              <a:t> yang </a:t>
            </a:r>
            <a:r>
              <a:rPr lang="en-US" sz="2800" dirty="0" err="1"/>
              <a:t>kotor</a:t>
            </a:r>
            <a:r>
              <a:rPr lang="en-US" sz="2800" dirty="0"/>
              <a:t> dan </a:t>
            </a:r>
            <a:r>
              <a:rPr lang="en-US" sz="2800" dirty="0" err="1"/>
              <a:t>najis</a:t>
            </a:r>
            <a:r>
              <a:rPr lang="en-US" sz="2800" dirty="0"/>
              <a:t>. </a:t>
            </a:r>
            <a:endParaRPr lang="id-ID" sz="2800" dirty="0"/>
          </a:p>
          <a:p>
            <a:pPr marL="0" indent="0">
              <a:buNone/>
            </a:pPr>
            <a:endParaRPr lang="id-ID" sz="2800" dirty="0"/>
          </a:p>
          <a:p>
            <a:pPr marL="0" indent="0">
              <a:buNone/>
            </a:pPr>
            <a:r>
              <a:rPr lang="en-US" sz="2800" dirty="0" err="1"/>
              <a:t>Sehingga</a:t>
            </a:r>
            <a:r>
              <a:rPr lang="en-US" sz="2800" dirty="0"/>
              <a:t> </a:t>
            </a:r>
            <a:r>
              <a:rPr lang="en-US" sz="2800" dirty="0" err="1"/>
              <a:t>dalam</a:t>
            </a:r>
            <a:r>
              <a:rPr lang="en-US" sz="2800" dirty="0"/>
              <a:t> </a:t>
            </a:r>
            <a:r>
              <a:rPr lang="en-US" sz="2800" dirty="0" err="1"/>
              <a:t>suatu</a:t>
            </a:r>
            <a:r>
              <a:rPr lang="en-US" sz="2800" dirty="0"/>
              <a:t> </a:t>
            </a:r>
            <a:r>
              <a:rPr lang="en-US" sz="2800" dirty="0" err="1"/>
              <a:t>keadaan</a:t>
            </a:r>
            <a:r>
              <a:rPr lang="en-US" sz="2800" dirty="0"/>
              <a:t> </a:t>
            </a:r>
            <a:r>
              <a:rPr lang="en-US" sz="2800" dirty="0" err="1"/>
              <a:t>patologis</a:t>
            </a:r>
            <a:r>
              <a:rPr lang="en-US" sz="2800" dirty="0"/>
              <a:t> di </a:t>
            </a:r>
            <a:r>
              <a:rPr lang="en-US" sz="2800" dirty="0" err="1"/>
              <a:t>si</a:t>
            </a:r>
            <a:r>
              <a:rPr lang="id-ID" sz="2800" dirty="0"/>
              <a:t>s</a:t>
            </a:r>
            <a:r>
              <a:rPr lang="en-US" sz="2800" dirty="0" err="1"/>
              <a:t>tem</a:t>
            </a:r>
            <a:r>
              <a:rPr lang="en-US" sz="2800" dirty="0"/>
              <a:t> urogenital, </a:t>
            </a:r>
            <a:r>
              <a:rPr lang="en-US" sz="2800" dirty="0" err="1"/>
              <a:t>maka</a:t>
            </a:r>
            <a:r>
              <a:rPr lang="en-US" sz="2800" dirty="0"/>
              <a:t> </a:t>
            </a:r>
            <a:r>
              <a:rPr lang="en-US" sz="2800" dirty="0" err="1"/>
              <a:t>akan</a:t>
            </a:r>
            <a:r>
              <a:rPr lang="en-US" sz="2800" dirty="0"/>
              <a:t> </a:t>
            </a:r>
            <a:r>
              <a:rPr lang="en-US" sz="2800" dirty="0" err="1"/>
              <a:t>terdapat</a:t>
            </a:r>
            <a:r>
              <a:rPr lang="en-US" sz="2800" dirty="0"/>
              <a:t>:</a:t>
            </a:r>
            <a:endParaRPr lang="id-ID" sz="2800" dirty="0"/>
          </a:p>
          <a:p>
            <a:endParaRPr lang="id-ID" sz="2800" dirty="0"/>
          </a:p>
        </p:txBody>
      </p:sp>
    </p:spTree>
    <p:extLst>
      <p:ext uri="{BB962C8B-B14F-4D97-AF65-F5344CB8AC3E}">
        <p14:creationId xmlns:p14="http://schemas.microsoft.com/office/powerpoint/2010/main" val="406412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5CF7D-0A84-4322-B4DE-FBEA1B623D47}"/>
              </a:ext>
            </a:extLst>
          </p:cNvPr>
          <p:cNvSpPr>
            <a:spLocks noGrp="1"/>
          </p:cNvSpPr>
          <p:nvPr>
            <p:ph idx="1"/>
          </p:nvPr>
        </p:nvSpPr>
        <p:spPr>
          <a:xfrm>
            <a:off x="685800" y="886266"/>
            <a:ext cx="10820400" cy="5317586"/>
          </a:xfrm>
        </p:spPr>
        <p:txBody>
          <a:bodyPr>
            <a:normAutofit lnSpcReduction="10000"/>
          </a:bodyPr>
          <a:lstStyle/>
          <a:p>
            <a:pPr marL="457200" lvl="0" indent="-457200">
              <a:buFont typeface="+mj-lt"/>
              <a:buAutoNum type="arabicPeriod"/>
            </a:pPr>
            <a:r>
              <a:rPr lang="en-US" sz="3200" dirty="0"/>
              <a:t>Hematuria, </a:t>
            </a:r>
            <a:r>
              <a:rPr lang="en-US" sz="3200" dirty="0" err="1"/>
              <a:t>discar</a:t>
            </a:r>
            <a:r>
              <a:rPr lang="en-US" sz="3200" dirty="0"/>
              <a:t>;</a:t>
            </a:r>
            <a:endParaRPr lang="id-ID" sz="3200" dirty="0"/>
          </a:p>
          <a:p>
            <a:pPr lvl="1"/>
            <a:r>
              <a:rPr lang="en-US" sz="3200" dirty="0" err="1"/>
              <a:t>Segeralah</a:t>
            </a:r>
            <a:r>
              <a:rPr lang="en-US" sz="3200" dirty="0"/>
              <a:t> </a:t>
            </a:r>
            <a:r>
              <a:rPr lang="en-US" sz="3200" dirty="0" err="1"/>
              <a:t>berwudhu</a:t>
            </a:r>
            <a:r>
              <a:rPr lang="en-US" sz="3200" dirty="0"/>
              <a:t> </a:t>
            </a:r>
            <a:r>
              <a:rPr lang="en-US" sz="3200" dirty="0" err="1"/>
              <a:t>dan</a:t>
            </a:r>
            <a:r>
              <a:rPr lang="en-US" sz="3200" dirty="0"/>
              <a:t> </a:t>
            </a:r>
            <a:r>
              <a:rPr lang="en-US" sz="3200" dirty="0" err="1"/>
              <a:t>sholat</a:t>
            </a:r>
            <a:r>
              <a:rPr lang="en-US" sz="3200" dirty="0"/>
              <a:t> (</a:t>
            </a:r>
            <a:r>
              <a:rPr lang="en-US" sz="3200" dirty="0" err="1"/>
              <a:t>sesuai</a:t>
            </a:r>
            <a:r>
              <a:rPr lang="en-US" sz="3200" dirty="0"/>
              <a:t> </a:t>
            </a:r>
            <a:r>
              <a:rPr lang="en-US" sz="3200" dirty="0" err="1"/>
              <a:t>dengan</a:t>
            </a:r>
            <a:r>
              <a:rPr lang="en-US" sz="3200" dirty="0"/>
              <a:t> </a:t>
            </a:r>
            <a:r>
              <a:rPr lang="en-US" sz="3200" dirty="0" err="1"/>
              <a:t>surat</a:t>
            </a:r>
            <a:r>
              <a:rPr lang="en-US" sz="3200" dirty="0"/>
              <a:t> </a:t>
            </a:r>
            <a:r>
              <a:rPr lang="en-US" sz="3200" dirty="0" err="1"/>
              <a:t>almaidah</a:t>
            </a:r>
            <a:r>
              <a:rPr lang="en-US" sz="3200" dirty="0"/>
              <a:t>: 6)</a:t>
            </a:r>
            <a:endParaRPr lang="id-ID" sz="3200" dirty="0"/>
          </a:p>
          <a:p>
            <a:pPr lvl="1"/>
            <a:r>
              <a:rPr lang="en-US" sz="3200" dirty="0" err="1"/>
              <a:t>Pakai</a:t>
            </a:r>
            <a:r>
              <a:rPr lang="en-US" sz="3200" dirty="0"/>
              <a:t> </a:t>
            </a:r>
            <a:r>
              <a:rPr lang="en-US" sz="3200" dirty="0" err="1"/>
              <a:t>kondom</a:t>
            </a:r>
            <a:r>
              <a:rPr lang="en-US" sz="3200" dirty="0"/>
              <a:t> </a:t>
            </a:r>
            <a:r>
              <a:rPr lang="en-US" sz="3200" dirty="0" err="1"/>
              <a:t>kateter</a:t>
            </a:r>
            <a:r>
              <a:rPr lang="en-US" sz="3200" dirty="0"/>
              <a:t> -/</a:t>
            </a:r>
            <a:r>
              <a:rPr lang="en-US" sz="3200" dirty="0">
                <a:sym typeface="Wingdings" panose="05000000000000000000" pitchFamily="2" charset="2"/>
              </a:rPr>
              <a:t></a:t>
            </a:r>
            <a:r>
              <a:rPr lang="en-US" sz="3200" dirty="0"/>
              <a:t> </a:t>
            </a:r>
            <a:r>
              <a:rPr lang="en-US" sz="3200" dirty="0" err="1"/>
              <a:t>mengurangi</a:t>
            </a:r>
            <a:r>
              <a:rPr lang="en-US" sz="3200" dirty="0"/>
              <a:t> </a:t>
            </a:r>
            <a:r>
              <a:rPr lang="en-US" sz="3200" dirty="0" err="1"/>
              <a:t>penyebaran</a:t>
            </a:r>
            <a:r>
              <a:rPr lang="en-US" sz="3200" dirty="0"/>
              <a:t> </a:t>
            </a:r>
            <a:r>
              <a:rPr lang="en-US" sz="3200" dirty="0" err="1"/>
              <a:t>najis</a:t>
            </a:r>
            <a:r>
              <a:rPr lang="en-US" sz="3200" dirty="0"/>
              <a:t> </a:t>
            </a:r>
            <a:endParaRPr lang="id-ID" sz="3200" dirty="0"/>
          </a:p>
          <a:p>
            <a:pPr lvl="1"/>
            <a:r>
              <a:rPr lang="en-US" sz="3200" dirty="0" err="1"/>
              <a:t>Dalam</a:t>
            </a:r>
            <a:r>
              <a:rPr lang="en-US" sz="3200" dirty="0"/>
              <a:t> </a:t>
            </a:r>
            <a:r>
              <a:rPr lang="en-US" sz="3200" dirty="0" err="1"/>
              <a:t>kasus</a:t>
            </a:r>
            <a:r>
              <a:rPr lang="en-US" sz="3200" dirty="0"/>
              <a:t> </a:t>
            </a:r>
            <a:r>
              <a:rPr lang="en-US" sz="3200" dirty="0" err="1"/>
              <a:t>discar</a:t>
            </a:r>
            <a:r>
              <a:rPr lang="en-US" sz="3200" dirty="0"/>
              <a:t>, GO </a:t>
            </a:r>
            <a:r>
              <a:rPr lang="en-US" sz="3200" dirty="0" err="1"/>
              <a:t>misalnya</a:t>
            </a:r>
            <a:r>
              <a:rPr lang="en-US" sz="3200" dirty="0"/>
              <a:t>, </a:t>
            </a:r>
            <a:r>
              <a:rPr lang="en-US" sz="3200" dirty="0" err="1"/>
              <a:t>maka</a:t>
            </a:r>
            <a:r>
              <a:rPr lang="en-US" sz="3200" dirty="0"/>
              <a:t> </a:t>
            </a:r>
            <a:r>
              <a:rPr lang="en-US" sz="3200" dirty="0" err="1"/>
              <a:t>pasien</a:t>
            </a:r>
            <a:r>
              <a:rPr lang="en-US" sz="3200" dirty="0"/>
              <a:t> </a:t>
            </a:r>
            <a:r>
              <a:rPr lang="en-US" sz="3200" dirty="0" err="1"/>
              <a:t>harus</a:t>
            </a:r>
            <a:r>
              <a:rPr lang="en-US" sz="3200" dirty="0"/>
              <a:t> </a:t>
            </a:r>
            <a:r>
              <a:rPr lang="en-US" sz="3200" dirty="0" err="1"/>
              <a:t>segera</a:t>
            </a:r>
            <a:r>
              <a:rPr lang="en-US" sz="3200" dirty="0"/>
              <a:t> </a:t>
            </a:r>
            <a:r>
              <a:rPr lang="en-US" sz="3200" dirty="0" err="1"/>
              <a:t>menyucikan</a:t>
            </a:r>
            <a:r>
              <a:rPr lang="en-US" sz="3200" dirty="0"/>
              <a:t> </a:t>
            </a:r>
            <a:r>
              <a:rPr lang="en-US" sz="3200" dirty="0" err="1"/>
              <a:t>diri</a:t>
            </a:r>
            <a:r>
              <a:rPr lang="en-US" sz="3200" dirty="0"/>
              <a:t> </a:t>
            </a:r>
            <a:r>
              <a:rPr lang="en-US" sz="3200" dirty="0" err="1"/>
              <a:t>karena</a:t>
            </a:r>
            <a:r>
              <a:rPr lang="en-US" sz="3200" dirty="0"/>
              <a:t> </a:t>
            </a:r>
            <a:r>
              <a:rPr lang="en-US" sz="3200" dirty="0" err="1"/>
              <a:t>terdapat</a:t>
            </a:r>
            <a:r>
              <a:rPr lang="en-US" sz="3200" dirty="0"/>
              <a:t> </a:t>
            </a:r>
            <a:r>
              <a:rPr lang="en-US" sz="3200" dirty="0" err="1"/>
              <a:t>nanah</a:t>
            </a:r>
            <a:r>
              <a:rPr lang="en-US" sz="3200" dirty="0"/>
              <a:t> </a:t>
            </a:r>
            <a:r>
              <a:rPr lang="en-US" sz="3200" dirty="0" err="1"/>
              <a:t>atau</a:t>
            </a:r>
            <a:r>
              <a:rPr lang="en-US" sz="3200" dirty="0"/>
              <a:t> </a:t>
            </a:r>
            <a:r>
              <a:rPr lang="en-US" sz="3200" dirty="0" err="1"/>
              <a:t>discar</a:t>
            </a:r>
            <a:r>
              <a:rPr lang="en-US" sz="3200" dirty="0"/>
              <a:t> yang </a:t>
            </a:r>
            <a:r>
              <a:rPr lang="en-US" sz="3200" dirty="0" err="1"/>
              <a:t>menempel</a:t>
            </a:r>
            <a:r>
              <a:rPr lang="en-US" sz="3200" dirty="0"/>
              <a:t> di </a:t>
            </a:r>
            <a:r>
              <a:rPr lang="en-US" sz="3200" dirty="0" err="1"/>
              <a:t>celana</a:t>
            </a:r>
            <a:r>
              <a:rPr lang="en-US" sz="3200" dirty="0"/>
              <a:t> </a:t>
            </a:r>
            <a:r>
              <a:rPr lang="en-US" sz="3200" dirty="0" err="1"/>
              <a:t>dalam</a:t>
            </a:r>
            <a:r>
              <a:rPr lang="en-US" sz="3200" dirty="0"/>
              <a:t>. </a:t>
            </a:r>
            <a:r>
              <a:rPr lang="en-US" sz="3200" dirty="0" err="1"/>
              <a:t>Maka</a:t>
            </a:r>
            <a:r>
              <a:rPr lang="en-US" sz="3200" dirty="0"/>
              <a:t>, </a:t>
            </a:r>
            <a:r>
              <a:rPr lang="en-US" sz="3200" dirty="0" err="1"/>
              <a:t>harus</a:t>
            </a:r>
            <a:r>
              <a:rPr lang="en-US" sz="3200" dirty="0"/>
              <a:t> </a:t>
            </a:r>
            <a:r>
              <a:rPr lang="en-US" sz="3200" dirty="0" err="1"/>
              <a:t>dibersihk</a:t>
            </a:r>
            <a:r>
              <a:rPr lang="id-ID" sz="3200" dirty="0"/>
              <a:t>a</a:t>
            </a:r>
            <a:r>
              <a:rPr lang="en-US" sz="3200" dirty="0"/>
              <a:t>n </a:t>
            </a:r>
            <a:r>
              <a:rPr lang="en-US" sz="3200" dirty="0" err="1"/>
              <a:t>terlebih</a:t>
            </a:r>
            <a:r>
              <a:rPr lang="en-US" sz="3200" dirty="0"/>
              <a:t> </a:t>
            </a:r>
            <a:r>
              <a:rPr lang="en-US" sz="3200" dirty="0" err="1"/>
              <a:t>dahulu</a:t>
            </a:r>
            <a:r>
              <a:rPr lang="en-US" sz="3200" dirty="0"/>
              <a:t>. </a:t>
            </a:r>
            <a:r>
              <a:rPr lang="en-US" sz="3200" dirty="0" err="1"/>
              <a:t>Menurut</a:t>
            </a:r>
            <a:r>
              <a:rPr lang="en-US" sz="3200" dirty="0"/>
              <a:t> Prof. </a:t>
            </a:r>
            <a:r>
              <a:rPr lang="en-US" sz="3200" dirty="0" err="1"/>
              <a:t>Kasuli</a:t>
            </a:r>
            <a:r>
              <a:rPr lang="en-US" sz="3200" dirty="0"/>
              <a:t>, </a:t>
            </a:r>
            <a:r>
              <a:rPr lang="en-US" sz="3200" dirty="0" err="1"/>
              <a:t>pasien</a:t>
            </a:r>
            <a:r>
              <a:rPr lang="en-US" sz="3200" dirty="0"/>
              <a:t> yang </a:t>
            </a:r>
            <a:r>
              <a:rPr lang="en-US" sz="3200" dirty="0" err="1"/>
              <a:t>menderita</a:t>
            </a:r>
            <a:r>
              <a:rPr lang="en-US" sz="3200" dirty="0"/>
              <a:t> </a:t>
            </a:r>
            <a:r>
              <a:rPr lang="en-US" sz="3200" dirty="0" err="1"/>
              <a:t>discar</a:t>
            </a:r>
            <a:r>
              <a:rPr lang="en-US" sz="3200" dirty="0"/>
              <a:t> </a:t>
            </a:r>
            <a:r>
              <a:rPr lang="en-US" sz="3200" dirty="0" err="1"/>
              <a:t>tersebut</a:t>
            </a:r>
            <a:r>
              <a:rPr lang="en-US" sz="3200" dirty="0"/>
              <a:t> </a:t>
            </a:r>
            <a:r>
              <a:rPr lang="en-US" sz="3200" dirty="0" err="1"/>
              <a:t>ketika</a:t>
            </a:r>
            <a:r>
              <a:rPr lang="en-US" sz="3200" dirty="0"/>
              <a:t> </a:t>
            </a:r>
            <a:r>
              <a:rPr lang="en-US" sz="3200" dirty="0" err="1"/>
              <a:t>selesai</a:t>
            </a:r>
            <a:r>
              <a:rPr lang="en-US" sz="3200" dirty="0"/>
              <a:t> </a:t>
            </a:r>
            <a:r>
              <a:rPr lang="en-US" sz="3200" dirty="0" err="1"/>
              <a:t>wudlu</a:t>
            </a:r>
            <a:r>
              <a:rPr lang="en-US" sz="3200" dirty="0"/>
              <a:t> </a:t>
            </a:r>
            <a:r>
              <a:rPr lang="en-US" sz="3200" dirty="0" err="1"/>
              <a:t>maka</a:t>
            </a:r>
            <a:r>
              <a:rPr lang="en-US" sz="3200" dirty="0"/>
              <a:t> </a:t>
            </a:r>
            <a:r>
              <a:rPr lang="en-US" sz="3200" dirty="0" err="1"/>
              <a:t>harus</a:t>
            </a:r>
            <a:r>
              <a:rPr lang="en-US" sz="3200" dirty="0"/>
              <a:t> </a:t>
            </a:r>
            <a:r>
              <a:rPr lang="en-US" sz="3200" dirty="0" err="1"/>
              <a:t>segera</a:t>
            </a:r>
            <a:r>
              <a:rPr lang="en-US" sz="3200" dirty="0"/>
              <a:t> </a:t>
            </a:r>
            <a:r>
              <a:rPr lang="en-US" sz="3200" dirty="0" err="1"/>
              <a:t>shalat</a:t>
            </a:r>
            <a:r>
              <a:rPr lang="en-US" sz="3200" dirty="0"/>
              <a:t> agar </a:t>
            </a:r>
            <a:r>
              <a:rPr lang="en-US" sz="3200" dirty="0" err="1"/>
              <a:t>discar</a:t>
            </a:r>
            <a:r>
              <a:rPr lang="en-US" sz="3200" dirty="0"/>
              <a:t> </a:t>
            </a:r>
            <a:r>
              <a:rPr lang="en-US" sz="3200" dirty="0" err="1"/>
              <a:t>tidak</a:t>
            </a:r>
            <a:r>
              <a:rPr lang="en-US" sz="3200" dirty="0"/>
              <a:t> </a:t>
            </a:r>
            <a:r>
              <a:rPr lang="en-US" sz="3200" dirty="0" err="1"/>
              <a:t>cepat</a:t>
            </a:r>
            <a:r>
              <a:rPr lang="en-US" sz="3200" dirty="0"/>
              <a:t> </a:t>
            </a:r>
            <a:r>
              <a:rPr lang="en-US" sz="3200" dirty="0" err="1"/>
              <a:t>keluar</a:t>
            </a:r>
            <a:r>
              <a:rPr lang="en-US" sz="3200" dirty="0"/>
              <a:t>. </a:t>
            </a:r>
            <a:endParaRPr lang="id-ID" sz="3200" dirty="0"/>
          </a:p>
          <a:p>
            <a:endParaRPr lang="id-ID" sz="3200" dirty="0"/>
          </a:p>
        </p:txBody>
      </p:sp>
    </p:spTree>
    <p:extLst>
      <p:ext uri="{BB962C8B-B14F-4D97-AF65-F5344CB8AC3E}">
        <p14:creationId xmlns:p14="http://schemas.microsoft.com/office/powerpoint/2010/main" val="7131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18F6F-85D4-4277-8E49-2D057EEA2D66}"/>
              </a:ext>
            </a:extLst>
          </p:cNvPr>
          <p:cNvSpPr>
            <a:spLocks noGrp="1"/>
          </p:cNvSpPr>
          <p:nvPr>
            <p:ph idx="1"/>
          </p:nvPr>
        </p:nvSpPr>
        <p:spPr>
          <a:xfrm>
            <a:off x="685800" y="844062"/>
            <a:ext cx="10820400" cy="5374623"/>
          </a:xfrm>
        </p:spPr>
        <p:txBody>
          <a:bodyPr>
            <a:normAutofit lnSpcReduction="10000"/>
          </a:bodyPr>
          <a:lstStyle/>
          <a:p>
            <a:r>
              <a:rPr lang="en-US" sz="3200" dirty="0"/>
              <a:t>Anemia </a:t>
            </a:r>
            <a:r>
              <a:rPr lang="en-US" sz="3200" dirty="0" err="1"/>
              <a:t>akibat</a:t>
            </a:r>
            <a:r>
              <a:rPr lang="en-US" sz="3200" dirty="0"/>
              <a:t> hematuria -/</a:t>
            </a:r>
            <a:r>
              <a:rPr lang="en-US" sz="3200" dirty="0">
                <a:sym typeface="Wingdings" panose="05000000000000000000" pitchFamily="2" charset="2"/>
              </a:rPr>
              <a:t></a:t>
            </a:r>
            <a:r>
              <a:rPr lang="en-US" sz="3200" dirty="0"/>
              <a:t> </a:t>
            </a:r>
            <a:r>
              <a:rPr lang="en-US" sz="3200" dirty="0" err="1"/>
              <a:t>puasa</a:t>
            </a:r>
            <a:r>
              <a:rPr lang="en-US" sz="3200" dirty="0"/>
              <a:t>. </a:t>
            </a:r>
            <a:r>
              <a:rPr lang="en-US" sz="3200" dirty="0" err="1"/>
              <a:t>Misalnya</a:t>
            </a:r>
            <a:r>
              <a:rPr lang="en-US" sz="3200" dirty="0"/>
              <a:t> </a:t>
            </a:r>
            <a:r>
              <a:rPr lang="en-US" sz="3200" dirty="0" err="1"/>
              <a:t>penderita</a:t>
            </a:r>
            <a:r>
              <a:rPr lang="en-US" sz="3200" dirty="0"/>
              <a:t> </a:t>
            </a:r>
            <a:r>
              <a:rPr lang="en-US" sz="3200" dirty="0" err="1"/>
              <a:t>batu</a:t>
            </a:r>
            <a:r>
              <a:rPr lang="en-US" sz="3200" dirty="0"/>
              <a:t>, </a:t>
            </a:r>
            <a:r>
              <a:rPr lang="en-US" sz="3200" dirty="0" err="1"/>
              <a:t>atau</a:t>
            </a:r>
            <a:r>
              <a:rPr lang="en-US" sz="3200" dirty="0"/>
              <a:t> </a:t>
            </a:r>
            <a:r>
              <a:rPr lang="en-US" sz="3200" dirty="0" err="1"/>
              <a:t>infeksi</a:t>
            </a:r>
            <a:r>
              <a:rPr lang="en-US" sz="3200" dirty="0"/>
              <a:t> </a:t>
            </a:r>
            <a:r>
              <a:rPr lang="en-US" sz="3200" dirty="0" err="1"/>
              <a:t>saluran</a:t>
            </a:r>
            <a:r>
              <a:rPr lang="en-US" sz="3200" dirty="0"/>
              <a:t> </a:t>
            </a:r>
            <a:r>
              <a:rPr lang="en-US" sz="3200" dirty="0" err="1"/>
              <a:t>kemih</a:t>
            </a:r>
            <a:r>
              <a:rPr lang="en-US" sz="3200" dirty="0"/>
              <a:t> yang </a:t>
            </a:r>
            <a:r>
              <a:rPr lang="en-US" sz="3200" dirty="0" err="1"/>
              <a:t>menyebabkan</a:t>
            </a:r>
            <a:r>
              <a:rPr lang="en-US" sz="3200" dirty="0"/>
              <a:t> </a:t>
            </a:r>
            <a:r>
              <a:rPr lang="en-US" sz="3200" dirty="0" err="1"/>
              <a:t>terjadinya</a:t>
            </a:r>
            <a:r>
              <a:rPr lang="en-US" sz="3200" dirty="0"/>
              <a:t> </a:t>
            </a:r>
            <a:r>
              <a:rPr lang="en-US" sz="3200" dirty="0" err="1"/>
              <a:t>pendarahan</a:t>
            </a:r>
            <a:r>
              <a:rPr lang="en-US" sz="3200" dirty="0"/>
              <a:t> </a:t>
            </a:r>
            <a:r>
              <a:rPr lang="en-US" sz="3200" dirty="0" err="1"/>
              <a:t>kronik</a:t>
            </a:r>
            <a:r>
              <a:rPr lang="en-US" sz="3200" dirty="0"/>
              <a:t>, di </a:t>
            </a:r>
            <a:r>
              <a:rPr lang="en-US" sz="3200" dirty="0" err="1"/>
              <a:t>tubuhnya</a:t>
            </a:r>
            <a:r>
              <a:rPr lang="en-US" sz="3200" dirty="0"/>
              <a:t> </a:t>
            </a:r>
            <a:r>
              <a:rPr lang="en-US" sz="3200" dirty="0" err="1"/>
              <a:t>terdapat</a:t>
            </a:r>
            <a:r>
              <a:rPr lang="en-US" sz="3200" dirty="0"/>
              <a:t> </a:t>
            </a:r>
            <a:r>
              <a:rPr lang="en-US" sz="3200" dirty="0" err="1"/>
              <a:t>batu</a:t>
            </a:r>
            <a:r>
              <a:rPr lang="en-US" sz="3200" dirty="0"/>
              <a:t> </a:t>
            </a:r>
            <a:r>
              <a:rPr lang="en-US" sz="3200" i="1" dirty="0"/>
              <a:t>stage horn </a:t>
            </a:r>
            <a:r>
              <a:rPr lang="en-US" sz="3200" dirty="0"/>
              <a:t>yang </a:t>
            </a:r>
            <a:r>
              <a:rPr lang="en-US" sz="3200" dirty="0" err="1"/>
              <a:t>pecah</a:t>
            </a:r>
            <a:r>
              <a:rPr lang="en-US" sz="3200" dirty="0"/>
              <a:t> </a:t>
            </a:r>
            <a:r>
              <a:rPr lang="en-US" sz="3200" dirty="0" err="1"/>
              <a:t>dan</a:t>
            </a:r>
            <a:r>
              <a:rPr lang="en-US" sz="3200" dirty="0"/>
              <a:t> </a:t>
            </a:r>
            <a:r>
              <a:rPr lang="en-US" sz="3200" dirty="0" err="1"/>
              <a:t>lepas</a:t>
            </a:r>
            <a:r>
              <a:rPr lang="en-US" sz="3200" dirty="0"/>
              <a:t> </a:t>
            </a:r>
            <a:r>
              <a:rPr lang="en-US" sz="3200" dirty="0" err="1"/>
              <a:t>ke</a:t>
            </a:r>
            <a:r>
              <a:rPr lang="en-US" sz="3200" dirty="0"/>
              <a:t> ureter  </a:t>
            </a:r>
            <a:r>
              <a:rPr lang="en-US" sz="3200" dirty="0" err="1"/>
              <a:t>lalu</a:t>
            </a:r>
            <a:r>
              <a:rPr lang="en-US" sz="3200" dirty="0"/>
              <a:t> </a:t>
            </a:r>
            <a:r>
              <a:rPr lang="en-US" sz="3200" dirty="0" err="1"/>
              <a:t>ke</a:t>
            </a:r>
            <a:r>
              <a:rPr lang="en-US" sz="3200" dirty="0"/>
              <a:t> VU. Karena </a:t>
            </a:r>
            <a:r>
              <a:rPr lang="en-US" sz="3200" dirty="0" err="1"/>
              <a:t>pecahan</a:t>
            </a:r>
            <a:r>
              <a:rPr lang="en-US" sz="3200" dirty="0"/>
              <a:t> </a:t>
            </a:r>
            <a:r>
              <a:rPr lang="en-US" sz="3200" dirty="0" err="1"/>
              <a:t>batu</a:t>
            </a:r>
            <a:r>
              <a:rPr lang="en-US" sz="3200" dirty="0"/>
              <a:t> </a:t>
            </a:r>
            <a:r>
              <a:rPr lang="en-US" sz="3200" dirty="0" err="1"/>
              <a:t>tersebut</a:t>
            </a:r>
            <a:r>
              <a:rPr lang="en-US" sz="3200" dirty="0"/>
              <a:t> </a:t>
            </a:r>
            <a:r>
              <a:rPr lang="en-US" sz="3200" dirty="0" err="1"/>
              <a:t>runcing</a:t>
            </a:r>
            <a:r>
              <a:rPr lang="en-US" sz="3200" dirty="0"/>
              <a:t> </a:t>
            </a:r>
            <a:r>
              <a:rPr lang="en-US" sz="3200" dirty="0" err="1"/>
              <a:t>dan</a:t>
            </a:r>
            <a:r>
              <a:rPr lang="en-US" sz="3200" dirty="0"/>
              <a:t> </a:t>
            </a:r>
            <a:r>
              <a:rPr lang="en-US" sz="3200" dirty="0" err="1"/>
              <a:t>menyebabkan</a:t>
            </a:r>
            <a:r>
              <a:rPr lang="en-US" sz="3200" dirty="0"/>
              <a:t> </a:t>
            </a:r>
            <a:r>
              <a:rPr lang="en-US" sz="3200" dirty="0" err="1"/>
              <a:t>terjadinya</a:t>
            </a:r>
            <a:r>
              <a:rPr lang="en-US" sz="3200" dirty="0"/>
              <a:t> </a:t>
            </a:r>
            <a:r>
              <a:rPr lang="en-US" sz="3200" dirty="0" err="1"/>
              <a:t>laserasi</a:t>
            </a:r>
            <a:r>
              <a:rPr lang="en-US" sz="3200" dirty="0"/>
              <a:t>, </a:t>
            </a:r>
            <a:r>
              <a:rPr lang="en-US" sz="3200" dirty="0" err="1"/>
              <a:t>ia</a:t>
            </a:r>
            <a:r>
              <a:rPr lang="en-US" sz="3200" dirty="0"/>
              <a:t> </a:t>
            </a:r>
            <a:r>
              <a:rPr lang="en-US" sz="3200" dirty="0" err="1"/>
              <a:t>akan</a:t>
            </a:r>
            <a:r>
              <a:rPr lang="en-US" sz="3200" dirty="0"/>
              <a:t> </a:t>
            </a:r>
            <a:r>
              <a:rPr lang="en-US" sz="3200" dirty="0" err="1"/>
              <a:t>menyebabkan</a:t>
            </a:r>
            <a:r>
              <a:rPr lang="en-US" sz="3200" dirty="0"/>
              <a:t> </a:t>
            </a:r>
            <a:r>
              <a:rPr lang="en-US" sz="3200" dirty="0" err="1"/>
              <a:t>pendarahan</a:t>
            </a:r>
            <a:r>
              <a:rPr lang="en-US" sz="3200" dirty="0"/>
              <a:t> </a:t>
            </a:r>
            <a:r>
              <a:rPr lang="en-US" sz="3200" dirty="0" err="1"/>
              <a:t>hebat</a:t>
            </a:r>
            <a:r>
              <a:rPr lang="en-US" sz="3200" dirty="0"/>
              <a:t> </a:t>
            </a:r>
            <a:r>
              <a:rPr lang="en-US" sz="3200" dirty="0" err="1"/>
              <a:t>sehingga</a:t>
            </a:r>
            <a:r>
              <a:rPr lang="en-US" sz="3200" dirty="0"/>
              <a:t> </a:t>
            </a:r>
            <a:r>
              <a:rPr lang="en-US" sz="3200" dirty="0" err="1"/>
              <a:t>terbentuk</a:t>
            </a:r>
            <a:r>
              <a:rPr lang="en-US" sz="3200" dirty="0"/>
              <a:t> cross hematuria </a:t>
            </a:r>
            <a:r>
              <a:rPr lang="en-US" sz="3200" dirty="0" err="1"/>
              <a:t>dan</a:t>
            </a:r>
            <a:r>
              <a:rPr lang="en-US" sz="3200" dirty="0"/>
              <a:t> </a:t>
            </a:r>
            <a:r>
              <a:rPr lang="en-US" sz="3200" dirty="0" err="1"/>
              <a:t>akhirnya</a:t>
            </a:r>
            <a:r>
              <a:rPr lang="en-US" sz="3200" dirty="0"/>
              <a:t> </a:t>
            </a:r>
            <a:r>
              <a:rPr lang="en-US" sz="3200" dirty="0" err="1"/>
              <a:t>tejadilah</a:t>
            </a:r>
            <a:r>
              <a:rPr lang="en-US" sz="3200" dirty="0"/>
              <a:t> anemia. </a:t>
            </a:r>
            <a:r>
              <a:rPr lang="en-US" sz="3200" dirty="0" err="1"/>
              <a:t>Maka</a:t>
            </a:r>
            <a:r>
              <a:rPr lang="en-US" sz="3200" dirty="0"/>
              <a:t>, </a:t>
            </a:r>
            <a:r>
              <a:rPr lang="en-US" sz="3200" dirty="0" err="1"/>
              <a:t>jika</a:t>
            </a:r>
            <a:r>
              <a:rPr lang="en-US" sz="3200" dirty="0"/>
              <a:t> pas </a:t>
            </a:r>
            <a:r>
              <a:rPr lang="en-US" sz="3200" dirty="0" err="1"/>
              <a:t>bulan</a:t>
            </a:r>
            <a:r>
              <a:rPr lang="en-US" sz="3200" dirty="0"/>
              <a:t> </a:t>
            </a:r>
            <a:r>
              <a:rPr lang="en-US" sz="3200" dirty="0" err="1"/>
              <a:t>puasa</a:t>
            </a:r>
            <a:r>
              <a:rPr lang="en-US" sz="3200" dirty="0"/>
              <a:t> </a:t>
            </a:r>
            <a:r>
              <a:rPr lang="en-US" sz="3200" dirty="0" err="1"/>
              <a:t>seseorang</a:t>
            </a:r>
            <a:r>
              <a:rPr lang="en-US" sz="3200" dirty="0"/>
              <a:t> </a:t>
            </a:r>
            <a:r>
              <a:rPr lang="en-US" sz="3200" dirty="0" err="1"/>
              <a:t>mengalami</a:t>
            </a:r>
            <a:r>
              <a:rPr lang="en-US" sz="3200" dirty="0"/>
              <a:t> anemia, </a:t>
            </a:r>
            <a:r>
              <a:rPr lang="en-US" sz="3200" dirty="0" err="1"/>
              <a:t>maka</a:t>
            </a:r>
            <a:r>
              <a:rPr lang="en-US" sz="3200" dirty="0"/>
              <a:t> </a:t>
            </a:r>
            <a:r>
              <a:rPr lang="en-US" sz="3200" dirty="0" err="1"/>
              <a:t>pasien</a:t>
            </a:r>
            <a:r>
              <a:rPr lang="en-US" sz="3200" dirty="0"/>
              <a:t> </a:t>
            </a:r>
            <a:r>
              <a:rPr lang="en-US" sz="3200" dirty="0" err="1"/>
              <a:t>tsb</a:t>
            </a:r>
            <a:r>
              <a:rPr lang="en-US" sz="3200" dirty="0"/>
              <a:t> </a:t>
            </a:r>
            <a:r>
              <a:rPr lang="en-US" sz="3200" dirty="0" err="1"/>
              <a:t>tidak</a:t>
            </a:r>
            <a:r>
              <a:rPr lang="en-US" sz="3200" dirty="0"/>
              <a:t> </a:t>
            </a:r>
            <a:r>
              <a:rPr lang="en-US" sz="3200" dirty="0" err="1"/>
              <a:t>diwajibkan</a:t>
            </a:r>
            <a:r>
              <a:rPr lang="en-US" sz="3200" dirty="0"/>
              <a:t> </a:t>
            </a:r>
            <a:r>
              <a:rPr lang="en-US" sz="3200" dirty="0" err="1"/>
              <a:t>menjalankan</a:t>
            </a:r>
            <a:r>
              <a:rPr lang="en-US" sz="3200" dirty="0"/>
              <a:t> </a:t>
            </a:r>
            <a:r>
              <a:rPr lang="en-US" sz="3200" dirty="0" err="1"/>
              <a:t>puasa</a:t>
            </a:r>
            <a:r>
              <a:rPr lang="en-US" sz="3200" dirty="0"/>
              <a:t>. </a:t>
            </a:r>
            <a:r>
              <a:rPr lang="en-US" sz="3200" dirty="0" err="1"/>
              <a:t>Jika</a:t>
            </a:r>
            <a:r>
              <a:rPr lang="en-US" sz="3200" dirty="0"/>
              <a:t> </a:t>
            </a:r>
            <a:r>
              <a:rPr lang="en-US" sz="3200" dirty="0" err="1"/>
              <a:t>pasien</a:t>
            </a:r>
            <a:r>
              <a:rPr lang="en-US" sz="3200" dirty="0"/>
              <a:t> </a:t>
            </a:r>
            <a:r>
              <a:rPr lang="en-US" sz="3200" dirty="0" err="1"/>
              <a:t>mengalami</a:t>
            </a:r>
            <a:r>
              <a:rPr lang="en-US" sz="3200" dirty="0"/>
              <a:t> anemia </a:t>
            </a:r>
            <a:r>
              <a:rPr lang="en-US" sz="3200" dirty="0" err="1"/>
              <a:t>dikarenakan</a:t>
            </a:r>
            <a:r>
              <a:rPr lang="en-US" sz="3200" dirty="0"/>
              <a:t> </a:t>
            </a:r>
            <a:r>
              <a:rPr lang="en-US" sz="3200" dirty="0" err="1"/>
              <a:t>defisiensi</a:t>
            </a:r>
            <a:r>
              <a:rPr lang="en-US" sz="3200" dirty="0"/>
              <a:t> Fe, </a:t>
            </a:r>
            <a:r>
              <a:rPr lang="en-US" sz="3200" dirty="0" err="1"/>
              <a:t>maka</a:t>
            </a:r>
            <a:r>
              <a:rPr lang="en-US" sz="3200" dirty="0"/>
              <a:t> </a:t>
            </a:r>
            <a:r>
              <a:rPr lang="en-US" sz="3200" dirty="0" err="1"/>
              <a:t>dalam</a:t>
            </a:r>
            <a:r>
              <a:rPr lang="en-US" sz="3200" dirty="0"/>
              <a:t> </a:t>
            </a:r>
            <a:r>
              <a:rPr lang="en-US" sz="3200" dirty="0" err="1"/>
              <a:t>jangka</a:t>
            </a:r>
            <a:r>
              <a:rPr lang="en-US" sz="3200" dirty="0"/>
              <a:t> 2 </a:t>
            </a:r>
            <a:r>
              <a:rPr lang="en-US" sz="3200" dirty="0" err="1"/>
              <a:t>minggu</a:t>
            </a:r>
            <a:r>
              <a:rPr lang="en-US" sz="3200" dirty="0"/>
              <a:t> </a:t>
            </a:r>
            <a:r>
              <a:rPr lang="en-US" sz="3200" dirty="0" err="1"/>
              <a:t>bisa</a:t>
            </a:r>
            <a:r>
              <a:rPr lang="en-US" sz="3200" dirty="0"/>
              <a:t> </a:t>
            </a:r>
            <a:r>
              <a:rPr lang="en-US" sz="3200" dirty="0" err="1"/>
              <a:t>dipulihkan</a:t>
            </a:r>
            <a:r>
              <a:rPr lang="en-US" sz="3200" dirty="0"/>
              <a:t>. </a:t>
            </a:r>
            <a:endParaRPr lang="id-ID" sz="3200" dirty="0"/>
          </a:p>
          <a:p>
            <a:endParaRPr lang="id-ID" sz="3200" dirty="0"/>
          </a:p>
        </p:txBody>
      </p:sp>
    </p:spTree>
    <p:extLst>
      <p:ext uri="{BB962C8B-B14F-4D97-AF65-F5344CB8AC3E}">
        <p14:creationId xmlns:p14="http://schemas.microsoft.com/office/powerpoint/2010/main" val="253946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51A57-701D-4180-A021-FD93E9083F76}"/>
              </a:ext>
            </a:extLst>
          </p:cNvPr>
          <p:cNvSpPr>
            <a:spLocks noGrp="1"/>
          </p:cNvSpPr>
          <p:nvPr>
            <p:ph idx="1"/>
          </p:nvPr>
        </p:nvSpPr>
        <p:spPr>
          <a:xfrm>
            <a:off x="685800" y="800429"/>
            <a:ext cx="10820400" cy="5514534"/>
          </a:xfrm>
        </p:spPr>
        <p:txBody>
          <a:bodyPr>
            <a:normAutofit fontScale="92500" lnSpcReduction="10000"/>
          </a:bodyPr>
          <a:lstStyle/>
          <a:p>
            <a:pPr lvl="0"/>
            <a:r>
              <a:rPr lang="en-US" sz="2800" dirty="0" err="1"/>
              <a:t>Penderita</a:t>
            </a:r>
            <a:r>
              <a:rPr lang="en-US" sz="2800" dirty="0"/>
              <a:t> </a:t>
            </a:r>
            <a:r>
              <a:rPr lang="en-US" sz="2800" dirty="0" err="1"/>
              <a:t>gagal</a:t>
            </a:r>
            <a:r>
              <a:rPr lang="en-US" sz="2800" dirty="0"/>
              <a:t> </a:t>
            </a:r>
            <a:r>
              <a:rPr lang="en-US" sz="2800" dirty="0" err="1"/>
              <a:t>ginjal</a:t>
            </a:r>
            <a:r>
              <a:rPr lang="en-US" sz="2800" dirty="0"/>
              <a:t> </a:t>
            </a:r>
            <a:r>
              <a:rPr lang="id-ID" sz="2800" dirty="0">
                <a:sym typeface="Wingdings" panose="05000000000000000000" pitchFamily="2" charset="2"/>
              </a:rPr>
              <a:t></a:t>
            </a:r>
            <a:r>
              <a:rPr lang="en-US" sz="2800" dirty="0" err="1"/>
              <a:t>tidak</a:t>
            </a:r>
            <a:r>
              <a:rPr lang="en-US" sz="2800" dirty="0"/>
              <a:t> </a:t>
            </a:r>
            <a:r>
              <a:rPr lang="en-US" sz="2800" dirty="0" err="1"/>
              <a:t>bisa</a:t>
            </a:r>
            <a:r>
              <a:rPr lang="en-US" sz="2800" dirty="0"/>
              <a:t> </a:t>
            </a:r>
            <a:r>
              <a:rPr lang="en-US" sz="2800" dirty="0" err="1"/>
              <a:t>mengeluarkan</a:t>
            </a:r>
            <a:r>
              <a:rPr lang="en-US" sz="2800" dirty="0"/>
              <a:t> </a:t>
            </a:r>
            <a:r>
              <a:rPr lang="en-US" sz="2800" dirty="0" err="1"/>
              <a:t>cairan</a:t>
            </a:r>
            <a:r>
              <a:rPr lang="en-US" sz="2800" dirty="0"/>
              <a:t> </a:t>
            </a:r>
            <a:r>
              <a:rPr lang="en-US" sz="2800" dirty="0" err="1"/>
              <a:t>dalam</a:t>
            </a:r>
            <a:r>
              <a:rPr lang="en-US" sz="2800" dirty="0"/>
              <a:t> </a:t>
            </a:r>
            <a:r>
              <a:rPr lang="en-US" sz="2800" dirty="0" err="1"/>
              <a:t>tubuh</a:t>
            </a:r>
            <a:r>
              <a:rPr lang="en-US" sz="2800" dirty="0"/>
              <a:t> </a:t>
            </a:r>
            <a:r>
              <a:rPr lang="en-US" sz="2800" dirty="0" err="1"/>
              <a:t>maka</a:t>
            </a:r>
            <a:r>
              <a:rPr lang="en-US" sz="2800" dirty="0"/>
              <a:t> </a:t>
            </a:r>
            <a:r>
              <a:rPr lang="en-US" sz="2800" dirty="0" err="1"/>
              <a:t>keseimbangan</a:t>
            </a:r>
            <a:r>
              <a:rPr lang="en-US" sz="2800" dirty="0"/>
              <a:t> air  &amp; </a:t>
            </a:r>
            <a:r>
              <a:rPr lang="en-US" sz="2800" dirty="0" err="1"/>
              <a:t>elektrolit</a:t>
            </a:r>
            <a:r>
              <a:rPr lang="en-US" sz="2800" dirty="0"/>
              <a:t> </a:t>
            </a:r>
            <a:r>
              <a:rPr lang="en-US" sz="2800" dirty="0" err="1"/>
              <a:t>terganggu</a:t>
            </a:r>
            <a:r>
              <a:rPr lang="en-US" sz="2800" dirty="0"/>
              <a:t> </a:t>
            </a:r>
            <a:r>
              <a:rPr lang="en-US" sz="2800" dirty="0">
                <a:sym typeface="Wingdings" panose="05000000000000000000" pitchFamily="2" charset="2"/>
              </a:rPr>
              <a:t></a:t>
            </a:r>
            <a:r>
              <a:rPr lang="en-US" sz="2800" dirty="0"/>
              <a:t> </a:t>
            </a:r>
            <a:r>
              <a:rPr lang="en-US" sz="2800" dirty="0" err="1"/>
              <a:t>terjadi</a:t>
            </a:r>
            <a:r>
              <a:rPr lang="en-US" sz="2800" dirty="0"/>
              <a:t> di </a:t>
            </a:r>
            <a:r>
              <a:rPr lang="en-US" sz="2800" dirty="0" err="1"/>
              <a:t>bulan</a:t>
            </a:r>
            <a:r>
              <a:rPr lang="en-US" sz="2800" dirty="0"/>
              <a:t> </a:t>
            </a:r>
            <a:r>
              <a:rPr lang="en-US" sz="2800" dirty="0" err="1"/>
              <a:t>puasa</a:t>
            </a:r>
            <a:r>
              <a:rPr lang="en-US" sz="2800" dirty="0"/>
              <a:t>. </a:t>
            </a:r>
            <a:endParaRPr lang="id-ID" sz="2800" dirty="0"/>
          </a:p>
          <a:p>
            <a:pPr lvl="0"/>
            <a:r>
              <a:rPr lang="en-US" sz="2800" dirty="0" err="1"/>
              <a:t>Pada</a:t>
            </a:r>
            <a:r>
              <a:rPr lang="en-US" sz="2800" dirty="0"/>
              <a:t> urolithiasis, </a:t>
            </a:r>
            <a:r>
              <a:rPr lang="en-US" sz="2800" dirty="0" err="1"/>
              <a:t>jika</a:t>
            </a:r>
            <a:r>
              <a:rPr lang="en-US" sz="2800" dirty="0"/>
              <a:t> </a:t>
            </a:r>
            <a:r>
              <a:rPr lang="en-US" sz="2800" dirty="0" err="1"/>
              <a:t>masih</a:t>
            </a:r>
            <a:r>
              <a:rPr lang="en-US" sz="2800" dirty="0"/>
              <a:t> di pelvis </a:t>
            </a:r>
            <a:r>
              <a:rPr lang="en-US" sz="2800" dirty="0" err="1"/>
              <a:t>renalis</a:t>
            </a:r>
            <a:r>
              <a:rPr lang="en-US" sz="2800" dirty="0"/>
              <a:t> </a:t>
            </a:r>
            <a:r>
              <a:rPr lang="en-US" sz="2800" dirty="0" err="1"/>
              <a:t>maka</a:t>
            </a:r>
            <a:r>
              <a:rPr lang="en-US" sz="2800" dirty="0"/>
              <a:t> </a:t>
            </a:r>
            <a:r>
              <a:rPr lang="en-US" sz="2800" dirty="0" err="1"/>
              <a:t>tidak</a:t>
            </a:r>
            <a:r>
              <a:rPr lang="en-US" sz="2800" dirty="0"/>
              <a:t> </a:t>
            </a:r>
            <a:r>
              <a:rPr lang="en-US" sz="2800" dirty="0" err="1"/>
              <a:t>akan</a:t>
            </a:r>
            <a:r>
              <a:rPr lang="en-US" sz="2800" dirty="0"/>
              <a:t> </a:t>
            </a:r>
            <a:r>
              <a:rPr lang="en-US" sz="2800" dirty="0" err="1"/>
              <a:t>terlalu</a:t>
            </a:r>
            <a:r>
              <a:rPr lang="en-US" sz="2800" dirty="0"/>
              <a:t> </a:t>
            </a:r>
            <a:r>
              <a:rPr lang="en-US" sz="2800" dirty="0" err="1"/>
              <a:t>mengganggu</a:t>
            </a:r>
            <a:r>
              <a:rPr lang="en-US" sz="2800" dirty="0"/>
              <a:t>, </a:t>
            </a:r>
            <a:r>
              <a:rPr lang="en-US" sz="2800" dirty="0" err="1"/>
              <a:t>tapi</a:t>
            </a:r>
            <a:r>
              <a:rPr lang="en-US" sz="2800" dirty="0"/>
              <a:t> </a:t>
            </a:r>
            <a:r>
              <a:rPr lang="en-US" sz="2800" dirty="0" err="1"/>
              <a:t>jika</a:t>
            </a:r>
            <a:r>
              <a:rPr lang="en-US" sz="2800" dirty="0"/>
              <a:t> </a:t>
            </a:r>
            <a:r>
              <a:rPr lang="en-US" sz="2800" dirty="0" err="1"/>
              <a:t>sudah</a:t>
            </a:r>
            <a:r>
              <a:rPr lang="en-US" sz="2800" dirty="0"/>
              <a:t> </a:t>
            </a:r>
            <a:r>
              <a:rPr lang="en-US" sz="2800" dirty="0" err="1"/>
              <a:t>jatuh</a:t>
            </a:r>
            <a:r>
              <a:rPr lang="en-US" sz="2800" dirty="0"/>
              <a:t> </a:t>
            </a:r>
            <a:r>
              <a:rPr lang="en-US" sz="2800" dirty="0" err="1"/>
              <a:t>ke</a:t>
            </a:r>
            <a:r>
              <a:rPr lang="en-US" sz="2800" dirty="0"/>
              <a:t> ureter, </a:t>
            </a:r>
            <a:r>
              <a:rPr lang="en-US" sz="2800" dirty="0" err="1"/>
              <a:t>maka</a:t>
            </a:r>
            <a:r>
              <a:rPr lang="en-US" sz="2800" dirty="0"/>
              <a:t> </a:t>
            </a:r>
            <a:r>
              <a:rPr lang="en-US" sz="2800" dirty="0" err="1"/>
              <a:t>ketika</a:t>
            </a:r>
            <a:r>
              <a:rPr lang="en-US" sz="2800" dirty="0"/>
              <a:t> </a:t>
            </a:r>
            <a:r>
              <a:rPr lang="en-US" sz="2800" dirty="0" err="1"/>
              <a:t>ada</a:t>
            </a:r>
            <a:r>
              <a:rPr lang="en-US" sz="2800" dirty="0"/>
              <a:t> </a:t>
            </a:r>
            <a:r>
              <a:rPr lang="en-US" sz="2800" dirty="0" err="1"/>
              <a:t>gerakan</a:t>
            </a:r>
            <a:r>
              <a:rPr lang="en-US" sz="2800" dirty="0"/>
              <a:t> </a:t>
            </a:r>
            <a:r>
              <a:rPr lang="en-US" sz="2800" dirty="0" err="1"/>
              <a:t>persitaltik</a:t>
            </a:r>
            <a:r>
              <a:rPr lang="en-US" sz="2800" dirty="0"/>
              <a:t>, </a:t>
            </a:r>
            <a:r>
              <a:rPr lang="en-US" sz="2800" dirty="0" err="1"/>
              <a:t>terjadilah</a:t>
            </a:r>
            <a:r>
              <a:rPr lang="en-US" sz="2800" dirty="0"/>
              <a:t> rasa </a:t>
            </a:r>
            <a:r>
              <a:rPr lang="en-US" sz="2800" dirty="0" err="1"/>
              <a:t>sakit</a:t>
            </a:r>
            <a:r>
              <a:rPr lang="en-US" sz="2800" dirty="0"/>
              <a:t> </a:t>
            </a:r>
            <a:r>
              <a:rPr lang="en-US" sz="2800" dirty="0" err="1"/>
              <a:t>hebat</a:t>
            </a:r>
            <a:r>
              <a:rPr lang="en-US" sz="2800" dirty="0"/>
              <a:t> (</a:t>
            </a:r>
            <a:r>
              <a:rPr lang="en-US" sz="2800" dirty="0" err="1"/>
              <a:t>kolik</a:t>
            </a:r>
            <a:r>
              <a:rPr lang="en-US" sz="2800" dirty="0"/>
              <a:t>) yang </a:t>
            </a:r>
            <a:r>
              <a:rPr lang="en-US" sz="2800" dirty="0" err="1"/>
              <a:t>sangat</a:t>
            </a:r>
            <a:r>
              <a:rPr lang="en-US" sz="2800" dirty="0"/>
              <a:t> </a:t>
            </a:r>
            <a:r>
              <a:rPr lang="en-US" sz="2800" dirty="0" err="1"/>
              <a:t>mengganggu</a:t>
            </a:r>
            <a:r>
              <a:rPr lang="en-US" sz="2800" dirty="0"/>
              <a:t>, </a:t>
            </a:r>
            <a:r>
              <a:rPr lang="en-US" sz="2800" dirty="0" err="1"/>
              <a:t>termasuk</a:t>
            </a:r>
            <a:r>
              <a:rPr lang="en-US" sz="2800" dirty="0"/>
              <a:t> </a:t>
            </a:r>
            <a:r>
              <a:rPr lang="en-US" sz="2800" dirty="0" err="1"/>
              <a:t>terganggu</a:t>
            </a:r>
            <a:r>
              <a:rPr lang="en-US" sz="2800" dirty="0"/>
              <a:t> </a:t>
            </a:r>
            <a:r>
              <a:rPr lang="en-US" sz="2800" dirty="0" err="1"/>
              <a:t>dalam</a:t>
            </a:r>
            <a:r>
              <a:rPr lang="en-US" sz="2800" dirty="0"/>
              <a:t> </a:t>
            </a:r>
            <a:r>
              <a:rPr lang="en-US" sz="2800" dirty="0" err="1"/>
              <a:t>sholatnya</a:t>
            </a:r>
            <a:r>
              <a:rPr lang="en-US" sz="2800" dirty="0">
                <a:sym typeface="Wingdings" panose="05000000000000000000" pitchFamily="2" charset="2"/>
              </a:rPr>
              <a:t></a:t>
            </a:r>
            <a:r>
              <a:rPr lang="en-US" sz="2800" dirty="0"/>
              <a:t> </a:t>
            </a:r>
            <a:r>
              <a:rPr lang="en-US" sz="2800" dirty="0" err="1"/>
              <a:t>berikan</a:t>
            </a:r>
            <a:r>
              <a:rPr lang="en-US" sz="2800" dirty="0"/>
              <a:t> </a:t>
            </a:r>
            <a:r>
              <a:rPr lang="en-US" sz="2800" dirty="0" err="1"/>
              <a:t>obat</a:t>
            </a:r>
            <a:r>
              <a:rPr lang="en-US" sz="2800" dirty="0"/>
              <a:t>/</a:t>
            </a:r>
            <a:r>
              <a:rPr lang="en-US" sz="2800" dirty="0" err="1"/>
              <a:t>analgesik</a:t>
            </a:r>
            <a:r>
              <a:rPr lang="en-US" sz="2800" dirty="0"/>
              <a:t> </a:t>
            </a:r>
            <a:endParaRPr lang="id-ID" sz="2800" dirty="0"/>
          </a:p>
          <a:p>
            <a:pPr lvl="0"/>
            <a:r>
              <a:rPr lang="en-US" sz="2800" dirty="0" err="1"/>
              <a:t>Tekanan</a:t>
            </a:r>
            <a:r>
              <a:rPr lang="en-US" sz="2800" dirty="0"/>
              <a:t> &amp; </a:t>
            </a:r>
            <a:r>
              <a:rPr lang="en-US" sz="2800" dirty="0" err="1"/>
              <a:t>pergerakan</a:t>
            </a:r>
            <a:r>
              <a:rPr lang="en-US" sz="2800" dirty="0"/>
              <a:t> </a:t>
            </a:r>
            <a:r>
              <a:rPr lang="en-US" sz="2800" dirty="0" err="1"/>
              <a:t>pada</a:t>
            </a:r>
            <a:r>
              <a:rPr lang="en-US" sz="2800" dirty="0"/>
              <a:t> haji; </a:t>
            </a:r>
            <a:r>
              <a:rPr lang="en-US" sz="2800" dirty="0" err="1"/>
              <a:t>iklim</a:t>
            </a:r>
            <a:r>
              <a:rPr lang="en-US" sz="2800" dirty="0"/>
              <a:t>, </a:t>
            </a:r>
            <a:r>
              <a:rPr lang="en-US" sz="2800" dirty="0" err="1"/>
              <a:t>makanan</a:t>
            </a:r>
            <a:r>
              <a:rPr lang="en-US" sz="2800" dirty="0">
                <a:sym typeface="Wingdings" panose="05000000000000000000" pitchFamily="2" charset="2"/>
              </a:rPr>
              <a:t></a:t>
            </a:r>
            <a:r>
              <a:rPr lang="en-US" sz="2800" dirty="0"/>
              <a:t> </a:t>
            </a:r>
            <a:r>
              <a:rPr lang="en-US" sz="2800" dirty="0" err="1"/>
              <a:t>memicu</a:t>
            </a:r>
            <a:r>
              <a:rPr lang="en-US" sz="2800" dirty="0"/>
              <a:t> </a:t>
            </a:r>
            <a:r>
              <a:rPr lang="en-US" sz="2800" dirty="0" err="1"/>
              <a:t>penyakit</a:t>
            </a:r>
            <a:r>
              <a:rPr lang="en-US" sz="2800" dirty="0"/>
              <a:t> </a:t>
            </a:r>
            <a:r>
              <a:rPr lang="id-ID" sz="2800" dirty="0">
                <a:sym typeface="Wingdings" panose="05000000000000000000" pitchFamily="2" charset="2"/>
              </a:rPr>
              <a:t></a:t>
            </a:r>
            <a:r>
              <a:rPr lang="id-ID" sz="2800" dirty="0"/>
              <a:t> Gagal Ginjal</a:t>
            </a:r>
            <a:r>
              <a:rPr lang="en-US" sz="2800" dirty="0"/>
              <a:t> </a:t>
            </a:r>
            <a:r>
              <a:rPr lang="en-US" sz="2800" dirty="0" err="1"/>
              <a:t>progresif</a:t>
            </a:r>
            <a:r>
              <a:rPr lang="en-US" sz="2800" dirty="0"/>
              <a:t> </a:t>
            </a:r>
            <a:r>
              <a:rPr lang="en-US" sz="2800" dirty="0" err="1"/>
              <a:t>menuju</a:t>
            </a:r>
            <a:r>
              <a:rPr lang="en-US" sz="2800" dirty="0"/>
              <a:t> terminal</a:t>
            </a:r>
            <a:r>
              <a:rPr lang="id-ID" sz="2800" dirty="0">
                <a:sym typeface="Wingdings" panose="05000000000000000000" pitchFamily="2" charset="2"/>
              </a:rPr>
              <a:t></a:t>
            </a:r>
            <a:r>
              <a:rPr lang="id-ID" sz="2800" dirty="0"/>
              <a:t> </a:t>
            </a:r>
            <a:r>
              <a:rPr lang="en-US" sz="2800" dirty="0" err="1"/>
              <a:t>hemodyalisis</a:t>
            </a:r>
            <a:r>
              <a:rPr lang="id-ID" sz="2800" dirty="0">
                <a:sym typeface="Wingdings" panose="05000000000000000000" pitchFamily="2" charset="2"/>
              </a:rPr>
              <a:t></a:t>
            </a:r>
            <a:r>
              <a:rPr lang="en-US" sz="2800" dirty="0" err="1"/>
              <a:t>mengeluarkan</a:t>
            </a:r>
            <a:r>
              <a:rPr lang="en-US" sz="2800" dirty="0"/>
              <a:t> </a:t>
            </a:r>
            <a:r>
              <a:rPr lang="en-US" sz="2800" dirty="0" err="1"/>
              <a:t>zat</a:t>
            </a:r>
            <a:r>
              <a:rPr lang="en-US" sz="2800" dirty="0"/>
              <a:t> </a:t>
            </a:r>
            <a:r>
              <a:rPr lang="en-US" sz="2800" dirty="0" err="1"/>
              <a:t>metabolik</a:t>
            </a:r>
            <a:r>
              <a:rPr lang="en-US" sz="2800" dirty="0"/>
              <a:t> yang </a:t>
            </a:r>
            <a:r>
              <a:rPr lang="en-US" sz="2800" dirty="0" err="1"/>
              <a:t>sudah</a:t>
            </a:r>
            <a:r>
              <a:rPr lang="en-US" sz="2800" dirty="0"/>
              <a:t> </a:t>
            </a:r>
            <a:r>
              <a:rPr lang="en-US" sz="2800" dirty="0" err="1"/>
              <a:t>tidak</a:t>
            </a:r>
            <a:r>
              <a:rPr lang="en-US" sz="2800" dirty="0"/>
              <a:t> </a:t>
            </a:r>
            <a:r>
              <a:rPr lang="en-US" sz="2800" dirty="0" err="1"/>
              <a:t>terpakai</a:t>
            </a:r>
            <a:r>
              <a:rPr lang="en-US" sz="2800" dirty="0"/>
              <a:t>. </a:t>
            </a:r>
            <a:r>
              <a:rPr lang="en-US" sz="2800" dirty="0" err="1"/>
              <a:t>Jika</a:t>
            </a:r>
            <a:r>
              <a:rPr lang="en-US" sz="2800" dirty="0"/>
              <a:t> </a:t>
            </a:r>
            <a:r>
              <a:rPr lang="en-US" sz="2800" dirty="0" err="1"/>
              <a:t>ketika</a:t>
            </a:r>
            <a:r>
              <a:rPr lang="en-US" sz="2800" dirty="0"/>
              <a:t> </a:t>
            </a:r>
            <a:r>
              <a:rPr lang="en-US" sz="2800" dirty="0" err="1"/>
              <a:t>melakukan</a:t>
            </a:r>
            <a:r>
              <a:rPr lang="en-US" sz="2800" dirty="0"/>
              <a:t> haji </a:t>
            </a:r>
            <a:r>
              <a:rPr lang="en-US" sz="2800" dirty="0" err="1"/>
              <a:t>udara</a:t>
            </a:r>
            <a:r>
              <a:rPr lang="en-US" sz="2800" dirty="0"/>
              <a:t> </a:t>
            </a:r>
            <a:r>
              <a:rPr lang="en-US" sz="2800" dirty="0" err="1"/>
              <a:t>sangat</a:t>
            </a:r>
            <a:r>
              <a:rPr lang="en-US" sz="2800" dirty="0"/>
              <a:t> </a:t>
            </a:r>
            <a:r>
              <a:rPr lang="en-US" sz="2800" dirty="0" err="1"/>
              <a:t>panas</a:t>
            </a:r>
            <a:r>
              <a:rPr lang="en-US" sz="2800" dirty="0"/>
              <a:t>, </a:t>
            </a:r>
            <a:r>
              <a:rPr lang="en-US" sz="2800" dirty="0" err="1"/>
              <a:t>maka</a:t>
            </a:r>
            <a:r>
              <a:rPr lang="en-US" sz="2800" dirty="0"/>
              <a:t> </a:t>
            </a:r>
            <a:r>
              <a:rPr lang="en-US" sz="2800" dirty="0" err="1"/>
              <a:t>akan</a:t>
            </a:r>
            <a:r>
              <a:rPr lang="en-US" sz="2800" dirty="0"/>
              <a:t> </a:t>
            </a:r>
            <a:r>
              <a:rPr lang="en-US" sz="2800" dirty="0" err="1"/>
              <a:t>dapat</a:t>
            </a:r>
            <a:r>
              <a:rPr lang="en-US" sz="2800" dirty="0"/>
              <a:t> </a:t>
            </a:r>
            <a:r>
              <a:rPr lang="en-US" sz="2800" dirty="0" err="1"/>
              <a:t>menyebabkan</a:t>
            </a:r>
            <a:r>
              <a:rPr lang="en-US" sz="2800" dirty="0"/>
              <a:t> </a:t>
            </a:r>
            <a:r>
              <a:rPr lang="en-US" sz="2800" dirty="0" err="1"/>
              <a:t>dehidrasi</a:t>
            </a:r>
            <a:r>
              <a:rPr lang="en-US" sz="2800" dirty="0"/>
              <a:t>, </a:t>
            </a:r>
            <a:r>
              <a:rPr lang="en-US" sz="2800" dirty="0" err="1"/>
              <a:t>jika</a:t>
            </a:r>
            <a:r>
              <a:rPr lang="en-US" sz="2800" dirty="0"/>
              <a:t> </a:t>
            </a:r>
            <a:r>
              <a:rPr lang="en-US" sz="2800" dirty="0" err="1"/>
              <a:t>dibiarkan</a:t>
            </a:r>
            <a:r>
              <a:rPr lang="en-US" sz="2800" dirty="0"/>
              <a:t> (</a:t>
            </a:r>
            <a:r>
              <a:rPr lang="en-US" sz="2800" dirty="0" err="1"/>
              <a:t>dengan</a:t>
            </a:r>
            <a:r>
              <a:rPr lang="en-US" sz="2800" dirty="0"/>
              <a:t> </a:t>
            </a:r>
            <a:r>
              <a:rPr lang="en-US" sz="2800" dirty="0" err="1"/>
              <a:t>memaksakan</a:t>
            </a:r>
            <a:r>
              <a:rPr lang="en-US" sz="2800" dirty="0"/>
              <a:t> </a:t>
            </a:r>
            <a:r>
              <a:rPr lang="en-US" sz="2800" dirty="0" err="1"/>
              <a:t>puasa</a:t>
            </a:r>
            <a:r>
              <a:rPr lang="en-US" sz="2800" dirty="0"/>
              <a:t> </a:t>
            </a:r>
            <a:r>
              <a:rPr lang="en-US" sz="2800" dirty="0" err="1"/>
              <a:t>misalnya</a:t>
            </a:r>
            <a:r>
              <a:rPr lang="en-US" sz="2800" dirty="0"/>
              <a:t>) </a:t>
            </a:r>
            <a:r>
              <a:rPr lang="en-US" sz="2800" dirty="0" err="1"/>
              <a:t>maka</a:t>
            </a:r>
            <a:r>
              <a:rPr lang="en-US" sz="2800" dirty="0"/>
              <a:t> </a:t>
            </a:r>
            <a:r>
              <a:rPr lang="en-US" sz="2800" dirty="0" err="1"/>
              <a:t>akan</a:t>
            </a:r>
            <a:r>
              <a:rPr lang="en-US" sz="2800" dirty="0"/>
              <a:t> </a:t>
            </a:r>
            <a:r>
              <a:rPr lang="en-US" sz="2800" dirty="0" err="1"/>
              <a:t>memperberat</a:t>
            </a:r>
            <a:r>
              <a:rPr lang="en-US" sz="2800" dirty="0"/>
              <a:t> </a:t>
            </a:r>
            <a:r>
              <a:rPr lang="en-US" sz="2800" dirty="0" err="1"/>
              <a:t>penyakitnya</a:t>
            </a:r>
            <a:r>
              <a:rPr lang="en-US" sz="2800" dirty="0"/>
              <a:t>, </a:t>
            </a:r>
            <a:r>
              <a:rPr lang="en-US" sz="2800" dirty="0" err="1"/>
              <a:t>dikhawatirkan</a:t>
            </a:r>
            <a:r>
              <a:rPr lang="en-US" sz="2800" dirty="0"/>
              <a:t> </a:t>
            </a:r>
            <a:r>
              <a:rPr lang="en-US" sz="2800" dirty="0" err="1"/>
              <a:t>akan</a:t>
            </a:r>
            <a:r>
              <a:rPr lang="en-US" sz="2800" dirty="0"/>
              <a:t> </a:t>
            </a:r>
            <a:r>
              <a:rPr lang="en-US" sz="2800" dirty="0" err="1"/>
              <a:t>menjadi</a:t>
            </a:r>
            <a:r>
              <a:rPr lang="en-US" sz="2800" dirty="0"/>
              <a:t> </a:t>
            </a:r>
            <a:r>
              <a:rPr lang="en-US" sz="2800" dirty="0" err="1"/>
              <a:t>akut</a:t>
            </a:r>
            <a:r>
              <a:rPr lang="en-US" sz="2800" dirty="0"/>
              <a:t> renal. </a:t>
            </a:r>
            <a:r>
              <a:rPr lang="en-US" sz="2800" dirty="0" err="1"/>
              <a:t>Maka</a:t>
            </a:r>
            <a:r>
              <a:rPr lang="en-US" sz="2800" dirty="0"/>
              <a:t>, </a:t>
            </a:r>
            <a:r>
              <a:rPr lang="en-US" sz="2800" dirty="0" err="1"/>
              <a:t>saat</a:t>
            </a:r>
            <a:r>
              <a:rPr lang="en-US" sz="2800" dirty="0"/>
              <a:t> </a:t>
            </a:r>
            <a:r>
              <a:rPr lang="en-US" sz="2800" dirty="0" err="1"/>
              <a:t>puasa</a:t>
            </a:r>
            <a:r>
              <a:rPr lang="en-US" sz="2800" dirty="0"/>
              <a:t> </a:t>
            </a:r>
            <a:r>
              <a:rPr lang="en-US" sz="2800" dirty="0" err="1"/>
              <a:t>hindari</a:t>
            </a:r>
            <a:r>
              <a:rPr lang="en-US" sz="2800" dirty="0"/>
              <a:t> </a:t>
            </a:r>
            <a:r>
              <a:rPr lang="en-US" sz="2800" dirty="0" err="1"/>
              <a:t>lingkungan</a:t>
            </a:r>
            <a:r>
              <a:rPr lang="en-US" sz="2800" dirty="0"/>
              <a:t> </a:t>
            </a:r>
            <a:r>
              <a:rPr lang="en-US" sz="2800" dirty="0" err="1"/>
              <a:t>panas</a:t>
            </a:r>
            <a:r>
              <a:rPr lang="en-US" sz="2800" dirty="0"/>
              <a:t>.</a:t>
            </a:r>
            <a:endParaRPr lang="id-ID" sz="2800" dirty="0"/>
          </a:p>
        </p:txBody>
      </p:sp>
    </p:spTree>
    <p:extLst>
      <p:ext uri="{BB962C8B-B14F-4D97-AF65-F5344CB8AC3E}">
        <p14:creationId xmlns:p14="http://schemas.microsoft.com/office/powerpoint/2010/main" val="355838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66047-1F36-439A-BA49-0C75FB48D2D6}"/>
              </a:ext>
            </a:extLst>
          </p:cNvPr>
          <p:cNvSpPr>
            <a:spLocks noGrp="1"/>
          </p:cNvSpPr>
          <p:nvPr>
            <p:ph idx="1"/>
          </p:nvPr>
        </p:nvSpPr>
        <p:spPr>
          <a:xfrm>
            <a:off x="685800" y="1139484"/>
            <a:ext cx="10820400" cy="5079202"/>
          </a:xfrm>
        </p:spPr>
        <p:txBody>
          <a:bodyPr>
            <a:normAutofit/>
          </a:bodyPr>
          <a:lstStyle/>
          <a:p>
            <a:pPr marL="0" indent="0">
              <a:buNone/>
            </a:pPr>
            <a:r>
              <a:rPr lang="id-ID" sz="3600" dirty="0"/>
              <a:t>Gangguan Berkemih, Hematuria, Discar </a:t>
            </a:r>
          </a:p>
          <a:p>
            <a:r>
              <a:rPr lang="id-ID" sz="3600" dirty="0"/>
              <a:t>Wudhu segera sholat </a:t>
            </a:r>
          </a:p>
          <a:p>
            <a:r>
              <a:rPr lang="id-ID" sz="3600" dirty="0"/>
              <a:t>Pakai kondom atau kateter </a:t>
            </a:r>
            <a:r>
              <a:rPr lang="id-ID" sz="3600" dirty="0">
                <a:sym typeface="Wingdings" panose="05000000000000000000" pitchFamily="2" charset="2"/>
              </a:rPr>
              <a:t> mencegah </a:t>
            </a:r>
            <a:r>
              <a:rPr lang="id-ID" sz="3600" dirty="0"/>
              <a:t>penyebaran najis </a:t>
            </a:r>
          </a:p>
          <a:p>
            <a:r>
              <a:rPr lang="id-ID" sz="3600" dirty="0"/>
              <a:t>Folley kateter+Urin bag </a:t>
            </a:r>
            <a:r>
              <a:rPr lang="id-ID" sz="3600" dirty="0">
                <a:sym typeface="Wingdings" panose="05000000000000000000" pitchFamily="2" charset="2"/>
              </a:rPr>
              <a:t> </a:t>
            </a:r>
            <a:r>
              <a:rPr lang="id-ID" sz="3600" dirty="0"/>
              <a:t>kosongkan </a:t>
            </a:r>
            <a:r>
              <a:rPr lang="id-ID" sz="3600" dirty="0">
                <a:sym typeface="Wingdings" panose="05000000000000000000" pitchFamily="2" charset="2"/>
              </a:rPr>
              <a:t> </a:t>
            </a:r>
            <a:r>
              <a:rPr lang="id-ID" sz="3600" dirty="0"/>
              <a:t>basuh </a:t>
            </a:r>
            <a:r>
              <a:rPr lang="id-ID" sz="3600" dirty="0">
                <a:sym typeface="Wingdings" panose="05000000000000000000" pitchFamily="2" charset="2"/>
              </a:rPr>
              <a:t></a:t>
            </a:r>
            <a:r>
              <a:rPr lang="id-ID" sz="3600" dirty="0"/>
              <a:t> wudhu</a:t>
            </a:r>
          </a:p>
          <a:p>
            <a:pPr marL="0" indent="0">
              <a:buNone/>
            </a:pPr>
            <a:endParaRPr lang="id-ID" sz="3600" dirty="0"/>
          </a:p>
        </p:txBody>
      </p:sp>
    </p:spTree>
    <p:extLst>
      <p:ext uri="{BB962C8B-B14F-4D97-AF65-F5344CB8AC3E}">
        <p14:creationId xmlns:p14="http://schemas.microsoft.com/office/powerpoint/2010/main" val="16929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1D2A8-3760-4C46-9F94-D59DC946F4A0}"/>
              </a:ext>
            </a:extLst>
          </p:cNvPr>
          <p:cNvSpPr>
            <a:spLocks noGrp="1"/>
          </p:cNvSpPr>
          <p:nvPr>
            <p:ph type="title"/>
          </p:nvPr>
        </p:nvSpPr>
        <p:spPr/>
        <p:txBody>
          <a:bodyPr/>
          <a:lstStyle/>
          <a:p>
            <a:r>
              <a:rPr lang="id-ID" dirty="0"/>
              <a:t>Gangguan saluran reproduksi laki-laki</a:t>
            </a:r>
          </a:p>
        </p:txBody>
      </p:sp>
      <p:sp>
        <p:nvSpPr>
          <p:cNvPr id="3" name="Content Placeholder 2">
            <a:extLst>
              <a:ext uri="{FF2B5EF4-FFF2-40B4-BE49-F238E27FC236}">
                <a16:creationId xmlns:a16="http://schemas.microsoft.com/office/drawing/2014/main" id="{D7C28DF0-78A1-43E2-8552-0ECE2B87841F}"/>
              </a:ext>
            </a:extLst>
          </p:cNvPr>
          <p:cNvSpPr>
            <a:spLocks noGrp="1"/>
          </p:cNvSpPr>
          <p:nvPr>
            <p:ph idx="1"/>
          </p:nvPr>
        </p:nvSpPr>
        <p:spPr/>
        <p:txBody>
          <a:bodyPr>
            <a:normAutofit fontScale="77500" lnSpcReduction="20000"/>
          </a:bodyPr>
          <a:lstStyle/>
          <a:p>
            <a:pPr fontAlgn="base"/>
            <a:r>
              <a:rPr lang="ar-AE" sz="4400" dirty="0"/>
              <a:t>{الَّذِي أَحْسَنَ كُلَّ شَيْءٍ خَلَقَهُ وَبَدَأَ خَلْقَ الإنْسَانِ مِنْ طِينٍ (7)</a:t>
            </a:r>
            <a:endParaRPr lang="id-ID" sz="4400" dirty="0"/>
          </a:p>
          <a:p>
            <a:pPr fontAlgn="base"/>
            <a:r>
              <a:rPr lang="ar-AE" sz="4400" dirty="0"/>
              <a:t> ثُمَّ جَعَلَ نَسْلَهُ مِنْ سُلالَةٍ مِنْ مَاءٍ مَهِينٍ (8)</a:t>
            </a:r>
            <a:endParaRPr lang="id-ID" sz="4400" dirty="0"/>
          </a:p>
          <a:p>
            <a:pPr fontAlgn="base"/>
            <a:r>
              <a:rPr lang="ar-AE" sz="4400" dirty="0"/>
              <a:t> ثُمَّ سَوَّاهُ وَنَفَخَ فِيهِ مِنْ رُوحِهِ وَجَعَلَ لَكُمُ السَّمْعَ وَالأبْصَارَ وَالأفْئِدَةَ قَلِيلا مَا تَشْكُرُونَ (9) }</a:t>
            </a:r>
          </a:p>
          <a:p>
            <a:pPr marL="0" indent="0">
              <a:buNone/>
            </a:pPr>
            <a:r>
              <a:rPr lang="id-ID" sz="2900" i="1" dirty="0">
                <a:solidFill>
                  <a:srgbClr val="FFFF00"/>
                </a:solidFill>
              </a:rPr>
              <a:t>Yang membuat segala sesuatu yang Dia ciptakan sebaik-baiknya dan Yang memulai penciptaan manusia dari tanah. </a:t>
            </a:r>
          </a:p>
          <a:p>
            <a:pPr marL="0" indent="0">
              <a:buNone/>
            </a:pPr>
            <a:r>
              <a:rPr lang="id-ID" sz="2900" i="1" dirty="0">
                <a:solidFill>
                  <a:srgbClr val="FFFF00"/>
                </a:solidFill>
              </a:rPr>
              <a:t>Kemudian Dia menjadikan keturunannya dari sari pati air yang hina (air mani). </a:t>
            </a:r>
          </a:p>
          <a:p>
            <a:pPr marL="0" indent="0">
              <a:buNone/>
            </a:pPr>
            <a:r>
              <a:rPr lang="id-ID" sz="2900" i="1" dirty="0">
                <a:solidFill>
                  <a:srgbClr val="FFFF00"/>
                </a:solidFill>
              </a:rPr>
              <a:t>Kemudian Dia menyempurnakan dan meniupkan ke dalam (tubuh)nya roh (ciptaan)-Nya dan Dia menjadikan bagi kamu pendengaran, penglihatan dan hati; (tetapi) kamu sedikit sekali bersyukur.</a:t>
            </a:r>
            <a:r>
              <a:rPr lang="id-ID" sz="2900" dirty="0">
                <a:solidFill>
                  <a:srgbClr val="FFFF00"/>
                </a:solidFill>
              </a:rPr>
              <a:t> (As-Sajdah, ayat 7-9)</a:t>
            </a:r>
          </a:p>
          <a:p>
            <a:pPr marL="0" indent="0">
              <a:buNone/>
            </a:pPr>
            <a:endParaRPr lang="id-ID" sz="2800" dirty="0"/>
          </a:p>
          <a:p>
            <a:pPr marL="0" indent="0">
              <a:buNone/>
            </a:pPr>
            <a:endParaRPr lang="id-ID" sz="2800" dirty="0"/>
          </a:p>
        </p:txBody>
      </p:sp>
      <p:sp>
        <p:nvSpPr>
          <p:cNvPr id="4" name="Rectangle 1">
            <a:extLst>
              <a:ext uri="{FF2B5EF4-FFF2-40B4-BE49-F238E27FC236}">
                <a16:creationId xmlns:a16="http://schemas.microsoft.com/office/drawing/2014/main" id="{9A392C54-CA54-4E87-9E35-938BD021970C}"/>
              </a:ext>
            </a:extLst>
          </p:cNvPr>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d-ID" altLang="id-ID" sz="30100" b="0" i="0" u="none" strike="noStrike" cap="none" normalizeH="0" baseline="0">
                <a:ln>
                  <a:noFill/>
                </a:ln>
                <a:solidFill>
                  <a:srgbClr val="EAEAEA"/>
                </a:solidFill>
                <a:effectLst/>
                <a:latin typeface="ff13"/>
              </a:rPr>
            </a:br>
            <a:r>
              <a:rPr kumimoji="0" lang="id-ID" altLang="id-ID" sz="30100" b="0" i="0" u="none" strike="noStrike" cap="none" normalizeH="0" baseline="0">
                <a:ln>
                  <a:noFill/>
                </a:ln>
                <a:solidFill>
                  <a:srgbClr val="EAEAEA"/>
                </a:solidFill>
                <a:effectLst/>
                <a:latin typeface="ff13"/>
              </a:rPr>
              <a:t>ٍ </a:t>
            </a:r>
            <a:r>
              <a:rPr kumimoji="0" lang="ar-SA"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rPr>
              <a:t></a:t>
            </a:r>
            <a:endParaRPr kumimoji="0" lang="id-ID" altLang="id-ID" sz="1200" b="0" i="0" u="none" strike="noStrike" cap="none" normalizeH="0" baseline="0">
              <a:ln>
                <a:noFill/>
              </a:ln>
              <a:solidFill>
                <a:srgbClr val="000000"/>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25400" b="0" i="0" u="none" strike="noStrike" cap="none" normalizeH="0" baseline="0">
                <a:ln>
                  <a:noFill/>
                </a:ln>
                <a:solidFill>
                  <a:srgbClr val="EAEAEA"/>
                </a:solidFill>
                <a:effectLst/>
                <a:latin typeface="ff4"/>
              </a:rPr>
              <a:t> </a:t>
            </a:r>
            <a:endParaRPr kumimoji="0" lang="id-ID" altLang="id-ID" sz="1200" b="0" i="0" u="none" strike="noStrike" cap="none" normalizeH="0" baseline="0">
              <a:ln>
                <a:noFill/>
              </a:ln>
              <a:solidFill>
                <a:srgbClr val="000000"/>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30100" b="0" i="0" u="none" strike="noStrike" cap="none" normalizeH="0" baseline="0">
                <a:ln>
                  <a:noFill/>
                </a:ln>
                <a:solidFill>
                  <a:srgbClr val="EAEAEA"/>
                </a:solidFill>
                <a:effectLst/>
                <a:latin typeface="ff13"/>
              </a:rPr>
              <a:t></a:t>
            </a:r>
            <a:r>
              <a:rPr kumimoji="0" lang="ar-SA"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rPr>
              <a:t></a:t>
            </a:r>
            <a:endParaRPr kumimoji="0" lang="id-ID" altLang="id-ID" sz="1200" b="0" i="0" u="none" strike="noStrike" cap="none" normalizeH="0" baseline="0">
              <a:ln>
                <a:noFill/>
              </a:ln>
              <a:solidFill>
                <a:srgbClr val="000000"/>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25400" b="0" i="0" u="none" strike="noStrike" cap="none" normalizeH="0" baseline="0">
                <a:ln>
                  <a:noFill/>
                </a:ln>
                <a:solidFill>
                  <a:srgbClr val="EAEAEA"/>
                </a:solidFill>
                <a:effectLst/>
                <a:latin typeface="ff4"/>
              </a:rPr>
              <a:t> </a:t>
            </a:r>
            <a:endParaRPr kumimoji="0" lang="id-ID" altLang="id-ID" sz="1200" b="0" i="0" u="none" strike="noStrike" cap="none" normalizeH="0" baseline="0">
              <a:ln>
                <a:noFill/>
              </a:ln>
              <a:solidFill>
                <a:srgbClr val="000000"/>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cs typeface="Arial" panose="020B0604020202020204" pitchFamily="34" charset="0"/>
              </a:rPr>
              <a:t></a:t>
            </a:r>
            <a:r>
              <a:rPr kumimoji="0" lang="ar-SA" altLang="id-ID" sz="30100" b="0" i="0" u="none" strike="noStrike" cap="none" normalizeH="0" baseline="0">
                <a:ln>
                  <a:noFill/>
                </a:ln>
                <a:solidFill>
                  <a:srgbClr val="EAEAEA"/>
                </a:solidFill>
                <a:effectLst/>
                <a:latin typeface="ff13"/>
                <a:cs typeface="Arial" panose="020B0604020202020204" pitchFamily="34" charset="0"/>
              </a:rPr>
              <a:t>ة</a:t>
            </a:r>
            <a:r>
              <a:rPr kumimoji="0" lang="id-ID" altLang="id-ID" sz="30100" b="0" i="0" u="none" strike="noStrike" cap="none" normalizeH="0" baseline="0">
                <a:ln>
                  <a:noFill/>
                </a:ln>
                <a:solidFill>
                  <a:srgbClr val="EAEAEA"/>
                </a:solidFill>
                <a:effectLst/>
                <a:latin typeface="ff13"/>
                <a:cs typeface="Arial" panose="020B0604020202020204" pitchFamily="34" charset="0"/>
              </a:rPr>
              <a:t></a:t>
            </a:r>
            <a:r>
              <a:rPr kumimoji="0" lang="ar-SA"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rPr>
              <a:t></a:t>
            </a:r>
            <a:r>
              <a:rPr kumimoji="0" lang="ar-SA"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rPr>
              <a:t></a:t>
            </a:r>
            <a:r>
              <a:rPr kumimoji="0" lang="ar-SA"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cs typeface="Arial" panose="020B0604020202020204" pitchFamily="34" charset="0"/>
              </a:rPr>
              <a:t></a:t>
            </a:r>
            <a:r>
              <a:rPr kumimoji="0" lang="id-ID" altLang="id-ID" sz="30100" b="0" i="0" u="none" strike="noStrike" cap="none" normalizeH="0" baseline="0">
                <a:ln>
                  <a:noFill/>
                </a:ln>
                <a:solidFill>
                  <a:srgbClr val="EAEAEA"/>
                </a:solidFill>
                <a:effectLst/>
                <a:latin typeface="ff13"/>
              </a:rPr>
              <a:t></a:t>
            </a:r>
            <a:endParaRPr kumimoji="0" lang="id-ID" altLang="id-ID" sz="1200" b="0" i="0" u="none" strike="noStrike" cap="none" normalizeH="0" baseline="0">
              <a:ln>
                <a:noFill/>
              </a:ln>
              <a:solidFill>
                <a:srgbClr val="000000"/>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id-ID" sz="17900" b="0" i="0" u="none" strike="noStrike" cap="none" normalizeH="0" baseline="0">
                <a:ln>
                  <a:noFill/>
                </a:ln>
                <a:solidFill>
                  <a:srgbClr val="EAEAEA"/>
                </a:solidFill>
                <a:effectLst/>
                <a:latin typeface="ff13"/>
                <a:cs typeface="Arial" panose="020B0604020202020204" pitchFamily="34" charset="0"/>
              </a:rPr>
              <a:t>ٍ</a:t>
            </a:r>
            <a:r>
              <a:rPr kumimoji="0" lang="id-ID" altLang="id-ID" sz="17900" b="0" i="0" u="none" strike="noStrike" cap="none" normalizeH="0" baseline="0">
                <a:ln>
                  <a:noFill/>
                </a:ln>
                <a:solidFill>
                  <a:srgbClr val="EAEAEA"/>
                </a:solidFill>
                <a:effectLst/>
                <a:latin typeface="ff13"/>
                <a:cs typeface="Arial" panose="020B0604020202020204" pitchFamily="34" charset="0"/>
              </a:rPr>
              <a:t></a:t>
            </a:r>
            <a:r>
              <a:rPr kumimoji="0" lang="id-ID" altLang="id-ID" sz="17900" b="0" i="0" u="none" strike="noStrike" cap="none" normalizeH="0" baseline="0">
                <a:ln>
                  <a:noFill/>
                </a:ln>
                <a:solidFill>
                  <a:srgbClr val="EAEAEA"/>
                </a:solidFill>
                <a:effectLst/>
                <a:latin typeface="ff13"/>
              </a:rPr>
              <a:t></a:t>
            </a:r>
            <a:endParaRPr kumimoji="0" lang="id-ID" altLang="id-ID" sz="1200" b="0" i="0" u="none" strike="noStrike" cap="none" normalizeH="0" baseline="0">
              <a:ln>
                <a:noFill/>
              </a:ln>
              <a:solidFill>
                <a:srgbClr val="000000"/>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9700" b="0" i="0" u="none" strike="noStrike" cap="none" normalizeH="0" baseline="0">
                <a:ln>
                  <a:noFill/>
                </a:ln>
                <a:solidFill>
                  <a:srgbClr val="EEC85E"/>
                </a:solidFill>
                <a:effectLst/>
                <a:latin typeface="ff5"/>
              </a:rPr>
              <a:t></a:t>
            </a:r>
            <a:endParaRPr kumimoji="0" lang="id-ID" altLang="id-ID"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rgbClr val="000000"/>
                </a:solidFill>
                <a:effectLst/>
                <a:latin typeface="Source Sans 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6500" b="0" i="0" u="none" strike="noStrike" cap="none" normalizeH="0" baseline="0">
                <a:ln>
                  <a:noFill/>
                </a:ln>
                <a:solidFill>
                  <a:srgbClr val="EAEAEA"/>
                </a:solidFill>
                <a:effectLst/>
                <a:latin typeface="ff8"/>
              </a:rPr>
              <a:t>Kemudian</a:t>
            </a:r>
            <a:endParaRPr kumimoji="0" lang="id-ID" altLang="id-ID"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rgbClr val="000000"/>
                </a:solidFill>
                <a:effectLst/>
                <a:latin typeface="Source Sans 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6500" b="0" i="0" u="none" strike="noStrike" cap="none" normalizeH="0" baseline="0">
                <a:ln>
                  <a:noFill/>
                </a:ln>
                <a:solidFill>
                  <a:srgbClr val="EAEAEA"/>
                </a:solidFill>
                <a:effectLst/>
                <a:latin typeface="ff8"/>
              </a:rPr>
              <a:t>Dia menjadikan</a:t>
            </a:r>
            <a:endParaRPr kumimoji="0" lang="id-ID" altLang="id-ID"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rgbClr val="000000"/>
                </a:solidFill>
                <a:effectLst/>
                <a:latin typeface="Source Sans 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6500" b="0" i="0" u="none" strike="noStrike" cap="none" normalizeH="0" baseline="0">
                <a:ln>
                  <a:noFill/>
                </a:ln>
                <a:solidFill>
                  <a:srgbClr val="EAEAEA"/>
                </a:solidFill>
                <a:effectLst/>
                <a:latin typeface="ff8"/>
              </a:rPr>
              <a:t>keturunannya dari saripati air</a:t>
            </a:r>
            <a:endParaRPr kumimoji="0" lang="id-ID" altLang="id-ID"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rgbClr val="000000"/>
                </a:solidFill>
                <a:effectLst/>
                <a:latin typeface="Source Sans 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6500" b="0" i="0" u="none" strike="noStrike" cap="none" normalizeH="0" baseline="0">
                <a:ln>
                  <a:noFill/>
                </a:ln>
                <a:solidFill>
                  <a:srgbClr val="EAEAEA"/>
                </a:solidFill>
                <a:effectLst/>
                <a:latin typeface="ff8"/>
              </a:rPr>
              <a:t>yang hina (air mani).</a:t>
            </a:r>
            <a:endParaRPr kumimoji="0" lang="id-ID" altLang="id-ID"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a:ln>
                  <a:noFill/>
                </a:ln>
                <a:solidFill>
                  <a:srgbClr val="000000"/>
                </a:solidFill>
                <a:effectLst/>
                <a:latin typeface="Source Sans Pro"/>
              </a:rPr>
              <a:t>  </a:t>
            </a:r>
            <a:r>
              <a:rPr kumimoji="0" lang="id-ID" altLang="id-ID" sz="46600" b="0" i="0" u="none" strike="noStrike" cap="none" normalizeH="0" baseline="0">
                <a:ln>
                  <a:noFill/>
                </a:ln>
                <a:solidFill>
                  <a:srgbClr val="000000"/>
                </a:solidFill>
                <a:effectLst/>
                <a:latin typeface="Source Sans Pro"/>
              </a:rPr>
              <a:t> </a:t>
            </a:r>
            <a:r>
              <a:rPr kumimoji="0" lang="id-ID" altLang="id-ID" sz="1200" b="0" i="0" u="none" strike="noStrike" cap="none" normalizeH="0" baseline="0">
                <a:ln>
                  <a:noFill/>
                </a:ln>
                <a:solidFill>
                  <a:srgbClr val="000000"/>
                </a:solidFill>
                <a:effectLst/>
                <a:latin typeface="Source Sans Pro"/>
              </a:rPr>
              <a:t>                                                                                                                                                                                                       </a:t>
            </a:r>
          </a:p>
        </p:txBody>
      </p:sp>
      <p:pic>
        <p:nvPicPr>
          <p:cNvPr id="1026" name="Picture 2" descr="https://html1-f.scribdassets.com/1yku2mi1ts68o265/images/11-aac8382653.png">
            <a:extLst>
              <a:ext uri="{FF2B5EF4-FFF2-40B4-BE49-F238E27FC236}">
                <a16:creationId xmlns:a16="http://schemas.microsoft.com/office/drawing/2014/main" id="{F6BBC5DA-70EA-42BA-9475-01B840F57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4095075"/>
            <a:ext cx="8610600" cy="741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6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6539E-88A9-4446-BDC5-82B7A9EA5420}"/>
              </a:ext>
            </a:extLst>
          </p:cNvPr>
          <p:cNvSpPr>
            <a:spLocks noGrp="1"/>
          </p:cNvSpPr>
          <p:nvPr>
            <p:ph idx="1"/>
          </p:nvPr>
        </p:nvSpPr>
        <p:spPr>
          <a:xfrm>
            <a:off x="685800" y="967402"/>
            <a:ext cx="11174896" cy="5794615"/>
          </a:xfrm>
        </p:spPr>
        <p:txBody>
          <a:bodyPr>
            <a:normAutofit fontScale="92500"/>
          </a:bodyPr>
          <a:lstStyle/>
          <a:p>
            <a:r>
              <a:rPr lang="en-US" sz="2800" dirty="0"/>
              <a:t>Ada </a:t>
            </a:r>
            <a:r>
              <a:rPr lang="en-US" sz="2800" dirty="0" err="1"/>
              <a:t>beberapa</a:t>
            </a:r>
            <a:r>
              <a:rPr lang="en-US" sz="2800" dirty="0"/>
              <a:t> </a:t>
            </a:r>
            <a:r>
              <a:rPr lang="en-US" sz="2800" dirty="0" err="1"/>
              <a:t>keadaan</a:t>
            </a:r>
            <a:r>
              <a:rPr lang="en-US" sz="2800" dirty="0"/>
              <a:t> yang </a:t>
            </a:r>
            <a:r>
              <a:rPr lang="en-US" sz="2800" dirty="0" err="1"/>
              <a:t>diderita</a:t>
            </a:r>
            <a:r>
              <a:rPr lang="en-US" sz="2800" dirty="0"/>
              <a:t> </a:t>
            </a:r>
            <a:r>
              <a:rPr lang="en-US" sz="2800" dirty="0" err="1"/>
              <a:t>oleh</a:t>
            </a:r>
            <a:r>
              <a:rPr lang="en-US" sz="2800" dirty="0"/>
              <a:t> </a:t>
            </a:r>
            <a:r>
              <a:rPr lang="en-US" sz="2800" dirty="0" err="1"/>
              <a:t>kaum</a:t>
            </a:r>
            <a:r>
              <a:rPr lang="en-US" sz="2800" dirty="0"/>
              <a:t> </a:t>
            </a:r>
            <a:r>
              <a:rPr lang="en-US" sz="2800" dirty="0" err="1"/>
              <a:t>adam</a:t>
            </a:r>
            <a:r>
              <a:rPr lang="en-US" sz="2800" dirty="0"/>
              <a:t> yang </a:t>
            </a:r>
            <a:r>
              <a:rPr lang="en-US" sz="2800" dirty="0" err="1"/>
              <a:t>berhubungan</a:t>
            </a:r>
            <a:r>
              <a:rPr lang="en-US" sz="2800" dirty="0"/>
              <a:t> </a:t>
            </a:r>
            <a:r>
              <a:rPr lang="en-US" sz="2800" dirty="0" err="1"/>
              <a:t>dengan</a:t>
            </a:r>
            <a:r>
              <a:rPr lang="en-US" sz="2800" dirty="0"/>
              <a:t> system </a:t>
            </a:r>
            <a:r>
              <a:rPr lang="en-US" sz="2800" dirty="0" err="1"/>
              <a:t>reproduksinya</a:t>
            </a:r>
            <a:r>
              <a:rPr lang="en-US" sz="2800" dirty="0"/>
              <a:t>, </a:t>
            </a:r>
            <a:r>
              <a:rPr lang="en-US" sz="2800" dirty="0" err="1"/>
              <a:t>antara</a:t>
            </a:r>
            <a:r>
              <a:rPr lang="en-US" sz="2800" dirty="0"/>
              <a:t> lain:</a:t>
            </a:r>
            <a:endParaRPr lang="id-ID" sz="2800" dirty="0"/>
          </a:p>
          <a:p>
            <a:pPr lvl="0"/>
            <a:r>
              <a:rPr lang="en-US" sz="2800" dirty="0" err="1"/>
              <a:t>Impotensi</a:t>
            </a:r>
            <a:r>
              <a:rPr lang="en-US" sz="2800" dirty="0"/>
              <a:t>, </a:t>
            </a:r>
            <a:r>
              <a:rPr lang="en-US" sz="2800" dirty="0" err="1"/>
              <a:t>ejakulasi</a:t>
            </a:r>
            <a:r>
              <a:rPr lang="en-US" sz="2800" dirty="0"/>
              <a:t> (-) </a:t>
            </a:r>
            <a:r>
              <a:rPr lang="en-US" sz="2800" dirty="0">
                <a:sym typeface="Wingdings" panose="05000000000000000000" pitchFamily="2" charset="2"/>
              </a:rPr>
              <a:t></a:t>
            </a:r>
            <a:r>
              <a:rPr lang="en-US" sz="2800" dirty="0"/>
              <a:t> 1 </a:t>
            </a:r>
            <a:r>
              <a:rPr lang="en-US" sz="2800" dirty="0" err="1"/>
              <a:t>tahun</a:t>
            </a:r>
            <a:r>
              <a:rPr lang="en-US" sz="2800" dirty="0"/>
              <a:t> </a:t>
            </a:r>
            <a:r>
              <a:rPr lang="en-US" sz="2800" dirty="0">
                <a:sym typeface="Wingdings" panose="05000000000000000000" pitchFamily="2" charset="2"/>
              </a:rPr>
              <a:t></a:t>
            </a:r>
            <a:r>
              <a:rPr lang="en-US" sz="2800" dirty="0"/>
              <a:t> </a:t>
            </a:r>
            <a:r>
              <a:rPr lang="en-US" sz="2800" dirty="0" err="1"/>
              <a:t>menghambat</a:t>
            </a:r>
            <a:r>
              <a:rPr lang="en-US" sz="2800" dirty="0"/>
              <a:t> </a:t>
            </a:r>
            <a:r>
              <a:rPr lang="en-US" sz="2800" dirty="0" err="1"/>
              <a:t>pembuahan</a:t>
            </a:r>
            <a:r>
              <a:rPr lang="en-US" sz="2800" dirty="0"/>
              <a:t> dan </a:t>
            </a:r>
            <a:r>
              <a:rPr lang="en-US" sz="2800" dirty="0" err="1"/>
              <a:t>tidak</a:t>
            </a:r>
            <a:r>
              <a:rPr lang="en-US" sz="2800" dirty="0"/>
              <a:t> </a:t>
            </a:r>
            <a:r>
              <a:rPr lang="en-US" sz="2800" dirty="0" err="1"/>
              <a:t>bisa</a:t>
            </a:r>
            <a:r>
              <a:rPr lang="en-US" sz="2800" dirty="0"/>
              <a:t> </a:t>
            </a:r>
            <a:r>
              <a:rPr lang="en-US" sz="2800" dirty="0" err="1"/>
              <a:t>mendapatkan</a:t>
            </a:r>
            <a:r>
              <a:rPr lang="en-US" sz="2800" dirty="0"/>
              <a:t> </a:t>
            </a:r>
            <a:r>
              <a:rPr lang="en-US" sz="2800" dirty="0" err="1"/>
              <a:t>keturunan</a:t>
            </a:r>
            <a:r>
              <a:rPr lang="en-US" sz="2800" dirty="0"/>
              <a:t>. </a:t>
            </a:r>
            <a:endParaRPr lang="id-ID" sz="2800" dirty="0"/>
          </a:p>
          <a:p>
            <a:pPr lvl="1"/>
            <a:r>
              <a:rPr lang="en-US" sz="2600" dirty="0" err="1"/>
              <a:t>Maka</a:t>
            </a:r>
            <a:r>
              <a:rPr lang="en-US" sz="2600" dirty="0"/>
              <a:t> </a:t>
            </a:r>
            <a:r>
              <a:rPr lang="en-US" sz="2600" dirty="0" err="1"/>
              <a:t>jika</a:t>
            </a:r>
            <a:r>
              <a:rPr lang="en-US" sz="2600" dirty="0"/>
              <a:t> </a:t>
            </a:r>
            <a:r>
              <a:rPr lang="en-US" sz="2600" dirty="0" err="1"/>
              <a:t>terjadi</a:t>
            </a:r>
            <a:r>
              <a:rPr lang="en-US" sz="2600" dirty="0"/>
              <a:t> </a:t>
            </a:r>
            <a:r>
              <a:rPr lang="en-US" sz="2600" dirty="0" err="1"/>
              <a:t>hal</a:t>
            </a:r>
            <a:r>
              <a:rPr lang="en-US" sz="2600" dirty="0"/>
              <a:t> </a:t>
            </a:r>
            <a:r>
              <a:rPr lang="en-US" sz="2600" dirty="0" err="1"/>
              <a:t>demikian</a:t>
            </a:r>
            <a:r>
              <a:rPr lang="en-US" sz="2600" dirty="0"/>
              <a:t> </a:t>
            </a:r>
            <a:r>
              <a:rPr lang="en-US" sz="2600" dirty="0" err="1"/>
              <a:t>maka</a:t>
            </a:r>
            <a:r>
              <a:rPr lang="en-US" sz="2600" dirty="0"/>
              <a:t> </a:t>
            </a:r>
            <a:r>
              <a:rPr lang="en-US" sz="2600" dirty="0" err="1"/>
              <a:t>pasutri</a:t>
            </a:r>
            <a:r>
              <a:rPr lang="en-US" sz="2600" dirty="0"/>
              <a:t> </a:t>
            </a:r>
            <a:r>
              <a:rPr lang="en-US" sz="2600" dirty="0" err="1"/>
              <a:t>kemungkinan</a:t>
            </a:r>
            <a:r>
              <a:rPr lang="en-US" sz="2600" dirty="0"/>
              <a:t> </a:t>
            </a:r>
            <a:r>
              <a:rPr lang="en-US" sz="2600" dirty="0" err="1"/>
              <a:t>akan</a:t>
            </a:r>
            <a:r>
              <a:rPr lang="en-US" sz="2600" dirty="0"/>
              <a:t> </a:t>
            </a:r>
            <a:r>
              <a:rPr lang="en-US" sz="2600" dirty="0" err="1"/>
              <a:t>memutuskan</a:t>
            </a:r>
            <a:r>
              <a:rPr lang="en-US" sz="2600" dirty="0"/>
              <a:t> </a:t>
            </a:r>
            <a:r>
              <a:rPr lang="en-US" sz="2600" dirty="0" err="1"/>
              <a:t>khulu’u</a:t>
            </a:r>
            <a:r>
              <a:rPr lang="en-US" sz="2600" dirty="0"/>
              <a:t> (</a:t>
            </a:r>
            <a:r>
              <a:rPr lang="en-US" sz="2600" dirty="0" err="1"/>
              <a:t>perceraian</a:t>
            </a:r>
            <a:r>
              <a:rPr lang="en-US" sz="2600" dirty="0"/>
              <a:t>).</a:t>
            </a:r>
            <a:endParaRPr lang="id-ID" sz="2600" dirty="0"/>
          </a:p>
          <a:p>
            <a:pPr lvl="0"/>
            <a:r>
              <a:rPr lang="en-US" sz="2800" dirty="0" err="1"/>
              <a:t>Ereksi</a:t>
            </a:r>
            <a:r>
              <a:rPr lang="en-US" sz="2800" dirty="0"/>
              <a:t> abnormal (priapism) </a:t>
            </a:r>
            <a:r>
              <a:rPr lang="en-US" sz="2800" dirty="0">
                <a:sym typeface="Wingdings" panose="05000000000000000000" pitchFamily="2" charset="2"/>
              </a:rPr>
              <a:t></a:t>
            </a:r>
            <a:r>
              <a:rPr lang="en-US" sz="2800" dirty="0"/>
              <a:t> </a:t>
            </a:r>
            <a:r>
              <a:rPr lang="en-US" sz="2800" dirty="0" err="1"/>
              <a:t>akan</a:t>
            </a:r>
            <a:r>
              <a:rPr lang="en-US" sz="2800" dirty="0"/>
              <a:t> </a:t>
            </a:r>
            <a:r>
              <a:rPr lang="en-US" sz="2800" dirty="0" err="1"/>
              <a:t>mempengaruhi</a:t>
            </a:r>
            <a:r>
              <a:rPr lang="en-US" sz="2800" dirty="0"/>
              <a:t> </a:t>
            </a:r>
            <a:r>
              <a:rPr lang="en-US" sz="2800" dirty="0" err="1"/>
              <a:t>psikologi</a:t>
            </a:r>
            <a:r>
              <a:rPr lang="en-US" sz="2800" dirty="0"/>
              <a:t> </a:t>
            </a:r>
            <a:r>
              <a:rPr lang="en-US" sz="2800" dirty="0" err="1"/>
              <a:t>istri</a:t>
            </a:r>
            <a:r>
              <a:rPr lang="en-US" sz="2800" dirty="0"/>
              <a:t>. </a:t>
            </a:r>
            <a:endParaRPr lang="id-ID" sz="2800" dirty="0"/>
          </a:p>
          <a:p>
            <a:pPr lvl="0"/>
            <a:r>
              <a:rPr lang="en-US" sz="2800" dirty="0">
                <a:sym typeface="Webdings" panose="05030102010509060703" pitchFamily="18" charset="2"/>
              </a:rPr>
              <a:t></a:t>
            </a:r>
            <a:r>
              <a:rPr lang="en-US" sz="2800" dirty="0" err="1"/>
              <a:t>hipersex</a:t>
            </a:r>
            <a:r>
              <a:rPr lang="en-US" sz="2800" dirty="0"/>
              <a:t>  </a:t>
            </a:r>
            <a:r>
              <a:rPr lang="en-US" sz="2800" dirty="0">
                <a:sym typeface="Wingdings" panose="05000000000000000000" pitchFamily="2" charset="2"/>
              </a:rPr>
              <a:t></a:t>
            </a:r>
            <a:r>
              <a:rPr lang="en-US" sz="2800" dirty="0"/>
              <a:t> </a:t>
            </a:r>
            <a:r>
              <a:rPr lang="en-US" sz="2800" dirty="0" err="1"/>
              <a:t>memungkinkan</a:t>
            </a:r>
            <a:r>
              <a:rPr lang="en-US" sz="2800" dirty="0"/>
              <a:t> </a:t>
            </a:r>
            <a:r>
              <a:rPr lang="en-US" sz="2800" dirty="0" err="1"/>
              <a:t>suami</a:t>
            </a:r>
            <a:r>
              <a:rPr lang="en-US" sz="2800" dirty="0"/>
              <a:t> </a:t>
            </a:r>
            <a:r>
              <a:rPr lang="en-US" sz="2800" dirty="0" err="1"/>
              <a:t>melakukan</a:t>
            </a:r>
            <a:r>
              <a:rPr lang="en-US" sz="2800" dirty="0"/>
              <a:t> </a:t>
            </a:r>
            <a:r>
              <a:rPr lang="en-US" sz="2800" dirty="0" err="1"/>
              <a:t>poligami</a:t>
            </a:r>
            <a:r>
              <a:rPr lang="en-US" sz="2800" dirty="0"/>
              <a:t> </a:t>
            </a:r>
            <a:endParaRPr lang="id-ID" sz="2800" dirty="0"/>
          </a:p>
          <a:p>
            <a:pPr lvl="0"/>
            <a:r>
              <a:rPr lang="en-US" sz="2800" dirty="0" err="1"/>
              <a:t>Phymosis</a:t>
            </a:r>
            <a:r>
              <a:rPr lang="en-US" sz="2800" dirty="0"/>
              <a:t> </a:t>
            </a:r>
            <a:r>
              <a:rPr lang="en-US" sz="2800" dirty="0" err="1"/>
              <a:t>terjadi</a:t>
            </a:r>
            <a:r>
              <a:rPr lang="en-US" sz="2800" dirty="0"/>
              <a:t> </a:t>
            </a:r>
            <a:r>
              <a:rPr lang="en-US" sz="2800" dirty="0" err="1"/>
              <a:t>pada</a:t>
            </a:r>
            <a:r>
              <a:rPr lang="en-US" sz="2800" dirty="0"/>
              <a:t> </a:t>
            </a:r>
            <a:r>
              <a:rPr lang="en-US" sz="2800" dirty="0" err="1"/>
              <a:t>anak</a:t>
            </a:r>
            <a:r>
              <a:rPr lang="en-US" sz="2800" dirty="0"/>
              <a:t> </a:t>
            </a:r>
            <a:r>
              <a:rPr lang="en-US" sz="2800" dirty="0">
                <a:sym typeface="Wingdings" panose="05000000000000000000" pitchFamily="2" charset="2"/>
              </a:rPr>
              <a:t></a:t>
            </a:r>
            <a:r>
              <a:rPr lang="en-US" sz="2800" dirty="0"/>
              <a:t> </a:t>
            </a:r>
            <a:r>
              <a:rPr lang="en-US" sz="2800" dirty="0" err="1"/>
              <a:t>Solusi</a:t>
            </a:r>
            <a:r>
              <a:rPr lang="en-US" sz="2800" dirty="0"/>
              <a:t>: </a:t>
            </a:r>
            <a:r>
              <a:rPr lang="en-US" sz="2800" dirty="0" err="1"/>
              <a:t>circumcici</a:t>
            </a:r>
            <a:r>
              <a:rPr lang="en-US" sz="2800" dirty="0"/>
              <a:t>/</a:t>
            </a:r>
            <a:r>
              <a:rPr lang="en-US" sz="2800" dirty="0" err="1"/>
              <a:t>sunat</a:t>
            </a:r>
            <a:r>
              <a:rPr lang="en-US" sz="2800" dirty="0"/>
              <a:t> </a:t>
            </a:r>
            <a:r>
              <a:rPr lang="en-US" sz="2800" dirty="0">
                <a:sym typeface="Wingdings" panose="05000000000000000000" pitchFamily="2" charset="2"/>
              </a:rPr>
              <a:t></a:t>
            </a:r>
            <a:r>
              <a:rPr lang="en-US" sz="2800" dirty="0"/>
              <a:t> </a:t>
            </a:r>
            <a:r>
              <a:rPr lang="en-US" sz="2800" dirty="0" err="1"/>
              <a:t>dianjurkan</a:t>
            </a:r>
            <a:r>
              <a:rPr lang="id-ID" sz="2800" dirty="0"/>
              <a:t>  </a:t>
            </a:r>
            <a:r>
              <a:rPr lang="id-ID" sz="2800" dirty="0">
                <a:sym typeface="Wingdings" panose="05000000000000000000" pitchFamily="2" charset="2"/>
              </a:rPr>
              <a:t></a:t>
            </a:r>
            <a:r>
              <a:rPr lang="id-ID" sz="2800" dirty="0"/>
              <a:t> Al</a:t>
            </a:r>
            <a:r>
              <a:rPr lang="en-US" sz="2800" dirty="0"/>
              <a:t>-</a:t>
            </a:r>
            <a:r>
              <a:rPr lang="id-ID" sz="2800" dirty="0"/>
              <a:t>maidah</a:t>
            </a:r>
            <a:r>
              <a:rPr lang="en-US" sz="2800" dirty="0"/>
              <a:t>:</a:t>
            </a:r>
            <a:r>
              <a:rPr lang="id-ID" sz="2800" dirty="0"/>
              <a:t> 6 </a:t>
            </a:r>
            <a:r>
              <a:rPr lang="id-ID" sz="2800" dirty="0">
                <a:sym typeface="Wingdings" panose="05000000000000000000" pitchFamily="2" charset="2"/>
              </a:rPr>
              <a:t></a:t>
            </a:r>
            <a:r>
              <a:rPr lang="id-ID" sz="2800" dirty="0"/>
              <a:t> </a:t>
            </a:r>
            <a:r>
              <a:rPr lang="en-US" sz="2800" dirty="0"/>
              <a:t>agar </a:t>
            </a:r>
            <a:r>
              <a:rPr lang="en-US" sz="2800" dirty="0" err="1"/>
              <a:t>lebih</a:t>
            </a:r>
            <a:r>
              <a:rPr lang="en-US" sz="2800" dirty="0"/>
              <a:t> </a:t>
            </a:r>
            <a:r>
              <a:rPr lang="id-ID" sz="2800" dirty="0"/>
              <a:t>suci</a:t>
            </a:r>
            <a:r>
              <a:rPr lang="en-US" sz="2800" dirty="0"/>
              <a:t> </a:t>
            </a:r>
            <a:r>
              <a:rPr lang="en-US" sz="2800" dirty="0" err="1"/>
              <a:t>dan</a:t>
            </a:r>
            <a:r>
              <a:rPr lang="en-US" sz="2800" dirty="0"/>
              <a:t> </a:t>
            </a:r>
            <a:r>
              <a:rPr lang="en-US" sz="2800" dirty="0" err="1"/>
              <a:t>bersih</a:t>
            </a:r>
            <a:r>
              <a:rPr lang="en-US" sz="2800" dirty="0"/>
              <a:t>. </a:t>
            </a:r>
            <a:endParaRPr lang="id-ID" sz="2800" dirty="0"/>
          </a:p>
          <a:p>
            <a:pPr lvl="0"/>
            <a:r>
              <a:rPr lang="en-US" sz="2800" dirty="0" err="1"/>
              <a:t>Pada</a:t>
            </a:r>
            <a:r>
              <a:rPr lang="en-US" sz="2800" dirty="0"/>
              <a:t> cryptorchidism </a:t>
            </a:r>
            <a:r>
              <a:rPr lang="en-US" sz="2800" dirty="0">
                <a:sym typeface="Wingdings" panose="05000000000000000000" pitchFamily="2" charset="2"/>
              </a:rPr>
              <a:t></a:t>
            </a:r>
            <a:r>
              <a:rPr lang="en-US" sz="2800" dirty="0"/>
              <a:t> </a:t>
            </a:r>
            <a:r>
              <a:rPr lang="en-US" sz="2800" dirty="0" err="1"/>
              <a:t>menyebabkan</a:t>
            </a:r>
            <a:r>
              <a:rPr lang="en-US" sz="2800" dirty="0"/>
              <a:t> </a:t>
            </a:r>
            <a:r>
              <a:rPr lang="en-US" sz="2800" dirty="0" err="1"/>
              <a:t>kondisi</a:t>
            </a:r>
            <a:r>
              <a:rPr lang="en-US" sz="2800" dirty="0"/>
              <a:t> </a:t>
            </a:r>
            <a:r>
              <a:rPr lang="en-US" sz="2800" dirty="0" err="1"/>
              <a:t>steril</a:t>
            </a:r>
            <a:r>
              <a:rPr lang="en-US" sz="2800" dirty="0"/>
              <a:t>/</a:t>
            </a:r>
            <a:r>
              <a:rPr lang="en-US" sz="2800" dirty="0" err="1"/>
              <a:t>infertil</a:t>
            </a:r>
            <a:r>
              <a:rPr lang="en-US" sz="2800" dirty="0"/>
              <a:t> yang </a:t>
            </a:r>
            <a:r>
              <a:rPr lang="en-US" sz="2800" dirty="0" err="1"/>
              <a:t>pada</a:t>
            </a:r>
            <a:r>
              <a:rPr lang="en-US" sz="2800" dirty="0"/>
              <a:t> </a:t>
            </a:r>
            <a:r>
              <a:rPr lang="en-US" sz="2800" dirty="0" err="1"/>
              <a:t>akhirnya</a:t>
            </a:r>
            <a:r>
              <a:rPr lang="en-US" sz="2800" dirty="0"/>
              <a:t> </a:t>
            </a:r>
            <a:r>
              <a:rPr lang="en-US" sz="2800" dirty="0" err="1"/>
              <a:t>susah</a:t>
            </a:r>
            <a:r>
              <a:rPr lang="en-US" sz="2800" dirty="0"/>
              <a:t> </a:t>
            </a:r>
            <a:r>
              <a:rPr lang="en-US" sz="2800" dirty="0" err="1"/>
              <a:t>mendapatkan</a:t>
            </a:r>
            <a:r>
              <a:rPr lang="en-US" sz="2800" dirty="0"/>
              <a:t> </a:t>
            </a:r>
            <a:r>
              <a:rPr lang="en-US" sz="2800" dirty="0" err="1"/>
              <a:t>keturunan</a:t>
            </a:r>
            <a:r>
              <a:rPr lang="en-US" sz="2800" dirty="0">
                <a:sym typeface="Wingdings" panose="05000000000000000000" pitchFamily="2" charset="2"/>
              </a:rPr>
              <a:t></a:t>
            </a:r>
            <a:r>
              <a:rPr lang="en-US" sz="2800" dirty="0"/>
              <a:t> advice </a:t>
            </a:r>
            <a:r>
              <a:rPr lang="en-US" sz="2800" dirty="0" err="1"/>
              <a:t>pra-nikah</a:t>
            </a:r>
            <a:r>
              <a:rPr lang="en-US" sz="2800" dirty="0"/>
              <a:t>. </a:t>
            </a:r>
            <a:endParaRPr lang="id-ID" sz="2800" dirty="0"/>
          </a:p>
        </p:txBody>
      </p:sp>
    </p:spTree>
    <p:extLst>
      <p:ext uri="{BB962C8B-B14F-4D97-AF65-F5344CB8AC3E}">
        <p14:creationId xmlns:p14="http://schemas.microsoft.com/office/powerpoint/2010/main" val="178184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4FC7-B39A-4392-9E2C-6E9232817BAF}"/>
              </a:ext>
            </a:extLst>
          </p:cNvPr>
          <p:cNvSpPr>
            <a:spLocks noGrp="1"/>
          </p:cNvSpPr>
          <p:nvPr>
            <p:ph type="title"/>
          </p:nvPr>
        </p:nvSpPr>
        <p:spPr/>
        <p:txBody>
          <a:bodyPr/>
          <a:lstStyle/>
          <a:p>
            <a:r>
              <a:rPr lang="id-ID" dirty="0"/>
              <a:t>Gangguan saluran reproduksi wanita</a:t>
            </a:r>
          </a:p>
        </p:txBody>
      </p:sp>
      <p:sp>
        <p:nvSpPr>
          <p:cNvPr id="3" name="Content Placeholder 2">
            <a:extLst>
              <a:ext uri="{FF2B5EF4-FFF2-40B4-BE49-F238E27FC236}">
                <a16:creationId xmlns:a16="http://schemas.microsoft.com/office/drawing/2014/main" id="{D2E55D3A-0851-4B0C-9DFF-C1DCB0EE1C19}"/>
              </a:ext>
            </a:extLst>
          </p:cNvPr>
          <p:cNvSpPr>
            <a:spLocks noGrp="1"/>
          </p:cNvSpPr>
          <p:nvPr>
            <p:ph idx="1"/>
          </p:nvPr>
        </p:nvSpPr>
        <p:spPr/>
        <p:txBody>
          <a:bodyPr>
            <a:normAutofit lnSpcReduction="10000"/>
          </a:bodyPr>
          <a:lstStyle/>
          <a:p>
            <a:endParaRPr lang="ar-AE" sz="2800" dirty="0"/>
          </a:p>
          <a:p>
            <a:r>
              <a:rPr lang="ar-AE" sz="2800" dirty="0"/>
              <a:t>نِسَاؤُكُمْ حَرْثٌ لَّكُمْ فَأْتُوا حَرْثَكُمْ أَنَّىٰ شِئْتُمْ ۖ وَقَدِّمُوا لِأَنفُسِكُمْ ۚ وَاتَّقُوا اللَّهَ وَاعْلَمُوا أَنَّكُم مُّلَاقُوهُ ۗ وَبَشِّرِ الْمُؤْمِنِينَ </a:t>
            </a:r>
          </a:p>
          <a:p>
            <a:r>
              <a:rPr lang="id-ID" sz="2800" i="1" dirty="0"/>
              <a:t>Isteri-isterimu adalah (seperti) tanah tempat kamu bercocok-tanam, maka datangilah tanah tempat bercocok-tanammu itu bagaimana saja kamu kehendaki . Dan kerjakanlah (amal yang baik) untuk dirimu, dan bertakwalah kepada Allah dan ketahuilah bahwa kamu kelak akan menemui-Nya. Dan berilah kabar gembira orang-orang yang beriman</a:t>
            </a:r>
            <a:r>
              <a:rPr lang="id-ID" sz="2800" dirty="0"/>
              <a:t>. (Al Baqarah: 223)</a:t>
            </a:r>
          </a:p>
        </p:txBody>
      </p:sp>
    </p:spTree>
    <p:extLst>
      <p:ext uri="{BB962C8B-B14F-4D97-AF65-F5344CB8AC3E}">
        <p14:creationId xmlns:p14="http://schemas.microsoft.com/office/powerpoint/2010/main" val="157690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392BA-4B22-4438-809D-67A682E78E46}"/>
              </a:ext>
            </a:extLst>
          </p:cNvPr>
          <p:cNvSpPr>
            <a:spLocks noGrp="1"/>
          </p:cNvSpPr>
          <p:nvPr>
            <p:ph idx="1"/>
          </p:nvPr>
        </p:nvSpPr>
        <p:spPr/>
        <p:txBody>
          <a:bodyPr>
            <a:normAutofit lnSpcReduction="10000"/>
          </a:bodyPr>
          <a:lstStyle/>
          <a:p>
            <a:pPr lvl="0"/>
            <a:r>
              <a:rPr lang="en-US" sz="2800" b="1" dirty="0"/>
              <a:t>Frigid </a:t>
            </a:r>
            <a:r>
              <a:rPr lang="en-US" sz="2800" dirty="0"/>
              <a:t> (</a:t>
            </a:r>
            <a:r>
              <a:rPr lang="en-US" sz="2800" dirty="0" err="1"/>
              <a:t>asal</a:t>
            </a:r>
            <a:r>
              <a:rPr lang="en-US" sz="2800" dirty="0"/>
              <a:t> </a:t>
            </a:r>
            <a:r>
              <a:rPr lang="en-US" sz="2800" dirty="0" err="1"/>
              <a:t>katanya</a:t>
            </a:r>
            <a:r>
              <a:rPr lang="en-US" sz="2800" dirty="0"/>
              <a:t> frigidity: </a:t>
            </a:r>
            <a:r>
              <a:rPr lang="en-US" sz="2800" dirty="0" err="1"/>
              <a:t>kedinginan</a:t>
            </a:r>
            <a:r>
              <a:rPr lang="en-US" sz="2800" dirty="0"/>
              <a:t>. Kata </a:t>
            </a:r>
            <a:r>
              <a:rPr lang="en-US" sz="2800" dirty="0" err="1"/>
              <a:t>ini</a:t>
            </a:r>
            <a:r>
              <a:rPr lang="en-US" sz="2800" dirty="0"/>
              <a:t> </a:t>
            </a:r>
            <a:r>
              <a:rPr lang="en-US" sz="2800" dirty="0" err="1"/>
              <a:t>sebelumnya</a:t>
            </a:r>
            <a:r>
              <a:rPr lang="en-US" sz="2800" dirty="0"/>
              <a:t> </a:t>
            </a:r>
            <a:r>
              <a:rPr lang="en-US" sz="2800" dirty="0" err="1"/>
              <a:t>digunakan</a:t>
            </a:r>
            <a:r>
              <a:rPr lang="en-US" sz="2800" dirty="0"/>
              <a:t> </a:t>
            </a:r>
            <a:r>
              <a:rPr lang="en-US" sz="2800" dirty="0" err="1"/>
              <a:t>untuk</a:t>
            </a:r>
            <a:r>
              <a:rPr lang="en-US" sz="2800" dirty="0"/>
              <a:t> </a:t>
            </a:r>
            <a:r>
              <a:rPr lang="en-US" sz="2800" i="1" dirty="0"/>
              <a:t>female sexual arousal disorder. </a:t>
            </a:r>
            <a:r>
              <a:rPr lang="en-US" sz="2800" dirty="0" err="1"/>
              <a:t>Jadi</a:t>
            </a:r>
            <a:r>
              <a:rPr lang="en-US" sz="2800" dirty="0"/>
              <a:t> frigid </a:t>
            </a:r>
            <a:r>
              <a:rPr lang="en-US" sz="2800" dirty="0" err="1"/>
              <a:t>adalah</a:t>
            </a:r>
            <a:r>
              <a:rPr lang="en-US" sz="2800" dirty="0"/>
              <a:t> </a:t>
            </a:r>
            <a:r>
              <a:rPr lang="en-US" sz="2800" dirty="0" err="1"/>
              <a:t>menolak</a:t>
            </a:r>
            <a:r>
              <a:rPr lang="en-US" sz="2800" dirty="0"/>
              <a:t> </a:t>
            </a:r>
            <a:r>
              <a:rPr lang="en-US" sz="2800" dirty="0" err="1"/>
              <a:t>atau</a:t>
            </a:r>
            <a:r>
              <a:rPr lang="en-US" sz="2800" dirty="0"/>
              <a:t> </a:t>
            </a:r>
            <a:r>
              <a:rPr lang="en-US" sz="2800" dirty="0" err="1"/>
              <a:t>sama</a:t>
            </a:r>
            <a:r>
              <a:rPr lang="en-US" sz="2800" dirty="0"/>
              <a:t> </a:t>
            </a:r>
            <a:r>
              <a:rPr lang="en-US" sz="2800" dirty="0" err="1"/>
              <a:t>sekali</a:t>
            </a:r>
            <a:r>
              <a:rPr lang="en-US" sz="2800" dirty="0"/>
              <a:t> </a:t>
            </a:r>
            <a:r>
              <a:rPr lang="en-US" sz="2800" dirty="0" err="1"/>
              <a:t>tidak</a:t>
            </a:r>
            <a:r>
              <a:rPr lang="en-US" sz="2800" dirty="0"/>
              <a:t> </a:t>
            </a:r>
            <a:r>
              <a:rPr lang="en-US" sz="2800" dirty="0" err="1"/>
              <a:t>bergairah</a:t>
            </a:r>
            <a:r>
              <a:rPr lang="en-US" sz="2800" dirty="0"/>
              <a:t> </a:t>
            </a:r>
            <a:r>
              <a:rPr lang="en-US" sz="2800" dirty="0" err="1"/>
              <a:t>pada</a:t>
            </a:r>
            <a:r>
              <a:rPr lang="en-US" sz="2800" dirty="0"/>
              <a:t> </a:t>
            </a:r>
            <a:r>
              <a:rPr lang="en-US" sz="2800" dirty="0" err="1"/>
              <a:t>suatu</a:t>
            </a:r>
            <a:r>
              <a:rPr lang="en-US" sz="2800" dirty="0"/>
              <a:t> </a:t>
            </a:r>
            <a:r>
              <a:rPr lang="en-US" sz="2800" dirty="0" err="1"/>
              <a:t>rangsangan</a:t>
            </a:r>
            <a:r>
              <a:rPr lang="en-US" sz="2800" dirty="0"/>
              <a:t> </a:t>
            </a:r>
            <a:r>
              <a:rPr lang="en-US" sz="2800" dirty="0" err="1"/>
              <a:t>seksual</a:t>
            </a:r>
            <a:r>
              <a:rPr lang="en-US" sz="2800" dirty="0"/>
              <a:t>.) </a:t>
            </a:r>
            <a:r>
              <a:rPr lang="en-US" sz="2800" dirty="0">
                <a:sym typeface="Wingdings" panose="05000000000000000000" pitchFamily="2" charset="2"/>
              </a:rPr>
              <a:t></a:t>
            </a:r>
            <a:r>
              <a:rPr lang="en-US" sz="2800" dirty="0"/>
              <a:t> </a:t>
            </a:r>
            <a:r>
              <a:rPr lang="en-US" sz="2800" dirty="0" err="1"/>
              <a:t>akan</a:t>
            </a:r>
            <a:r>
              <a:rPr lang="en-US" sz="2800" dirty="0"/>
              <a:t> </a:t>
            </a:r>
            <a:r>
              <a:rPr lang="en-US" sz="2800" dirty="0" err="1"/>
              <a:t>mengganggu</a:t>
            </a:r>
            <a:r>
              <a:rPr lang="en-US" sz="2800" dirty="0"/>
              <a:t> </a:t>
            </a:r>
            <a:r>
              <a:rPr lang="en-US" sz="2800" dirty="0" err="1"/>
              <a:t>perkawinan</a:t>
            </a:r>
            <a:r>
              <a:rPr lang="en-US" sz="2800" dirty="0"/>
              <a:t>.</a:t>
            </a:r>
            <a:endParaRPr lang="id-ID" sz="2800" dirty="0"/>
          </a:p>
          <a:p>
            <a:pPr lvl="0"/>
            <a:r>
              <a:rPr lang="en-US" sz="2800" b="1" dirty="0"/>
              <a:t>Dyspareunia</a:t>
            </a:r>
            <a:r>
              <a:rPr lang="en-US" sz="2800" dirty="0"/>
              <a:t> (</a:t>
            </a:r>
            <a:r>
              <a:rPr lang="en-US" sz="2800" dirty="0" err="1"/>
              <a:t>persetubuhan</a:t>
            </a:r>
            <a:r>
              <a:rPr lang="en-US" sz="2800" dirty="0"/>
              <a:t> yang </a:t>
            </a:r>
            <a:r>
              <a:rPr lang="en-US" sz="2800" dirty="0" err="1"/>
              <a:t>sukar</a:t>
            </a:r>
            <a:r>
              <a:rPr lang="en-US" sz="2800" dirty="0"/>
              <a:t> </a:t>
            </a:r>
            <a:r>
              <a:rPr lang="en-US" sz="2800" dirty="0" err="1"/>
              <a:t>atau</a:t>
            </a:r>
            <a:r>
              <a:rPr lang="en-US" sz="2800" dirty="0"/>
              <a:t> </a:t>
            </a:r>
            <a:r>
              <a:rPr lang="en-US" sz="2800" dirty="0" err="1"/>
              <a:t>nyeri</a:t>
            </a:r>
            <a:r>
              <a:rPr lang="en-US" sz="2800" dirty="0"/>
              <a:t>), vaginismus (</a:t>
            </a:r>
            <a:r>
              <a:rPr lang="en-US" sz="2800" dirty="0" err="1"/>
              <a:t>spasme</a:t>
            </a:r>
            <a:r>
              <a:rPr lang="en-US" sz="2800" dirty="0"/>
              <a:t> vagina yang </a:t>
            </a:r>
            <a:r>
              <a:rPr lang="en-US" sz="2800" dirty="0" err="1"/>
              <a:t>terasa</a:t>
            </a:r>
            <a:r>
              <a:rPr lang="en-US" sz="2800" dirty="0"/>
              <a:t> </a:t>
            </a:r>
            <a:r>
              <a:rPr lang="en-US" sz="2800" dirty="0" err="1"/>
              <a:t>nyeri</a:t>
            </a:r>
            <a:r>
              <a:rPr lang="en-US" sz="2800" dirty="0"/>
              <a:t> </a:t>
            </a:r>
            <a:r>
              <a:rPr lang="en-US" sz="2800" dirty="0" err="1"/>
              <a:t>akibat</a:t>
            </a:r>
            <a:r>
              <a:rPr lang="en-US" sz="2800" dirty="0"/>
              <a:t> </a:t>
            </a:r>
            <a:r>
              <a:rPr lang="en-US" sz="2800" dirty="0" err="1"/>
              <a:t>kontraksi</a:t>
            </a:r>
            <a:r>
              <a:rPr lang="en-US" sz="2800" dirty="0"/>
              <a:t> </a:t>
            </a:r>
            <a:r>
              <a:rPr lang="en-US" sz="2800" dirty="0" err="1"/>
              <a:t>involunteer</a:t>
            </a:r>
            <a:r>
              <a:rPr lang="en-US" sz="2800" dirty="0"/>
              <a:t> </a:t>
            </a:r>
            <a:r>
              <a:rPr lang="en-US" sz="2800" dirty="0" err="1"/>
              <a:t>otot-otot</a:t>
            </a:r>
            <a:r>
              <a:rPr lang="en-US" sz="2800" dirty="0"/>
              <a:t> vagina. </a:t>
            </a:r>
            <a:r>
              <a:rPr lang="en-US" sz="2800" dirty="0" err="1"/>
              <a:t>Biasanya</a:t>
            </a:r>
            <a:r>
              <a:rPr lang="en-US" sz="2800" dirty="0"/>
              <a:t> </a:t>
            </a:r>
            <a:r>
              <a:rPr lang="en-US" sz="2800" dirty="0" err="1"/>
              <a:t>cukup</a:t>
            </a:r>
            <a:r>
              <a:rPr lang="en-US" sz="2800" dirty="0"/>
              <a:t> </a:t>
            </a:r>
            <a:r>
              <a:rPr lang="en-US" sz="2800" dirty="0" err="1"/>
              <a:t>berat</a:t>
            </a:r>
            <a:r>
              <a:rPr lang="en-US" sz="2800" dirty="0"/>
              <a:t> </a:t>
            </a:r>
            <a:r>
              <a:rPr lang="en-US" sz="2800" dirty="0" err="1"/>
              <a:t>sehingga</a:t>
            </a:r>
            <a:r>
              <a:rPr lang="en-US" sz="2800" dirty="0"/>
              <a:t> </a:t>
            </a:r>
            <a:r>
              <a:rPr lang="en-US" sz="2800" dirty="0" err="1"/>
              <a:t>menghalangi</a:t>
            </a:r>
            <a:r>
              <a:rPr lang="en-US" sz="2800" dirty="0"/>
              <a:t> </a:t>
            </a:r>
            <a:r>
              <a:rPr lang="en-US" sz="2800" dirty="0" err="1"/>
              <a:t>senggama</a:t>
            </a:r>
            <a:r>
              <a:rPr lang="en-US" sz="2800" dirty="0"/>
              <a:t>. </a:t>
            </a:r>
            <a:r>
              <a:rPr lang="en-US" sz="2800" dirty="0" err="1"/>
              <a:t>Penyebabnya</a:t>
            </a:r>
            <a:r>
              <a:rPr lang="en-US" sz="2800" dirty="0"/>
              <a:t> </a:t>
            </a:r>
            <a:r>
              <a:rPr lang="en-US" sz="2800" dirty="0" err="1"/>
              <a:t>dapat</a:t>
            </a:r>
            <a:r>
              <a:rPr lang="en-US" sz="2800" dirty="0"/>
              <a:t> organic </a:t>
            </a:r>
            <a:r>
              <a:rPr lang="en-US" sz="2800" dirty="0" err="1"/>
              <a:t>atau</a:t>
            </a:r>
            <a:r>
              <a:rPr lang="en-US" sz="2800" dirty="0"/>
              <a:t> </a:t>
            </a:r>
            <a:r>
              <a:rPr lang="en-US" sz="2800" dirty="0" err="1"/>
              <a:t>psikogenik</a:t>
            </a:r>
            <a:r>
              <a:rPr lang="en-US" sz="2800" dirty="0"/>
              <a:t>)</a:t>
            </a:r>
            <a:r>
              <a:rPr lang="en-US" sz="2800" dirty="0">
                <a:sym typeface="Wingdings" panose="05000000000000000000" pitchFamily="2" charset="2"/>
              </a:rPr>
              <a:t></a:t>
            </a:r>
            <a:r>
              <a:rPr lang="en-US" sz="2800" dirty="0"/>
              <a:t> </a:t>
            </a:r>
            <a:r>
              <a:rPr lang="en-US" sz="2800" dirty="0" err="1"/>
              <a:t>jika</a:t>
            </a:r>
            <a:r>
              <a:rPr lang="en-US" sz="2800" dirty="0"/>
              <a:t> </a:t>
            </a:r>
            <a:r>
              <a:rPr lang="en-US" sz="2800" dirty="0" err="1"/>
              <a:t>tidak</a:t>
            </a:r>
            <a:r>
              <a:rPr lang="en-US" sz="2800" dirty="0"/>
              <a:t> </a:t>
            </a:r>
            <a:r>
              <a:rPr lang="en-US" sz="2800" dirty="0" err="1"/>
              <a:t>diatasi</a:t>
            </a:r>
            <a:r>
              <a:rPr lang="en-US" sz="2800" dirty="0"/>
              <a:t> </a:t>
            </a:r>
            <a:r>
              <a:rPr lang="en-US" sz="2800" dirty="0" err="1"/>
              <a:t>segera</a:t>
            </a:r>
            <a:r>
              <a:rPr lang="en-US" sz="2800" dirty="0"/>
              <a:t> </a:t>
            </a:r>
            <a:r>
              <a:rPr lang="en-US" sz="2800" dirty="0" err="1"/>
              <a:t>akan</a:t>
            </a:r>
            <a:r>
              <a:rPr lang="en-US" sz="2800" dirty="0"/>
              <a:t> </a:t>
            </a:r>
            <a:r>
              <a:rPr lang="en-US" sz="2800" dirty="0" err="1"/>
              <a:t>mengganggu</a:t>
            </a:r>
            <a:r>
              <a:rPr lang="en-US" sz="2800" dirty="0"/>
              <a:t> </a:t>
            </a:r>
            <a:r>
              <a:rPr lang="en-US" sz="2800" dirty="0" err="1"/>
              <a:t>keharmonisan</a:t>
            </a:r>
            <a:r>
              <a:rPr lang="en-US" sz="2800" dirty="0"/>
              <a:t> </a:t>
            </a:r>
            <a:r>
              <a:rPr lang="en-US" sz="2800" dirty="0" err="1"/>
              <a:t>keluarga</a:t>
            </a:r>
            <a:r>
              <a:rPr lang="en-US" sz="2800" dirty="0"/>
              <a:t>.</a:t>
            </a:r>
            <a:endParaRPr lang="id-ID" sz="2800" dirty="0"/>
          </a:p>
          <a:p>
            <a:endParaRPr lang="id-ID" sz="2800" dirty="0"/>
          </a:p>
        </p:txBody>
      </p:sp>
      <p:sp>
        <p:nvSpPr>
          <p:cNvPr id="4" name="Title 1">
            <a:extLst>
              <a:ext uri="{FF2B5EF4-FFF2-40B4-BE49-F238E27FC236}">
                <a16:creationId xmlns:a16="http://schemas.microsoft.com/office/drawing/2014/main" id="{5B1947FA-3C83-4058-A2F4-6848E6219D16}"/>
              </a:ext>
            </a:extLst>
          </p:cNvPr>
          <p:cNvSpPr>
            <a:spLocks noGrp="1"/>
          </p:cNvSpPr>
          <p:nvPr>
            <p:ph type="title"/>
          </p:nvPr>
        </p:nvSpPr>
        <p:spPr/>
        <p:txBody>
          <a:bodyPr/>
          <a:lstStyle/>
          <a:p>
            <a:r>
              <a:rPr lang="id-ID" dirty="0"/>
              <a:t>Gangguan saluran reproduksi wanita</a:t>
            </a:r>
          </a:p>
        </p:txBody>
      </p:sp>
    </p:spTree>
    <p:extLst>
      <p:ext uri="{BB962C8B-B14F-4D97-AF65-F5344CB8AC3E}">
        <p14:creationId xmlns:p14="http://schemas.microsoft.com/office/powerpoint/2010/main" val="185402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C73E2-125B-42CD-B311-7CFEE12C9AA8}"/>
              </a:ext>
            </a:extLst>
          </p:cNvPr>
          <p:cNvSpPr>
            <a:spLocks noGrp="1"/>
          </p:cNvSpPr>
          <p:nvPr>
            <p:ph idx="1"/>
          </p:nvPr>
        </p:nvSpPr>
        <p:spPr>
          <a:xfrm>
            <a:off x="685800" y="703386"/>
            <a:ext cx="10820400" cy="5515300"/>
          </a:xfrm>
        </p:spPr>
        <p:txBody>
          <a:bodyPr>
            <a:normAutofit lnSpcReduction="10000"/>
          </a:bodyPr>
          <a:lstStyle/>
          <a:p>
            <a:pPr lvl="0"/>
            <a:r>
              <a:rPr lang="en-US" sz="2800" b="1" dirty="0" err="1"/>
              <a:t>Perdarahan</a:t>
            </a:r>
            <a:r>
              <a:rPr lang="en-US" sz="2800" b="1" dirty="0"/>
              <a:t> dysfunctional</a:t>
            </a:r>
            <a:r>
              <a:rPr lang="en-US" sz="2800" dirty="0"/>
              <a:t> </a:t>
            </a:r>
            <a:r>
              <a:rPr lang="en-US" sz="2800" dirty="0">
                <a:sym typeface="Wingdings" panose="05000000000000000000" pitchFamily="2" charset="2"/>
              </a:rPr>
              <a:t></a:t>
            </a:r>
            <a:r>
              <a:rPr lang="en-US" sz="2800" dirty="0"/>
              <a:t> </a:t>
            </a:r>
            <a:r>
              <a:rPr lang="en-US" sz="2800" dirty="0" err="1"/>
              <a:t>misalnya</a:t>
            </a:r>
            <a:r>
              <a:rPr lang="en-US" sz="2800" dirty="0"/>
              <a:t> </a:t>
            </a:r>
            <a:r>
              <a:rPr lang="en-US" sz="2800" dirty="0" err="1"/>
              <a:t>seorang</a:t>
            </a:r>
            <a:r>
              <a:rPr lang="en-US" sz="2800" dirty="0"/>
              <a:t> </a:t>
            </a:r>
            <a:r>
              <a:rPr lang="en-US" sz="2800" dirty="0" err="1"/>
              <a:t>perempuan</a:t>
            </a:r>
            <a:r>
              <a:rPr lang="en-US" sz="2800" dirty="0"/>
              <a:t> </a:t>
            </a:r>
            <a:r>
              <a:rPr lang="en-US" sz="2800" dirty="0" err="1"/>
              <a:t>haid</a:t>
            </a:r>
            <a:r>
              <a:rPr lang="en-US" sz="2800" dirty="0"/>
              <a:t> </a:t>
            </a:r>
            <a:r>
              <a:rPr lang="en-US" sz="2800" dirty="0" err="1"/>
              <a:t>setiap</a:t>
            </a:r>
            <a:r>
              <a:rPr lang="en-US" sz="2800" dirty="0"/>
              <a:t> </a:t>
            </a:r>
            <a:r>
              <a:rPr lang="en-US" sz="2800" dirty="0" err="1"/>
              <a:t>bulan</a:t>
            </a:r>
            <a:r>
              <a:rPr lang="en-US" sz="2800" dirty="0"/>
              <a:t>, </a:t>
            </a:r>
            <a:r>
              <a:rPr lang="en-US" sz="2800" dirty="0" err="1"/>
              <a:t>tapi</a:t>
            </a:r>
            <a:r>
              <a:rPr lang="en-US" sz="2800" dirty="0"/>
              <a:t> </a:t>
            </a:r>
            <a:r>
              <a:rPr lang="en-US" sz="2800" dirty="0" err="1"/>
              <a:t>kalo</a:t>
            </a:r>
            <a:r>
              <a:rPr lang="en-US" sz="2800" dirty="0"/>
              <a:t> </a:t>
            </a:r>
            <a:r>
              <a:rPr lang="en-US" sz="2800" dirty="0" err="1"/>
              <a:t>kondisinya</a:t>
            </a:r>
            <a:r>
              <a:rPr lang="en-US" sz="2800" dirty="0"/>
              <a:t> </a:t>
            </a:r>
            <a:r>
              <a:rPr lang="en-US" sz="2800" dirty="0" err="1"/>
              <a:t>polymenore</a:t>
            </a:r>
            <a:r>
              <a:rPr lang="en-US" sz="2800" dirty="0"/>
              <a:t> (</a:t>
            </a:r>
            <a:r>
              <a:rPr lang="en-US" sz="2800" dirty="0" err="1"/>
              <a:t>haidnya</a:t>
            </a:r>
            <a:r>
              <a:rPr lang="en-US" sz="2800" dirty="0"/>
              <a:t> </a:t>
            </a:r>
            <a:r>
              <a:rPr lang="en-US" sz="2800" dirty="0" err="1"/>
              <a:t>berkepanjangan</a:t>
            </a:r>
            <a:r>
              <a:rPr lang="en-US" sz="2800" dirty="0"/>
              <a:t>) </a:t>
            </a:r>
            <a:r>
              <a:rPr lang="en-US" sz="2800" dirty="0" err="1"/>
              <a:t>karena</a:t>
            </a:r>
            <a:r>
              <a:rPr lang="en-US" sz="2800" dirty="0"/>
              <a:t> </a:t>
            </a:r>
            <a:r>
              <a:rPr lang="en-US" sz="2800" dirty="0" err="1"/>
              <a:t>alasan</a:t>
            </a:r>
            <a:r>
              <a:rPr lang="en-US" sz="2800" dirty="0"/>
              <a:t> </a:t>
            </a:r>
            <a:r>
              <a:rPr lang="en-US" sz="2800" dirty="0" err="1"/>
              <a:t>patologis</a:t>
            </a:r>
            <a:r>
              <a:rPr lang="en-US" sz="2800" dirty="0"/>
              <a:t>, </a:t>
            </a:r>
            <a:r>
              <a:rPr lang="en-US" sz="2800" dirty="0" err="1"/>
              <a:t>maka</a:t>
            </a:r>
            <a:r>
              <a:rPr lang="en-US" sz="2800" dirty="0"/>
              <a:t> </a:t>
            </a:r>
            <a:r>
              <a:rPr lang="en-US" sz="2800" dirty="0" err="1"/>
              <a:t>ia</a:t>
            </a:r>
            <a:r>
              <a:rPr lang="en-US" sz="2800" dirty="0"/>
              <a:t> </a:t>
            </a:r>
            <a:r>
              <a:rPr lang="en-US" sz="2800" dirty="0" err="1"/>
              <a:t>harus</a:t>
            </a:r>
            <a:r>
              <a:rPr lang="en-US" sz="2800" dirty="0"/>
              <a:t> </a:t>
            </a:r>
            <a:r>
              <a:rPr lang="en-US" sz="2800" dirty="0" err="1"/>
              <a:t>tetap</a:t>
            </a:r>
            <a:r>
              <a:rPr lang="en-US" sz="2800" dirty="0"/>
              <a:t> </a:t>
            </a:r>
            <a:r>
              <a:rPr lang="en-US" sz="2800" dirty="0" err="1"/>
              <a:t>mengerjakan</a:t>
            </a:r>
            <a:r>
              <a:rPr lang="en-US" sz="2800" dirty="0"/>
              <a:t> </a:t>
            </a:r>
            <a:r>
              <a:rPr lang="en-US" sz="2800" dirty="0" err="1"/>
              <a:t>sholat</a:t>
            </a:r>
            <a:r>
              <a:rPr lang="en-US" sz="2800" dirty="0"/>
              <a:t> </a:t>
            </a:r>
            <a:r>
              <a:rPr lang="en-US" sz="2800" dirty="0" err="1"/>
              <a:t>dengan</a:t>
            </a:r>
            <a:r>
              <a:rPr lang="en-US" sz="2800" dirty="0"/>
              <a:t> </a:t>
            </a:r>
            <a:r>
              <a:rPr lang="en-US" sz="2800" dirty="0" err="1"/>
              <a:t>cara</a:t>
            </a:r>
            <a:r>
              <a:rPr lang="en-US" sz="2800" dirty="0"/>
              <a:t> </a:t>
            </a:r>
            <a:r>
              <a:rPr lang="en-US" sz="2800" dirty="0" err="1"/>
              <a:t>menyegerakan</a:t>
            </a:r>
            <a:r>
              <a:rPr lang="en-US" sz="2800" dirty="0"/>
              <a:t> wudhu </a:t>
            </a:r>
            <a:r>
              <a:rPr lang="en-US" sz="2800" dirty="0" err="1"/>
              <a:t>lalu</a:t>
            </a:r>
            <a:r>
              <a:rPr lang="en-US" sz="2800" dirty="0"/>
              <a:t> </a:t>
            </a:r>
            <a:r>
              <a:rPr lang="en-US" sz="2800" dirty="0" err="1"/>
              <a:t>sholat</a:t>
            </a:r>
            <a:r>
              <a:rPr lang="en-US" sz="2800" dirty="0"/>
              <a:t>.</a:t>
            </a:r>
            <a:endParaRPr lang="id-ID" sz="2800" dirty="0"/>
          </a:p>
          <a:p>
            <a:pPr lvl="0"/>
            <a:r>
              <a:rPr lang="en-US" sz="2800" b="1" dirty="0" err="1"/>
              <a:t>Haid</a:t>
            </a:r>
            <a:r>
              <a:rPr lang="en-US" sz="2800" dirty="0"/>
              <a:t> </a:t>
            </a:r>
            <a:r>
              <a:rPr lang="en-US" sz="2800" dirty="0">
                <a:sym typeface="Wingdings" panose="05000000000000000000" pitchFamily="2" charset="2"/>
              </a:rPr>
              <a:t></a:t>
            </a:r>
            <a:r>
              <a:rPr lang="en-US" sz="2800" dirty="0"/>
              <a:t> </a:t>
            </a:r>
            <a:r>
              <a:rPr lang="en-US" sz="2800" dirty="0" err="1"/>
              <a:t>Mendapat</a:t>
            </a:r>
            <a:r>
              <a:rPr lang="en-US" sz="2800" dirty="0"/>
              <a:t> </a:t>
            </a:r>
            <a:r>
              <a:rPr lang="en-US" sz="2800" dirty="0" err="1"/>
              <a:t>keringanan</a:t>
            </a:r>
            <a:r>
              <a:rPr lang="en-US" sz="2800" dirty="0"/>
              <a:t> </a:t>
            </a:r>
            <a:r>
              <a:rPr lang="en-US" sz="2800" dirty="0" err="1"/>
              <a:t>untuk</a:t>
            </a:r>
            <a:r>
              <a:rPr lang="en-US" sz="2800" dirty="0"/>
              <a:t> </a:t>
            </a:r>
            <a:r>
              <a:rPr lang="en-US" sz="2800" dirty="0" err="1"/>
              <a:t>shalat</a:t>
            </a:r>
            <a:r>
              <a:rPr lang="en-US" sz="2800" dirty="0"/>
              <a:t> </a:t>
            </a:r>
            <a:r>
              <a:rPr lang="en-US" sz="2800" dirty="0" err="1"/>
              <a:t>dan</a:t>
            </a:r>
            <a:r>
              <a:rPr lang="en-US" sz="2800" dirty="0"/>
              <a:t> haji. </a:t>
            </a:r>
            <a:endParaRPr lang="id-ID" sz="2800" dirty="0"/>
          </a:p>
          <a:p>
            <a:pPr lvl="0"/>
            <a:r>
              <a:rPr lang="en-US" sz="2800" b="1" dirty="0" err="1"/>
              <a:t>Bedah</a:t>
            </a:r>
            <a:r>
              <a:rPr lang="en-US" sz="2800" b="1" dirty="0"/>
              <a:t> septa vagina</a:t>
            </a:r>
            <a:r>
              <a:rPr lang="en-US" sz="2800" dirty="0"/>
              <a:t> (</a:t>
            </a:r>
            <a:r>
              <a:rPr lang="en-US" sz="2800" dirty="0" err="1"/>
              <a:t>ganggungan</a:t>
            </a:r>
            <a:r>
              <a:rPr lang="en-US" sz="2800" dirty="0"/>
              <a:t> </a:t>
            </a:r>
            <a:r>
              <a:rPr lang="en-US" sz="2800" dirty="0" err="1"/>
              <a:t>pertumbuhan</a:t>
            </a:r>
            <a:r>
              <a:rPr lang="en-US" sz="2800" dirty="0"/>
              <a:t> </a:t>
            </a:r>
            <a:r>
              <a:rPr lang="en-US" sz="2800" dirty="0" err="1"/>
              <a:t>karena</a:t>
            </a:r>
            <a:r>
              <a:rPr lang="en-US" sz="2800" dirty="0"/>
              <a:t> </a:t>
            </a:r>
            <a:r>
              <a:rPr lang="en-US" sz="2800" dirty="0" err="1"/>
              <a:t>ada</a:t>
            </a:r>
            <a:r>
              <a:rPr lang="en-US" sz="2800" dirty="0"/>
              <a:t> septum di vagina) </a:t>
            </a:r>
            <a:r>
              <a:rPr lang="en-US" sz="2800" dirty="0" err="1"/>
              <a:t>maka</a:t>
            </a:r>
            <a:r>
              <a:rPr lang="en-US" sz="2800" dirty="0"/>
              <a:t> </a:t>
            </a:r>
            <a:r>
              <a:rPr lang="en-US" sz="2800" dirty="0" err="1"/>
              <a:t>akan</a:t>
            </a:r>
            <a:r>
              <a:rPr lang="en-US" sz="2800" dirty="0"/>
              <a:t> </a:t>
            </a:r>
            <a:r>
              <a:rPr lang="en-US" sz="2800" dirty="0" err="1"/>
              <a:t>mengganggu</a:t>
            </a:r>
            <a:r>
              <a:rPr lang="en-US" sz="2800" dirty="0"/>
              <a:t> coitus </a:t>
            </a:r>
            <a:r>
              <a:rPr lang="en-US" sz="2800" dirty="0" err="1"/>
              <a:t>interuptus</a:t>
            </a:r>
            <a:r>
              <a:rPr lang="en-US" sz="2800" dirty="0">
                <a:sym typeface="Wingdings" panose="05000000000000000000" pitchFamily="2" charset="2"/>
              </a:rPr>
              <a:t></a:t>
            </a:r>
            <a:r>
              <a:rPr lang="en-US" sz="2800" dirty="0"/>
              <a:t> </a:t>
            </a:r>
            <a:r>
              <a:rPr lang="en-US" sz="2800" dirty="0" err="1"/>
              <a:t>perceraian</a:t>
            </a:r>
            <a:r>
              <a:rPr lang="en-US" sz="2800" dirty="0"/>
              <a:t>. </a:t>
            </a:r>
            <a:r>
              <a:rPr lang="en-US" sz="2800" dirty="0" err="1"/>
              <a:t>Maka</a:t>
            </a:r>
            <a:r>
              <a:rPr lang="en-US" sz="2800" dirty="0"/>
              <a:t> </a:t>
            </a:r>
            <a:r>
              <a:rPr lang="en-US" sz="2800" dirty="0" err="1"/>
              <a:t>caranya</a:t>
            </a:r>
            <a:r>
              <a:rPr lang="en-US" sz="2800" dirty="0"/>
              <a:t> </a:t>
            </a:r>
            <a:r>
              <a:rPr lang="en-US" sz="2800" dirty="0" err="1"/>
              <a:t>dengan</a:t>
            </a:r>
            <a:r>
              <a:rPr lang="en-US" sz="2800" dirty="0"/>
              <a:t> </a:t>
            </a:r>
            <a:r>
              <a:rPr lang="en-US" sz="2800" dirty="0" err="1"/>
              <a:t>membedah</a:t>
            </a:r>
            <a:r>
              <a:rPr lang="en-US" sz="2800" dirty="0"/>
              <a:t> </a:t>
            </a:r>
            <a:r>
              <a:rPr lang="en-US" sz="2800" dirty="0" err="1"/>
              <a:t>dengan</a:t>
            </a:r>
            <a:r>
              <a:rPr lang="en-US" sz="2800" dirty="0"/>
              <a:t> </a:t>
            </a:r>
            <a:r>
              <a:rPr lang="en-US" sz="2800" dirty="0" err="1"/>
              <a:t>mengambil</a:t>
            </a:r>
            <a:r>
              <a:rPr lang="en-US" sz="2800" dirty="0"/>
              <a:t> septum </a:t>
            </a:r>
            <a:r>
              <a:rPr lang="en-US" sz="2800" dirty="0" err="1"/>
              <a:t>sehingga</a:t>
            </a:r>
            <a:r>
              <a:rPr lang="en-US" sz="2800" dirty="0"/>
              <a:t> </a:t>
            </a:r>
            <a:r>
              <a:rPr lang="en-US" sz="2800" dirty="0" err="1"/>
              <a:t>menjadi</a:t>
            </a:r>
            <a:r>
              <a:rPr lang="en-US" sz="2800" dirty="0"/>
              <a:t> vagina yang normal.</a:t>
            </a:r>
            <a:endParaRPr lang="id-ID" sz="2800" dirty="0"/>
          </a:p>
          <a:p>
            <a:pPr lvl="0"/>
            <a:r>
              <a:rPr lang="en-US" sz="2800" b="1" dirty="0" err="1"/>
              <a:t>Infertilitas</a:t>
            </a:r>
            <a:r>
              <a:rPr lang="en-US" sz="2800" b="1" dirty="0"/>
              <a:t>.</a:t>
            </a:r>
            <a:r>
              <a:rPr lang="en-US" sz="2800" dirty="0"/>
              <a:t> Banyak </a:t>
            </a:r>
            <a:r>
              <a:rPr lang="en-US" sz="2800" dirty="0" err="1"/>
              <a:t>hal</a:t>
            </a:r>
            <a:r>
              <a:rPr lang="en-US" sz="2800" dirty="0"/>
              <a:t> yang </a:t>
            </a:r>
            <a:r>
              <a:rPr lang="en-US" sz="2800" dirty="0" err="1"/>
              <a:t>memengaruhinya</a:t>
            </a:r>
            <a:r>
              <a:rPr lang="en-US" sz="2800" dirty="0"/>
              <a:t>. </a:t>
            </a:r>
            <a:r>
              <a:rPr lang="en-US" sz="2800" dirty="0" err="1"/>
              <a:t>Bisa</a:t>
            </a:r>
            <a:r>
              <a:rPr lang="en-US" sz="2800" dirty="0"/>
              <a:t> </a:t>
            </a:r>
            <a:r>
              <a:rPr lang="en-US" sz="2800" dirty="0" err="1"/>
              <a:t>jadi</a:t>
            </a:r>
            <a:r>
              <a:rPr lang="en-US" sz="2800" dirty="0"/>
              <a:t> </a:t>
            </a:r>
            <a:r>
              <a:rPr lang="en-US" sz="2800" dirty="0" err="1"/>
              <a:t>tidak</a:t>
            </a:r>
            <a:r>
              <a:rPr lang="en-US" sz="2800" dirty="0"/>
              <a:t> </a:t>
            </a:r>
            <a:r>
              <a:rPr lang="en-US" sz="2800" dirty="0" err="1"/>
              <a:t>terjadi</a:t>
            </a:r>
            <a:r>
              <a:rPr lang="en-US" sz="2800" dirty="0"/>
              <a:t> </a:t>
            </a:r>
            <a:r>
              <a:rPr lang="en-US" sz="2800" dirty="0" err="1"/>
              <a:t>ovulasi</a:t>
            </a:r>
            <a:r>
              <a:rPr lang="en-US" sz="2800" dirty="0"/>
              <a:t>, </a:t>
            </a:r>
            <a:r>
              <a:rPr lang="en-US" sz="2800" dirty="0" err="1"/>
              <a:t>jalan</a:t>
            </a:r>
            <a:r>
              <a:rPr lang="en-US" sz="2800" dirty="0"/>
              <a:t> </a:t>
            </a:r>
            <a:r>
              <a:rPr lang="en-US" sz="2800" dirty="0" err="1"/>
              <a:t>sperma</a:t>
            </a:r>
            <a:r>
              <a:rPr lang="en-US" sz="2800" dirty="0"/>
              <a:t> </a:t>
            </a:r>
            <a:r>
              <a:rPr lang="en-US" sz="2800" dirty="0" err="1"/>
              <a:t>terhambat</a:t>
            </a:r>
            <a:r>
              <a:rPr lang="en-US" sz="2800" dirty="0"/>
              <a:t> </a:t>
            </a:r>
            <a:r>
              <a:rPr lang="en-US" sz="2800" dirty="0" err="1"/>
              <a:t>menuju</a:t>
            </a:r>
            <a:r>
              <a:rPr lang="en-US" sz="2800" dirty="0"/>
              <a:t> </a:t>
            </a:r>
            <a:r>
              <a:rPr lang="en-US" sz="2800" dirty="0" err="1"/>
              <a:t>tempat</a:t>
            </a:r>
            <a:r>
              <a:rPr lang="en-US" sz="2800" dirty="0"/>
              <a:t> </a:t>
            </a:r>
            <a:r>
              <a:rPr lang="en-US" sz="2800" dirty="0" err="1"/>
              <a:t>ovulasi</a:t>
            </a:r>
            <a:r>
              <a:rPr lang="en-US" sz="2800" dirty="0"/>
              <a:t> </a:t>
            </a:r>
            <a:r>
              <a:rPr lang="en-US" sz="2800" dirty="0">
                <a:sym typeface="Wingdings" panose="05000000000000000000" pitchFamily="2" charset="2"/>
              </a:rPr>
              <a:t></a:t>
            </a:r>
            <a:r>
              <a:rPr lang="en-US" sz="2800" dirty="0"/>
              <a:t>  </a:t>
            </a:r>
            <a:r>
              <a:rPr lang="en-US" sz="2800" dirty="0" err="1"/>
              <a:t>cari</a:t>
            </a:r>
            <a:r>
              <a:rPr lang="en-US" sz="2800" dirty="0"/>
              <a:t> </a:t>
            </a:r>
            <a:r>
              <a:rPr lang="en-US" sz="2800" dirty="0" err="1"/>
              <a:t>obatnya</a:t>
            </a:r>
            <a:r>
              <a:rPr lang="en-US" sz="2800" dirty="0"/>
              <a:t> (</a:t>
            </a:r>
            <a:r>
              <a:rPr lang="en-US" sz="2800" dirty="0" err="1"/>
              <a:t>bedah</a:t>
            </a:r>
            <a:r>
              <a:rPr lang="en-US" sz="2800" dirty="0"/>
              <a:t>/</a:t>
            </a:r>
            <a:r>
              <a:rPr lang="en-US" sz="2800" dirty="0" err="1"/>
              <a:t>obat</a:t>
            </a:r>
            <a:r>
              <a:rPr lang="en-US" sz="2800" dirty="0"/>
              <a:t>)</a:t>
            </a:r>
            <a:endParaRPr lang="id-ID" sz="2800" dirty="0"/>
          </a:p>
        </p:txBody>
      </p:sp>
    </p:spTree>
    <p:extLst>
      <p:ext uri="{BB962C8B-B14F-4D97-AF65-F5344CB8AC3E}">
        <p14:creationId xmlns:p14="http://schemas.microsoft.com/office/powerpoint/2010/main" val="421274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89DC-248B-4778-AA4F-FA239B2604DF}"/>
              </a:ext>
            </a:extLst>
          </p:cNvPr>
          <p:cNvSpPr>
            <a:spLocks noGrp="1"/>
          </p:cNvSpPr>
          <p:nvPr>
            <p:ph type="ctrTitle"/>
          </p:nvPr>
        </p:nvSpPr>
        <p:spPr/>
        <p:txBody>
          <a:bodyPr>
            <a:normAutofit fontScale="90000"/>
          </a:bodyPr>
          <a:lstStyle/>
          <a:p>
            <a:r>
              <a:rPr lang="it-IT" dirty="0"/>
              <a:t>Problem Genito Urinaria</a:t>
            </a:r>
            <a:br>
              <a:rPr lang="it-IT" dirty="0"/>
            </a:br>
            <a:endParaRPr lang="id-ID" dirty="0"/>
          </a:p>
        </p:txBody>
      </p:sp>
      <p:sp>
        <p:nvSpPr>
          <p:cNvPr id="3" name="Subtitle 2">
            <a:extLst>
              <a:ext uri="{FF2B5EF4-FFF2-40B4-BE49-F238E27FC236}">
                <a16:creationId xmlns:a16="http://schemas.microsoft.com/office/drawing/2014/main" id="{8FFB1FD3-67D6-4CBF-97D0-DC5005F9ABE9}"/>
              </a:ext>
            </a:extLst>
          </p:cNvPr>
          <p:cNvSpPr>
            <a:spLocks noGrp="1"/>
          </p:cNvSpPr>
          <p:nvPr>
            <p:ph type="subTitle" idx="1"/>
          </p:nvPr>
        </p:nvSpPr>
        <p:spPr/>
        <p:txBody>
          <a:bodyPr>
            <a:normAutofit fontScale="85000" lnSpcReduction="20000"/>
          </a:bodyPr>
          <a:lstStyle/>
          <a:p>
            <a:r>
              <a:rPr lang="fr-FR" dirty="0"/>
              <a:t>dr. Indrayanti, Sp.PA</a:t>
            </a:r>
            <a:br>
              <a:rPr lang="fr-FR" dirty="0"/>
            </a:br>
            <a:r>
              <a:rPr lang="fr-FR" dirty="0"/>
              <a:t>09.30 – 10.20 </a:t>
            </a:r>
            <a:br>
              <a:rPr lang="fr-FR" dirty="0"/>
            </a:br>
            <a:r>
              <a:rPr lang="fr-FR" dirty="0"/>
              <a:t>Online</a:t>
            </a:r>
            <a:endParaRPr lang="id-ID" dirty="0"/>
          </a:p>
        </p:txBody>
      </p:sp>
    </p:spTree>
    <p:extLst>
      <p:ext uri="{BB962C8B-B14F-4D97-AF65-F5344CB8AC3E}">
        <p14:creationId xmlns:p14="http://schemas.microsoft.com/office/powerpoint/2010/main" val="51369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4DBD0-CF56-4239-BA08-82A478B4EEDB}"/>
              </a:ext>
            </a:extLst>
          </p:cNvPr>
          <p:cNvSpPr>
            <a:spLocks noGrp="1"/>
          </p:cNvSpPr>
          <p:nvPr>
            <p:ph idx="1"/>
          </p:nvPr>
        </p:nvSpPr>
        <p:spPr>
          <a:xfrm>
            <a:off x="685800" y="844062"/>
            <a:ext cx="10820400" cy="5374623"/>
          </a:xfrm>
        </p:spPr>
        <p:txBody>
          <a:bodyPr>
            <a:normAutofit/>
          </a:bodyPr>
          <a:lstStyle/>
          <a:p>
            <a:pPr lvl="0"/>
            <a:r>
              <a:rPr lang="en-US" sz="2400" b="1" dirty="0" err="1"/>
              <a:t>Pertimbangan</a:t>
            </a:r>
            <a:r>
              <a:rPr lang="en-US" sz="2400" b="1" dirty="0"/>
              <a:t> </a:t>
            </a:r>
            <a:r>
              <a:rPr lang="en-US" sz="2400" b="1" dirty="0" err="1"/>
              <a:t>operasi</a:t>
            </a:r>
            <a:r>
              <a:rPr lang="en-US" sz="2400" b="1" dirty="0"/>
              <a:t> </a:t>
            </a:r>
            <a:r>
              <a:rPr lang="en-US" sz="2400" b="1" dirty="0" err="1"/>
              <a:t>kanker</a:t>
            </a:r>
            <a:r>
              <a:rPr lang="en-US" sz="2400" b="1" dirty="0"/>
              <a:t> </a:t>
            </a:r>
            <a:r>
              <a:rPr lang="en-US" sz="2400" b="1" dirty="0" err="1"/>
              <a:t>jinak</a:t>
            </a:r>
            <a:r>
              <a:rPr lang="en-US" sz="2400" b="1" dirty="0"/>
              <a:t> </a:t>
            </a:r>
            <a:r>
              <a:rPr lang="en-US" sz="2400" dirty="0"/>
              <a:t>(</a:t>
            </a:r>
            <a:r>
              <a:rPr lang="en-US" sz="2400" dirty="0" err="1"/>
              <a:t>Histerektomi</a:t>
            </a:r>
            <a:r>
              <a:rPr lang="en-US" sz="2400" dirty="0"/>
              <a:t> myoma fibroid). </a:t>
            </a:r>
            <a:r>
              <a:rPr lang="en-US" sz="2400" dirty="0" err="1"/>
              <a:t>Apakah</a:t>
            </a:r>
            <a:r>
              <a:rPr lang="en-US" sz="2400" dirty="0"/>
              <a:t> </a:t>
            </a:r>
            <a:r>
              <a:rPr lang="en-US" sz="2400" dirty="0" err="1"/>
              <a:t>seluruh</a:t>
            </a:r>
            <a:r>
              <a:rPr lang="en-US" sz="2400" dirty="0"/>
              <a:t> </a:t>
            </a:r>
            <a:r>
              <a:rPr lang="en-US" sz="2400" dirty="0" err="1"/>
              <a:t>rahim</a:t>
            </a:r>
            <a:r>
              <a:rPr lang="en-US" sz="2400" dirty="0"/>
              <a:t> </a:t>
            </a:r>
            <a:r>
              <a:rPr lang="en-US" sz="2400" dirty="0" err="1"/>
              <a:t>harus</a:t>
            </a:r>
            <a:r>
              <a:rPr lang="en-US" sz="2400" dirty="0"/>
              <a:t> </a:t>
            </a:r>
            <a:r>
              <a:rPr lang="en-US" sz="2400" dirty="0" err="1"/>
              <a:t>diambil</a:t>
            </a:r>
            <a:r>
              <a:rPr lang="en-US" sz="2400" dirty="0"/>
              <a:t> </a:t>
            </a:r>
            <a:r>
              <a:rPr lang="en-US" sz="2400" dirty="0" err="1"/>
              <a:t>atau</a:t>
            </a:r>
            <a:r>
              <a:rPr lang="en-US" sz="2400" dirty="0"/>
              <a:t> </a:t>
            </a:r>
            <a:r>
              <a:rPr lang="en-US" sz="2400" dirty="0" err="1"/>
              <a:t>sebagian</a:t>
            </a:r>
            <a:r>
              <a:rPr lang="en-US" sz="2400" dirty="0"/>
              <a:t>? Karena </a:t>
            </a:r>
            <a:r>
              <a:rPr lang="en-US" sz="2400" dirty="0" err="1"/>
              <a:t>akan</a:t>
            </a:r>
            <a:r>
              <a:rPr lang="en-US" sz="2400" dirty="0"/>
              <a:t> </a:t>
            </a:r>
            <a:r>
              <a:rPr lang="en-US" sz="2400" dirty="0" err="1"/>
              <a:t>mempengaruhi</a:t>
            </a:r>
            <a:r>
              <a:rPr lang="en-US" sz="2400" dirty="0"/>
              <a:t> proses </a:t>
            </a:r>
            <a:r>
              <a:rPr lang="en-US" sz="2400" dirty="0" err="1"/>
              <a:t>ovulasi</a:t>
            </a:r>
            <a:r>
              <a:rPr lang="en-US" sz="2400" dirty="0"/>
              <a:t> </a:t>
            </a:r>
            <a:r>
              <a:rPr lang="en-US" sz="2400" dirty="0">
                <a:sym typeface="Wingdings" panose="05000000000000000000" pitchFamily="2" charset="2"/>
              </a:rPr>
              <a:t></a:t>
            </a:r>
            <a:r>
              <a:rPr lang="en-US" sz="2400" dirty="0"/>
              <a:t> </a:t>
            </a:r>
            <a:r>
              <a:rPr lang="en-US" sz="2400" dirty="0" err="1"/>
              <a:t>fungsi</a:t>
            </a:r>
            <a:r>
              <a:rPr lang="en-US" sz="2400" dirty="0"/>
              <a:t> </a:t>
            </a:r>
            <a:r>
              <a:rPr lang="en-US" sz="2400" dirty="0" err="1"/>
              <a:t>reproduksi</a:t>
            </a:r>
            <a:r>
              <a:rPr lang="en-US" sz="2400" dirty="0"/>
              <a:t> (-) </a:t>
            </a:r>
            <a:r>
              <a:rPr lang="en-US" sz="2400" dirty="0">
                <a:sym typeface="Wingdings" panose="05000000000000000000" pitchFamily="2" charset="2"/>
              </a:rPr>
              <a:t></a:t>
            </a:r>
            <a:r>
              <a:rPr lang="en-US" sz="2400" dirty="0"/>
              <a:t> </a:t>
            </a:r>
            <a:r>
              <a:rPr lang="en-US" sz="2400" dirty="0" err="1"/>
              <a:t>psikis</a:t>
            </a:r>
            <a:r>
              <a:rPr lang="en-US" sz="2400" dirty="0"/>
              <a:t> </a:t>
            </a:r>
            <a:endParaRPr lang="id-ID" sz="2400" dirty="0"/>
          </a:p>
          <a:p>
            <a:pPr lvl="0"/>
            <a:r>
              <a:rPr lang="en-US" sz="2400" b="1" dirty="0" err="1"/>
              <a:t>Perdarahan</a:t>
            </a:r>
            <a:r>
              <a:rPr lang="en-US" sz="2400" b="1" dirty="0"/>
              <a:t> post </a:t>
            </a:r>
            <a:r>
              <a:rPr lang="en-US" sz="2400" b="1" dirty="0" err="1"/>
              <a:t>aborsi</a:t>
            </a:r>
            <a:r>
              <a:rPr lang="id-ID" sz="2400" b="1" dirty="0"/>
              <a:t> / partum</a:t>
            </a:r>
            <a:r>
              <a:rPr lang="en-US" sz="2400" dirty="0"/>
              <a:t> </a:t>
            </a:r>
            <a:r>
              <a:rPr lang="en-US" sz="2400" dirty="0">
                <a:sym typeface="Wingdings" panose="05000000000000000000" pitchFamily="2" charset="2"/>
              </a:rPr>
              <a:t></a:t>
            </a:r>
            <a:r>
              <a:rPr lang="en-US" sz="2400" dirty="0"/>
              <a:t> </a:t>
            </a:r>
            <a:r>
              <a:rPr lang="en-US" sz="2400" dirty="0" err="1"/>
              <a:t>nifas</a:t>
            </a:r>
            <a:r>
              <a:rPr lang="en-US" sz="2400" dirty="0"/>
              <a:t>. </a:t>
            </a:r>
            <a:r>
              <a:rPr lang="en-US" sz="2400" dirty="0" err="1"/>
              <a:t>Jika</a:t>
            </a:r>
            <a:r>
              <a:rPr lang="en-US" sz="2400" dirty="0"/>
              <a:t> </a:t>
            </a:r>
            <a:r>
              <a:rPr lang="en-US" sz="2400" dirty="0" err="1"/>
              <a:t>nifasnya</a:t>
            </a:r>
            <a:r>
              <a:rPr lang="en-US" sz="2400" dirty="0"/>
              <a:t> </a:t>
            </a:r>
            <a:r>
              <a:rPr lang="en-US" sz="2400" dirty="0" err="1"/>
              <a:t>melebihi</a:t>
            </a:r>
            <a:r>
              <a:rPr lang="en-US" sz="2400" dirty="0"/>
              <a:t> </a:t>
            </a:r>
            <a:r>
              <a:rPr lang="en-US" sz="2400" dirty="0" err="1"/>
              <a:t>waktu</a:t>
            </a:r>
            <a:r>
              <a:rPr lang="en-US" sz="2400" dirty="0"/>
              <a:t> normal, </a:t>
            </a:r>
            <a:r>
              <a:rPr lang="en-US" sz="2400" dirty="0" err="1"/>
              <a:t>maka</a:t>
            </a:r>
            <a:r>
              <a:rPr lang="en-US" sz="2400" dirty="0"/>
              <a:t> </a:t>
            </a:r>
            <a:r>
              <a:rPr lang="en-US" sz="2400" dirty="0" err="1"/>
              <a:t>harus</a:t>
            </a:r>
            <a:r>
              <a:rPr lang="en-US" sz="2400" dirty="0"/>
              <a:t> </a:t>
            </a:r>
            <a:r>
              <a:rPr lang="en-US" sz="2400" dirty="0" err="1"/>
              <a:t>memberikan</a:t>
            </a:r>
            <a:r>
              <a:rPr lang="en-US" sz="2400" dirty="0"/>
              <a:t> advice </a:t>
            </a:r>
            <a:r>
              <a:rPr lang="en-US" sz="2400" dirty="0" err="1"/>
              <a:t>bahwa</a:t>
            </a:r>
            <a:r>
              <a:rPr lang="en-US" sz="2400" dirty="0"/>
              <a:t> </a:t>
            </a:r>
            <a:r>
              <a:rPr lang="en-US" sz="2400" dirty="0" err="1"/>
              <a:t>darah</a:t>
            </a:r>
            <a:r>
              <a:rPr lang="en-US" sz="2400" dirty="0"/>
              <a:t> </a:t>
            </a:r>
            <a:r>
              <a:rPr lang="en-US" sz="2400" dirty="0" err="1"/>
              <a:t>tersebut</a:t>
            </a:r>
            <a:r>
              <a:rPr lang="en-US" sz="2400" dirty="0"/>
              <a:t> abnormal </a:t>
            </a:r>
            <a:r>
              <a:rPr lang="en-US" sz="2400" dirty="0" err="1"/>
              <a:t>dan</a:t>
            </a:r>
            <a:r>
              <a:rPr lang="en-US" sz="2400" dirty="0"/>
              <a:t> </a:t>
            </a:r>
            <a:r>
              <a:rPr lang="en-US" sz="2400" dirty="0" err="1"/>
              <a:t>kewajiban</a:t>
            </a:r>
            <a:r>
              <a:rPr lang="en-US" sz="2400" dirty="0"/>
              <a:t> </a:t>
            </a:r>
            <a:r>
              <a:rPr lang="en-US" sz="2400" dirty="0" err="1"/>
              <a:t>ibadah</a:t>
            </a:r>
            <a:r>
              <a:rPr lang="en-US" sz="2400" dirty="0"/>
              <a:t> </a:t>
            </a:r>
            <a:r>
              <a:rPr lang="en-US" sz="2400" dirty="0" err="1"/>
              <a:t>harus</a:t>
            </a:r>
            <a:r>
              <a:rPr lang="en-US" sz="2400" dirty="0"/>
              <a:t> </a:t>
            </a:r>
            <a:r>
              <a:rPr lang="en-US" sz="2400" dirty="0" err="1"/>
              <a:t>segera</a:t>
            </a:r>
            <a:r>
              <a:rPr lang="en-US" sz="2400" dirty="0"/>
              <a:t> </a:t>
            </a:r>
            <a:r>
              <a:rPr lang="en-US" sz="2400" dirty="0" err="1"/>
              <a:t>dijalankan</a:t>
            </a:r>
            <a:r>
              <a:rPr lang="en-US" sz="2400" dirty="0"/>
              <a:t>.</a:t>
            </a:r>
            <a:endParaRPr lang="id-ID" sz="2400" dirty="0"/>
          </a:p>
          <a:p>
            <a:pPr lvl="0"/>
            <a:r>
              <a:rPr lang="en-US" sz="2400" b="1" dirty="0" err="1"/>
              <a:t>Eklamsia</a:t>
            </a:r>
            <a:r>
              <a:rPr lang="en-US" sz="2400" b="1" dirty="0"/>
              <a:t> pada </a:t>
            </a:r>
            <a:r>
              <a:rPr lang="en-US" sz="2400" b="1" dirty="0" err="1"/>
              <a:t>ibu-ibu</a:t>
            </a:r>
            <a:r>
              <a:rPr lang="en-US" sz="2400" b="1" dirty="0"/>
              <a:t> </a:t>
            </a:r>
            <a:r>
              <a:rPr lang="en-US" sz="2400" b="1" dirty="0" err="1"/>
              <a:t>hamil</a:t>
            </a:r>
            <a:r>
              <a:rPr lang="en-US" sz="2400" b="1" dirty="0"/>
              <a:t> </a:t>
            </a:r>
            <a:r>
              <a:rPr lang="en-US" sz="2400" b="1" dirty="0" err="1"/>
              <a:t>akan</a:t>
            </a:r>
            <a:r>
              <a:rPr lang="en-US" sz="2400" dirty="0"/>
              <a:t> </a:t>
            </a:r>
            <a:r>
              <a:rPr lang="en-US" sz="2400" dirty="0" err="1"/>
              <a:t>menimbulkan</a:t>
            </a:r>
            <a:r>
              <a:rPr lang="en-US" sz="2400" dirty="0"/>
              <a:t> </a:t>
            </a:r>
            <a:r>
              <a:rPr lang="en-US" sz="2400" dirty="0" err="1"/>
              <a:t>reaksi</a:t>
            </a:r>
            <a:r>
              <a:rPr lang="en-US" sz="2400" dirty="0"/>
              <a:t> </a:t>
            </a:r>
            <a:r>
              <a:rPr lang="en-US" sz="2400" dirty="0" err="1"/>
              <a:t>kemudian</a:t>
            </a:r>
            <a:r>
              <a:rPr lang="en-US" sz="2400" dirty="0"/>
              <a:t> </a:t>
            </a:r>
            <a:r>
              <a:rPr lang="en-US" sz="2400" dirty="0" err="1"/>
              <a:t>tubuhnya</a:t>
            </a:r>
            <a:r>
              <a:rPr lang="en-US" sz="2400" dirty="0"/>
              <a:t> </a:t>
            </a:r>
            <a:r>
              <a:rPr lang="en-US" sz="2400" dirty="0" err="1"/>
              <a:t>membuat</a:t>
            </a:r>
            <a:r>
              <a:rPr lang="en-US" sz="2400" dirty="0"/>
              <a:t> </a:t>
            </a:r>
            <a:r>
              <a:rPr lang="en-US" sz="2400" dirty="0" err="1"/>
              <a:t>reaksi</a:t>
            </a:r>
            <a:r>
              <a:rPr lang="en-US" sz="2400" dirty="0"/>
              <a:t> pada </a:t>
            </a:r>
            <a:r>
              <a:rPr lang="en-US" sz="2400" dirty="0" err="1"/>
              <a:t>kehamilannya</a:t>
            </a:r>
            <a:r>
              <a:rPr lang="en-US" sz="2400" dirty="0"/>
              <a:t> </a:t>
            </a:r>
            <a:r>
              <a:rPr lang="en-US" sz="2400" dirty="0" err="1"/>
              <a:t>dengan</a:t>
            </a:r>
            <a:r>
              <a:rPr lang="en-US" sz="2400" dirty="0"/>
              <a:t> </a:t>
            </a:r>
            <a:r>
              <a:rPr lang="en-US" sz="2400" dirty="0" err="1"/>
              <a:t>tensi</a:t>
            </a:r>
            <a:r>
              <a:rPr lang="en-US" sz="2400" dirty="0"/>
              <a:t> </a:t>
            </a:r>
            <a:r>
              <a:rPr lang="en-US" sz="2400" dirty="0" err="1"/>
              <a:t>semakin</a:t>
            </a:r>
            <a:r>
              <a:rPr lang="en-US" sz="2400" dirty="0"/>
              <a:t> </a:t>
            </a:r>
            <a:r>
              <a:rPr lang="en-US" sz="2400" dirty="0" err="1"/>
              <a:t>tinggi</a:t>
            </a:r>
            <a:r>
              <a:rPr lang="en-US" sz="2400" dirty="0"/>
              <a:t>, </a:t>
            </a:r>
            <a:r>
              <a:rPr lang="en-US" sz="2400" dirty="0" err="1"/>
              <a:t>ginjal</a:t>
            </a:r>
            <a:r>
              <a:rPr lang="en-US" sz="2400" dirty="0"/>
              <a:t> </a:t>
            </a:r>
            <a:r>
              <a:rPr lang="en-US" sz="2400" dirty="0" err="1"/>
              <a:t>mengeluarkan</a:t>
            </a:r>
            <a:r>
              <a:rPr lang="en-US" sz="2400" dirty="0"/>
              <a:t> protein </a:t>
            </a:r>
            <a:r>
              <a:rPr lang="en-US" sz="2400" dirty="0" err="1"/>
              <a:t>secara</a:t>
            </a:r>
            <a:r>
              <a:rPr lang="en-US" sz="2400" dirty="0"/>
              <a:t> massif </a:t>
            </a:r>
            <a:r>
              <a:rPr lang="en-US" sz="2400" dirty="0" err="1"/>
              <a:t>maka</a:t>
            </a:r>
            <a:r>
              <a:rPr lang="en-US" sz="2400" dirty="0"/>
              <a:t> </a:t>
            </a:r>
            <a:r>
              <a:rPr lang="en-US" sz="2400" dirty="0" err="1"/>
              <a:t>terjadi</a:t>
            </a:r>
            <a:r>
              <a:rPr lang="en-US" sz="2400" dirty="0"/>
              <a:t> </a:t>
            </a:r>
            <a:r>
              <a:rPr lang="en-US" sz="2400" dirty="0" err="1"/>
              <a:t>hipopoteinemia</a:t>
            </a:r>
            <a:r>
              <a:rPr lang="en-US" sz="2400" dirty="0"/>
              <a:t>. </a:t>
            </a:r>
            <a:r>
              <a:rPr lang="en-US" sz="2400" dirty="0" err="1"/>
              <a:t>Maka</a:t>
            </a:r>
            <a:r>
              <a:rPr lang="en-US" sz="2400" dirty="0"/>
              <a:t> </a:t>
            </a:r>
            <a:r>
              <a:rPr lang="en-US" sz="2400" dirty="0" err="1"/>
              <a:t>jika</a:t>
            </a:r>
            <a:r>
              <a:rPr lang="en-US" sz="2400" dirty="0"/>
              <a:t> </a:t>
            </a:r>
            <a:r>
              <a:rPr lang="en-US" sz="2400" dirty="0" err="1"/>
              <a:t>dibiarkan</a:t>
            </a:r>
            <a:r>
              <a:rPr lang="en-US" sz="2400" dirty="0"/>
              <a:t> </a:t>
            </a:r>
            <a:r>
              <a:rPr lang="en-US" sz="2400" dirty="0" err="1"/>
              <a:t>akan</a:t>
            </a:r>
            <a:r>
              <a:rPr lang="en-US" sz="2400" dirty="0"/>
              <a:t> </a:t>
            </a:r>
            <a:r>
              <a:rPr lang="en-US" sz="2400" dirty="0" err="1"/>
              <a:t>mengakibatkan</a:t>
            </a:r>
            <a:r>
              <a:rPr lang="en-US" sz="2400" dirty="0"/>
              <a:t> </a:t>
            </a:r>
            <a:r>
              <a:rPr lang="en-US" sz="2400" dirty="0" err="1"/>
              <a:t>gangguan</a:t>
            </a:r>
            <a:r>
              <a:rPr lang="en-US" sz="2400" dirty="0"/>
              <a:t> neurologic (</a:t>
            </a:r>
            <a:r>
              <a:rPr lang="en-US" sz="2400" dirty="0" err="1"/>
              <a:t>kejang-kejang</a:t>
            </a:r>
            <a:r>
              <a:rPr lang="en-US" sz="2400" dirty="0"/>
              <a:t>) </a:t>
            </a:r>
            <a:r>
              <a:rPr lang="en-US" sz="2400" dirty="0">
                <a:sym typeface="Wingdings" panose="05000000000000000000" pitchFamily="2" charset="2"/>
              </a:rPr>
              <a:t></a:t>
            </a:r>
            <a:r>
              <a:rPr lang="en-US" sz="2400" dirty="0" err="1"/>
              <a:t>Biasanya</a:t>
            </a:r>
            <a:r>
              <a:rPr lang="en-US" sz="2400" dirty="0"/>
              <a:t> </a:t>
            </a:r>
            <a:r>
              <a:rPr lang="en-US" sz="2400" dirty="0" err="1"/>
              <a:t>keputusan</a:t>
            </a:r>
            <a:r>
              <a:rPr lang="en-US" sz="2400" dirty="0"/>
              <a:t> yang </a:t>
            </a:r>
            <a:r>
              <a:rPr lang="en-US" sz="2400" dirty="0" err="1"/>
              <a:t>diambil</a:t>
            </a:r>
            <a:r>
              <a:rPr lang="en-US" sz="2400" dirty="0"/>
              <a:t> </a:t>
            </a:r>
            <a:r>
              <a:rPr lang="en-US" sz="2400" dirty="0" err="1"/>
              <a:t>oleh</a:t>
            </a:r>
            <a:r>
              <a:rPr lang="en-US" sz="2400" dirty="0"/>
              <a:t> </a:t>
            </a:r>
            <a:r>
              <a:rPr lang="en-US" sz="2400" dirty="0" err="1"/>
              <a:t>ahli</a:t>
            </a:r>
            <a:r>
              <a:rPr lang="en-US" sz="2400" dirty="0"/>
              <a:t> </a:t>
            </a:r>
            <a:r>
              <a:rPr lang="en-US" sz="2400" dirty="0" err="1"/>
              <a:t>obsgyn</a:t>
            </a:r>
            <a:r>
              <a:rPr lang="en-US" sz="2400" dirty="0"/>
              <a:t> </a:t>
            </a:r>
            <a:r>
              <a:rPr lang="en-US" sz="2400" dirty="0" err="1"/>
              <a:t>adalah</a:t>
            </a:r>
            <a:r>
              <a:rPr lang="en-US" sz="2400" dirty="0"/>
              <a:t> </a:t>
            </a:r>
            <a:r>
              <a:rPr lang="en-US" sz="2400" dirty="0" err="1"/>
              <a:t>memprioritaskan</a:t>
            </a:r>
            <a:r>
              <a:rPr lang="en-US" sz="2400" dirty="0"/>
              <a:t> </a:t>
            </a:r>
            <a:r>
              <a:rPr lang="en-US" sz="2400" dirty="0" err="1"/>
              <a:t>penyelamatan</a:t>
            </a:r>
            <a:r>
              <a:rPr lang="en-US" sz="2400" dirty="0"/>
              <a:t> </a:t>
            </a:r>
            <a:r>
              <a:rPr lang="en-US" sz="2400" dirty="0" err="1"/>
              <a:t>pada</a:t>
            </a:r>
            <a:r>
              <a:rPr lang="en-US" sz="2400" dirty="0"/>
              <a:t> </a:t>
            </a:r>
            <a:r>
              <a:rPr lang="en-US" sz="2400" dirty="0" err="1"/>
              <a:t>ibu</a:t>
            </a:r>
            <a:r>
              <a:rPr lang="en-US" sz="2400" dirty="0"/>
              <a:t>, </a:t>
            </a:r>
            <a:r>
              <a:rPr lang="en-US" sz="2400" dirty="0" err="1"/>
              <a:t>karena</a:t>
            </a:r>
            <a:r>
              <a:rPr lang="en-US" sz="2400" dirty="0"/>
              <a:t> yang </a:t>
            </a:r>
            <a:r>
              <a:rPr lang="en-US" sz="2400" dirty="0" err="1"/>
              <a:t>menyebabkan</a:t>
            </a:r>
            <a:r>
              <a:rPr lang="en-US" sz="2400" dirty="0"/>
              <a:t> </a:t>
            </a:r>
            <a:r>
              <a:rPr lang="en-US" sz="2400" dirty="0" err="1"/>
              <a:t>kondisi</a:t>
            </a:r>
            <a:r>
              <a:rPr lang="en-US" sz="2400" dirty="0"/>
              <a:t> </a:t>
            </a:r>
            <a:r>
              <a:rPr lang="en-US" sz="2400" dirty="0" err="1"/>
              <a:t>ibu</a:t>
            </a:r>
            <a:r>
              <a:rPr lang="en-US" sz="2400" dirty="0"/>
              <a:t> </a:t>
            </a:r>
            <a:r>
              <a:rPr lang="en-US" sz="2400" dirty="0" err="1"/>
              <a:t>seperti</a:t>
            </a:r>
            <a:r>
              <a:rPr lang="en-US" sz="2400" dirty="0"/>
              <a:t> </a:t>
            </a:r>
            <a:r>
              <a:rPr lang="en-US" sz="2400" dirty="0" err="1"/>
              <a:t>itu</a:t>
            </a:r>
            <a:r>
              <a:rPr lang="en-US" sz="2400" dirty="0"/>
              <a:t> </a:t>
            </a:r>
            <a:r>
              <a:rPr lang="en-US" sz="2400" dirty="0" err="1"/>
              <a:t>adalah</a:t>
            </a:r>
            <a:r>
              <a:rPr lang="en-US" sz="2400" dirty="0"/>
              <a:t> </a:t>
            </a:r>
            <a:r>
              <a:rPr lang="en-US" sz="2400" dirty="0" err="1"/>
              <a:t>adanya</a:t>
            </a:r>
            <a:r>
              <a:rPr lang="en-US" sz="2400" dirty="0"/>
              <a:t> </a:t>
            </a:r>
            <a:r>
              <a:rPr lang="en-US" sz="2400" dirty="0" err="1"/>
              <a:t>bayi</a:t>
            </a:r>
            <a:r>
              <a:rPr lang="en-US" sz="2400" dirty="0"/>
              <a:t> di </a:t>
            </a:r>
            <a:r>
              <a:rPr lang="en-US" sz="2400" dirty="0" err="1"/>
              <a:t>dalam</a:t>
            </a:r>
            <a:r>
              <a:rPr lang="en-US" sz="2400" dirty="0"/>
              <a:t> </a:t>
            </a:r>
            <a:r>
              <a:rPr lang="en-US" sz="2400" dirty="0" err="1"/>
              <a:t>rahimnya</a:t>
            </a:r>
            <a:endParaRPr lang="id-ID" sz="2400" dirty="0"/>
          </a:p>
          <a:p>
            <a:pPr marL="0" indent="0">
              <a:buNone/>
            </a:pPr>
            <a:endParaRPr lang="id-ID" sz="2400" dirty="0"/>
          </a:p>
        </p:txBody>
      </p:sp>
    </p:spTree>
    <p:extLst>
      <p:ext uri="{BB962C8B-B14F-4D97-AF65-F5344CB8AC3E}">
        <p14:creationId xmlns:p14="http://schemas.microsoft.com/office/powerpoint/2010/main" val="380250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0FCF-2043-48F5-9767-B17A11925223}"/>
              </a:ext>
            </a:extLst>
          </p:cNvPr>
          <p:cNvSpPr>
            <a:spLocks noGrp="1"/>
          </p:cNvSpPr>
          <p:nvPr>
            <p:ph type="title"/>
          </p:nvPr>
        </p:nvSpPr>
        <p:spPr/>
        <p:txBody>
          <a:bodyPr/>
          <a:lstStyle/>
          <a:p>
            <a:r>
              <a:rPr lang="id-ID" dirty="0"/>
              <a:t>Diferensiasi Gender dan identitas gender</a:t>
            </a:r>
          </a:p>
        </p:txBody>
      </p:sp>
      <p:sp>
        <p:nvSpPr>
          <p:cNvPr id="3" name="Content Placeholder 2">
            <a:extLst>
              <a:ext uri="{FF2B5EF4-FFF2-40B4-BE49-F238E27FC236}">
                <a16:creationId xmlns:a16="http://schemas.microsoft.com/office/drawing/2014/main" id="{FA2DFE4A-3A89-44E1-B924-AE4534996A43}"/>
              </a:ext>
            </a:extLst>
          </p:cNvPr>
          <p:cNvSpPr>
            <a:spLocks noGrp="1"/>
          </p:cNvSpPr>
          <p:nvPr>
            <p:ph idx="1"/>
          </p:nvPr>
        </p:nvSpPr>
        <p:spPr/>
        <p:txBody>
          <a:bodyPr>
            <a:normAutofit/>
          </a:bodyPr>
          <a:lstStyle/>
          <a:p>
            <a:r>
              <a:rPr lang="en-US" sz="3200" b="1" dirty="0" err="1"/>
              <a:t>Hermafrodit</a:t>
            </a:r>
            <a:r>
              <a:rPr lang="en-US" sz="3200" b="1" dirty="0"/>
              <a:t>/</a:t>
            </a:r>
            <a:r>
              <a:rPr lang="id-ID" sz="3200" b="1" dirty="0"/>
              <a:t>hermaphrodite/</a:t>
            </a:r>
            <a:r>
              <a:rPr lang="en-US" sz="3200" b="1" dirty="0" err="1"/>
              <a:t>banci</a:t>
            </a:r>
            <a:r>
              <a:rPr lang="en-US" sz="3200" dirty="0"/>
              <a:t> </a:t>
            </a:r>
            <a:r>
              <a:rPr lang="en-US" sz="3200" dirty="0">
                <a:sym typeface="Wingdings" panose="05000000000000000000" pitchFamily="2" charset="2"/>
              </a:rPr>
              <a:t></a:t>
            </a:r>
            <a:r>
              <a:rPr lang="en-US" sz="3200" dirty="0"/>
              <a:t> </a:t>
            </a:r>
            <a:r>
              <a:rPr lang="en-US" sz="3200" dirty="0" err="1"/>
              <a:t>hubungan</a:t>
            </a:r>
            <a:r>
              <a:rPr lang="en-US" sz="3200" dirty="0"/>
              <a:t> </a:t>
            </a:r>
            <a:r>
              <a:rPr lang="en-US" sz="3200" dirty="0" err="1"/>
              <a:t>perkawinan</a:t>
            </a:r>
            <a:r>
              <a:rPr lang="en-US" sz="3200" dirty="0"/>
              <a:t> dan </a:t>
            </a:r>
            <a:r>
              <a:rPr lang="en-US" sz="3200" dirty="0" err="1"/>
              <a:t>warisan</a:t>
            </a:r>
            <a:r>
              <a:rPr lang="en-US" sz="3200" dirty="0"/>
              <a:t> </a:t>
            </a:r>
            <a:r>
              <a:rPr lang="en-US" sz="3200" dirty="0" err="1"/>
              <a:t>akan</a:t>
            </a:r>
            <a:r>
              <a:rPr lang="en-US" sz="3200" dirty="0"/>
              <a:t> </a:t>
            </a:r>
            <a:r>
              <a:rPr lang="en-US" sz="3200" dirty="0" err="1"/>
              <a:t>terganggu</a:t>
            </a:r>
            <a:r>
              <a:rPr lang="en-US" sz="3200" dirty="0"/>
              <a:t>. Karena </a:t>
            </a:r>
            <a:r>
              <a:rPr lang="en-US" sz="3200" dirty="0" err="1"/>
              <a:t>dalam</a:t>
            </a:r>
            <a:r>
              <a:rPr lang="en-US" sz="3200" dirty="0"/>
              <a:t> </a:t>
            </a:r>
            <a:r>
              <a:rPr lang="en-US" sz="3200" dirty="0" err="1"/>
              <a:t>islam</a:t>
            </a:r>
            <a:r>
              <a:rPr lang="en-US" sz="3200" dirty="0"/>
              <a:t> </a:t>
            </a:r>
            <a:r>
              <a:rPr lang="en-US" sz="3200" dirty="0" err="1"/>
              <a:t>tidak</a:t>
            </a:r>
            <a:r>
              <a:rPr lang="en-US" sz="3200" dirty="0"/>
              <a:t> </a:t>
            </a:r>
            <a:r>
              <a:rPr lang="en-US" sz="3200" dirty="0" err="1"/>
              <a:t>ada</a:t>
            </a:r>
            <a:r>
              <a:rPr lang="en-US" sz="3200" dirty="0"/>
              <a:t> </a:t>
            </a:r>
            <a:r>
              <a:rPr lang="en-US" sz="3200" dirty="0" err="1"/>
              <a:t>penjelasan</a:t>
            </a:r>
            <a:r>
              <a:rPr lang="en-US" sz="3200" dirty="0"/>
              <a:t> </a:t>
            </a:r>
            <a:r>
              <a:rPr lang="en-US" sz="3200" dirty="0" err="1"/>
              <a:t>bagian</a:t>
            </a:r>
            <a:r>
              <a:rPr lang="en-US" sz="3200" dirty="0"/>
              <a:t> </a:t>
            </a:r>
            <a:r>
              <a:rPr lang="en-US" sz="3200" dirty="0" err="1"/>
              <a:t>waris</a:t>
            </a:r>
            <a:r>
              <a:rPr lang="en-US" sz="3200" dirty="0"/>
              <a:t> </a:t>
            </a:r>
            <a:r>
              <a:rPr lang="en-US" sz="3200" dirty="0" err="1"/>
              <a:t>untuk</a:t>
            </a:r>
            <a:r>
              <a:rPr lang="en-US" sz="3200" dirty="0"/>
              <a:t> </a:t>
            </a:r>
            <a:r>
              <a:rPr lang="en-US" sz="3200" dirty="0" err="1"/>
              <a:t>banci</a:t>
            </a:r>
            <a:r>
              <a:rPr lang="en-US" sz="3200" dirty="0"/>
              <a:t>.</a:t>
            </a:r>
            <a:endParaRPr lang="id-ID" sz="3200" dirty="0"/>
          </a:p>
          <a:p>
            <a:r>
              <a:rPr lang="en-US" sz="3200" b="1" dirty="0"/>
              <a:t>True hermaphroditism</a:t>
            </a:r>
            <a:r>
              <a:rPr lang="id-ID" sz="3200" b="1" dirty="0"/>
              <a:t> </a:t>
            </a:r>
            <a:r>
              <a:rPr lang="id-ID" sz="3200" dirty="0">
                <a:sym typeface="Wingdings" panose="05000000000000000000" pitchFamily="2" charset="2"/>
              </a:rPr>
              <a:t> </a:t>
            </a:r>
            <a:r>
              <a:rPr lang="en-US" sz="3200" dirty="0"/>
              <a:t>Ovarian and testicular tissue in the same individual (either bilateral or unilateral </a:t>
            </a:r>
            <a:r>
              <a:rPr lang="en-US" sz="3200" dirty="0" err="1"/>
              <a:t>ovatestes</a:t>
            </a:r>
            <a:r>
              <a:rPr lang="en-US" sz="3200" dirty="0"/>
              <a:t> or separate testis and ovary) with or without abnormal genitalia</a:t>
            </a:r>
            <a:endParaRPr lang="id-ID" sz="3200" dirty="0"/>
          </a:p>
        </p:txBody>
      </p:sp>
    </p:spTree>
    <p:extLst>
      <p:ext uri="{BB962C8B-B14F-4D97-AF65-F5344CB8AC3E}">
        <p14:creationId xmlns:p14="http://schemas.microsoft.com/office/powerpoint/2010/main" val="85799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AA41-364C-4E22-A1BA-ECA942BE1F1D}"/>
              </a:ext>
            </a:extLst>
          </p:cNvPr>
          <p:cNvSpPr>
            <a:spLocks noGrp="1"/>
          </p:cNvSpPr>
          <p:nvPr>
            <p:ph type="title"/>
          </p:nvPr>
        </p:nvSpPr>
        <p:spPr/>
        <p:txBody>
          <a:bodyPr/>
          <a:lstStyle/>
          <a:p>
            <a:r>
              <a:rPr lang="id-ID" dirty="0"/>
              <a:t>Gangguan di bidang obsgyn</a:t>
            </a:r>
          </a:p>
        </p:txBody>
      </p:sp>
      <p:sp>
        <p:nvSpPr>
          <p:cNvPr id="3" name="Content Placeholder 2">
            <a:extLst>
              <a:ext uri="{FF2B5EF4-FFF2-40B4-BE49-F238E27FC236}">
                <a16:creationId xmlns:a16="http://schemas.microsoft.com/office/drawing/2014/main" id="{85843AE9-21CB-4C99-9A46-33D013A16AF5}"/>
              </a:ext>
            </a:extLst>
          </p:cNvPr>
          <p:cNvSpPr>
            <a:spLocks noGrp="1"/>
          </p:cNvSpPr>
          <p:nvPr>
            <p:ph idx="1"/>
          </p:nvPr>
        </p:nvSpPr>
        <p:spPr>
          <a:xfrm>
            <a:off x="685800" y="1762540"/>
            <a:ext cx="10820400" cy="4797286"/>
          </a:xfrm>
        </p:spPr>
        <p:txBody>
          <a:bodyPr>
            <a:normAutofit lnSpcReduction="10000"/>
          </a:bodyPr>
          <a:lstStyle/>
          <a:p>
            <a:r>
              <a:rPr lang="id-ID" sz="2000" dirty="0"/>
              <a:t>Mastectomy </a:t>
            </a:r>
            <a:r>
              <a:rPr lang="id-ID" sz="2000" dirty="0">
                <a:sym typeface="Wingdings" panose="05000000000000000000" pitchFamily="2" charset="2"/>
              </a:rPr>
              <a:t></a:t>
            </a:r>
            <a:r>
              <a:rPr lang="id-ID" sz="2000" dirty="0"/>
              <a:t> kosmetik </a:t>
            </a:r>
            <a:r>
              <a:rPr lang="id-ID" sz="2000" dirty="0">
                <a:sym typeface="Wingdings" panose="05000000000000000000" pitchFamily="2" charset="2"/>
              </a:rPr>
              <a:t></a:t>
            </a:r>
            <a:r>
              <a:rPr lang="id-ID" sz="2000" dirty="0"/>
              <a:t> hubungan perkawinan. Solusi </a:t>
            </a:r>
            <a:r>
              <a:rPr lang="id-ID" sz="2000" dirty="0">
                <a:sym typeface="Wingdings" panose="05000000000000000000" pitchFamily="2" charset="2"/>
              </a:rPr>
              <a:t> bedah plastik payudara</a:t>
            </a:r>
            <a:endParaRPr lang="id-ID" sz="2000" dirty="0"/>
          </a:p>
          <a:p>
            <a:r>
              <a:rPr lang="id-ID" sz="2000" dirty="0"/>
              <a:t>Sumbangan ovum (keluar setiap bulan)</a:t>
            </a:r>
            <a:r>
              <a:rPr lang="id-ID" sz="2000" dirty="0">
                <a:sym typeface="Wingdings" panose="05000000000000000000" pitchFamily="2" charset="2"/>
              </a:rPr>
              <a:t></a:t>
            </a:r>
            <a:r>
              <a:rPr lang="id-ID" sz="2000" dirty="0"/>
              <a:t> bayi tabung </a:t>
            </a:r>
            <a:r>
              <a:rPr lang="id-ID" sz="2000" dirty="0">
                <a:sym typeface="Wingdings" panose="05000000000000000000" pitchFamily="2" charset="2"/>
              </a:rPr>
              <a:t></a:t>
            </a:r>
            <a:r>
              <a:rPr lang="id-ID" sz="2000" dirty="0"/>
              <a:t>untuk infertilitas anovulation. Jadi pada wanita infertile, maka telurnya ditumbungkembangkan di luar kemudian disimpan di rahim </a:t>
            </a:r>
            <a:r>
              <a:rPr lang="id-ID" sz="2000" dirty="0">
                <a:solidFill>
                  <a:srgbClr val="FFFF00"/>
                </a:solidFill>
              </a:rPr>
              <a:t>orang lain </a:t>
            </a:r>
            <a:r>
              <a:rPr lang="id-ID" sz="2000" dirty="0">
                <a:solidFill>
                  <a:srgbClr val="FFFF00"/>
                </a:solidFill>
                <a:sym typeface="Wingdings" panose="05000000000000000000" pitchFamily="2" charset="2"/>
              </a:rPr>
              <a:t> haram</a:t>
            </a:r>
            <a:r>
              <a:rPr lang="id-ID" sz="2000" dirty="0"/>
              <a:t>. Dalilnya:</a:t>
            </a:r>
          </a:p>
          <a:p>
            <a:endParaRPr lang="id-ID" sz="2000" dirty="0"/>
          </a:p>
          <a:p>
            <a:r>
              <a:rPr lang="id-ID" sz="2000" dirty="0"/>
              <a:t>	</a:t>
            </a:r>
            <a:r>
              <a:rPr lang="ar-AE" sz="2000" dirty="0"/>
              <a:t>وَالْمُحْصَنَاتُ مِنَ النِّسَاءِ إِلَّا مَا مَلَكَتْ أَيْمَانُكُمْ ۖ كِتَابَ اللَّهِ عَلَيْكُمْ ۚ وَأُحِلَّ لَكُم مَّا وَرَاءَ ذَ‌ٰلِكُمْ أَن تَبْتَغُوا بِأَمْوَالِكُم مُّحْصِنِينَ غَيْرَ مُسَافِحِينَ ۚ فَمَا اسْتَمْتَعْتُم بِهِ مِنْهُنَّ فَآتُوهُنَّ أُجُورَهُنَّ فَرِيضَةً ۚ وَلَا جُنَاحَ عَلَيْكُمْ فِيمَا تَرَاضَيْتُم بِهِ مِن بَعْدِ الْفَرِيضَةِ ۚ إِنَّ اللَّهَ كَانَ عَلِيمًا حَكِيمًا </a:t>
            </a:r>
          </a:p>
          <a:p>
            <a:r>
              <a:rPr lang="id-ID" sz="2000" dirty="0">
                <a:solidFill>
                  <a:srgbClr val="FFFF00"/>
                </a:solidFill>
              </a:rPr>
              <a:t>dan (diharamkan juga kamu mengawini) wanita yang bersuami, kecuali budak-budak yang kamu miliki (Allah telah menetapkan hukum itu) sebagai ketetapan-Nya atas kamu. Dan dihalalkan bagi kamu selain yang demikian (yaitu) mencari isteri-isteri dengan hartamu untuk dikawini bukan untuk berzina. Maka isteri-isteri yang telah kamu ni'mati (campuri) di antara mereka, berikanlah kepada mereka maharnya (dengan sempurna), sebagai suatu kewajiban; dan tiadalah mengapa bagi kamu terhadap sesuatu yang kamu telah saling merelakannya, sesudah menentukan mahar itu . Sesungguhnya Allah Maha Mengetahui lagi Maha Bijaksana.   (An Nisaa: 24)</a:t>
            </a:r>
          </a:p>
        </p:txBody>
      </p:sp>
    </p:spTree>
    <p:extLst>
      <p:ext uri="{BB962C8B-B14F-4D97-AF65-F5344CB8AC3E}">
        <p14:creationId xmlns:p14="http://schemas.microsoft.com/office/powerpoint/2010/main" val="276070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CFED-89DB-4291-A1DA-81C3E661431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70A46682-AE3A-43E6-8465-789A3161F0F0}"/>
              </a:ext>
            </a:extLst>
          </p:cNvPr>
          <p:cNvSpPr>
            <a:spLocks noGrp="1"/>
          </p:cNvSpPr>
          <p:nvPr>
            <p:ph idx="1"/>
          </p:nvPr>
        </p:nvSpPr>
        <p:spPr/>
        <p:txBody>
          <a:bodyPr/>
          <a:lstStyle/>
          <a:p>
            <a:r>
              <a:rPr lang="id-ID" dirty="0">
                <a:hlinkClick r:id="rId2"/>
              </a:rPr>
              <a:t>https://abuabdurrohmanmanado.org/2012/08/21/inilah-cara-shalat-dan-wudhu-pasien-yang-beserngompolan-inkontinensia-urine/</a:t>
            </a:r>
            <a:endParaRPr lang="id-ID" dirty="0"/>
          </a:p>
          <a:p>
            <a:endParaRPr lang="id-ID" dirty="0"/>
          </a:p>
        </p:txBody>
      </p:sp>
    </p:spTree>
    <p:extLst>
      <p:ext uri="{BB962C8B-B14F-4D97-AF65-F5344CB8AC3E}">
        <p14:creationId xmlns:p14="http://schemas.microsoft.com/office/powerpoint/2010/main" val="298489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99989-48CF-4420-8083-18653E3D963B}"/>
              </a:ext>
            </a:extLst>
          </p:cNvPr>
          <p:cNvSpPr>
            <a:spLocks noGrp="1"/>
          </p:cNvSpPr>
          <p:nvPr>
            <p:ph idx="1"/>
          </p:nvPr>
        </p:nvSpPr>
        <p:spPr>
          <a:xfrm>
            <a:off x="993912" y="1391480"/>
            <a:ext cx="10230678" cy="4651512"/>
          </a:xfrm>
        </p:spPr>
        <p:txBody>
          <a:bodyPr>
            <a:normAutofit/>
          </a:bodyPr>
          <a:lstStyle/>
          <a:p>
            <a:pPr marL="0" indent="0">
              <a:buNone/>
            </a:pPr>
            <a:r>
              <a:rPr lang="id-ID" sz="4000" dirty="0"/>
              <a:t>Beberapa penyakit yang terjadi di sistem urogenital antara lain:</a:t>
            </a:r>
          </a:p>
          <a:p>
            <a:pPr marL="457200" indent="-457200">
              <a:buFont typeface="+mj-lt"/>
              <a:buAutoNum type="arabicPeriod"/>
            </a:pPr>
            <a:r>
              <a:rPr lang="id-ID" sz="3600" dirty="0"/>
              <a:t>Gangguan pada sistem saluran kencing </a:t>
            </a:r>
          </a:p>
          <a:p>
            <a:pPr marL="457200" indent="-457200">
              <a:buFont typeface="+mj-lt"/>
              <a:buAutoNum type="arabicPeriod"/>
            </a:pPr>
            <a:r>
              <a:rPr lang="id-ID" sz="3600" dirty="0"/>
              <a:t>Gangguan saluran reproduksi laki-laki </a:t>
            </a:r>
          </a:p>
          <a:p>
            <a:pPr marL="457200" indent="-457200">
              <a:buFont typeface="+mj-lt"/>
              <a:buAutoNum type="arabicPeriod"/>
            </a:pPr>
            <a:r>
              <a:rPr lang="id-ID" sz="3600" dirty="0"/>
              <a:t>Gangguan saluran reproduksi wanita </a:t>
            </a:r>
          </a:p>
          <a:p>
            <a:pPr marL="457200" indent="-457200">
              <a:buFont typeface="+mj-lt"/>
              <a:buAutoNum type="arabicPeriod"/>
            </a:pPr>
            <a:r>
              <a:rPr lang="id-ID" sz="3600" dirty="0"/>
              <a:t>Diferensiasi gender dan identitas gender</a:t>
            </a:r>
          </a:p>
          <a:p>
            <a:pPr marL="457200" indent="-457200">
              <a:buFont typeface="+mj-lt"/>
              <a:buAutoNum type="arabicPeriod"/>
            </a:pPr>
            <a:r>
              <a:rPr lang="id-ID" sz="3600" dirty="0"/>
              <a:t>Gangguan di bidang obsgyn </a:t>
            </a:r>
          </a:p>
        </p:txBody>
      </p:sp>
    </p:spTree>
    <p:extLst>
      <p:ext uri="{BB962C8B-B14F-4D97-AF65-F5344CB8AC3E}">
        <p14:creationId xmlns:p14="http://schemas.microsoft.com/office/powerpoint/2010/main" val="348872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4AA3-4172-40FC-BEAA-493EDADCFD8F}"/>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id="{558B0EF5-1BF4-46DE-9768-600E827CC7C8}"/>
              </a:ext>
            </a:extLst>
          </p:cNvPr>
          <p:cNvPicPr>
            <a:picLocks noGrp="1" noChangeAspect="1"/>
          </p:cNvPicPr>
          <p:nvPr>
            <p:ph idx="1"/>
          </p:nvPr>
        </p:nvPicPr>
        <p:blipFill>
          <a:blip r:embed="rId2"/>
          <a:stretch>
            <a:fillRect/>
          </a:stretch>
        </p:blipFill>
        <p:spPr>
          <a:xfrm>
            <a:off x="2019300" y="230973"/>
            <a:ext cx="8881681" cy="6361762"/>
          </a:xfrm>
          <a:prstGeom prst="rect">
            <a:avLst/>
          </a:prstGeom>
        </p:spPr>
      </p:pic>
    </p:spTree>
    <p:extLst>
      <p:ext uri="{BB962C8B-B14F-4D97-AF65-F5344CB8AC3E}">
        <p14:creationId xmlns:p14="http://schemas.microsoft.com/office/powerpoint/2010/main" val="352371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3DD59D-EE50-40A4-BF67-DF3B919F3EE4}"/>
              </a:ext>
            </a:extLst>
          </p:cNvPr>
          <p:cNvSpPr>
            <a:spLocks noGrp="1"/>
          </p:cNvSpPr>
          <p:nvPr>
            <p:ph idx="1"/>
          </p:nvPr>
        </p:nvSpPr>
        <p:spPr>
          <a:xfrm>
            <a:off x="685800" y="773113"/>
            <a:ext cx="10820400" cy="5445125"/>
          </a:xfrm>
        </p:spPr>
        <p:txBody>
          <a:bodyPr>
            <a:normAutofit fontScale="85000" lnSpcReduction="20000"/>
          </a:bodyPr>
          <a:lstStyle/>
          <a:p>
            <a:endParaRPr lang="ar-AE" dirty="0"/>
          </a:p>
          <a:p>
            <a:pPr marL="0" indent="0">
              <a:buNone/>
            </a:pPr>
            <a:r>
              <a:rPr lang="ar-AE" sz="6200" dirty="0"/>
              <a:t>وَأَقِيمُوا الصَّلَاةَ وَآتُوا الزَّكَاةَ وَارْكَعُوا مَعَ الرَّاكِعِينَ</a:t>
            </a:r>
            <a:r>
              <a:rPr lang="ar-AE" sz="3100" dirty="0"/>
              <a:t> </a:t>
            </a:r>
          </a:p>
          <a:p>
            <a:pPr marL="0" indent="0">
              <a:buNone/>
            </a:pPr>
            <a:r>
              <a:rPr lang="id-ID" sz="2400" dirty="0">
                <a:solidFill>
                  <a:srgbClr val="FFFF00"/>
                </a:solidFill>
              </a:rPr>
              <a:t>Dan dirikanlah shalat, tunaikanlah zakat dan ruku'lah beserta orang-orang yang ruku’</a:t>
            </a:r>
            <a:r>
              <a:rPr lang="id-ID" sz="2400" dirty="0"/>
              <a:t> </a:t>
            </a:r>
          </a:p>
          <a:p>
            <a:pPr marL="0" indent="0">
              <a:buNone/>
            </a:pPr>
            <a:r>
              <a:rPr lang="id-ID" sz="2100" dirty="0">
                <a:solidFill>
                  <a:srgbClr val="FFFF00"/>
                </a:solidFill>
              </a:rPr>
              <a:t>Al Baqarah 43</a:t>
            </a:r>
          </a:p>
          <a:p>
            <a:pPr marL="0" indent="0">
              <a:buNone/>
            </a:pPr>
            <a:endParaRPr lang="id-ID" dirty="0"/>
          </a:p>
          <a:p>
            <a:pPr marL="0" indent="0">
              <a:buNone/>
            </a:pPr>
            <a:r>
              <a:rPr lang="id-ID" sz="2800" dirty="0"/>
              <a:t>Ayat di atas menjelaskan tentang urgensi </a:t>
            </a:r>
            <a:r>
              <a:rPr lang="id-ID" sz="2800" dirty="0">
                <a:solidFill>
                  <a:srgbClr val="FFFF00"/>
                </a:solidFill>
              </a:rPr>
              <a:t>shalat</a:t>
            </a:r>
            <a:r>
              <a:rPr lang="id-ID" sz="2800" dirty="0"/>
              <a:t>, zakat dan berjama’ah. </a:t>
            </a:r>
          </a:p>
          <a:p>
            <a:pPr marL="0" indent="0">
              <a:buNone/>
            </a:pPr>
            <a:r>
              <a:rPr lang="id-ID" sz="2800" dirty="0"/>
              <a:t>Menurut kaidah sharaf (ilmu tentang perubahan kata dalam bahasa arab), dalam ayat di atas terdapat fi’il Amr yang berfungis sebagai kata perintah. Kata “aqiimuu” merupakan fi’il amr. Berarti ayat tersebut merupakan perintah yang berarti suatu kewajiban. </a:t>
            </a:r>
          </a:p>
          <a:p>
            <a:pPr marL="0" indent="0">
              <a:buNone/>
            </a:pPr>
            <a:r>
              <a:rPr lang="id-ID" sz="2800" dirty="0"/>
              <a:t>Shalat, salah satunya, merupakan kewajiban yang dilaksanakan rutin setiap hari. </a:t>
            </a:r>
          </a:p>
          <a:p>
            <a:pPr marL="0" indent="0">
              <a:buNone/>
            </a:pPr>
            <a:endParaRPr lang="id-ID" dirty="0"/>
          </a:p>
          <a:p>
            <a:pPr marL="0" indent="0">
              <a:buNone/>
            </a:pPr>
            <a:r>
              <a:rPr lang="id-ID" dirty="0"/>
              <a:t>Tapi, ada pula ibadah wajib tahunan, sebagaimana dalam ayat di bawah ini:</a:t>
            </a:r>
          </a:p>
          <a:p>
            <a:pPr marL="0" indent="0">
              <a:buNone/>
            </a:pPr>
            <a:endParaRPr lang="id-ID" dirty="0"/>
          </a:p>
          <a:p>
            <a:endParaRPr lang="id-ID" dirty="0"/>
          </a:p>
        </p:txBody>
      </p:sp>
    </p:spTree>
    <p:extLst>
      <p:ext uri="{BB962C8B-B14F-4D97-AF65-F5344CB8AC3E}">
        <p14:creationId xmlns:p14="http://schemas.microsoft.com/office/powerpoint/2010/main" val="71156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86C81F-60BA-493E-AD3F-8C6ADB7B7649}"/>
              </a:ext>
            </a:extLst>
          </p:cNvPr>
          <p:cNvSpPr>
            <a:spLocks noGrp="1"/>
          </p:cNvSpPr>
          <p:nvPr>
            <p:ph idx="1"/>
          </p:nvPr>
        </p:nvSpPr>
        <p:spPr>
          <a:xfrm>
            <a:off x="685800" y="1322360"/>
            <a:ext cx="10820400" cy="5008100"/>
          </a:xfrm>
        </p:spPr>
        <p:txBody>
          <a:bodyPr>
            <a:normAutofit fontScale="92500" lnSpcReduction="20000"/>
          </a:bodyPr>
          <a:lstStyle/>
          <a:p>
            <a:pPr marL="0" indent="0">
              <a:buNone/>
            </a:pPr>
            <a:r>
              <a:rPr lang="ar-EG" sz="3200" b="1" dirty="0"/>
              <a:t>يَا أَيُّهَا الَّذِينَ آمَنُوا كُتِبَ عَلَيْكُمُ الصِّيَامُ كَمَا كُتِبَ عَلَى الَّذِينَ مِن قَبْلِكُمْ لَعَلَّكُمْ تَتَّقُونَ</a:t>
            </a:r>
            <a:r>
              <a:rPr lang="ar-EG" sz="2400" b="1" dirty="0"/>
              <a:t> </a:t>
            </a:r>
            <a:endParaRPr lang="id-ID" sz="2400" dirty="0"/>
          </a:p>
          <a:p>
            <a:pPr marL="0" indent="0">
              <a:buNone/>
            </a:pPr>
            <a:r>
              <a:rPr lang="id-ID" sz="2400" i="1" dirty="0">
                <a:solidFill>
                  <a:srgbClr val="FFFF00"/>
                </a:solidFill>
              </a:rPr>
              <a:t>Hai orang-orang yang beriman, diwajibkan atas kamu berpuasa sebagaimana diwajibkan atas orang-orang sebelum kamu agar kamu bertakwa</a:t>
            </a:r>
            <a:r>
              <a:rPr lang="en-US" sz="2400" i="1" dirty="0">
                <a:solidFill>
                  <a:srgbClr val="FFFF00"/>
                </a:solidFill>
              </a:rPr>
              <a:t>. </a:t>
            </a:r>
            <a:r>
              <a:rPr lang="en-US" sz="2400" b="1" dirty="0">
                <a:solidFill>
                  <a:srgbClr val="FFFF00"/>
                </a:solidFill>
              </a:rPr>
              <a:t>(</a:t>
            </a:r>
            <a:r>
              <a:rPr lang="id-ID" sz="2400" b="1" dirty="0">
                <a:solidFill>
                  <a:srgbClr val="FFFF00"/>
                </a:solidFill>
              </a:rPr>
              <a:t>Al</a:t>
            </a:r>
            <a:r>
              <a:rPr lang="en-US" sz="2400" b="1" dirty="0">
                <a:solidFill>
                  <a:srgbClr val="FFFF00"/>
                </a:solidFill>
              </a:rPr>
              <a:t>B</a:t>
            </a:r>
            <a:r>
              <a:rPr lang="id-ID" sz="2400" b="1" dirty="0">
                <a:solidFill>
                  <a:srgbClr val="FFFF00"/>
                </a:solidFill>
              </a:rPr>
              <a:t>aqarah</a:t>
            </a:r>
            <a:r>
              <a:rPr lang="en-US" sz="2400" b="1" dirty="0">
                <a:solidFill>
                  <a:srgbClr val="FFFF00"/>
                </a:solidFill>
              </a:rPr>
              <a:t>:</a:t>
            </a:r>
            <a:r>
              <a:rPr lang="id-ID" sz="2400" b="1" dirty="0">
                <a:solidFill>
                  <a:srgbClr val="FFFF00"/>
                </a:solidFill>
              </a:rPr>
              <a:t> 183</a:t>
            </a:r>
            <a:r>
              <a:rPr lang="en-US" sz="2400" b="1" dirty="0">
                <a:solidFill>
                  <a:srgbClr val="FFFF00"/>
                </a:solidFill>
              </a:rPr>
              <a:t>). </a:t>
            </a:r>
            <a:endParaRPr lang="id-ID" sz="2400" dirty="0">
              <a:solidFill>
                <a:srgbClr val="FFFF00"/>
              </a:solidFill>
            </a:endParaRPr>
          </a:p>
          <a:p>
            <a:pPr marL="0" indent="0">
              <a:buNone/>
            </a:pPr>
            <a:endParaRPr lang="id-ID" sz="2800" dirty="0"/>
          </a:p>
          <a:p>
            <a:pPr marL="0" indent="0">
              <a:lnSpc>
                <a:spcPct val="120000"/>
              </a:lnSpc>
              <a:buNone/>
            </a:pPr>
            <a:r>
              <a:rPr lang="en-US" sz="2800" dirty="0" err="1"/>
              <a:t>Namun</a:t>
            </a:r>
            <a:r>
              <a:rPr lang="en-US" sz="2800" dirty="0"/>
              <a:t>, </a:t>
            </a:r>
            <a:r>
              <a:rPr lang="en-US" sz="2800" dirty="0" err="1"/>
              <a:t>puasa</a:t>
            </a:r>
            <a:r>
              <a:rPr lang="en-US" sz="2800" dirty="0"/>
              <a:t> yang </a:t>
            </a:r>
            <a:r>
              <a:rPr lang="en-US" sz="2800" dirty="0" err="1"/>
              <a:t>dilakukan</a:t>
            </a:r>
            <a:r>
              <a:rPr lang="en-US" sz="2800" dirty="0"/>
              <a:t> </a:t>
            </a:r>
            <a:r>
              <a:rPr lang="en-US" sz="2800" dirty="0" err="1"/>
              <a:t>setiap</a:t>
            </a:r>
            <a:r>
              <a:rPr lang="en-US" sz="2800" dirty="0"/>
              <a:t> </a:t>
            </a:r>
            <a:r>
              <a:rPr lang="en-US" sz="2800" dirty="0" err="1"/>
              <a:t>satu</a:t>
            </a:r>
            <a:r>
              <a:rPr lang="en-US" sz="2800" dirty="0"/>
              <a:t> </a:t>
            </a:r>
            <a:r>
              <a:rPr lang="en-US" sz="2800" dirty="0" err="1"/>
              <a:t>tahun</a:t>
            </a:r>
            <a:r>
              <a:rPr lang="en-US" sz="2800" dirty="0"/>
              <a:t> </a:t>
            </a:r>
            <a:r>
              <a:rPr lang="en-US" sz="2800" dirty="0" err="1"/>
              <a:t>sekali</a:t>
            </a:r>
            <a:r>
              <a:rPr lang="en-US" sz="2800" dirty="0"/>
              <a:t> </a:t>
            </a:r>
            <a:r>
              <a:rPr lang="en-US" sz="2800" dirty="0" err="1"/>
              <a:t>ini</a:t>
            </a:r>
            <a:r>
              <a:rPr lang="en-US" sz="2800" dirty="0"/>
              <a:t> </a:t>
            </a:r>
            <a:r>
              <a:rPr lang="en-US" sz="2800" dirty="0" err="1"/>
              <a:t>bisa</a:t>
            </a:r>
            <a:r>
              <a:rPr lang="en-US" sz="2800" dirty="0"/>
              <a:t> </a:t>
            </a:r>
            <a:r>
              <a:rPr lang="en-US" sz="2800" dirty="0" err="1"/>
              <a:t>diganti</a:t>
            </a:r>
            <a:r>
              <a:rPr lang="en-US" sz="2800" dirty="0"/>
              <a:t> di </a:t>
            </a:r>
            <a:r>
              <a:rPr lang="en-US" sz="2800" dirty="0" err="1"/>
              <a:t>hari</a:t>
            </a:r>
            <a:r>
              <a:rPr lang="en-US" sz="2800" dirty="0"/>
              <a:t> yang lain </a:t>
            </a:r>
            <a:r>
              <a:rPr lang="en-US" sz="2800" dirty="0" err="1"/>
              <a:t>jika</a:t>
            </a:r>
            <a:r>
              <a:rPr lang="en-US" sz="2800" dirty="0"/>
              <a:t> yang </a:t>
            </a:r>
            <a:r>
              <a:rPr lang="en-US" sz="2800" dirty="0" err="1"/>
              <a:t>melakukannya</a:t>
            </a:r>
            <a:r>
              <a:rPr lang="en-US" sz="2800" dirty="0"/>
              <a:t> </a:t>
            </a:r>
            <a:r>
              <a:rPr lang="en-US" sz="2800" dirty="0" err="1"/>
              <a:t>sakit</a:t>
            </a:r>
            <a:r>
              <a:rPr lang="en-US" sz="2800" dirty="0"/>
              <a:t> </a:t>
            </a:r>
            <a:r>
              <a:rPr lang="en-US" sz="2800" dirty="0" err="1"/>
              <a:t>atau</a:t>
            </a:r>
            <a:r>
              <a:rPr lang="en-US" sz="2800" dirty="0"/>
              <a:t> </a:t>
            </a:r>
            <a:r>
              <a:rPr lang="en-US" sz="2800" dirty="0" err="1"/>
              <a:t>sedang</a:t>
            </a:r>
            <a:r>
              <a:rPr lang="en-US" sz="2800" dirty="0"/>
              <a:t> </a:t>
            </a:r>
            <a:r>
              <a:rPr lang="en-US" sz="2800" dirty="0" err="1"/>
              <a:t>dalam</a:t>
            </a:r>
            <a:r>
              <a:rPr lang="en-US" sz="2800" dirty="0"/>
              <a:t> </a:t>
            </a:r>
            <a:r>
              <a:rPr lang="en-US" sz="2800" dirty="0" err="1"/>
              <a:t>perjalanan</a:t>
            </a:r>
            <a:r>
              <a:rPr lang="en-US" sz="2800" dirty="0"/>
              <a:t>. </a:t>
            </a:r>
            <a:r>
              <a:rPr lang="en-US" sz="2800" dirty="0" err="1"/>
              <a:t>Sebagaimana</a:t>
            </a:r>
            <a:r>
              <a:rPr lang="en-US" sz="2800" dirty="0"/>
              <a:t> </a:t>
            </a:r>
            <a:r>
              <a:rPr lang="en-US" sz="2800" dirty="0" err="1"/>
              <a:t>dijelaskan</a:t>
            </a:r>
            <a:r>
              <a:rPr lang="en-US" sz="2800" dirty="0"/>
              <a:t> </a:t>
            </a:r>
            <a:r>
              <a:rPr lang="en-US" sz="2800" dirty="0" err="1"/>
              <a:t>dalam</a:t>
            </a:r>
            <a:r>
              <a:rPr lang="en-US" sz="2800" dirty="0"/>
              <a:t> </a:t>
            </a:r>
            <a:r>
              <a:rPr lang="en-US" sz="2800" dirty="0" err="1"/>
              <a:t>ayat</a:t>
            </a:r>
            <a:r>
              <a:rPr lang="en-US" sz="2800" dirty="0"/>
              <a:t> </a:t>
            </a:r>
            <a:r>
              <a:rPr lang="en-US" sz="2800" dirty="0" err="1"/>
              <a:t>berikut</a:t>
            </a:r>
            <a:r>
              <a:rPr lang="en-US" sz="2800" dirty="0"/>
              <a:t>:</a:t>
            </a:r>
          </a:p>
          <a:p>
            <a:pPr marL="0" indent="0">
              <a:buNone/>
            </a:pPr>
            <a:r>
              <a:rPr lang="id-ID" sz="2800" i="1" dirty="0">
                <a:solidFill>
                  <a:srgbClr val="FFFF00"/>
                </a:solidFill>
              </a:rPr>
              <a:t>...</a:t>
            </a:r>
            <a:r>
              <a:rPr lang="en-US" sz="2800" i="1" dirty="0">
                <a:solidFill>
                  <a:srgbClr val="FFFF00"/>
                </a:solidFill>
              </a:rPr>
              <a:t> m</a:t>
            </a:r>
            <a:r>
              <a:rPr lang="id-ID" sz="2800" i="1" dirty="0">
                <a:solidFill>
                  <a:srgbClr val="FFFF00"/>
                </a:solidFill>
              </a:rPr>
              <a:t>aka barang siapa di antara kamu ada yang sakit atau dalam perjalanan (lalu ia berbuka), maka (wajiblah baginya berpuasa) sebanyak hari yang ditinggalkan itu pada hari- hari yang lain.</a:t>
            </a:r>
            <a:r>
              <a:rPr lang="en-US" sz="2800" i="1" dirty="0">
                <a:solidFill>
                  <a:srgbClr val="FFFF00"/>
                </a:solidFill>
              </a:rPr>
              <a:t>.</a:t>
            </a:r>
            <a:r>
              <a:rPr lang="id-ID" sz="2800" i="1" dirty="0">
                <a:solidFill>
                  <a:srgbClr val="FFFF00"/>
                </a:solidFill>
              </a:rPr>
              <a:t>.</a:t>
            </a:r>
            <a:r>
              <a:rPr lang="en-US" sz="2800" dirty="0">
                <a:solidFill>
                  <a:srgbClr val="FFFF00"/>
                </a:solidFill>
              </a:rPr>
              <a:t>  </a:t>
            </a:r>
            <a:r>
              <a:rPr lang="en-US" sz="2800" b="1" dirty="0">
                <a:solidFill>
                  <a:srgbClr val="FFFF00"/>
                </a:solidFill>
              </a:rPr>
              <a:t>(</a:t>
            </a:r>
            <a:r>
              <a:rPr lang="id-ID" sz="2800" b="1" dirty="0">
                <a:solidFill>
                  <a:srgbClr val="FFFF00"/>
                </a:solidFill>
              </a:rPr>
              <a:t>Al</a:t>
            </a:r>
            <a:r>
              <a:rPr lang="en-US" sz="2800" b="1" dirty="0">
                <a:solidFill>
                  <a:srgbClr val="FFFF00"/>
                </a:solidFill>
              </a:rPr>
              <a:t>B</a:t>
            </a:r>
            <a:r>
              <a:rPr lang="id-ID" sz="2800" b="1" dirty="0">
                <a:solidFill>
                  <a:srgbClr val="FFFF00"/>
                </a:solidFill>
              </a:rPr>
              <a:t>aqarah</a:t>
            </a:r>
            <a:r>
              <a:rPr lang="en-US" sz="2800" b="1" dirty="0">
                <a:solidFill>
                  <a:srgbClr val="FFFF00"/>
                </a:solidFill>
              </a:rPr>
              <a:t>: </a:t>
            </a:r>
            <a:r>
              <a:rPr lang="id-ID" sz="2800" b="1" dirty="0">
                <a:solidFill>
                  <a:srgbClr val="FFFF00"/>
                </a:solidFill>
              </a:rPr>
              <a:t>184</a:t>
            </a:r>
            <a:r>
              <a:rPr lang="en-US" sz="2800" b="1" dirty="0">
                <a:solidFill>
                  <a:srgbClr val="FFFF00"/>
                </a:solidFill>
              </a:rPr>
              <a:t>)</a:t>
            </a:r>
            <a:endParaRPr lang="id-ID" sz="2800" dirty="0">
              <a:solidFill>
                <a:srgbClr val="FFFF00"/>
              </a:solidFill>
            </a:endParaRPr>
          </a:p>
        </p:txBody>
      </p:sp>
    </p:spTree>
    <p:extLst>
      <p:ext uri="{BB962C8B-B14F-4D97-AF65-F5344CB8AC3E}">
        <p14:creationId xmlns:p14="http://schemas.microsoft.com/office/powerpoint/2010/main" val="85492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BFE97-85BD-495F-A73E-CCCDABB3F367}"/>
              </a:ext>
            </a:extLst>
          </p:cNvPr>
          <p:cNvSpPr>
            <a:spLocks noGrp="1"/>
          </p:cNvSpPr>
          <p:nvPr>
            <p:ph idx="1"/>
          </p:nvPr>
        </p:nvSpPr>
        <p:spPr>
          <a:xfrm>
            <a:off x="685800" y="745588"/>
            <a:ext cx="10820400" cy="5473097"/>
          </a:xfrm>
        </p:spPr>
        <p:txBody>
          <a:bodyPr>
            <a:normAutofit fontScale="92500" lnSpcReduction="10000"/>
          </a:bodyPr>
          <a:lstStyle/>
          <a:p>
            <a:pPr marL="0" indent="0">
              <a:buNone/>
            </a:pPr>
            <a:r>
              <a:rPr lang="id-ID" sz="2800" dirty="0"/>
              <a:t>Berbeda dengan puasa wajib, shalat harus tetap dijalankan bagi semua kaum muslimin, baik yang sedang sakit, dalam perjalanan dan lainnya. Karena tidak ada ganti untuk shalat, sebagaimana puasa. Kita bisa membaca arti dari surat al-maidah di bawah ini:</a:t>
            </a:r>
          </a:p>
          <a:p>
            <a:r>
              <a:rPr lang="id-ID" sz="2800" dirty="0">
                <a:solidFill>
                  <a:srgbClr val="FFFF00"/>
                </a:solidFill>
              </a:rPr>
              <a:t>Hai orang-orang yang beriman, apabila kamu hendak mengerjakan shalat, maka basuhlah mukamu dan tanganmu sampai dengan siku, dan sapulah kepalamu dan (basuh) kakimu sampai dengan kedua mata kaki, dan jika kamu junub maka mandilah, dan jika kamu sakit atau dalam perjalanan atau kembali dari tempat buang air (kakus) atau menyentuh perempuan, lalu kamu tidak memperoleh air, maka bertayamumlah dengan tanah yang baik (bersih); sapulah mukamu dan tanganmu dengan tanah itu. Allah tidak hendak menyulitkan kamu, tetapi Dia hendak membersihkan kamu dan menyempurnakan ni'mat-Nya bagimu, supaya kamu bersyukur (Al Maidah: 6) </a:t>
            </a:r>
          </a:p>
        </p:txBody>
      </p:sp>
    </p:spTree>
    <p:extLst>
      <p:ext uri="{BB962C8B-B14F-4D97-AF65-F5344CB8AC3E}">
        <p14:creationId xmlns:p14="http://schemas.microsoft.com/office/powerpoint/2010/main" val="221335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F4A7-217D-4350-BB70-B7C9CA2F503D}"/>
              </a:ext>
            </a:extLst>
          </p:cNvPr>
          <p:cNvSpPr>
            <a:spLocks noGrp="1"/>
          </p:cNvSpPr>
          <p:nvPr>
            <p:ph type="title"/>
          </p:nvPr>
        </p:nvSpPr>
        <p:spPr>
          <a:xfrm>
            <a:off x="2895600" y="187596"/>
            <a:ext cx="8610600" cy="1293028"/>
          </a:xfrm>
        </p:spPr>
        <p:txBody>
          <a:bodyPr>
            <a:normAutofit/>
          </a:bodyPr>
          <a:lstStyle/>
          <a:p>
            <a:r>
              <a:rPr lang="id-ID" sz="2800" dirty="0"/>
              <a:t>Gangguan pada sistem saluran kencing </a:t>
            </a:r>
          </a:p>
        </p:txBody>
      </p:sp>
      <p:sp>
        <p:nvSpPr>
          <p:cNvPr id="3" name="Content Placeholder 2">
            <a:extLst>
              <a:ext uri="{FF2B5EF4-FFF2-40B4-BE49-F238E27FC236}">
                <a16:creationId xmlns:a16="http://schemas.microsoft.com/office/drawing/2014/main" id="{DDD07673-B972-4292-92DE-04128D4DC57A}"/>
              </a:ext>
            </a:extLst>
          </p:cNvPr>
          <p:cNvSpPr>
            <a:spLocks noGrp="1"/>
          </p:cNvSpPr>
          <p:nvPr>
            <p:ph idx="1"/>
          </p:nvPr>
        </p:nvSpPr>
        <p:spPr>
          <a:xfrm>
            <a:off x="1445459" y="1266092"/>
            <a:ext cx="9189716" cy="5404311"/>
          </a:xfrm>
        </p:spPr>
        <p:txBody>
          <a:bodyPr>
            <a:normAutofit fontScale="92500" lnSpcReduction="20000"/>
          </a:bodyPr>
          <a:lstStyle/>
          <a:p>
            <a:pPr marL="0" indent="0">
              <a:lnSpc>
                <a:spcPct val="110000"/>
              </a:lnSpc>
              <a:buNone/>
            </a:pPr>
            <a:r>
              <a:rPr lang="id-ID" sz="2000" dirty="0"/>
              <a:t>Seiring dengan bertambahnya usia, ada beberapa perubahan pada anatomi dan fungsi organ kemih, antara lain: </a:t>
            </a:r>
          </a:p>
          <a:p>
            <a:pPr>
              <a:lnSpc>
                <a:spcPct val="110000"/>
              </a:lnSpc>
            </a:pPr>
            <a:r>
              <a:rPr lang="id-ID" sz="2000" dirty="0"/>
              <a:t>melemahnya otot dasar panggul akibat kehamilan berkali-kali,</a:t>
            </a:r>
          </a:p>
          <a:p>
            <a:pPr>
              <a:lnSpc>
                <a:spcPct val="110000"/>
              </a:lnSpc>
            </a:pPr>
            <a:r>
              <a:rPr lang="id-ID" sz="2000" dirty="0"/>
              <a:t>kebiasaan mengejan yang salah, </a:t>
            </a:r>
          </a:p>
          <a:p>
            <a:pPr>
              <a:lnSpc>
                <a:spcPct val="110000"/>
              </a:lnSpc>
            </a:pPr>
            <a:r>
              <a:rPr lang="id-ID" sz="2000" dirty="0"/>
              <a:t>atau batuk kronis. </a:t>
            </a:r>
          </a:p>
          <a:p>
            <a:pPr marL="0" indent="0">
              <a:lnSpc>
                <a:spcPct val="110000"/>
              </a:lnSpc>
              <a:buNone/>
            </a:pPr>
            <a:r>
              <a:rPr lang="id-ID" sz="2000" dirty="0"/>
              <a:t>Ini mengakibatkan seseorang tidak dapat menahan air seni. </a:t>
            </a:r>
          </a:p>
          <a:p>
            <a:pPr marL="0" indent="0">
              <a:lnSpc>
                <a:spcPct val="110000"/>
              </a:lnSpc>
              <a:buNone/>
            </a:pPr>
            <a:r>
              <a:rPr lang="id-ID" sz="2000" dirty="0"/>
              <a:t>Selain itu, adanya kontraksi (gerakan) abnormal dari dinding kandung kemih, sehingga walaupun kandung kemih baru terisi sedikit, sudah menimbulkan rasa ingin berkemih. </a:t>
            </a:r>
          </a:p>
          <a:p>
            <a:pPr marL="0" indent="0">
              <a:lnSpc>
                <a:spcPct val="110000"/>
              </a:lnSpc>
              <a:buNone/>
            </a:pPr>
            <a:r>
              <a:rPr lang="id-ID" sz="2000" dirty="0"/>
              <a:t>Penyebab Inkontinensia Urine (IU) antara lain terkait dengan </a:t>
            </a:r>
          </a:p>
          <a:p>
            <a:pPr>
              <a:lnSpc>
                <a:spcPct val="110000"/>
              </a:lnSpc>
            </a:pPr>
            <a:r>
              <a:rPr lang="id-ID" sz="2000" dirty="0"/>
              <a:t>gangguan di saluran kemih bagian bawah, </a:t>
            </a:r>
          </a:p>
          <a:p>
            <a:pPr>
              <a:lnSpc>
                <a:spcPct val="110000"/>
              </a:lnSpc>
            </a:pPr>
            <a:r>
              <a:rPr lang="id-ID" sz="2000" dirty="0"/>
              <a:t>efek obat-obatan, </a:t>
            </a:r>
          </a:p>
          <a:p>
            <a:pPr>
              <a:lnSpc>
                <a:spcPct val="110000"/>
              </a:lnSpc>
            </a:pPr>
            <a:r>
              <a:rPr lang="id-ID" sz="2000" dirty="0"/>
              <a:t>produksi urin meningkat </a:t>
            </a:r>
          </a:p>
          <a:p>
            <a:pPr>
              <a:lnSpc>
                <a:spcPct val="110000"/>
              </a:lnSpc>
            </a:pPr>
            <a:r>
              <a:rPr lang="id-ID" sz="2000" dirty="0"/>
              <a:t>atau adanya gangguan kemampuan/keinginan ke toilet. </a:t>
            </a:r>
          </a:p>
        </p:txBody>
      </p:sp>
    </p:spTree>
    <p:extLst>
      <p:ext uri="{BB962C8B-B14F-4D97-AF65-F5344CB8AC3E}">
        <p14:creationId xmlns:p14="http://schemas.microsoft.com/office/powerpoint/2010/main" val="34674859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247</TotalTime>
  <Words>1863</Words>
  <Application>Microsoft Office PowerPoint</Application>
  <PresentationFormat>Widescreen</PresentationFormat>
  <Paragraphs>108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Century Gothic</vt:lpstr>
      <vt:lpstr>ff13</vt:lpstr>
      <vt:lpstr>ff4</vt:lpstr>
      <vt:lpstr>ff5</vt:lpstr>
      <vt:lpstr>ff8</vt:lpstr>
      <vt:lpstr>Source Sans Pro</vt:lpstr>
      <vt:lpstr>Vapor Trail</vt:lpstr>
      <vt:lpstr>Fiqh al amraadh (Disease condition)  urogenital system</vt:lpstr>
      <vt:lpstr>Problem Genito Urinaria </vt:lpstr>
      <vt:lpstr>PowerPoint Presentation</vt:lpstr>
      <vt:lpstr>PowerPoint Presentation</vt:lpstr>
      <vt:lpstr>PowerPoint Presentation</vt:lpstr>
      <vt:lpstr>PowerPoint Presentation</vt:lpstr>
      <vt:lpstr>PowerPoint Presentation</vt:lpstr>
      <vt:lpstr>PowerPoint Presentation</vt:lpstr>
      <vt:lpstr>Gangguan pada sistem saluran kencing </vt:lpstr>
      <vt:lpstr>PowerPoint Presentation</vt:lpstr>
      <vt:lpstr>PowerPoint Presentation</vt:lpstr>
      <vt:lpstr>PowerPoint Presentation</vt:lpstr>
      <vt:lpstr>PowerPoint Presentation</vt:lpstr>
      <vt:lpstr>PowerPoint Presentation</vt:lpstr>
      <vt:lpstr>Gangguan saluran reproduksi laki-laki</vt:lpstr>
      <vt:lpstr>PowerPoint Presentation</vt:lpstr>
      <vt:lpstr>Gangguan saluran reproduksi wanita</vt:lpstr>
      <vt:lpstr>Gangguan saluran reproduksi wanita</vt:lpstr>
      <vt:lpstr>PowerPoint Presentation</vt:lpstr>
      <vt:lpstr>PowerPoint Presentation</vt:lpstr>
      <vt:lpstr>Diferensiasi Gender dan identitas gender</vt:lpstr>
      <vt:lpstr>Gangguan di bidang obsgyn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Fiqh al amraadh (Disease condition)  urogenital system</dc:title>
  <dc:creator>indrayanti dr</dc:creator>
  <cp:lastModifiedBy>indrayanti dr</cp:lastModifiedBy>
  <cp:revision>21</cp:revision>
  <dcterms:created xsi:type="dcterms:W3CDTF">2018-04-07T03:47:22Z</dcterms:created>
  <dcterms:modified xsi:type="dcterms:W3CDTF">2021-11-05T03:37:07Z</dcterms:modified>
</cp:coreProperties>
</file>