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88" r:id="rId2"/>
    <p:sldId id="257" r:id="rId3"/>
    <p:sldId id="27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8" r:id="rId17"/>
    <p:sldId id="279" r:id="rId18"/>
    <p:sldId id="270" r:id="rId19"/>
    <p:sldId id="271" r:id="rId20"/>
    <p:sldId id="272" r:id="rId21"/>
    <p:sldId id="280" r:id="rId22"/>
    <p:sldId id="282" r:id="rId23"/>
    <p:sldId id="283" r:id="rId24"/>
    <p:sldId id="285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65EF3-E1CE-4AF1-9458-AD0C288C01E5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C0EFC-B885-432E-9B61-558D20C0B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68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4dda1946d_6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54dda1946d_6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TLE + SUBTITLE">
  <p:cSld name="BIG TITTLE + SUB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 flipH="1">
            <a:off x="1143933" y="12163"/>
            <a:ext cx="176" cy="22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/>
          <p:nvPr/>
        </p:nvSpPr>
        <p:spPr>
          <a:xfrm flipH="1">
            <a:off x="1143933" y="12163"/>
            <a:ext cx="176" cy="22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7999307" y="12163"/>
            <a:ext cx="176" cy="22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7999307" y="12163"/>
            <a:ext cx="176" cy="22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 flipH="1">
            <a:off x="1143933" y="12163"/>
            <a:ext cx="176" cy="22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 flipH="1">
            <a:off x="1325250" y="1343000"/>
            <a:ext cx="6493500" cy="251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 flipH="1">
            <a:off x="2923175" y="4112551"/>
            <a:ext cx="3297600" cy="8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400">
                <a:solidFill>
                  <a:schemeClr val="accent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400">
                <a:solidFill>
                  <a:schemeClr val="accent4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400">
                <a:solidFill>
                  <a:schemeClr val="accent4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400">
                <a:solidFill>
                  <a:schemeClr val="accent4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400">
                <a:solidFill>
                  <a:schemeClr val="accent4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400">
                <a:solidFill>
                  <a:schemeClr val="accent4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400">
                <a:solidFill>
                  <a:schemeClr val="accent4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400">
                <a:solidFill>
                  <a:schemeClr val="accent4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None/>
              <a:defRPr sz="14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7286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871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3B4C724-0776-4328-8F0A-B72DA1579537}"/>
              </a:ext>
            </a:extLst>
          </p:cNvPr>
          <p:cNvSpPr txBox="1"/>
          <p:nvPr/>
        </p:nvSpPr>
        <p:spPr>
          <a:xfrm>
            <a:off x="489859" y="427687"/>
            <a:ext cx="9492341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400" dirty="0"/>
              <a:t>KASUS DAN RENCANA PERAWATAN PENYAKIT PERIODONTAL</a:t>
            </a:r>
            <a:endParaRPr lang="ko-KR" altLang="en-US" sz="54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B6167FF-AD5E-41E4-8385-3024DC936CF2}"/>
              </a:ext>
            </a:extLst>
          </p:cNvPr>
          <p:cNvSpPr txBox="1"/>
          <p:nvPr/>
        </p:nvSpPr>
        <p:spPr>
          <a:xfrm>
            <a:off x="928269" y="4573488"/>
            <a:ext cx="775853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dirty="0"/>
              <a:t>Dr. </a:t>
            </a:r>
            <a:r>
              <a:rPr lang="en-US" sz="2000" dirty="0" err="1"/>
              <a:t>drg.Ika</a:t>
            </a:r>
            <a:r>
              <a:rPr lang="en-US" sz="2000" dirty="0"/>
              <a:t> Andriani,Sp.</a:t>
            </a:r>
            <a:r>
              <a:rPr lang="en-US" sz="2000" dirty="0" err="1"/>
              <a:t>Perio</a:t>
            </a:r>
            <a:r>
              <a:rPr lang="en-US" sz="2000" dirty="0"/>
              <a:t>.,</a:t>
            </a:r>
            <a:r>
              <a:rPr lang="en-US" sz="2000" dirty="0" err="1"/>
              <a:t>MDSc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7651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Prosedur</a:t>
            </a:r>
            <a:r>
              <a:rPr lang="en-US" dirty="0"/>
              <a:t> poles </a:t>
            </a:r>
            <a:endParaRPr lang="en-US" dirty="0" smtClean="0"/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/>
              <a:t>polishing </a:t>
            </a:r>
            <a:r>
              <a:rPr lang="en-US" dirty="0" err="1"/>
              <a:t>dengan</a:t>
            </a:r>
            <a:r>
              <a:rPr lang="en-US" dirty="0"/>
              <a:t> rubber cup </a:t>
            </a:r>
            <a:r>
              <a:rPr lang="en-US" dirty="0" err="1"/>
              <a:t>dan</a:t>
            </a:r>
            <a:r>
              <a:rPr lang="en-US" dirty="0"/>
              <a:t> pasta poles,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: </a:t>
            </a:r>
            <a:r>
              <a:rPr lang="en-US" dirty="0" err="1"/>
              <a:t>Aplikasikan</a:t>
            </a:r>
            <a:r>
              <a:rPr lang="en-US" dirty="0"/>
              <a:t> pasta poles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rubber cup,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rubber cup </a:t>
            </a:r>
            <a:r>
              <a:rPr lang="en-US" dirty="0" err="1"/>
              <a:t>digerakan</a:t>
            </a:r>
            <a:r>
              <a:rPr lang="en-US" dirty="0"/>
              <a:t> </a:t>
            </a:r>
            <a:r>
              <a:rPr lang="en-US" dirty="0" err="1"/>
              <a:t>memutar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contra angle low speed.</a:t>
            </a:r>
          </a:p>
        </p:txBody>
      </p:sp>
    </p:spTree>
    <p:extLst>
      <p:ext uri="{BB962C8B-B14F-4D97-AF65-F5344CB8AC3E}">
        <p14:creationId xmlns:p14="http://schemas.microsoft.com/office/powerpoint/2010/main" val="2797129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3.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Kuretase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Alat</a:t>
            </a:r>
            <a:r>
              <a:rPr lang="en-US" dirty="0"/>
              <a:t> :</a:t>
            </a:r>
            <a:r>
              <a:rPr lang="en-US" dirty="0" err="1"/>
              <a:t>Kuret</a:t>
            </a:r>
            <a:r>
              <a:rPr lang="en-US" dirty="0"/>
              <a:t> </a:t>
            </a:r>
            <a:r>
              <a:rPr lang="en-US" dirty="0" err="1"/>
              <a:t>gracey</a:t>
            </a:r>
            <a:r>
              <a:rPr lang="en-US" dirty="0"/>
              <a:t> (no </a:t>
            </a:r>
            <a:r>
              <a:rPr lang="en-US" dirty="0" err="1"/>
              <a:t>disesuaikan</a:t>
            </a:r>
            <a:r>
              <a:rPr lang="en-US" dirty="0"/>
              <a:t>), </a:t>
            </a:r>
            <a:r>
              <a:rPr lang="en-US" dirty="0" err="1"/>
              <a:t>alat</a:t>
            </a:r>
            <a:r>
              <a:rPr lang="en-US" dirty="0"/>
              <a:t> diagnostic </a:t>
            </a:r>
            <a:r>
              <a:rPr lang="en-US" dirty="0" err="1"/>
              <a:t>standart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Bahan</a:t>
            </a:r>
            <a:r>
              <a:rPr lang="en-US" dirty="0"/>
              <a:t>: </a:t>
            </a:r>
            <a:r>
              <a:rPr lang="en-US" dirty="0" err="1"/>
              <a:t>spuit</a:t>
            </a:r>
            <a:r>
              <a:rPr lang="en-US" dirty="0"/>
              <a:t>,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anestesi</a:t>
            </a:r>
            <a:r>
              <a:rPr lang="en-US" dirty="0"/>
              <a:t>, </a:t>
            </a:r>
            <a:r>
              <a:rPr lang="en-US" dirty="0" err="1"/>
              <a:t>povidone</a:t>
            </a:r>
            <a:r>
              <a:rPr lang="en-US" dirty="0"/>
              <a:t> iodine/</a:t>
            </a:r>
            <a:r>
              <a:rPr lang="en-US" dirty="0" err="1"/>
              <a:t>chlorhedine</a:t>
            </a:r>
            <a:r>
              <a:rPr lang="en-US" dirty="0"/>
              <a:t>, cotton pellet,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irigasi</a:t>
            </a:r>
            <a:r>
              <a:rPr lang="en-US" dirty="0"/>
              <a:t> (saline), </a:t>
            </a:r>
            <a:r>
              <a:rPr lang="en-US" dirty="0" err="1"/>
              <a:t>aquadest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25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 smtClean="0"/>
              <a:t>kuretase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asepsis (</a:t>
            </a:r>
            <a:r>
              <a:rPr lang="en-US" dirty="0" err="1"/>
              <a:t>berkumur</a:t>
            </a:r>
            <a:r>
              <a:rPr lang="en-US" dirty="0"/>
              <a:t>/</a:t>
            </a:r>
            <a:r>
              <a:rPr lang="en-US" dirty="0" err="1"/>
              <a:t>mengoles</a:t>
            </a:r>
            <a:r>
              <a:rPr lang="en-US" dirty="0"/>
              <a:t>) intra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ekstraoral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anestesi</a:t>
            </a:r>
            <a:r>
              <a:rPr lang="en-US" dirty="0"/>
              <a:t> </a:t>
            </a:r>
            <a:r>
              <a:rPr lang="en-US" dirty="0" err="1"/>
              <a:t>infiltrasi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Scaling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penghalusan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kuret</a:t>
            </a:r>
            <a:r>
              <a:rPr lang="en-US" dirty="0"/>
              <a:t> </a:t>
            </a:r>
            <a:r>
              <a:rPr lang="en-US" dirty="0" err="1"/>
              <a:t>dimasukan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poket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poket</a:t>
            </a:r>
            <a:r>
              <a:rPr lang="en-US" dirty="0"/>
              <a:t>,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tajam</a:t>
            </a:r>
            <a:r>
              <a:rPr lang="en-US" dirty="0"/>
              <a:t> </a:t>
            </a:r>
            <a:r>
              <a:rPr lang="en-US" dirty="0" err="1"/>
              <a:t>dihadapkan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gingiva </a:t>
            </a:r>
            <a:r>
              <a:rPr lang="en-US" dirty="0" err="1"/>
              <a:t>ditahan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mengunakan</a:t>
            </a:r>
            <a:r>
              <a:rPr lang="en-US" dirty="0"/>
              <a:t> </a:t>
            </a:r>
            <a:r>
              <a:rPr lang="en-US" dirty="0" err="1"/>
              <a:t>jari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memegang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kuretase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horizontal stroke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dinding</a:t>
            </a:r>
            <a:r>
              <a:rPr lang="en-US" dirty="0"/>
              <a:t> lateral </a:t>
            </a:r>
            <a:r>
              <a:rPr lang="en-US" dirty="0" err="1"/>
              <a:t>poket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</a:t>
            </a:r>
            <a:r>
              <a:rPr lang="en-US" dirty="0" err="1"/>
              <a:t>Pembersihan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nekrotik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JE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kuret</a:t>
            </a:r>
            <a:r>
              <a:rPr lang="en-US" dirty="0"/>
              <a:t> di </a:t>
            </a:r>
            <a:r>
              <a:rPr lang="en-US" dirty="0" err="1"/>
              <a:t>apikal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JE (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poket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 alveolar)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menyekop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</a:t>
            </a:r>
            <a:r>
              <a:rPr lang="en-US" dirty="0" err="1"/>
              <a:t>Ulangi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kali,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granulasi</a:t>
            </a:r>
            <a:r>
              <a:rPr lang="en-US" dirty="0"/>
              <a:t> </a:t>
            </a:r>
            <a:r>
              <a:rPr lang="en-US" dirty="0" err="1"/>
              <a:t>terangkat</a:t>
            </a:r>
            <a:r>
              <a:rPr lang="en-US" dirty="0"/>
              <a:t>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keluarnya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 smtClean="0"/>
              <a:t>segar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9. </a:t>
            </a:r>
            <a:r>
              <a:rPr lang="en-US" dirty="0" err="1"/>
              <a:t>Irigasi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saline/</a:t>
            </a:r>
            <a:r>
              <a:rPr lang="en-US" dirty="0" err="1"/>
              <a:t>aquadest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dirty="0"/>
              <a:t>.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pendarahan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11</a:t>
            </a:r>
            <a:r>
              <a:rPr lang="en-US" dirty="0"/>
              <a:t>. </a:t>
            </a:r>
            <a:r>
              <a:rPr lang="en-US" dirty="0" err="1"/>
              <a:t>Adaptasi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gingiva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jari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ringan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48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4. </a:t>
            </a:r>
            <a:r>
              <a:rPr lang="en-US" dirty="0" err="1">
                <a:solidFill>
                  <a:srgbClr val="FFFF00"/>
                </a:solidFill>
              </a:rPr>
              <a:t>Gingivektomi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Indikasi kasus untuk kompetensi S1 </a:t>
            </a:r>
            <a:endParaRPr lang="fi-FI" dirty="0" smtClean="0"/>
          </a:p>
          <a:p>
            <a:r>
              <a:rPr lang="en-US" dirty="0"/>
              <a:t>1. </a:t>
            </a:r>
            <a:r>
              <a:rPr lang="en-US" dirty="0" err="1"/>
              <a:t>Pembesaran</a:t>
            </a:r>
            <a:r>
              <a:rPr lang="en-US" dirty="0"/>
              <a:t> gingiva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2 interdental (3 </a:t>
            </a:r>
            <a:r>
              <a:rPr lang="en-US" dirty="0" err="1"/>
              <a:t>gigi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Fibrotik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7517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2209800"/>
            <a:ext cx="34290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</a:t>
            </a:r>
            <a:r>
              <a:rPr lang="en-US" dirty="0" err="1"/>
              <a:t>Alat</a:t>
            </a:r>
            <a:r>
              <a:rPr lang="en-US" dirty="0"/>
              <a:t> diagnostic </a:t>
            </a:r>
            <a:r>
              <a:rPr lang="en-US" dirty="0" err="1"/>
              <a:t>standart</a:t>
            </a:r>
            <a:endParaRPr lang="en-US" dirty="0"/>
          </a:p>
          <a:p>
            <a:pPr algn="ctr"/>
            <a:r>
              <a:rPr lang="en-US" dirty="0"/>
              <a:t>2. Pocket marking </a:t>
            </a:r>
            <a:r>
              <a:rPr lang="en-US" dirty="0" err="1"/>
              <a:t>forcep</a:t>
            </a:r>
            <a:endParaRPr lang="en-US" dirty="0"/>
          </a:p>
          <a:p>
            <a:pPr algn="ctr"/>
            <a:r>
              <a:rPr lang="en-US" dirty="0"/>
              <a:t>3. Kirkland knife</a:t>
            </a:r>
          </a:p>
          <a:p>
            <a:pPr algn="ctr"/>
            <a:r>
              <a:rPr lang="en-US" dirty="0"/>
              <a:t>4. </a:t>
            </a:r>
            <a:r>
              <a:rPr lang="en-US" dirty="0" err="1"/>
              <a:t>Orban</a:t>
            </a:r>
            <a:r>
              <a:rPr lang="en-US" dirty="0"/>
              <a:t> knife</a:t>
            </a:r>
          </a:p>
          <a:p>
            <a:pPr algn="ctr"/>
            <a:r>
              <a:rPr lang="en-US" dirty="0"/>
              <a:t>5. Scalpel blade no.12 </a:t>
            </a:r>
            <a:r>
              <a:rPr lang="en-US" dirty="0" err="1"/>
              <a:t>dan</a:t>
            </a:r>
            <a:r>
              <a:rPr lang="en-US" dirty="0"/>
              <a:t> 15</a:t>
            </a:r>
          </a:p>
          <a:p>
            <a:pPr algn="ctr"/>
            <a:r>
              <a:rPr lang="en-US" dirty="0"/>
              <a:t>6. Scalpel handle</a:t>
            </a:r>
          </a:p>
          <a:p>
            <a:pPr algn="ctr"/>
            <a:r>
              <a:rPr lang="en-US" dirty="0"/>
              <a:t>7. </a:t>
            </a:r>
            <a:r>
              <a:rPr lang="en-US" dirty="0" err="1"/>
              <a:t>Kuret</a:t>
            </a:r>
            <a:r>
              <a:rPr lang="en-US" dirty="0"/>
              <a:t> </a:t>
            </a:r>
            <a:r>
              <a:rPr lang="en-US" dirty="0" err="1"/>
              <a:t>gracey</a:t>
            </a:r>
            <a:endParaRPr lang="en-US" dirty="0"/>
          </a:p>
          <a:p>
            <a:pPr algn="ctr"/>
            <a:r>
              <a:rPr lang="en-US" dirty="0"/>
              <a:t>8. </a:t>
            </a:r>
            <a:r>
              <a:rPr lang="en-US" dirty="0" err="1"/>
              <a:t>Paperpad</a:t>
            </a:r>
            <a:r>
              <a:rPr lang="en-US" dirty="0"/>
              <a:t>/mixing pad</a:t>
            </a:r>
          </a:p>
          <a:p>
            <a:pPr algn="ctr"/>
            <a:r>
              <a:rPr lang="en-US" dirty="0"/>
              <a:t>9. Spatula</a:t>
            </a:r>
          </a:p>
          <a:p>
            <a:pPr algn="ctr"/>
            <a:r>
              <a:rPr lang="en-US" dirty="0"/>
              <a:t>10.Dappen glass.</a:t>
            </a:r>
          </a:p>
        </p:txBody>
      </p:sp>
      <p:sp>
        <p:nvSpPr>
          <p:cNvPr id="5" name="Rectangle 4"/>
          <p:cNvSpPr/>
          <p:nvPr/>
        </p:nvSpPr>
        <p:spPr>
          <a:xfrm>
            <a:off x="4876800" y="2209800"/>
            <a:ext cx="35814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</a:t>
            </a:r>
            <a:r>
              <a:rPr lang="en-US" dirty="0" err="1"/>
              <a:t>Spuit</a:t>
            </a:r>
            <a:endParaRPr lang="en-US" dirty="0"/>
          </a:p>
          <a:p>
            <a:pPr algn="ctr"/>
            <a:r>
              <a:rPr lang="en-US" dirty="0"/>
              <a:t>2. </a:t>
            </a:r>
            <a:r>
              <a:rPr lang="en-US" dirty="0" err="1"/>
              <a:t>Larutan</a:t>
            </a:r>
            <a:r>
              <a:rPr lang="en-US" dirty="0"/>
              <a:t> </a:t>
            </a:r>
            <a:r>
              <a:rPr lang="en-US" dirty="0" err="1"/>
              <a:t>anastesi</a:t>
            </a:r>
            <a:endParaRPr lang="en-US" dirty="0"/>
          </a:p>
          <a:p>
            <a:pPr algn="ctr"/>
            <a:r>
              <a:rPr lang="en-US" dirty="0"/>
              <a:t>3. </a:t>
            </a:r>
            <a:r>
              <a:rPr lang="en-US" dirty="0" err="1"/>
              <a:t>Povidone</a:t>
            </a:r>
            <a:r>
              <a:rPr lang="en-US" dirty="0"/>
              <a:t> iodine /</a:t>
            </a:r>
            <a:r>
              <a:rPr lang="en-US" dirty="0" err="1"/>
              <a:t>chlorhexidine</a:t>
            </a:r>
            <a:endParaRPr lang="en-US" dirty="0"/>
          </a:p>
          <a:p>
            <a:pPr algn="ctr"/>
            <a:r>
              <a:rPr lang="en-US" dirty="0"/>
              <a:t>4. Cotton pellet</a:t>
            </a:r>
          </a:p>
          <a:p>
            <a:pPr algn="ctr"/>
            <a:r>
              <a:rPr lang="en-US" dirty="0"/>
              <a:t>5.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irigasi</a:t>
            </a:r>
            <a:r>
              <a:rPr lang="en-US" dirty="0"/>
              <a:t> (saline), </a:t>
            </a:r>
            <a:r>
              <a:rPr lang="en-US" dirty="0" err="1"/>
              <a:t>aquadest</a:t>
            </a:r>
            <a:endParaRPr lang="en-US" dirty="0"/>
          </a:p>
          <a:p>
            <a:pPr algn="ctr"/>
            <a:r>
              <a:rPr lang="en-US" dirty="0"/>
              <a:t>6. Periodontal dressing</a:t>
            </a:r>
          </a:p>
          <a:p>
            <a:pPr algn="ctr"/>
            <a:r>
              <a:rPr lang="en-US" dirty="0"/>
              <a:t>7. Vaseline</a:t>
            </a:r>
          </a:p>
          <a:p>
            <a:pPr algn="ctr"/>
            <a:r>
              <a:rPr lang="en-US" dirty="0"/>
              <a:t>8. </a:t>
            </a:r>
            <a:r>
              <a:rPr lang="en-US" dirty="0" err="1"/>
              <a:t>Kasa</a:t>
            </a:r>
            <a:r>
              <a:rPr lang="en-US" dirty="0"/>
              <a:t> tampon</a:t>
            </a:r>
          </a:p>
        </p:txBody>
      </p:sp>
    </p:spTree>
    <p:extLst>
      <p:ext uri="{BB962C8B-B14F-4D97-AF65-F5344CB8AC3E}">
        <p14:creationId xmlns:p14="http://schemas.microsoft.com/office/powerpoint/2010/main" val="3078580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gingivektomi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lvl="0" indent="0" algn="just">
              <a:buClr>
                <a:prstClr val="white">
                  <a:shade val="95000"/>
                </a:prstClr>
              </a:buClr>
              <a:buNone/>
            </a:pPr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asepsis (</a:t>
            </a:r>
            <a:r>
              <a:rPr lang="en-US" dirty="0" err="1" smtClean="0"/>
              <a:t>berkumur</a:t>
            </a:r>
            <a:r>
              <a:rPr lang="en-US" dirty="0" smtClean="0"/>
              <a:t>/</a:t>
            </a:r>
            <a:r>
              <a:rPr lang="en-US" dirty="0" err="1" smtClean="0"/>
              <a:t>mengoles</a:t>
            </a:r>
            <a:r>
              <a:rPr lang="en-US" dirty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antiseptik</a:t>
            </a:r>
            <a:endParaRPr lang="en-US" dirty="0"/>
          </a:p>
          <a:p>
            <a:pPr marL="0" lvl="0" indent="0" algn="just">
              <a:buClr>
                <a:prstClr val="white">
                  <a:shade val="95000"/>
                </a:prstClr>
              </a:buClr>
              <a:buNone/>
            </a:pPr>
            <a:r>
              <a:rPr lang="en-US" dirty="0"/>
              <a:t>2.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anastesi</a:t>
            </a:r>
            <a:r>
              <a:rPr lang="en-US" dirty="0"/>
              <a:t> </a:t>
            </a:r>
            <a:r>
              <a:rPr lang="en-US" dirty="0" err="1"/>
              <a:t>infiltrasi</a:t>
            </a:r>
            <a:endParaRPr lang="en-US" dirty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0993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Clr>
                <a:prstClr val="white">
                  <a:shade val="95000"/>
                </a:prstClr>
              </a:buClr>
              <a:buNone/>
            </a:pPr>
            <a:r>
              <a:rPr lang="en-US" dirty="0">
                <a:solidFill>
                  <a:prstClr val="white"/>
                </a:solidFill>
              </a:rPr>
              <a:t>3. </a:t>
            </a:r>
            <a:r>
              <a:rPr lang="en-US" dirty="0" err="1"/>
              <a:t>Membuat</a:t>
            </a:r>
            <a:r>
              <a:rPr lang="en-US" dirty="0"/>
              <a:t> bleeding point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memasukan</a:t>
            </a:r>
            <a:r>
              <a:rPr lang="en-US" dirty="0"/>
              <a:t> pocket marking </a:t>
            </a:r>
            <a:r>
              <a:rPr lang="en-US" dirty="0" err="1"/>
              <a:t>forcep</a:t>
            </a:r>
            <a:r>
              <a:rPr lang="en-US" dirty="0"/>
              <a:t> </a:t>
            </a:r>
            <a:r>
              <a:rPr lang="en-US" dirty="0" err="1"/>
              <a:t>sejajar</a:t>
            </a:r>
            <a:r>
              <a:rPr lang="en-US" dirty="0"/>
              <a:t> </a:t>
            </a:r>
            <a:r>
              <a:rPr lang="en-US" dirty="0" err="1"/>
              <a:t>sumbu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, </a:t>
            </a:r>
            <a:r>
              <a:rPr lang="en-US" dirty="0" err="1"/>
              <a:t>menempel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,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tumpul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poket</a:t>
            </a:r>
            <a:r>
              <a:rPr lang="en-US" dirty="0"/>
              <a:t>,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tajam</a:t>
            </a:r>
            <a:r>
              <a:rPr lang="en-US" dirty="0"/>
              <a:t> </a:t>
            </a:r>
            <a:r>
              <a:rPr lang="en-US" dirty="0" err="1"/>
              <a:t>disebelah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menyentuh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poket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pocket marking </a:t>
            </a:r>
            <a:r>
              <a:rPr lang="en-US" dirty="0" err="1"/>
              <a:t>forcep</a:t>
            </a:r>
            <a:r>
              <a:rPr lang="en-US" dirty="0"/>
              <a:t> </a:t>
            </a:r>
            <a:r>
              <a:rPr lang="en-US" dirty="0" err="1"/>
              <a:t>dijepitkan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3 </a:t>
            </a:r>
            <a:r>
              <a:rPr lang="en-US" dirty="0" err="1"/>
              <a:t>titik</a:t>
            </a:r>
            <a:r>
              <a:rPr lang="en-US" dirty="0"/>
              <a:t> (mesial, distal </a:t>
            </a:r>
            <a:r>
              <a:rPr lang="en-US" dirty="0" err="1"/>
              <a:t>dan</a:t>
            </a:r>
            <a:r>
              <a:rPr lang="en-US" dirty="0"/>
              <a:t> midline)</a:t>
            </a:r>
          </a:p>
          <a:p>
            <a:endParaRPr lang="en-US" dirty="0"/>
          </a:p>
        </p:txBody>
      </p:sp>
      <p:pic>
        <p:nvPicPr>
          <p:cNvPr id="1026" name="Picture 1" descr="http://192.168.1.141/osce/themes/images/illustrasi/c4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267200"/>
            <a:ext cx="3224302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104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Clr>
                <a:prstClr val="white">
                  <a:shade val="95000"/>
                </a:prstClr>
              </a:buClr>
              <a:buNone/>
            </a:pPr>
            <a:r>
              <a:rPr lang="en-US" sz="2200" dirty="0"/>
              <a:t>4. </a:t>
            </a:r>
            <a:r>
              <a:rPr lang="en-US" sz="2200" dirty="0" err="1"/>
              <a:t>Insisi</a:t>
            </a:r>
            <a:r>
              <a:rPr lang="en-US" sz="2200" dirty="0"/>
              <a:t> </a:t>
            </a:r>
            <a:r>
              <a:rPr lang="en-US" sz="2200" dirty="0" err="1"/>
              <a:t>eksternal</a:t>
            </a:r>
            <a:r>
              <a:rPr lang="en-US" sz="2200" dirty="0"/>
              <a:t> bevel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posisi</a:t>
            </a:r>
            <a:r>
              <a:rPr lang="en-US" sz="2200" dirty="0"/>
              <a:t> 1 mm </a:t>
            </a:r>
            <a:r>
              <a:rPr lang="en-US" sz="2200" dirty="0" err="1"/>
              <a:t>apikal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endParaRPr lang="en-US" sz="2200" dirty="0"/>
          </a:p>
          <a:p>
            <a:pPr marL="0" lvl="0" indent="0" algn="just">
              <a:buClr>
                <a:prstClr val="white">
                  <a:shade val="95000"/>
                </a:prstClr>
              </a:buClr>
              <a:buNone/>
            </a:pPr>
            <a:r>
              <a:rPr lang="en-US" sz="2200" dirty="0"/>
              <a:t>     bleeding point </a:t>
            </a:r>
            <a:r>
              <a:rPr lang="en-US" sz="2200" dirty="0" err="1"/>
              <a:t>membentuk</a:t>
            </a:r>
            <a:r>
              <a:rPr lang="en-US" sz="2200" dirty="0"/>
              <a:t> </a:t>
            </a:r>
            <a:r>
              <a:rPr lang="en-US" sz="2200" dirty="0" err="1"/>
              <a:t>sudut</a:t>
            </a:r>
            <a:r>
              <a:rPr lang="en-US" sz="2200" dirty="0"/>
              <a:t> 45 </a:t>
            </a:r>
            <a:r>
              <a:rPr lang="en-US" sz="2200" dirty="0" err="1"/>
              <a:t>derajat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arah</a:t>
            </a:r>
            <a:endParaRPr lang="en-US" sz="2200" dirty="0"/>
          </a:p>
          <a:p>
            <a:pPr marL="0" lvl="0" indent="0" algn="just">
              <a:buClr>
                <a:prstClr val="white">
                  <a:shade val="95000"/>
                </a:prstClr>
              </a:buClr>
              <a:buNone/>
            </a:pPr>
            <a:r>
              <a:rPr lang="en-US" sz="2200" dirty="0"/>
              <a:t>     </a:t>
            </a:r>
            <a:r>
              <a:rPr lang="en-US" sz="2200" dirty="0" err="1"/>
              <a:t>koronal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menggunakan</a:t>
            </a:r>
            <a:r>
              <a:rPr lang="en-US" sz="2200" dirty="0"/>
              <a:t> </a:t>
            </a:r>
            <a:r>
              <a:rPr lang="en-US" sz="2200" dirty="0" err="1"/>
              <a:t>kirkland</a:t>
            </a:r>
            <a:r>
              <a:rPr lang="en-US" sz="2200" dirty="0"/>
              <a:t> knife </a:t>
            </a:r>
            <a:r>
              <a:rPr lang="en-US" sz="2200" dirty="0" err="1"/>
              <a:t>untuk</a:t>
            </a:r>
            <a:endParaRPr lang="en-US" sz="2200" dirty="0"/>
          </a:p>
          <a:p>
            <a:pPr marL="0" lvl="0" indent="0" algn="just">
              <a:buClr>
                <a:prstClr val="white">
                  <a:shade val="95000"/>
                </a:prstClr>
              </a:buClr>
              <a:buNone/>
            </a:pPr>
            <a:r>
              <a:rPr lang="en-US" sz="2200" dirty="0"/>
              <a:t>     </a:t>
            </a:r>
            <a:r>
              <a:rPr lang="en-US" sz="2200" dirty="0" err="1"/>
              <a:t>fasial</a:t>
            </a:r>
            <a:r>
              <a:rPr lang="en-US" sz="2200" dirty="0"/>
              <a:t>/palatal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orban</a:t>
            </a:r>
            <a:r>
              <a:rPr lang="en-US" sz="2200" dirty="0"/>
              <a:t> knife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daerah</a:t>
            </a:r>
            <a:r>
              <a:rPr lang="en-US" sz="2200" dirty="0"/>
              <a:t> interdental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461700"/>
            <a:ext cx="1243013" cy="186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590287"/>
            <a:ext cx="1133475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643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Melepaskan</a:t>
            </a:r>
            <a:r>
              <a:rPr lang="en-US" dirty="0"/>
              <a:t> </a:t>
            </a:r>
            <a:r>
              <a:rPr lang="en-US" dirty="0" err="1"/>
              <a:t>dinding</a:t>
            </a:r>
            <a:r>
              <a:rPr lang="en-US" dirty="0"/>
              <a:t> </a:t>
            </a:r>
            <a:r>
              <a:rPr lang="en-US" dirty="0" err="1"/>
              <a:t>poket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dipotong</a:t>
            </a:r>
            <a:r>
              <a:rPr lang="en-US" dirty="0"/>
              <a:t> (</a:t>
            </a:r>
            <a:r>
              <a:rPr lang="en-US" dirty="0" err="1"/>
              <a:t>eksisi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/>
              <a:t>poket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Membersihkan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granulasi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sementum</a:t>
            </a:r>
            <a:r>
              <a:rPr lang="en-US" dirty="0" smtClean="0"/>
              <a:t> </a:t>
            </a:r>
            <a:r>
              <a:rPr lang="en-US" dirty="0" err="1"/>
              <a:t>nekrotik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kalkulus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kuret</a:t>
            </a:r>
            <a:r>
              <a:rPr lang="en-US" dirty="0"/>
              <a:t> (scaling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penghalusan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akar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gingivoplasty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scalpel</a:t>
            </a:r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Irigasi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saline/</a:t>
            </a:r>
            <a:r>
              <a:rPr lang="en-US" dirty="0" err="1"/>
              <a:t>aquadest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pendarahan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10. </a:t>
            </a:r>
            <a:r>
              <a:rPr lang="en-US" dirty="0" err="1"/>
              <a:t>Aplikasi</a:t>
            </a:r>
            <a:r>
              <a:rPr lang="en-US" dirty="0"/>
              <a:t> periodontal dressing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170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 err="1"/>
              <a:t>Manipulasi</a:t>
            </a:r>
            <a:r>
              <a:rPr lang="es-ES" dirty="0"/>
              <a:t> dan </a:t>
            </a:r>
            <a:r>
              <a:rPr lang="es-ES" dirty="0" err="1"/>
              <a:t>aplikasi</a:t>
            </a:r>
            <a:r>
              <a:rPr lang="es-ES" dirty="0"/>
              <a:t> periodontal </a:t>
            </a:r>
            <a:r>
              <a:rPr lang="es-ES" dirty="0" smtClean="0"/>
              <a:t>pack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: </a:t>
            </a:r>
            <a:r>
              <a:rPr lang="en-US" dirty="0" err="1"/>
              <a:t>mengeluarkan</a:t>
            </a:r>
            <a:r>
              <a:rPr lang="en-US" dirty="0"/>
              <a:t> base </a:t>
            </a:r>
            <a:r>
              <a:rPr lang="en-US" dirty="0" err="1"/>
              <a:t>dan</a:t>
            </a:r>
            <a:r>
              <a:rPr lang="en-US" dirty="0"/>
              <a:t> catalyst </a:t>
            </a:r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/>
              <a:t>1:1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Pengadukan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melingkar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melipat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mixing </a:t>
            </a:r>
            <a:r>
              <a:rPr lang="en-US" dirty="0"/>
              <a:t>pad </a:t>
            </a:r>
            <a:r>
              <a:rPr lang="en-US" dirty="0" err="1"/>
              <a:t>menggunakan</a:t>
            </a:r>
            <a:r>
              <a:rPr lang="en-US" dirty="0"/>
              <a:t> spatula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 smtClean="0"/>
              <a:t>konsistensi</a:t>
            </a:r>
            <a:r>
              <a:rPr lang="en-US" dirty="0" smtClean="0"/>
              <a:t>   </a:t>
            </a:r>
            <a:r>
              <a:rPr lang="en-US" dirty="0" err="1" smtClean="0"/>
              <a:t>homogen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Periodontal pack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spatula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 smtClean="0"/>
              <a:t>dicelupkan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air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ruangan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Membasahi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air/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vaseline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Mengulung</a:t>
            </a:r>
            <a:r>
              <a:rPr lang="en-US" dirty="0"/>
              <a:t> periodontal pack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silinder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isolasi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mengeringkan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 smtClean="0"/>
              <a:t>operasi</a:t>
            </a:r>
            <a:r>
              <a:rPr lang="en-US" dirty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kasa</a:t>
            </a:r>
            <a:r>
              <a:rPr lang="en-US" dirty="0"/>
              <a:t> </a:t>
            </a:r>
            <a:r>
              <a:rPr lang="en-US" dirty="0" smtClean="0"/>
              <a:t>tampon</a:t>
            </a:r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</a:t>
            </a:r>
            <a:r>
              <a:rPr lang="en-US" dirty="0" err="1"/>
              <a:t>Aplikasi</a:t>
            </a:r>
            <a:r>
              <a:rPr lang="en-US" dirty="0"/>
              <a:t> periodontal pack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, </a:t>
            </a:r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/>
              <a:t>koronal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1/3 </a:t>
            </a:r>
            <a:r>
              <a:rPr lang="en-US" dirty="0" err="1"/>
              <a:t>servikal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,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apikal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/>
              <a:t>mucogingival</a:t>
            </a:r>
            <a:r>
              <a:rPr lang="en-US" dirty="0"/>
              <a:t> junction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kontak</a:t>
            </a:r>
            <a:r>
              <a:rPr lang="en-US" dirty="0"/>
              <a:t> </a:t>
            </a:r>
            <a:r>
              <a:rPr lang="en-US" dirty="0" err="1" smtClean="0"/>
              <a:t>oklusi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penekanan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gingival margin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smtClean="0"/>
              <a:t>area </a:t>
            </a:r>
            <a:r>
              <a:rPr lang="en-US" dirty="0" err="1"/>
              <a:t>proksimal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Membuang</a:t>
            </a:r>
            <a:r>
              <a:rPr lang="en-US" dirty="0"/>
              <a:t> pack yang </a:t>
            </a:r>
            <a:r>
              <a:rPr lang="en-US" dirty="0" err="1"/>
              <a:t>berlebihan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ekskavator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75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endParaRPr lang="en-US" dirty="0"/>
          </a:p>
        </p:txBody>
      </p:sp>
      <p:pic>
        <p:nvPicPr>
          <p:cNvPr id="4" name="Content Placeholder 3" descr="C:\Users\Adit Lenovo Yoga\Pictures\Screenshots\Screenshot (82).pn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8" t="39531" r="29630" b="22204"/>
          <a:stretch/>
        </p:blipFill>
        <p:spPr bwMode="auto">
          <a:xfrm>
            <a:off x="1117175" y="1752600"/>
            <a:ext cx="6909649" cy="39623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30744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5. Splinting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Indikasi</a:t>
            </a:r>
            <a:r>
              <a:rPr lang="en-US" dirty="0"/>
              <a:t> splinting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S1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1. Splinting wire (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diajarkan</a:t>
            </a:r>
            <a:r>
              <a:rPr lang="en-US" dirty="0"/>
              <a:t>),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smtClean="0"/>
              <a:t>splinting fiber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Splinting </a:t>
            </a:r>
            <a:r>
              <a:rPr lang="en-US" dirty="0" err="1"/>
              <a:t>ekstra</a:t>
            </a:r>
            <a:r>
              <a:rPr lang="en-US" dirty="0"/>
              <a:t> </a:t>
            </a:r>
            <a:r>
              <a:rPr lang="en-US" dirty="0" err="1"/>
              <a:t>koronal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Gigi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berdesakan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smtClean="0"/>
              <a:t>area edentulous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85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1"/>
          <p:cNvSpPr txBox="1">
            <a:spLocks noGrp="1"/>
          </p:cNvSpPr>
          <p:nvPr>
            <p:ph type="ctrTitle"/>
          </p:nvPr>
        </p:nvSpPr>
        <p:spPr>
          <a:xfrm flipH="1">
            <a:off x="1600200" y="889000"/>
            <a:ext cx="5867400" cy="111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 smtClean="0">
                <a:solidFill>
                  <a:schemeClr val="accent2"/>
                </a:solidFill>
              </a:rPr>
              <a:t>ALAT DAN BAHAN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171" name="Google Shape;171;p31"/>
          <p:cNvSpPr txBox="1">
            <a:spLocks noGrp="1"/>
          </p:cNvSpPr>
          <p:nvPr>
            <p:ph type="subTitle" idx="1"/>
          </p:nvPr>
        </p:nvSpPr>
        <p:spPr>
          <a:xfrm flipH="1">
            <a:off x="1066800" y="2209800"/>
            <a:ext cx="6858000" cy="213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endParaRPr sz="2000" b="1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76" name="Google Shape;176;p31"/>
          <p:cNvCxnSpPr/>
          <p:nvPr/>
        </p:nvCxnSpPr>
        <p:spPr>
          <a:xfrm>
            <a:off x="1752600" y="2006600"/>
            <a:ext cx="5562600" cy="2117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</p:cxnSp>
      <p:pic>
        <p:nvPicPr>
          <p:cNvPr id="7" name="Google Shape;191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3733801"/>
            <a:ext cx="1295374" cy="2798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82;p32"/>
          <p:cNvPicPr preferRelativeResize="0"/>
          <p:nvPr/>
        </p:nvPicPr>
        <p:blipFill rotWithShape="1">
          <a:blip r:embed="rId4">
            <a:alphaModFix/>
          </a:blip>
          <a:srcRect t="-3100" r="62999" b="3100"/>
          <a:stretch/>
        </p:blipFill>
        <p:spPr>
          <a:xfrm flipH="1">
            <a:off x="6553200" y="2670634"/>
            <a:ext cx="2590800" cy="4187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D:\px splinting budi s\IMG-20200202-WA001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2209801"/>
            <a:ext cx="2590800" cy="420607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410201" y="2413000"/>
            <a:ext cx="218842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Alat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1.Wire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2. </a:t>
            </a:r>
            <a:r>
              <a:rPr lang="en-US" dirty="0" err="1" smtClean="0">
                <a:solidFill>
                  <a:schemeClr val="bg1"/>
                </a:solidFill>
              </a:rPr>
              <a:t>Plastis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instrumen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3. </a:t>
            </a:r>
            <a:r>
              <a:rPr lang="en-US" dirty="0" err="1" smtClean="0">
                <a:solidFill>
                  <a:schemeClr val="bg1"/>
                </a:solidFill>
              </a:rPr>
              <a:t>Gunting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4. Tang </a:t>
            </a:r>
            <a:r>
              <a:rPr lang="en-US" dirty="0" err="1" smtClean="0">
                <a:solidFill>
                  <a:schemeClr val="bg1"/>
                </a:solidFill>
              </a:rPr>
              <a:t>clamer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5. </a:t>
            </a:r>
            <a:r>
              <a:rPr lang="en-US" dirty="0" err="1" smtClean="0">
                <a:solidFill>
                  <a:schemeClr val="bg1"/>
                </a:solidFill>
              </a:rPr>
              <a:t>Microbrush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Bahan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Cavity cleanser</a:t>
            </a: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Etsa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Bonding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RK </a:t>
            </a:r>
            <a:r>
              <a:rPr lang="en-US" dirty="0" err="1" smtClean="0">
                <a:solidFill>
                  <a:schemeClr val="bg1"/>
                </a:solidFill>
              </a:rPr>
              <a:t>flowable</a:t>
            </a:r>
            <a:endParaRPr lang="en-US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RK packable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33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3048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Times New Roman"/>
              </a:rPr>
              <a:t>Foto</a:t>
            </a:r>
            <a:r>
              <a:rPr lang="en-US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Times New Roman"/>
              </a:rPr>
              <a:t> </a:t>
            </a:r>
            <a:r>
              <a:rPr lang="en-US" sz="4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Times New Roman"/>
              </a:rPr>
              <a:t>Klinis</a:t>
            </a: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+mj-lt"/>
              <a:cs typeface="Times New Roman"/>
            </a:endParaRPr>
          </a:p>
        </p:txBody>
      </p:sp>
      <p:pic>
        <p:nvPicPr>
          <p:cNvPr id="7" name="Picture 6" descr="IMG2018090614554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524000"/>
            <a:ext cx="3810000" cy="3810000"/>
          </a:xfrm>
          <a:prstGeom prst="rect">
            <a:avLst/>
          </a:prstGeom>
        </p:spPr>
      </p:pic>
      <p:pic>
        <p:nvPicPr>
          <p:cNvPr id="8" name="Picture 7" descr="IMG201809061456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00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Times New Roman"/>
              </a:rPr>
              <a:t>Pemeriksaan</a:t>
            </a:r>
            <a:r>
              <a:rPr lang="en-US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Times New Roman"/>
              </a:rPr>
              <a:t> </a:t>
            </a:r>
            <a:r>
              <a:rPr lang="en-US" sz="4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Times New Roman"/>
              </a:rPr>
              <a:t>Penunjang</a:t>
            </a: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+mj-lt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4343400"/>
            <a:ext cx="777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err="1" smtClean="0">
                <a:solidFill>
                  <a:srgbClr val="000000"/>
                </a:solidFill>
                <a:latin typeface="Times New Roman"/>
                <a:ea typeface="Arial Unicode MS" panose="020B0604020202020204" pitchFamily="34" charset="-128"/>
                <a:cs typeface="Times New Roman"/>
              </a:rPr>
              <a:t>Interpretasi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  <a:ea typeface="Arial Unicode MS" panose="020B0604020202020204" pitchFamily="34" charset="-128"/>
                <a:cs typeface="Times New Roman"/>
              </a:rPr>
              <a:t> Ron</a:t>
            </a:r>
            <a:r>
              <a:rPr lang="id-ID" sz="2000" b="1" dirty="0" smtClean="0">
                <a:solidFill>
                  <a:srgbClr val="000000"/>
                </a:solidFill>
                <a:latin typeface="Times New Roman"/>
                <a:ea typeface="Arial Unicode MS" panose="020B0604020202020204" pitchFamily="34" charset="-128"/>
                <a:cs typeface="Times New Roman"/>
              </a:rPr>
              <a:t>tgen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  <a:ea typeface="Arial Unicode MS" panose="020B0604020202020204" pitchFamily="34" charset="-128"/>
                <a:cs typeface="Times New Roman"/>
              </a:rPr>
              <a:t> :</a:t>
            </a:r>
            <a:endParaRPr lang="id-ID" sz="2000" b="1" dirty="0" smtClean="0">
              <a:solidFill>
                <a:srgbClr val="000000"/>
              </a:solidFill>
              <a:latin typeface="Times New Roman"/>
              <a:ea typeface="Arial Unicode MS" panose="020B0604020202020204" pitchFamily="34" charset="-128"/>
              <a:cs typeface="Times New Roman"/>
            </a:endParaRPr>
          </a:p>
          <a:p>
            <a:pPr algn="just"/>
            <a:endParaRPr lang="id-ID" sz="2000" b="1" dirty="0" smtClean="0">
              <a:solidFill>
                <a:srgbClr val="000000"/>
              </a:solidFill>
              <a:latin typeface="Times New Roman"/>
              <a:ea typeface="Arial Unicode MS" panose="020B0604020202020204" pitchFamily="34" charset="-128"/>
              <a:cs typeface="Times New Roman"/>
            </a:endParaRPr>
          </a:p>
          <a:p>
            <a:pPr algn="just"/>
            <a:endParaRPr lang="id-ID" sz="2000" b="1" dirty="0" smtClean="0">
              <a:solidFill>
                <a:srgbClr val="000000"/>
              </a:solidFill>
              <a:latin typeface="Times New Roman"/>
              <a:ea typeface="Arial Unicode MS" panose="020B0604020202020204" pitchFamily="34" charset="-128"/>
              <a:cs typeface="Times New Roman"/>
            </a:endParaRPr>
          </a:p>
          <a:p>
            <a:pPr algn="just"/>
            <a:endParaRPr lang="en-US" sz="2000" b="1" dirty="0" smtClean="0">
              <a:solidFill>
                <a:srgbClr val="000000"/>
              </a:solidFill>
              <a:latin typeface="Times New Roman"/>
              <a:ea typeface="Arial Unicode MS" panose="020B0604020202020204" pitchFamily="34" charset="-128"/>
              <a:cs typeface="Times New Roman"/>
            </a:endParaRPr>
          </a:p>
        </p:txBody>
      </p:sp>
      <p:pic>
        <p:nvPicPr>
          <p:cNvPr id="8" name="Content Placeholder 7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23513" y="1600200"/>
            <a:ext cx="3505973" cy="4525963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>
              <a:lnSpc>
                <a:spcPct val="90000"/>
              </a:lnSpc>
            </a:pPr>
            <a:r>
              <a:rPr lang="en-US" sz="2800" dirty="0" err="1" smtClean="0">
                <a:latin typeface="Times New Roman"/>
              </a:rPr>
              <a:t>Interpretasi</a:t>
            </a:r>
            <a:r>
              <a:rPr lang="en-US" sz="2800" dirty="0" smtClean="0">
                <a:latin typeface="Times New Roman"/>
              </a:rPr>
              <a:t> </a:t>
            </a:r>
            <a:r>
              <a:rPr lang="en-US" sz="2800" dirty="0" err="1" smtClean="0">
                <a:latin typeface="Times New Roman"/>
              </a:rPr>
              <a:t>rontgen</a:t>
            </a:r>
            <a:r>
              <a:rPr lang="en-US" sz="2800" dirty="0" smtClean="0">
                <a:latin typeface="Times New Roman"/>
              </a:rPr>
              <a:t> :</a:t>
            </a:r>
            <a:endParaRPr lang="id-ID" sz="2800" dirty="0" smtClean="0">
              <a:latin typeface="Times New Roman"/>
            </a:endParaRPr>
          </a:p>
          <a:p>
            <a:pPr lvl="0">
              <a:lnSpc>
                <a:spcPct val="90000"/>
              </a:lnSpc>
            </a:pPr>
            <a:endParaRPr lang="en-US" sz="2800" dirty="0" smtClean="0">
              <a:latin typeface="Times New Roman"/>
            </a:endParaRPr>
          </a:p>
          <a:p>
            <a:pPr lvl="0">
              <a:lnSpc>
                <a:spcPct val="90000"/>
              </a:lnSpc>
              <a:buChar char="-"/>
            </a:pPr>
            <a:r>
              <a:rPr lang="en-US" sz="2800" dirty="0" err="1" smtClean="0">
                <a:latin typeface="Times New Roman"/>
              </a:rPr>
              <a:t>Terdapat</a:t>
            </a:r>
            <a:r>
              <a:rPr lang="en-US" sz="2800" dirty="0" smtClean="0">
                <a:latin typeface="Times New Roman"/>
              </a:rPr>
              <a:t> </a:t>
            </a:r>
            <a:r>
              <a:rPr lang="en-US" sz="2800" dirty="0" err="1" smtClean="0">
                <a:latin typeface="Times New Roman"/>
              </a:rPr>
              <a:t>penurunan</a:t>
            </a:r>
            <a:r>
              <a:rPr lang="en-US" sz="2800" dirty="0" smtClean="0">
                <a:latin typeface="Times New Roman"/>
              </a:rPr>
              <a:t> </a:t>
            </a:r>
            <a:r>
              <a:rPr lang="en-US" sz="2800" dirty="0" err="1" smtClean="0">
                <a:latin typeface="Times New Roman"/>
              </a:rPr>
              <a:t>puncak</a:t>
            </a:r>
            <a:r>
              <a:rPr lang="en-US" sz="2800" dirty="0" smtClean="0">
                <a:latin typeface="Times New Roman"/>
              </a:rPr>
              <a:t> alveolar </a:t>
            </a:r>
            <a:r>
              <a:rPr lang="en-US" sz="2800" dirty="0" err="1" smtClean="0">
                <a:latin typeface="Times New Roman"/>
              </a:rPr>
              <a:t>ke</a:t>
            </a:r>
            <a:r>
              <a:rPr lang="en-US" sz="2800" dirty="0" smtClean="0">
                <a:latin typeface="Times New Roman"/>
              </a:rPr>
              <a:t> </a:t>
            </a:r>
            <a:r>
              <a:rPr lang="en-US" sz="2800" dirty="0" err="1" smtClean="0">
                <a:latin typeface="Times New Roman"/>
              </a:rPr>
              <a:t>arah</a:t>
            </a:r>
            <a:r>
              <a:rPr lang="en-US" sz="2800" dirty="0" smtClean="0">
                <a:latin typeface="Times New Roman"/>
              </a:rPr>
              <a:t> </a:t>
            </a:r>
            <a:r>
              <a:rPr lang="en-US" sz="2800" dirty="0" err="1" smtClean="0">
                <a:latin typeface="Times New Roman"/>
              </a:rPr>
              <a:t>apikal</a:t>
            </a:r>
            <a:r>
              <a:rPr lang="en-US" sz="2800" dirty="0" smtClean="0">
                <a:latin typeface="Times New Roman"/>
              </a:rPr>
              <a:t> </a:t>
            </a:r>
            <a:r>
              <a:rPr lang="en-US" sz="2800" dirty="0" err="1" smtClean="0">
                <a:latin typeface="Times New Roman"/>
              </a:rPr>
              <a:t>hingga</a:t>
            </a:r>
            <a:r>
              <a:rPr lang="en-US" sz="2800" dirty="0" smtClean="0">
                <a:latin typeface="Times New Roman"/>
              </a:rPr>
              <a:t> </a:t>
            </a:r>
            <a:r>
              <a:rPr lang="en-US" sz="2800" dirty="0" err="1" smtClean="0">
                <a:latin typeface="Times New Roman"/>
              </a:rPr>
              <a:t>mencapai</a:t>
            </a:r>
            <a:r>
              <a:rPr lang="en-US" sz="2800" dirty="0" smtClean="0">
                <a:latin typeface="Times New Roman"/>
              </a:rPr>
              <a:t> 1/3 </a:t>
            </a:r>
            <a:r>
              <a:rPr lang="en-US" sz="2800" dirty="0" err="1" smtClean="0">
                <a:latin typeface="Times New Roman"/>
              </a:rPr>
              <a:t>apikal</a:t>
            </a:r>
            <a:r>
              <a:rPr lang="en-US" sz="2800" dirty="0" smtClean="0">
                <a:latin typeface="Times New Roman"/>
              </a:rPr>
              <a:t> </a:t>
            </a:r>
            <a:r>
              <a:rPr lang="en-US" sz="2800" dirty="0" err="1" smtClean="0">
                <a:latin typeface="Times New Roman"/>
              </a:rPr>
              <a:t>gigi</a:t>
            </a:r>
            <a:endParaRPr lang="en-US" sz="2800" dirty="0" smtClean="0">
              <a:latin typeface="Times New Roman"/>
            </a:endParaRPr>
          </a:p>
          <a:p>
            <a:pPr lvl="0">
              <a:lnSpc>
                <a:spcPct val="90000"/>
              </a:lnSpc>
              <a:buChar char="-"/>
            </a:pPr>
            <a:r>
              <a:rPr lang="en" sz="2800" dirty="0" smtClean="0">
                <a:latin typeface="Times New Roman"/>
              </a:rPr>
              <a:t>Lamina dura menghilan</a:t>
            </a:r>
            <a:r>
              <a:rPr lang="id-ID" sz="2800" dirty="0" smtClean="0">
                <a:latin typeface="Times New Roman"/>
              </a:rPr>
              <a:t>g</a:t>
            </a:r>
            <a:r>
              <a:rPr lang="en" sz="2800" dirty="0" smtClean="0">
                <a:latin typeface="Times New Roman"/>
              </a:rPr>
              <a:t> dari batas CEJ hingga 1/3 apikal</a:t>
            </a:r>
          </a:p>
          <a:p>
            <a:pPr lvl="0">
              <a:lnSpc>
                <a:spcPct val="90000"/>
              </a:lnSpc>
              <a:buChar char="-"/>
            </a:pPr>
            <a:r>
              <a:rPr lang="en-US" sz="2800" dirty="0" err="1" smtClean="0">
                <a:latin typeface="Times New Roman"/>
              </a:rPr>
              <a:t>Mahkota</a:t>
            </a:r>
            <a:r>
              <a:rPr lang="en-US" sz="2800" dirty="0" smtClean="0">
                <a:latin typeface="Times New Roman"/>
              </a:rPr>
              <a:t>, </a:t>
            </a:r>
            <a:r>
              <a:rPr lang="en-US" sz="2800" dirty="0" err="1" smtClean="0">
                <a:latin typeface="Times New Roman"/>
              </a:rPr>
              <a:t>akar</a:t>
            </a:r>
            <a:r>
              <a:rPr lang="en-US" sz="2800" dirty="0" smtClean="0">
                <a:latin typeface="Times New Roman"/>
              </a:rPr>
              <a:t> </a:t>
            </a:r>
            <a:r>
              <a:rPr lang="en-US" sz="2800" dirty="0" err="1" smtClean="0">
                <a:latin typeface="Times New Roman"/>
              </a:rPr>
              <a:t>gigi</a:t>
            </a:r>
            <a:r>
              <a:rPr lang="en-US" sz="2800" dirty="0" smtClean="0">
                <a:latin typeface="Times New Roman"/>
              </a:rPr>
              <a:t>, </a:t>
            </a:r>
            <a:r>
              <a:rPr lang="en-US" sz="2800" dirty="0" err="1" smtClean="0">
                <a:latin typeface="Times New Roman"/>
              </a:rPr>
              <a:t>jaringan</a:t>
            </a:r>
            <a:r>
              <a:rPr lang="en-US" sz="2800" dirty="0" smtClean="0">
                <a:latin typeface="Times New Roman"/>
              </a:rPr>
              <a:t> </a:t>
            </a:r>
            <a:r>
              <a:rPr lang="en-US" sz="2800" dirty="0" err="1" smtClean="0">
                <a:latin typeface="Times New Roman"/>
              </a:rPr>
              <a:t>pulpa</a:t>
            </a:r>
            <a:r>
              <a:rPr lang="en-US" sz="2800" dirty="0" smtClean="0">
                <a:latin typeface="Times New Roman"/>
              </a:rPr>
              <a:t> </a:t>
            </a:r>
            <a:r>
              <a:rPr lang="en-US" sz="2800" dirty="0" err="1" smtClean="0">
                <a:latin typeface="Times New Roman"/>
              </a:rPr>
              <a:t>dan</a:t>
            </a:r>
            <a:r>
              <a:rPr lang="en-US" sz="2800" dirty="0" smtClean="0">
                <a:latin typeface="Times New Roman"/>
              </a:rPr>
              <a:t> ligament periodontal DBN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5375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3048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Times New Roman"/>
              </a:rPr>
              <a:t>Foto</a:t>
            </a:r>
            <a:r>
              <a:rPr lang="en-US" sz="4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Times New Roman"/>
              </a:rPr>
              <a:t> </a:t>
            </a:r>
            <a:r>
              <a:rPr lang="en-US" sz="4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Times New Roman"/>
              </a:rPr>
              <a:t>Klinis</a:t>
            </a:r>
            <a:endParaRPr lang="en-US" b="1" dirty="0" smtClean="0">
              <a:solidFill>
                <a:schemeClr val="accent1">
                  <a:lumMod val="40000"/>
                  <a:lumOff val="60000"/>
                </a:schemeClr>
              </a:solidFill>
              <a:latin typeface="+mj-lt"/>
              <a:cs typeface="Times New Roman"/>
            </a:endParaRPr>
          </a:p>
        </p:txBody>
      </p:sp>
      <p:pic>
        <p:nvPicPr>
          <p:cNvPr id="2" name="Picture 1" descr="IMG_3099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2" t="22027" r="29678" b="8772"/>
          <a:stretch/>
        </p:blipFill>
        <p:spPr>
          <a:xfrm>
            <a:off x="762000" y="1676400"/>
            <a:ext cx="2086811" cy="2251726"/>
          </a:xfrm>
          <a:prstGeom prst="rect">
            <a:avLst/>
          </a:prstGeom>
        </p:spPr>
      </p:pic>
      <p:pic>
        <p:nvPicPr>
          <p:cNvPr id="7" name="Picture 6" descr="IMG_3104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03" t="26044" r="24749" b="27289"/>
          <a:stretch/>
        </p:blipFill>
        <p:spPr>
          <a:xfrm>
            <a:off x="3276600" y="1676400"/>
            <a:ext cx="2106367" cy="2251242"/>
          </a:xfrm>
          <a:prstGeom prst="rect">
            <a:avLst/>
          </a:prstGeom>
        </p:spPr>
      </p:pic>
      <p:pic>
        <p:nvPicPr>
          <p:cNvPr id="8" name="Picture 7" descr="IMG_3116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39" t="25180" r="21766" b="7946"/>
          <a:stretch/>
        </p:blipFill>
        <p:spPr>
          <a:xfrm>
            <a:off x="5791200" y="1600200"/>
            <a:ext cx="2562726" cy="2251242"/>
          </a:xfrm>
          <a:prstGeom prst="rect">
            <a:avLst/>
          </a:prstGeom>
        </p:spPr>
      </p:pic>
      <p:pic>
        <p:nvPicPr>
          <p:cNvPr id="10" name="Picture 9" descr="IMG_3144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35" t="20468" r="22514" b="27290"/>
          <a:stretch/>
        </p:blipFill>
        <p:spPr>
          <a:xfrm>
            <a:off x="4648200" y="4343400"/>
            <a:ext cx="3701956" cy="2286000"/>
          </a:xfrm>
          <a:prstGeom prst="rect">
            <a:avLst/>
          </a:prstGeom>
        </p:spPr>
      </p:pic>
      <p:pic>
        <p:nvPicPr>
          <p:cNvPr id="11" name="Picture 10" descr="IMG_3151.JP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1" t="22222" r="23977" b="26121"/>
          <a:stretch/>
        </p:blipFill>
        <p:spPr>
          <a:xfrm>
            <a:off x="762000" y="4343400"/>
            <a:ext cx="3352800" cy="230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17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Tahapan</a:t>
            </a:r>
            <a:r>
              <a:rPr lang="en-US" dirty="0"/>
              <a:t> splinting wire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1. Polishing </a:t>
            </a:r>
            <a:r>
              <a:rPr lang="en-US" dirty="0" err="1"/>
              <a:t>gigi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dental </a:t>
            </a:r>
            <a:r>
              <a:rPr lang="en-US" dirty="0" smtClean="0"/>
              <a:t>floss (2x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/>
              <a:t>kerja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3. Wire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twist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Pengolesan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etsa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bonding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Aplikasi</a:t>
            </a:r>
            <a:r>
              <a:rPr lang="en-US" dirty="0"/>
              <a:t> wire </a:t>
            </a:r>
            <a:r>
              <a:rPr lang="en-US" dirty="0" err="1"/>
              <a:t>setinggi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kontak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komposit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pertengahan</a:t>
            </a:r>
            <a:r>
              <a:rPr lang="en-US" dirty="0"/>
              <a:t> </a:t>
            </a:r>
            <a:r>
              <a:rPr lang="en-US" dirty="0" err="1"/>
              <a:t>mesio</a:t>
            </a:r>
            <a:r>
              <a:rPr lang="en-US" dirty="0"/>
              <a:t>-distal </a:t>
            </a:r>
            <a:r>
              <a:rPr lang="en-US" dirty="0" err="1"/>
              <a:t>gigi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Dilakukan</a:t>
            </a:r>
            <a:r>
              <a:rPr lang="en-US" dirty="0"/>
              <a:t> light curing</a:t>
            </a:r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oklusi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9. Polishing </a:t>
            </a:r>
            <a:r>
              <a:rPr lang="en-US" dirty="0" err="1" smtClean="0"/>
              <a:t>permukaan</a:t>
            </a:r>
            <a:r>
              <a:rPr lang="en-US" dirty="0"/>
              <a:t> </a:t>
            </a:r>
            <a:r>
              <a:rPr lang="en-US" dirty="0" err="1"/>
              <a:t>komposit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1745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FF"/>
                </a:solidFill>
              </a:rPr>
              <a:t>Desensitasi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a. Area </a:t>
            </a:r>
            <a:r>
              <a:rPr lang="en-US" dirty="0" err="1"/>
              <a:t>gigi</a:t>
            </a:r>
            <a:r>
              <a:rPr lang="en-US" dirty="0"/>
              <a:t> </a:t>
            </a:r>
            <a:r>
              <a:rPr lang="en-US" dirty="0" err="1"/>
              <a:t>diisolasi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cotton roll</a:t>
            </a:r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Dikeringkan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cotton pellet</a:t>
            </a:r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hembusan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area </a:t>
            </a:r>
            <a:r>
              <a:rPr lang="en-US" dirty="0" err="1" smtClean="0"/>
              <a:t>servikal</a:t>
            </a:r>
            <a:r>
              <a:rPr lang="en-US" dirty="0" smtClean="0"/>
              <a:t> </a:t>
            </a:r>
            <a:r>
              <a:rPr lang="en-US" dirty="0" err="1"/>
              <a:t>gigi</a:t>
            </a:r>
            <a:r>
              <a:rPr lang="en-US" dirty="0"/>
              <a:t> /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 smtClean="0"/>
              <a:t>termal</a:t>
            </a:r>
            <a:r>
              <a:rPr lang="en-US" dirty="0"/>
              <a:t> </a:t>
            </a:r>
            <a:r>
              <a:rPr lang="en-US" dirty="0" err="1" smtClean="0"/>
              <a:t>dingin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sonde</a:t>
            </a:r>
            <a:r>
              <a:rPr lang="en-US" dirty="0"/>
              <a:t> </a:t>
            </a:r>
            <a:r>
              <a:rPr lang="en-US" dirty="0" err="1" smtClean="0"/>
              <a:t>digerakkan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area </a:t>
            </a:r>
            <a:r>
              <a:rPr lang="en-US" dirty="0" err="1"/>
              <a:t>servikal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dikonfirmasi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ditanya</a:t>
            </a:r>
            <a:r>
              <a:rPr lang="en-US" dirty="0"/>
              <a:t> </a:t>
            </a:r>
            <a:r>
              <a:rPr lang="en-US" dirty="0" err="1" smtClean="0"/>
              <a:t>responnya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2965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Prosedur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1.Persiapan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bahan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2.Persiapan  operator </a:t>
            </a:r>
            <a:r>
              <a:rPr lang="en-US" dirty="0"/>
              <a:t>(</a:t>
            </a:r>
            <a:r>
              <a:rPr lang="en-US" dirty="0" err="1"/>
              <a:t>baju</a:t>
            </a:r>
            <a:r>
              <a:rPr lang="en-US" dirty="0"/>
              <a:t> </a:t>
            </a:r>
            <a:r>
              <a:rPr lang="en-US" dirty="0" err="1" smtClean="0"/>
              <a:t>klinik,name</a:t>
            </a:r>
            <a:r>
              <a:rPr lang="en-US" dirty="0" smtClean="0"/>
              <a:t> </a:t>
            </a:r>
            <a:r>
              <a:rPr lang="en-US" dirty="0"/>
              <a:t>tag, masker, </a:t>
            </a:r>
            <a:r>
              <a:rPr lang="en-US" dirty="0" err="1" smtClean="0"/>
              <a:t>sarung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3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4Tentukan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hipersensitif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5 </a:t>
            </a:r>
            <a:r>
              <a:rPr lang="en-US" dirty="0" err="1" smtClean="0"/>
              <a:t>Besihkan</a:t>
            </a:r>
            <a:r>
              <a:rPr lang="en-US" dirty="0" smtClean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 smtClean="0"/>
              <a:t>daridental</a:t>
            </a:r>
            <a:r>
              <a:rPr lang="en-US" dirty="0" smtClean="0"/>
              <a:t> </a:t>
            </a:r>
            <a:r>
              <a:rPr lang="en-US" dirty="0"/>
              <a:t>deposit</a:t>
            </a:r>
          </a:p>
          <a:p>
            <a:pPr marL="0" indent="0">
              <a:buNone/>
            </a:pPr>
            <a:r>
              <a:rPr lang="en-US" dirty="0"/>
              <a:t>6 </a:t>
            </a:r>
            <a:r>
              <a:rPr lang="en-US" dirty="0" err="1"/>
              <a:t>Keringkan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udara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 </a:t>
            </a:r>
            <a:r>
              <a:rPr lang="en-US" dirty="0" err="1"/>
              <a:t>Ulasi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 smtClean="0"/>
              <a:t>desensitasi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fluoride, potassium nitrate, calcium</a:t>
            </a:r>
          </a:p>
          <a:p>
            <a:pPr marL="0" indent="0">
              <a:buNone/>
            </a:pPr>
            <a:r>
              <a:rPr lang="en-US" dirty="0"/>
              <a:t>phosphates, </a:t>
            </a:r>
            <a:r>
              <a:rPr lang="en-US" dirty="0" err="1"/>
              <a:t>dan</a:t>
            </a:r>
            <a:r>
              <a:rPr lang="en-US" dirty="0"/>
              <a:t> oxalate,</a:t>
            </a:r>
          </a:p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dirty="0" err="1" smtClean="0"/>
              <a:t>Mengeringkan</a:t>
            </a:r>
            <a:r>
              <a:rPr lang="en-US" dirty="0" smtClean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diulasi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/>
              <a:t>gigi</a:t>
            </a:r>
            <a:r>
              <a:rPr lang="en-US" dirty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diaplikasikan</a:t>
            </a:r>
            <a:r>
              <a:rPr lang="en-US" dirty="0" smtClean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desensitasi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90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Gingivitis</a:t>
            </a:r>
          </a:p>
          <a:p>
            <a:r>
              <a:rPr lang="en-US" dirty="0" smtClean="0"/>
              <a:t>2. Periodontitis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Abses</a:t>
            </a:r>
            <a:r>
              <a:rPr lang="en-US" dirty="0" smtClean="0"/>
              <a:t> gingiva</a:t>
            </a:r>
          </a:p>
          <a:p>
            <a:r>
              <a:rPr lang="en-US" dirty="0" smtClean="0"/>
              <a:t>4. </a:t>
            </a:r>
            <a:r>
              <a:rPr lang="en-US" dirty="0" err="1"/>
              <a:t>A</a:t>
            </a:r>
            <a:r>
              <a:rPr lang="en-US" dirty="0" err="1" smtClean="0"/>
              <a:t>bses</a:t>
            </a:r>
            <a:r>
              <a:rPr lang="en-US" dirty="0" smtClean="0"/>
              <a:t> </a:t>
            </a:r>
            <a:r>
              <a:rPr lang="en-US" dirty="0" smtClean="0"/>
              <a:t>periodontal</a:t>
            </a:r>
          </a:p>
          <a:p>
            <a:r>
              <a:rPr lang="en-US" dirty="0" smtClean="0"/>
              <a:t>5. Enlargement gingiva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Desensitasi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84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>
                <a:solidFill>
                  <a:srgbClr val="7030A0"/>
                </a:solidFill>
              </a:rPr>
              <a:t>RENCANA PERAWATAN </a:t>
            </a:r>
            <a:r>
              <a:rPr lang="fi-FI" dirty="0" smtClean="0">
                <a:solidFill>
                  <a:srgbClr val="7030A0"/>
                </a:solidFill>
              </a:rPr>
              <a:t>–</a:t>
            </a:r>
            <a:br>
              <a:rPr lang="fi-FI" dirty="0" smtClean="0">
                <a:solidFill>
                  <a:srgbClr val="7030A0"/>
                </a:solidFill>
              </a:rPr>
            </a:br>
            <a:r>
              <a:rPr lang="fi-FI" dirty="0" smtClean="0">
                <a:solidFill>
                  <a:srgbClr val="7030A0"/>
                </a:solidFill>
              </a:rPr>
              <a:t> TATALAKSANA </a:t>
            </a:r>
            <a:r>
              <a:rPr lang="fi-FI" dirty="0">
                <a:solidFill>
                  <a:srgbClr val="7030A0"/>
                </a:solidFill>
              </a:rPr>
              <a:t>PERAWATAN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A. </a:t>
            </a:r>
            <a:r>
              <a:rPr lang="en-US" dirty="0"/>
              <a:t>Scaling root </a:t>
            </a:r>
            <a:r>
              <a:rPr lang="en-US" dirty="0" err="1"/>
              <a:t>planing</a:t>
            </a:r>
            <a:r>
              <a:rPr lang="en-US" dirty="0"/>
              <a:t> manual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(</a:t>
            </a:r>
            <a:r>
              <a:rPr lang="en-US" dirty="0" err="1"/>
              <a:t>kaca</a:t>
            </a:r>
            <a:r>
              <a:rPr lang="en-US" dirty="0"/>
              <a:t> </a:t>
            </a:r>
            <a:r>
              <a:rPr lang="en-US" dirty="0" err="1"/>
              <a:t>mulut</a:t>
            </a:r>
            <a:r>
              <a:rPr lang="en-US" dirty="0"/>
              <a:t>, </a:t>
            </a:r>
            <a:r>
              <a:rPr lang="en-US" dirty="0" err="1"/>
              <a:t>pinset</a:t>
            </a:r>
            <a:r>
              <a:rPr lang="en-US" dirty="0"/>
              <a:t>, </a:t>
            </a:r>
            <a:r>
              <a:rPr lang="en-US" dirty="0" err="1"/>
              <a:t>sonde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2. Sickle </a:t>
            </a:r>
            <a:r>
              <a:rPr lang="en-US" dirty="0" err="1"/>
              <a:t>scaler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Kuret</a:t>
            </a:r>
            <a:r>
              <a:rPr lang="en-US" dirty="0"/>
              <a:t> </a:t>
            </a:r>
            <a:r>
              <a:rPr lang="en-US" dirty="0" err="1"/>
              <a:t>gracey</a:t>
            </a:r>
            <a:r>
              <a:rPr lang="en-US" dirty="0"/>
              <a:t> (no </a:t>
            </a:r>
            <a:r>
              <a:rPr lang="en-US" dirty="0" err="1"/>
              <a:t>disesuaikan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Contra angle low speed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Rubber polishing cup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Hoe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Chisel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8</a:t>
            </a:r>
            <a:r>
              <a:rPr lang="en-US" dirty="0" smtClean="0"/>
              <a:t>. </a:t>
            </a:r>
            <a:r>
              <a:rPr lang="en-US" dirty="0"/>
              <a:t>Pasta poles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dirty="0" err="1"/>
              <a:t>Povidone</a:t>
            </a:r>
            <a:r>
              <a:rPr lang="en-US" dirty="0"/>
              <a:t> iodine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Supra </a:t>
            </a:r>
            <a:r>
              <a:rPr lang="en-US" dirty="0"/>
              <a:t>gingiva : </a:t>
            </a:r>
            <a:r>
              <a:rPr lang="en-US" dirty="0" err="1"/>
              <a:t>menggunakan</a:t>
            </a:r>
            <a:r>
              <a:rPr lang="en-US" dirty="0"/>
              <a:t> sickle </a:t>
            </a:r>
            <a:r>
              <a:rPr lang="en-US" dirty="0" err="1"/>
              <a:t>scaler</a:t>
            </a:r>
            <a:r>
              <a:rPr lang="en-US" dirty="0"/>
              <a:t>, chisel </a:t>
            </a:r>
            <a:r>
              <a:rPr lang="en-US" dirty="0" err="1"/>
              <a:t>Subgingiva</a:t>
            </a:r>
            <a:r>
              <a:rPr lang="en-US" dirty="0"/>
              <a:t> : </a:t>
            </a:r>
            <a:r>
              <a:rPr lang="en-US" dirty="0" err="1"/>
              <a:t>menggunakan</a:t>
            </a:r>
            <a:r>
              <a:rPr lang="en-US" dirty="0"/>
              <a:t> hoe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kuret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1467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1. Scaling manual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Prosedur</a:t>
            </a:r>
            <a:r>
              <a:rPr lang="en-US" b="1" dirty="0"/>
              <a:t> </a:t>
            </a:r>
            <a:r>
              <a:rPr lang="en-US" b="1" dirty="0" smtClean="0"/>
              <a:t>scaling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Berkumur</a:t>
            </a:r>
            <a:r>
              <a:rPr lang="en-US" dirty="0"/>
              <a:t> </a:t>
            </a:r>
            <a:r>
              <a:rPr lang="en-US" dirty="0" err="1"/>
              <a:t>povidone</a:t>
            </a:r>
            <a:r>
              <a:rPr lang="en-US" dirty="0"/>
              <a:t> iodine / </a:t>
            </a:r>
            <a:r>
              <a:rPr lang="en-US" dirty="0" err="1"/>
              <a:t>chlorhexidine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Tumpuan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sandaran</a:t>
            </a:r>
            <a:r>
              <a:rPr lang="en-US" dirty="0"/>
              <a:t> </a:t>
            </a:r>
            <a:r>
              <a:rPr lang="en-US" dirty="0" err="1"/>
              <a:t>jari</a:t>
            </a:r>
            <a:r>
              <a:rPr lang="en-US" dirty="0"/>
              <a:t> (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regio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tajam</a:t>
            </a:r>
            <a:r>
              <a:rPr lang="en-US" dirty="0"/>
              <a:t> </a:t>
            </a:r>
            <a:r>
              <a:rPr lang="en-US" dirty="0" err="1"/>
              <a:t>menghadap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Anggulasi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scaling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penghalusan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45-90 </a:t>
            </a:r>
            <a:r>
              <a:rPr lang="en-US" dirty="0" err="1"/>
              <a:t>derajat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tajam</a:t>
            </a:r>
            <a:r>
              <a:rPr lang="en-US" dirty="0"/>
              <a:t> </a:t>
            </a:r>
            <a:r>
              <a:rPr lang="en-US" dirty="0" err="1"/>
              <a:t>digerakan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koronal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oblique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penghalusan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/root </a:t>
            </a:r>
            <a:r>
              <a:rPr lang="en-US" dirty="0" err="1"/>
              <a:t>planing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horisontal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err="1"/>
              <a:t>Eksplorasi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sonde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mengecek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kalkulus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42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Melakukan</a:t>
            </a:r>
            <a:r>
              <a:rPr lang="en-US" dirty="0"/>
              <a:t> polishing </a:t>
            </a:r>
            <a:r>
              <a:rPr lang="en-US" dirty="0" err="1"/>
              <a:t>dengan</a:t>
            </a:r>
            <a:r>
              <a:rPr lang="en-US" dirty="0"/>
              <a:t> rubber cup </a:t>
            </a:r>
            <a:r>
              <a:rPr lang="en-US" dirty="0" err="1"/>
              <a:t>dan</a:t>
            </a:r>
            <a:r>
              <a:rPr lang="en-US" dirty="0"/>
              <a:t> pasta poles,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: </a:t>
            </a:r>
            <a:r>
              <a:rPr lang="en-US" dirty="0" err="1"/>
              <a:t>Aplikasikan</a:t>
            </a:r>
            <a:r>
              <a:rPr lang="en-US" dirty="0"/>
              <a:t> pasta poles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rubber cup,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rubber cup </a:t>
            </a:r>
            <a:r>
              <a:rPr lang="en-US" dirty="0" err="1"/>
              <a:t>digerakan</a:t>
            </a:r>
            <a:r>
              <a:rPr lang="en-US" dirty="0"/>
              <a:t> </a:t>
            </a:r>
            <a:r>
              <a:rPr lang="en-US" dirty="0" err="1"/>
              <a:t>memutar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contra angle low speed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133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marL="0" indent="0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2. Scaling ultrasonic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Persiapan</a:t>
            </a:r>
            <a:r>
              <a:rPr lang="en-US" dirty="0" smtClean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Ultrasonic </a:t>
            </a:r>
            <a:r>
              <a:rPr lang="en-US" dirty="0" err="1"/>
              <a:t>scaler</a:t>
            </a:r>
            <a:r>
              <a:rPr lang="en-US" dirty="0"/>
              <a:t> portable + tip universal </a:t>
            </a:r>
            <a:endParaRPr lang="en-US" dirty="0" smtClean="0"/>
          </a:p>
          <a:p>
            <a:r>
              <a:rPr lang="en-US" dirty="0"/>
              <a:t>Pasta poles, </a:t>
            </a:r>
            <a:r>
              <a:rPr lang="en-US" dirty="0" err="1"/>
              <a:t>povidone</a:t>
            </a:r>
            <a:r>
              <a:rPr lang="en-US" dirty="0"/>
              <a:t> iodine, saliva </a:t>
            </a:r>
            <a:r>
              <a:rPr lang="en-US" dirty="0" smtClean="0"/>
              <a:t>ejector</a:t>
            </a:r>
          </a:p>
          <a:p>
            <a:pPr marL="0" indent="0">
              <a:buNone/>
            </a:pP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smtClean="0"/>
              <a:t>operator</a:t>
            </a:r>
          </a:p>
          <a:p>
            <a:r>
              <a:rPr lang="en-US" dirty="0" smtClean="0"/>
              <a:t>APD level 3</a:t>
            </a:r>
          </a:p>
          <a:p>
            <a:r>
              <a:rPr lang="en-US" dirty="0" smtClean="0"/>
              <a:t>Masker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sarung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Cuci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6 </a:t>
            </a:r>
            <a:r>
              <a:rPr lang="en-US" dirty="0" err="1"/>
              <a:t>langkah</a:t>
            </a:r>
            <a:r>
              <a:rPr lang="en-US" dirty="0"/>
              <a:t> WHO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9714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ultrasonic </a:t>
            </a:r>
            <a:r>
              <a:rPr lang="en-US" dirty="0" err="1" smtClean="0"/>
              <a:t>scaler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Menghidupkan</a:t>
            </a:r>
            <a:r>
              <a:rPr lang="en-US" dirty="0"/>
              <a:t> ultrasonic </a:t>
            </a:r>
            <a:r>
              <a:rPr lang="en-US" dirty="0" err="1"/>
              <a:t>scaler</a:t>
            </a:r>
            <a:r>
              <a:rPr lang="en-US" dirty="0"/>
              <a:t> (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on)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Memasang</a:t>
            </a:r>
            <a:r>
              <a:rPr lang="en-US" dirty="0"/>
              <a:t> tip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handpiece</a:t>
            </a:r>
            <a:r>
              <a:rPr lang="en-US" dirty="0"/>
              <a:t> ultrasonic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Mengecek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air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getaran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76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Prosedur</a:t>
            </a:r>
            <a:r>
              <a:rPr lang="en-US" dirty="0" smtClean="0"/>
              <a:t>  </a:t>
            </a:r>
            <a:r>
              <a:rPr lang="en-US" dirty="0"/>
              <a:t>scaling </a:t>
            </a:r>
            <a:r>
              <a:rPr lang="en-US" dirty="0" smtClean="0"/>
              <a:t>USS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Berkumur</a:t>
            </a:r>
            <a:r>
              <a:rPr lang="en-US" dirty="0" smtClean="0"/>
              <a:t> </a:t>
            </a:r>
            <a:r>
              <a:rPr lang="en-US" dirty="0" err="1"/>
              <a:t>povidone</a:t>
            </a:r>
            <a:r>
              <a:rPr lang="en-US" dirty="0"/>
              <a:t> iodine / </a:t>
            </a:r>
            <a:r>
              <a:rPr lang="en-US" dirty="0" err="1" smtClean="0"/>
              <a:t>chlorhexidine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Scaler</a:t>
            </a:r>
            <a:r>
              <a:rPr lang="en-US" dirty="0" smtClean="0"/>
              <a:t> di </a:t>
            </a:r>
            <a:r>
              <a:rPr lang="en-US" dirty="0" err="1" smtClean="0"/>
              <a:t>pegang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i="1" dirty="0" smtClean="0"/>
              <a:t>pens </a:t>
            </a:r>
            <a:r>
              <a:rPr lang="en-US" i="1" dirty="0" err="1" smtClean="0"/>
              <a:t>graps</a:t>
            </a:r>
            <a:r>
              <a:rPr lang="en-US" dirty="0" smtClean="0"/>
              <a:t>, </a:t>
            </a:r>
            <a:r>
              <a:rPr lang="en-US" dirty="0" err="1" smtClean="0"/>
              <a:t>Tumpuan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sandaran</a:t>
            </a:r>
            <a:r>
              <a:rPr lang="en-US" dirty="0"/>
              <a:t> </a:t>
            </a:r>
            <a:r>
              <a:rPr lang="en-US" dirty="0" err="1"/>
              <a:t>jari</a:t>
            </a:r>
            <a:r>
              <a:rPr lang="en-US" dirty="0"/>
              <a:t> (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regio</a:t>
            </a:r>
            <a:r>
              <a:rPr lang="en-US" dirty="0"/>
              <a:t>)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tip </a:t>
            </a:r>
            <a:r>
              <a:rPr lang="en-US" dirty="0" err="1"/>
              <a:t>scaler</a:t>
            </a:r>
            <a:r>
              <a:rPr lang="en-US" dirty="0"/>
              <a:t> </a:t>
            </a:r>
            <a:r>
              <a:rPr lang="en-US" dirty="0" err="1"/>
              <a:t>berkontak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kalkulus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horisontal</a:t>
            </a:r>
            <a:r>
              <a:rPr lang="en-US" dirty="0"/>
              <a:t> , </a:t>
            </a:r>
            <a:r>
              <a:rPr lang="en-US" dirty="0" err="1"/>
              <a:t>vertikal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oblique.</a:t>
            </a:r>
          </a:p>
          <a:p>
            <a:pPr marL="514350" indent="-514350">
              <a:buAutoNum type="arabicPeriod"/>
            </a:pPr>
            <a:r>
              <a:rPr lang="en-US" dirty="0" smtClean="0"/>
              <a:t>Tip </a:t>
            </a:r>
            <a:r>
              <a:rPr lang="en-US" dirty="0" err="1"/>
              <a:t>scaler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1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lama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err="1"/>
              <a:t>Eksplorasi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sonde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mengecek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kalkulus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805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1448</TotalTime>
  <Words>1265</Words>
  <Application>Microsoft Office PowerPoint</Application>
  <PresentationFormat>On-screen Show (4:3)</PresentationFormat>
  <Paragraphs>175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Apex</vt:lpstr>
      <vt:lpstr>PowerPoint Presentation</vt:lpstr>
      <vt:lpstr>Kasus</vt:lpstr>
      <vt:lpstr>PowerPoint Presentation</vt:lpstr>
      <vt:lpstr>RENCANA PERAWATAN –  TATALAKSANA PERAWATAN</vt:lpstr>
      <vt:lpstr>1. Scaling manual</vt:lpstr>
      <vt:lpstr>PowerPoint Presentation</vt:lpstr>
      <vt:lpstr>2. Scaling ultrasonic </vt:lpstr>
      <vt:lpstr>PowerPoint Presentation</vt:lpstr>
      <vt:lpstr>PowerPoint Presentation</vt:lpstr>
      <vt:lpstr>PowerPoint Presentation</vt:lpstr>
      <vt:lpstr>3. Kuretase </vt:lpstr>
      <vt:lpstr>PowerPoint Presentation</vt:lpstr>
      <vt:lpstr>4. Gingivektomi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Splinting </vt:lpstr>
      <vt:lpstr>ALAT DAN BAHAN</vt:lpstr>
      <vt:lpstr>PowerPoint Presentation</vt:lpstr>
      <vt:lpstr>PowerPoint Presentation</vt:lpstr>
      <vt:lpstr>PowerPoint Presentation</vt:lpstr>
      <vt:lpstr>PowerPoint Presentation</vt:lpstr>
      <vt:lpstr>Desensitasi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KASUS DAN RENCANA PERAWATAN PENYAKIT PERIODONTAL</dc:title>
  <dc:creator>Adit Lenovo Yoga</dc:creator>
  <cp:lastModifiedBy>Adit Lenovo Yoga</cp:lastModifiedBy>
  <cp:revision>25</cp:revision>
  <dcterms:created xsi:type="dcterms:W3CDTF">2006-08-16T00:00:00Z</dcterms:created>
  <dcterms:modified xsi:type="dcterms:W3CDTF">2021-10-26T02:47:25Z</dcterms:modified>
</cp:coreProperties>
</file>