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7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2" r:id="rId3"/>
    <p:sldMasterId id="2147483714" r:id="rId4"/>
    <p:sldMasterId id="2147483726" r:id="rId5"/>
    <p:sldMasterId id="2147483738" r:id="rId6"/>
    <p:sldMasterId id="2147483750" r:id="rId7"/>
    <p:sldMasterId id="2147483762" r:id="rId8"/>
  </p:sldMasterIdLst>
  <p:notesMasterIdLst>
    <p:notesMasterId r:id="rId66"/>
  </p:notesMasterIdLst>
  <p:sldIdLst>
    <p:sldId id="256" r:id="rId9"/>
    <p:sldId id="258" r:id="rId10"/>
    <p:sldId id="269" r:id="rId11"/>
    <p:sldId id="274" r:id="rId12"/>
    <p:sldId id="270" r:id="rId13"/>
    <p:sldId id="272" r:id="rId14"/>
    <p:sldId id="356" r:id="rId15"/>
    <p:sldId id="334" r:id="rId16"/>
    <p:sldId id="351" r:id="rId17"/>
    <p:sldId id="357" r:id="rId18"/>
    <p:sldId id="346" r:id="rId19"/>
    <p:sldId id="345" r:id="rId20"/>
    <p:sldId id="358" r:id="rId21"/>
    <p:sldId id="352" r:id="rId22"/>
    <p:sldId id="353" r:id="rId23"/>
    <p:sldId id="354" r:id="rId24"/>
    <p:sldId id="359" r:id="rId25"/>
    <p:sldId id="261" r:id="rId26"/>
    <p:sldId id="262" r:id="rId27"/>
    <p:sldId id="257" r:id="rId28"/>
    <p:sldId id="335" r:id="rId29"/>
    <p:sldId id="285" r:id="rId30"/>
    <p:sldId id="263" r:id="rId31"/>
    <p:sldId id="336" r:id="rId32"/>
    <p:sldId id="337" r:id="rId33"/>
    <p:sldId id="360" r:id="rId34"/>
    <p:sldId id="361" r:id="rId35"/>
    <p:sldId id="362" r:id="rId36"/>
    <p:sldId id="304" r:id="rId37"/>
    <p:sldId id="338" r:id="rId38"/>
    <p:sldId id="339" r:id="rId39"/>
    <p:sldId id="355" r:id="rId40"/>
    <p:sldId id="340" r:id="rId41"/>
    <p:sldId id="341" r:id="rId42"/>
    <p:sldId id="342" r:id="rId43"/>
    <p:sldId id="286" r:id="rId44"/>
    <p:sldId id="267" r:id="rId45"/>
    <p:sldId id="299" r:id="rId46"/>
    <p:sldId id="281" r:id="rId47"/>
    <p:sldId id="343" r:id="rId48"/>
    <p:sldId id="296" r:id="rId49"/>
    <p:sldId id="290" r:id="rId50"/>
    <p:sldId id="350" r:id="rId51"/>
    <p:sldId id="297" r:id="rId52"/>
    <p:sldId id="320" r:id="rId53"/>
    <p:sldId id="363" r:id="rId54"/>
    <p:sldId id="294" r:id="rId55"/>
    <p:sldId id="322" r:id="rId56"/>
    <p:sldId id="323" r:id="rId57"/>
    <p:sldId id="324" r:id="rId58"/>
    <p:sldId id="326" r:id="rId59"/>
    <p:sldId id="328" r:id="rId60"/>
    <p:sldId id="327" r:id="rId61"/>
    <p:sldId id="329" r:id="rId62"/>
    <p:sldId id="330" r:id="rId63"/>
    <p:sldId id="332" r:id="rId64"/>
    <p:sldId id="275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482400"/>
    <a:srgbClr val="A25100"/>
    <a:srgbClr val="CCCCFF"/>
    <a:srgbClr val="99CCFF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10" autoAdjust="0"/>
  </p:normalViewPr>
  <p:slideViewPr>
    <p:cSldViewPr>
      <p:cViewPr varScale="1">
        <p:scale>
          <a:sx n="77" d="100"/>
          <a:sy n="77" d="100"/>
        </p:scale>
        <p:origin x="82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167E-53D6-40F2-9D5F-604B01355256}" type="datetimeFigureOut">
              <a:rPr lang="en-ID" smtClean="0"/>
              <a:t>24/04/2020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351DB-B012-4197-A381-4BE7A2A54AE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806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51DB-B012-4197-A381-4BE7A2A54AE3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173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54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50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8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3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8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00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0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9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79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4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30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44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11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25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72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61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76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32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7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7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21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5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98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303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5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9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03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49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5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4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84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49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1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16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06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665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35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68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8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6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7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84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8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00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39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82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874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12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20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1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503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50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548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09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06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6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9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43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31BC4C-81C8-4058-A10B-62B57073B4E0}" type="datetimeFigureOut">
              <a:rPr lang="en-US"/>
              <a:pPr>
                <a:defRPr/>
              </a:pPr>
              <a:t>4/24/2020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52480E2-ECE9-4EAA-82E3-3A7E3CB29D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14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26E-FF52-4C84-976A-E15856E97FBC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013B-77FA-4FF4-BAD0-C96E6C0C51B7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80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050334D-BC0A-4D95-953A-B63ECDC7DB35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E8E0B-86D8-494B-86D2-96DD8EC4248B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52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6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725C-4E95-4D3E-A511-2B36AC861D0B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1C95-36E1-4DB3-A893-EF8F15D751A1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70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B39A-0C82-4A6C-985B-A44D609C2BC4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B002D-C8AD-4E4B-9E38-42CEF0F586B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59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DD72-04F8-4319-81F7-F26606EEF929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328D-F7F8-427C-8A6B-C2FBF4CC9486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72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827C-E68A-48EB-99DC-7FC0600CC322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AC8B-113A-4DDB-A91B-352C85B9905E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62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73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28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8F92-D6AD-4EFC-A791-7C75930E658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5D2A-F7A1-420C-A8A4-F4FD77CE643A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463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EE77-AD2F-4F61-B251-F7949DDB3E77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086F773-DDA4-4E1A-B169-E50F8B738374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1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D405-324C-4066-B09A-795ECF1A4F2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962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526C-91A8-4FB3-B953-EA62B6628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7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0D4-6960-482A-A756-FF34E7B66BBE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387-1947-4DA5-858C-740F75B1ECF2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025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0123-39B7-457B-B0A5-B18D9CBB571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201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151F-D870-4354-9B07-4776DC107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8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A4C6-C88D-465B-B1E1-ED162EE20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9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86F8-4B19-4C24-8324-589032A7EC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59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B6CA1-9353-4D9B-BE7F-FCD3A4EE89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1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A738A-D14F-4D51-8961-701D08060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77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8B4FB-42A8-425D-B628-88719194B0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44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2977-C74E-411A-B6FD-C1913A561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94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0E2D2-20AD-476C-AEE0-9662C2CA8A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165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C9C383E-7775-4963-9686-DB906C8AFE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1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4C1A53-3813-43E2-9AF7-1D150A686D77}" type="datetimeFigureOut">
              <a:rPr lang="en-US">
                <a:solidFill>
                  <a:srgbClr val="F4E7ED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F4E7E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252D97-74B4-4AE1-8F18-787D1A706A65}" type="slidenum">
              <a:rPr lang="en-US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11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5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2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5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8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63EA27-D39E-4EF1-BE9C-1520A73C4E78}" type="datetimeFigureOut">
              <a:rPr lang="en-US">
                <a:solidFill>
                  <a:srgbClr val="B13F9A"/>
                </a:solidFill>
              </a:rPr>
              <a:pPr>
                <a:defRPr/>
              </a:pPr>
              <a:t>4/24/2020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E7B9CD1-A490-4985-B8FE-8A1D16595719}" type="slidenum">
              <a:rPr 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12E1451-0E4B-4E03-8FCF-68E7F38201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15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Anatomi</a:t>
            </a:r>
            <a:r>
              <a:rPr lang="en-US" dirty="0">
                <a:solidFill>
                  <a:srgbClr val="C00000"/>
                </a:solidFill>
              </a:rPr>
              <a:t> &amp; </a:t>
            </a:r>
            <a:r>
              <a:rPr lang="en-US" dirty="0" err="1">
                <a:solidFill>
                  <a:srgbClr val="C00000"/>
                </a:solidFill>
              </a:rPr>
              <a:t>Fisiologi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Kulit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495800"/>
            <a:ext cx="6400800" cy="925512"/>
          </a:xfrm>
          <a:noFill/>
          <a:ln/>
        </p:spPr>
        <p:txBody>
          <a:bodyPr>
            <a:normAutofit fontScale="85000" lnSpcReduction="10000"/>
          </a:bodyPr>
          <a:lstStyle/>
          <a:p>
            <a:r>
              <a:rPr lang="id-ID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BAGIAN ILMU KESEHATAN KULIT &amp; KELAMIN</a:t>
            </a:r>
          </a:p>
          <a:p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Siti Aminah T</a:t>
            </a:r>
            <a:r>
              <a:rPr lang="id-ID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 </a:t>
            </a:r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id-ID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USILA </a:t>
            </a:r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id-ID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STRI</a:t>
            </a:r>
            <a:endParaRPr lang="en-US" sz="2600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C4A2-08EB-4E83-BF97-4BB1FC69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D13B7-FEDA-46DF-BE01-C093BB9C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2889"/>
            <a:ext cx="7922491" cy="51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3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86" y="3048000"/>
            <a:ext cx="3808425" cy="368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777"/>
            <a:ext cx="6324600" cy="293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44BD9-56DB-4CF9-8A99-52D8AEA6F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89" y="3429000"/>
            <a:ext cx="4683611" cy="21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7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4821306" cy="44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08446-CAB1-4C3D-916D-6BDD1619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04801"/>
            <a:ext cx="75438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Unit </a:t>
            </a:r>
            <a:r>
              <a:rPr lang="en-US" sz="3600" dirty="0" err="1"/>
              <a:t>Melanosit</a:t>
            </a:r>
            <a:r>
              <a:rPr lang="en-US" sz="3600" dirty="0"/>
              <a:t> - </a:t>
            </a:r>
            <a:r>
              <a:rPr lang="en-US" sz="3600" dirty="0" err="1"/>
              <a:t>Keratinosit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4135616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07EB-F459-40FA-8F6B-9C773B6D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5CE25-7CDC-4D28-B1AD-B85551ED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65" y="990600"/>
            <a:ext cx="85014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5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EDB23-0BB9-45F7-85F8-A384A582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3298785" cy="32987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52D32E-4353-49A1-91E6-F6573322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039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Flora Normal </a:t>
            </a:r>
            <a:r>
              <a:rPr lang="en-US" dirty="0" err="1"/>
              <a:t>Kulit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8715D-3677-4658-A3C8-5B4066070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385" y="2458617"/>
            <a:ext cx="5616615" cy="19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3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D1D72-C1F9-460A-965A-B4D2198E5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77EE4-818E-49DA-89DE-76BD5663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73" y="1828800"/>
            <a:ext cx="7259053" cy="47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5617-3D01-4346-82DE-E065597D4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"/>
            <a:ext cx="5181600" cy="59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23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81000" y="685800"/>
            <a:ext cx="838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sz="44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Bagaimana struktur dan fungsi dermis ?</a:t>
            </a:r>
            <a:br>
              <a:rPr lang="en-US" sz="44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44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40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Kekuatan dan elastisitas</a:t>
            </a:r>
            <a:endParaRPr lang="en-US" sz="440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1751" name="Picture 7" descr="berla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4191000"/>
            <a:ext cx="1938338" cy="2209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1752" name="Picture 8" descr="skin2"/>
          <p:cNvPicPr>
            <a:picLocks noChangeAspect="1" noChangeArrowheads="1"/>
          </p:cNvPicPr>
          <p:nvPr/>
        </p:nvPicPr>
        <p:blipFill>
          <a:blip r:embed="rId3" cstate="print"/>
          <a:srcRect l="6421" b="13513"/>
          <a:stretch>
            <a:fillRect/>
          </a:stretch>
        </p:blipFill>
        <p:spPr bwMode="auto">
          <a:xfrm>
            <a:off x="4699000" y="4191000"/>
            <a:ext cx="2082800" cy="228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 l="3334" t="1877"/>
          <a:stretch>
            <a:fillRect/>
          </a:stretch>
        </p:blipFill>
        <p:spPr bwMode="auto">
          <a:xfrm>
            <a:off x="0" y="2071688"/>
            <a:ext cx="91440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066800" y="83820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C00000"/>
                </a:solidFill>
              </a:rPr>
              <a:t>Struktur</a:t>
            </a:r>
            <a:r>
              <a:rPr lang="en-US" sz="2800" dirty="0">
                <a:solidFill>
                  <a:srgbClr val="C00000"/>
                </a:solidFill>
              </a:rPr>
              <a:t> Dermo-epidermal junction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STUDY GUIDE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 err="1">
                <a:solidFill>
                  <a:srgbClr val="FF0000"/>
                </a:solidFill>
              </a:rPr>
              <a:t>Topik</a:t>
            </a:r>
            <a:r>
              <a:rPr lang="en-US" sz="4000" dirty="0">
                <a:solidFill>
                  <a:srgbClr val="FF0000"/>
                </a:solidFill>
              </a:rPr>
              <a:t> : </a:t>
            </a:r>
            <a:r>
              <a:rPr lang="en-US" sz="4000" dirty="0" err="1">
                <a:solidFill>
                  <a:srgbClr val="FF0000"/>
                </a:solidFill>
              </a:rPr>
              <a:t>Sistem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Integumen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27680" name="Group 3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33921910"/>
              </p:ext>
            </p:extLst>
          </p:nvPr>
        </p:nvGraphicFramePr>
        <p:xfrm>
          <a:off x="152400" y="1828800"/>
          <a:ext cx="8915400" cy="5004118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Tujuan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Umum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Tujuan Khusus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Referensi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Mengetahui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dan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memahami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fungsi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dan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struktur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kulit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dan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adneksa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kulit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Menjelaskan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fungsi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sistem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integumen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Menjelaskan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struktur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kulit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(epidermis, dermis dan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subkutis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)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yg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berperan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terhadap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fungsi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sistem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integumen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Menjelaskan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fungsi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adneksa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kulit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terhadap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sistem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integument.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d-ID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Andrews’s Disease of Skin, Clinicical Dermatology, Ed 11, 2011.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d-ID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  ED 12, 2016.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d-ID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Ilmu Penyakit Kulit dan Kelamin, FK UI, Jakarta, 2015.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d-ID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Fitzpatrick’s Color Atlas and Synopsis of Clinical Dermatology, Ed 7, 201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5</a:t>
                      </a:r>
                      <a:r>
                        <a:rPr kumimoji="0" lang="id-ID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000" b="0" i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Lookingbill</a:t>
                      </a:r>
                      <a:r>
                        <a:rPr lang="en-US" sz="2000" b="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Marks' Principles of Dermatology, 6th Edition, Elsevier Inc 2019</a:t>
                      </a:r>
                      <a:endParaRPr kumimoji="0" lang="id-ID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lum bright="-24000" contrast="18000"/>
          </a:blip>
          <a:srcRect/>
          <a:stretch>
            <a:fillRect/>
          </a:stretch>
        </p:blipFill>
        <p:spPr bwMode="auto">
          <a:xfrm>
            <a:off x="533400" y="228600"/>
            <a:ext cx="8196263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05200" y="6324600"/>
            <a:ext cx="1371600" cy="244475"/>
          </a:xfrm>
          <a:prstGeom prst="rect">
            <a:avLst/>
          </a:prstGeom>
          <a:solidFill>
            <a:srgbClr val="3366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066800" y="3505200"/>
            <a:ext cx="1371600" cy="244475"/>
          </a:xfrm>
          <a:prstGeom prst="rect">
            <a:avLst/>
          </a:prstGeom>
          <a:solidFill>
            <a:srgbClr val="3366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295400" y="3870325"/>
            <a:ext cx="1371600" cy="244475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371600" y="4311650"/>
            <a:ext cx="1066800" cy="336550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772400" y="3854450"/>
            <a:ext cx="914400" cy="336550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324600" y="1050925"/>
            <a:ext cx="990600" cy="244475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010400" y="5486400"/>
            <a:ext cx="914400" cy="336550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096000" y="6019800"/>
            <a:ext cx="1371600" cy="244475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143000" y="3184525"/>
            <a:ext cx="1371600" cy="244475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219200" y="2651125"/>
            <a:ext cx="1371600" cy="244475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r="36658" b="12656"/>
          <a:stretch>
            <a:fillRect/>
          </a:stretch>
        </p:blipFill>
        <p:spPr bwMode="auto">
          <a:xfrm>
            <a:off x="381000" y="457200"/>
            <a:ext cx="5181600" cy="591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757238"/>
            <a:ext cx="2362200" cy="52625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Komponen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DERMIS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Fibroblas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Mast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Histiosit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Vasa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Serabut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reseptor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Rambut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otot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lemak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7.  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keringat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6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89999"/>
          <a:stretch>
            <a:fillRect/>
          </a:stretch>
        </p:blipFill>
        <p:spPr bwMode="auto">
          <a:xfrm>
            <a:off x="609600" y="12192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 contrast="36000"/>
          </a:blip>
          <a:srcRect t="48889"/>
          <a:stretch>
            <a:fillRect/>
          </a:stretch>
        </p:blipFill>
        <p:spPr bwMode="auto">
          <a:xfrm>
            <a:off x="609600" y="2039938"/>
            <a:ext cx="8078788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38200" y="38100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33CC33"/>
                </a:solidFill>
              </a:rPr>
              <a:t>Fungsi Dermis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09600" y="2041525"/>
            <a:ext cx="8077200" cy="2378075"/>
          </a:xfrm>
          <a:prstGeom prst="rect">
            <a:avLst/>
          </a:prstGeom>
          <a:solidFill>
            <a:srgbClr val="33CC33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5000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609600" y="4800600"/>
            <a:ext cx="8077200" cy="336550"/>
          </a:xfrm>
          <a:prstGeom prst="rect">
            <a:avLst/>
          </a:prstGeom>
          <a:solidFill>
            <a:srgbClr val="33CC33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09600" y="5530850"/>
            <a:ext cx="8077200" cy="701675"/>
          </a:xfrm>
          <a:prstGeom prst="rect">
            <a:avLst/>
          </a:prstGeom>
          <a:solidFill>
            <a:srgbClr val="33CC33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0" y="1600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33400" y="6858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C00000"/>
                </a:solidFill>
              </a:rPr>
              <a:t>Sel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penyusun</a:t>
            </a:r>
            <a:r>
              <a:rPr lang="en-US" sz="3200" dirty="0">
                <a:solidFill>
                  <a:srgbClr val="C00000"/>
                </a:solidFill>
              </a:rPr>
              <a:t> dermis dan </a:t>
            </a:r>
            <a:r>
              <a:rPr lang="en-US" sz="3200" dirty="0" err="1">
                <a:solidFill>
                  <a:srgbClr val="C00000"/>
                </a:solidFill>
              </a:rPr>
              <a:t>fungsinya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0" y="2201863"/>
            <a:ext cx="9144000" cy="579437"/>
          </a:xfrm>
          <a:prstGeom prst="rect">
            <a:avLst/>
          </a:prstGeom>
          <a:solidFill>
            <a:srgbClr val="33CC33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1" y="494242"/>
            <a:ext cx="6542649" cy="590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118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E9B9B-3CF8-4D00-89DF-5C20B38B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6" y="1267898"/>
            <a:ext cx="8483603" cy="40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4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65922-BA84-4180-B806-5FC399DC6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0149"/>
            <a:ext cx="5105399" cy="66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53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4CB5E-8504-43A1-A96B-E8E8E2C6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8668"/>
            <a:ext cx="8153400" cy="6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47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F4DD2-CD28-4AAF-B7D6-B940FA877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1000"/>
            <a:ext cx="3177845" cy="396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03779-27D8-42B4-8C40-04918D5E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34" y="381000"/>
            <a:ext cx="4184431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A4734A-B7D8-4557-AF1C-6FCA6F6C1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77" y="4114800"/>
            <a:ext cx="400001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17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33400" y="152400"/>
            <a:ext cx="80533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sz="40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Bagaimana struktur dan fungsi </a:t>
            </a:r>
            <a:r>
              <a:rPr lang="en-US" sz="4000">
                <a:effectLst>
                  <a:outerShdw blurRad="38100" dist="38100" dir="2700000" algn="tl">
                    <a:srgbClr val="010199"/>
                  </a:outerShdw>
                </a:effectLst>
              </a:rPr>
              <a:t>lapisan subkutaneus</a:t>
            </a:r>
            <a:r>
              <a:rPr lang="en-US" sz="40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?</a:t>
            </a:r>
          </a:p>
        </p:txBody>
      </p:sp>
      <p:pic>
        <p:nvPicPr>
          <p:cNvPr id="86021" name="Picture 5" descr="300px-S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5195888" cy="5334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648200" y="4572000"/>
            <a:ext cx="1066800" cy="457200"/>
          </a:xfrm>
          <a:prstGeom prst="rect">
            <a:avLst/>
          </a:prstGeom>
          <a:solidFill>
            <a:srgbClr val="FF0000">
              <a:alpha val="2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172200" y="2600325"/>
            <a:ext cx="2667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C00000"/>
                </a:solidFill>
              </a:rPr>
              <a:t>Fungsi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lapisan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subkutan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 err="1">
                <a:solidFill>
                  <a:srgbClr val="C00000"/>
                </a:solidFill>
              </a:rPr>
              <a:t>Meredam</a:t>
            </a:r>
            <a:r>
              <a:rPr lang="en-US" sz="2800" dirty="0">
                <a:solidFill>
                  <a:srgbClr val="C00000"/>
                </a:solidFill>
              </a:rPr>
              <a:t> trauma </a:t>
            </a:r>
            <a:r>
              <a:rPr lang="en-US" sz="2800" dirty="0" err="1">
                <a:solidFill>
                  <a:srgbClr val="C00000"/>
                </a:solidFill>
              </a:rPr>
              <a:t>fisik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 err="1">
                <a:solidFill>
                  <a:srgbClr val="C00000"/>
                </a:solidFill>
              </a:rPr>
              <a:t>Penyimpan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kalori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Insulation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701040"/>
            <a:ext cx="7543800" cy="356616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folHlink"/>
                </a:solidFill>
              </a:rPr>
              <a:t>Apa</a:t>
            </a:r>
            <a:r>
              <a:rPr lang="en-US" sz="6000" dirty="0">
                <a:solidFill>
                  <a:schemeClr val="folHlink"/>
                </a:solidFill>
              </a:rPr>
              <a:t> </a:t>
            </a:r>
            <a:r>
              <a:rPr lang="en-US" sz="6000" dirty="0" err="1">
                <a:solidFill>
                  <a:schemeClr val="folHlink"/>
                </a:solidFill>
              </a:rPr>
              <a:t>pengertian</a:t>
            </a:r>
            <a:r>
              <a:rPr lang="en-US" sz="6000" dirty="0">
                <a:solidFill>
                  <a:schemeClr val="folHlink"/>
                </a:solidFill>
              </a:rPr>
              <a:t> </a:t>
            </a:r>
            <a:r>
              <a:rPr lang="en-US" sz="6000" dirty="0" err="1">
                <a:solidFill>
                  <a:schemeClr val="folHlink"/>
                </a:solidFill>
              </a:rPr>
              <a:t>sistem</a:t>
            </a:r>
            <a:r>
              <a:rPr lang="en-US" sz="6000" dirty="0">
                <a:solidFill>
                  <a:schemeClr val="folHlink"/>
                </a:solidFill>
              </a:rPr>
              <a:t> </a:t>
            </a:r>
            <a:r>
              <a:rPr lang="en-US" sz="6000" dirty="0" err="1">
                <a:solidFill>
                  <a:schemeClr val="folHlink"/>
                </a:solidFill>
              </a:rPr>
              <a:t>integumen</a:t>
            </a:r>
            <a:r>
              <a:rPr lang="en-US" sz="6000" dirty="0">
                <a:solidFill>
                  <a:schemeClr val="folHlink"/>
                </a:solidFill>
              </a:rPr>
              <a:t> 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r="36658" b="12656"/>
          <a:stretch>
            <a:fillRect/>
          </a:stretch>
        </p:blipFill>
        <p:spPr bwMode="auto">
          <a:xfrm>
            <a:off x="381000" y="457200"/>
            <a:ext cx="5181600" cy="591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757238"/>
            <a:ext cx="2362200" cy="23082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Komponen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subkutis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hipodermis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Adiposit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Fibrosit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mast</a:t>
            </a:r>
          </a:p>
        </p:txBody>
      </p:sp>
    </p:spTree>
    <p:extLst>
      <p:ext uri="{BB962C8B-B14F-4D97-AF65-F5344CB8AC3E}">
        <p14:creationId xmlns:p14="http://schemas.microsoft.com/office/powerpoint/2010/main" val="2118782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05600" cy="117348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Komponen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tambahan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kulit</a:t>
            </a:r>
            <a:endParaRPr lang="id-ID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keringat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ekrin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keringat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apokrin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lemak</a:t>
            </a:r>
            <a:r>
              <a:rPr lang="id-ID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glan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dula</a:t>
            </a:r>
            <a:r>
              <a:rPr lang="id-ID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sebasea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Kuku</a:t>
            </a:r>
            <a:endParaRPr lang="id-ID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Rambut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5890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F6960-E01D-43AC-91D8-2D4D14F82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"/>
          <a:stretch/>
        </p:blipFill>
        <p:spPr>
          <a:xfrm>
            <a:off x="255803" y="914400"/>
            <a:ext cx="859292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3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5" r="36658" b="12656"/>
          <a:stretch>
            <a:fillRect/>
          </a:stretch>
        </p:blipFill>
        <p:spPr bwMode="auto">
          <a:xfrm>
            <a:off x="457200" y="508000"/>
            <a:ext cx="1524000" cy="591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0"/>
            <a:ext cx="59436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keringat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ekrin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Seluruh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Sekret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anorganik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hipotonik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berwarna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berbau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Sekresi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dipengaruhi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suhu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lain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karena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faktor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emosi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Kel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keringat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apokrin</a:t>
            </a:r>
            <a:endParaRPr lang="en-US" sz="3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Aksila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areola,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periumbilikal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perineal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sirkumanal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preputial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skrotum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pubis, labia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minora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can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lis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auditoris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(gland.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seruminosa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palpebrae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(gland. Moll).</a:t>
            </a: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Stimulasi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emosi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saraf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simpati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epine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rine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norepine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frin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susu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steril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kental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>
                <a:solidFill>
                  <a:srgbClr val="FF0000"/>
                </a:solidFill>
              </a:rPr>
              <a:t>odorless</a:t>
            </a:r>
            <a:r>
              <a:rPr lang="id-ID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berbau</a:t>
            </a:r>
            <a:r>
              <a:rPr lang="id-ID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 </a:t>
            </a: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rgbClr val="002060"/>
                </a:solidFill>
              </a:rPr>
              <a:t>Sekresi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002060"/>
                </a:solidFill>
                <a:sym typeface="Wingdings" pitchFamily="2" charset="2"/>
              </a:rPr>
              <a:t>bakteri</a:t>
            </a:r>
            <a:r>
              <a:rPr lang="en-US" sz="2400" dirty="0">
                <a:solidFill>
                  <a:srgbClr val="002060"/>
                </a:solidFill>
                <a:sym typeface="Wingdings" pitchFamily="2" charset="2"/>
              </a:rPr>
              <a:t> 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odorous</a:t>
            </a:r>
            <a:endParaRPr lang="en-US" sz="2400" dirty="0">
              <a:solidFill>
                <a:srgbClr val="FF0000"/>
              </a:solidFill>
            </a:endParaRPr>
          </a:p>
          <a:p>
            <a:pPr marL="236538" indent="-236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AC66BB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15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b="52658"/>
          <a:stretch>
            <a:fillRect/>
          </a:stretch>
        </p:blipFill>
        <p:spPr bwMode="auto">
          <a:xfrm>
            <a:off x="381000" y="1295400"/>
            <a:ext cx="3622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7958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562600" y="5943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2400">
                <a:solidFill>
                  <a:prstClr val="black"/>
                </a:solidFill>
                <a:latin typeface="Arial" charset="0"/>
              </a:rPr>
              <a:t>Kulit Wajah 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76200" y="57150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id-ID" sz="2400" dirty="0">
                <a:solidFill>
                  <a:prstClr val="black"/>
                </a:solidFill>
                <a:latin typeface="Arial" charset="0"/>
              </a:rPr>
              <a:t>Terdapat di seluruh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</a:rPr>
              <a:t>Kulit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Kecuali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telapak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tangan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&amp; kaki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152400"/>
            <a:ext cx="80533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sz="3600" dirty="0" err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Bagaimana</a:t>
            </a:r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struktur</a:t>
            </a:r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dan</a:t>
            </a:r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fungsi</a:t>
            </a:r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kelenjar</a:t>
            </a:r>
            <a:r>
              <a:rPr lang="en-US" sz="36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sebasea</a:t>
            </a:r>
            <a:r>
              <a:rPr lang="en-US" sz="36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17912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143000" y="838200"/>
            <a:ext cx="64008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sz="2800" b="1" dirty="0" err="1">
                <a:solidFill>
                  <a:srgbClr val="B83D68"/>
                </a:solidFill>
              </a:rPr>
              <a:t>Kelenjar</a:t>
            </a:r>
            <a:r>
              <a:rPr lang="en-US" sz="2800" b="1" dirty="0">
                <a:solidFill>
                  <a:srgbClr val="B83D68"/>
                </a:solidFill>
              </a:rPr>
              <a:t> </a:t>
            </a:r>
            <a:r>
              <a:rPr lang="en-US" sz="2800" b="1" dirty="0" err="1">
                <a:solidFill>
                  <a:srgbClr val="B83D68"/>
                </a:solidFill>
              </a:rPr>
              <a:t>holokrin</a:t>
            </a:r>
            <a:endParaRPr lang="en-US" sz="2800" b="1" dirty="0">
              <a:solidFill>
                <a:srgbClr val="B83D68"/>
              </a:solidFill>
            </a:endParaRPr>
          </a:p>
          <a:p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2800" b="1" dirty="0" err="1">
                <a:solidFill>
                  <a:srgbClr val="B83D68"/>
                </a:solidFill>
              </a:rPr>
              <a:t>Sekret</a:t>
            </a:r>
            <a:r>
              <a:rPr lang="en-US" sz="2800" b="1" dirty="0">
                <a:solidFill>
                  <a:srgbClr val="B83D68"/>
                </a:solidFill>
              </a:rPr>
              <a:t> (sebum) </a:t>
            </a:r>
            <a:r>
              <a:rPr lang="en-US" sz="2800" b="1" dirty="0">
                <a:solidFill>
                  <a:srgbClr val="D490C5"/>
                </a:solidFill>
              </a:rPr>
              <a:t>: </a:t>
            </a:r>
            <a:r>
              <a:rPr lang="en-US" sz="2800" b="1" dirty="0" err="1">
                <a:solidFill>
                  <a:srgbClr val="D490C5"/>
                </a:solidFill>
              </a:rPr>
              <a:t>trigliserid</a:t>
            </a:r>
            <a:r>
              <a:rPr lang="en-US" sz="2800" b="1" dirty="0">
                <a:solidFill>
                  <a:srgbClr val="D490C5"/>
                </a:solidFill>
              </a:rPr>
              <a:t>, wax ester, squalene, cholesterol ester, cholesterol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2800" b="1" dirty="0" err="1">
                <a:solidFill>
                  <a:srgbClr val="B83D68"/>
                </a:solidFill>
              </a:rPr>
              <a:t>Komponen</a:t>
            </a:r>
            <a:r>
              <a:rPr lang="en-US" sz="2800" b="1" dirty="0">
                <a:solidFill>
                  <a:srgbClr val="B83D68"/>
                </a:solidFill>
              </a:rPr>
              <a:t> mantel </a:t>
            </a:r>
            <a:r>
              <a:rPr lang="en-US" sz="2800" b="1" dirty="0" err="1">
                <a:solidFill>
                  <a:srgbClr val="B83D68"/>
                </a:solidFill>
              </a:rPr>
              <a:t>asam</a:t>
            </a:r>
            <a:endParaRPr lang="en-US" sz="2800" b="1" dirty="0">
              <a:solidFill>
                <a:srgbClr val="B83D68"/>
              </a:solidFill>
            </a:endParaRPr>
          </a:p>
          <a:p>
            <a:r>
              <a:rPr lang="en-US" sz="2800" b="1" dirty="0">
                <a:solidFill>
                  <a:srgbClr val="D490C5"/>
                </a:solidFill>
              </a:rPr>
              <a:t>Sebum + </a:t>
            </a:r>
            <a:r>
              <a:rPr lang="en-US" sz="2800" b="1" dirty="0" err="1">
                <a:solidFill>
                  <a:srgbClr val="D490C5"/>
                </a:solidFill>
              </a:rPr>
              <a:t>sekret</a:t>
            </a:r>
            <a:r>
              <a:rPr lang="en-US" sz="2800" b="1" dirty="0">
                <a:solidFill>
                  <a:srgbClr val="D490C5"/>
                </a:solidFill>
              </a:rPr>
              <a:t> </a:t>
            </a:r>
            <a:r>
              <a:rPr lang="en-US" sz="2800" b="1" dirty="0" err="1">
                <a:solidFill>
                  <a:srgbClr val="D490C5"/>
                </a:solidFill>
              </a:rPr>
              <a:t>apokrin</a:t>
            </a:r>
            <a:r>
              <a:rPr lang="en-US" sz="2800" b="1" dirty="0">
                <a:solidFill>
                  <a:srgbClr val="D490C5"/>
                </a:solidFill>
              </a:rPr>
              <a:t> + </a:t>
            </a:r>
            <a:r>
              <a:rPr lang="en-US" sz="2800" b="1" dirty="0" err="1">
                <a:solidFill>
                  <a:srgbClr val="D490C5"/>
                </a:solidFill>
              </a:rPr>
              <a:t>sekret</a:t>
            </a:r>
            <a:r>
              <a:rPr lang="en-US" sz="2800" b="1" dirty="0">
                <a:solidFill>
                  <a:srgbClr val="D490C5"/>
                </a:solidFill>
              </a:rPr>
              <a:t> </a:t>
            </a:r>
            <a:r>
              <a:rPr lang="en-US" sz="2800" b="1" dirty="0" err="1">
                <a:solidFill>
                  <a:srgbClr val="D490C5"/>
                </a:solidFill>
              </a:rPr>
              <a:t>ekrin</a:t>
            </a:r>
            <a:r>
              <a:rPr lang="en-US" sz="2800" b="1" dirty="0">
                <a:solidFill>
                  <a:srgbClr val="D490C5"/>
                </a:solidFill>
              </a:rPr>
              <a:t> + lipid pada proses </a:t>
            </a:r>
            <a:r>
              <a:rPr lang="en-US" sz="2800" b="1" dirty="0" err="1">
                <a:solidFill>
                  <a:srgbClr val="D490C5"/>
                </a:solidFill>
              </a:rPr>
              <a:t>keratinisasi</a:t>
            </a:r>
            <a:r>
              <a:rPr lang="en-US" sz="2800" b="1" dirty="0">
                <a:solidFill>
                  <a:srgbClr val="D490C5"/>
                </a:solidFill>
              </a:rPr>
              <a:t> </a:t>
            </a:r>
            <a:r>
              <a:rPr lang="id-ID" sz="2800" b="1" dirty="0">
                <a:solidFill>
                  <a:srgbClr val="D490C5"/>
                </a:solidFill>
              </a:rPr>
              <a:t>e</a:t>
            </a:r>
            <a:r>
              <a:rPr lang="en-US" sz="2800" b="1" dirty="0" err="1">
                <a:solidFill>
                  <a:srgbClr val="D490C5"/>
                </a:solidFill>
              </a:rPr>
              <a:t>pidermis</a:t>
            </a:r>
            <a:endParaRPr lang="en-US" sz="2800" b="1" dirty="0">
              <a:solidFill>
                <a:srgbClr val="D490C5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86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533400" y="1066800"/>
            <a:ext cx="80533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sz="44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Bagaimana struktur dan fungsi kuku ?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05137"/>
            <a:ext cx="5257800" cy="3243263"/>
          </a:xfrm>
          <a:prstGeom prst="rect">
            <a:avLst/>
          </a:prstGeom>
          <a:noFill/>
          <a:ln w="9525">
            <a:solidFill>
              <a:srgbClr val="4824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724400" y="609600"/>
            <a:ext cx="990600" cy="366713"/>
          </a:xfrm>
          <a:prstGeom prst="rect">
            <a:avLst/>
          </a:prstGeom>
          <a:solidFill>
            <a:srgbClr val="3399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400800" y="990600"/>
            <a:ext cx="838200" cy="457200"/>
          </a:xfrm>
          <a:prstGeom prst="rect">
            <a:avLst/>
          </a:prstGeom>
          <a:solidFill>
            <a:srgbClr val="3399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886200" y="990600"/>
            <a:ext cx="990600" cy="366713"/>
          </a:xfrm>
          <a:prstGeom prst="rect">
            <a:avLst/>
          </a:prstGeom>
          <a:solidFill>
            <a:srgbClr val="3399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57200" y="381000"/>
            <a:ext cx="990600" cy="366713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1219200" y="5486400"/>
            <a:ext cx="64770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400" dirty="0" err="1"/>
              <a:t>Melindungi</a:t>
            </a:r>
            <a:r>
              <a:rPr lang="en-US" sz="2400" dirty="0"/>
              <a:t> </a:t>
            </a:r>
            <a:r>
              <a:rPr lang="en-US" sz="2400" dirty="0" err="1"/>
              <a:t>ujung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 dan kaki</a:t>
            </a:r>
          </a:p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400" dirty="0" err="1"/>
              <a:t>Berasal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matrix (</a:t>
            </a:r>
            <a:r>
              <a:rPr lang="en-US" sz="2400" dirty="0" err="1"/>
              <a:t>karatinosit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keratin</a:t>
            </a:r>
            <a:r>
              <a:rPr lang="en-US" sz="2400" dirty="0">
                <a:sym typeface="Wingdings" pitchFamily="2" charset="2"/>
              </a:rPr>
              <a:t>)</a:t>
            </a:r>
          </a:p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2400" dirty="0">
                <a:sym typeface="Wingdings" pitchFamily="2" charset="2"/>
              </a:rPr>
              <a:t>Lunula (</a:t>
            </a:r>
            <a:r>
              <a:rPr lang="en-US" sz="2400" dirty="0" err="1">
                <a:sym typeface="Wingdings" pitchFamily="2" charset="2"/>
              </a:rPr>
              <a:t>bagian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pertumbuhan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 err="1">
                <a:sym typeface="Wingdings" pitchFamily="2" charset="2"/>
              </a:rPr>
              <a:t>aktif</a:t>
            </a:r>
            <a:r>
              <a:rPr lang="en-US" sz="2400" dirty="0">
                <a:sym typeface="Wingdings" pitchFamily="2" charset="2"/>
              </a:rPr>
              <a:t>)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06D2E-5A41-430A-B2B6-2139D2C5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0" y="144018"/>
            <a:ext cx="3585180" cy="518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745E7-D7D7-40CB-A90C-52A2FFA76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29743"/>
            <a:ext cx="4000500" cy="518998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2765425" cy="3352800"/>
          </a:xfrm>
          <a:prstGeom prst="rect">
            <a:avLst/>
          </a:prstGeom>
          <a:noFill/>
          <a:ln w="9525">
            <a:solidFill>
              <a:srgbClr val="482400"/>
            </a:solidFill>
            <a:miter lim="800000"/>
            <a:headEnd/>
            <a:tailEnd/>
          </a:ln>
          <a:effectLst/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381000" y="52578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Lichen planus 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5638800" y="5348288"/>
            <a:ext cx="350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Iritasi / alergi </a:t>
            </a:r>
          </a:p>
        </p:txBody>
      </p:sp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225" y="914400"/>
            <a:ext cx="2771775" cy="4114800"/>
          </a:xfrm>
          <a:prstGeom prst="rect">
            <a:avLst/>
          </a:prstGeom>
          <a:noFill/>
          <a:ln w="9525">
            <a:solidFill>
              <a:srgbClr val="482400"/>
            </a:solidFill>
            <a:miter lim="800000"/>
            <a:headEnd/>
            <a:tailEnd/>
          </a:ln>
          <a:effectLst/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3657600" y="5319959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d-ID" dirty="0"/>
              <a:t>Onimomikosis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FD3B4-B626-4B55-B0FD-502B53CB6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776" y="928687"/>
            <a:ext cx="3137562" cy="341471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81000" y="1219200"/>
            <a:ext cx="8458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sz="440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Bagaimana struktur dan fungsi rambut ?</a:t>
            </a: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275" y="2971800"/>
            <a:ext cx="23066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 descr="RAMB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38" y="2971800"/>
            <a:ext cx="2366962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300px-S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81000"/>
            <a:ext cx="6011863" cy="6172200"/>
          </a:xfrm>
          <a:prstGeom prst="rect">
            <a:avLst/>
          </a:prstGeom>
          <a:noFill/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696200" y="2133600"/>
            <a:ext cx="990600" cy="366713"/>
          </a:xfrm>
          <a:prstGeom prst="rect">
            <a:avLst/>
          </a:prstGeom>
          <a:solidFill>
            <a:srgbClr val="FF00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696200" y="2757488"/>
            <a:ext cx="990600" cy="366712"/>
          </a:xfrm>
          <a:prstGeom prst="rect">
            <a:avLst/>
          </a:prstGeom>
          <a:solidFill>
            <a:srgbClr val="FF00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7772400" y="3976688"/>
            <a:ext cx="990600" cy="366712"/>
          </a:xfrm>
          <a:prstGeom prst="rect">
            <a:avLst/>
          </a:prstGeom>
          <a:solidFill>
            <a:srgbClr val="FF00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4114800" y="838200"/>
            <a:ext cx="990600" cy="366713"/>
          </a:xfrm>
          <a:prstGeom prst="rect">
            <a:avLst/>
          </a:prstGeom>
          <a:solidFill>
            <a:srgbClr val="33CC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7620000" y="5029200"/>
            <a:ext cx="685800" cy="366713"/>
          </a:xfrm>
          <a:prstGeom prst="rect">
            <a:avLst/>
          </a:prstGeom>
          <a:solidFill>
            <a:srgbClr val="33CC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4572000" y="5715000"/>
            <a:ext cx="990600" cy="366713"/>
          </a:xfrm>
          <a:prstGeom prst="rect">
            <a:avLst/>
          </a:prstGeom>
          <a:solidFill>
            <a:srgbClr val="33CC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4953000" y="6172200"/>
            <a:ext cx="1524000" cy="244475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2971800" y="4724400"/>
            <a:ext cx="1066800" cy="244475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00"/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3124200" y="5043488"/>
            <a:ext cx="1143000" cy="366712"/>
          </a:xfrm>
          <a:prstGeom prst="rect">
            <a:avLst/>
          </a:prstGeom>
          <a:solidFill>
            <a:srgbClr val="33CC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236537" y="1060751"/>
            <a:ext cx="2514600" cy="3262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</a:rPr>
              <a:t>KULIT</a:t>
            </a:r>
          </a:p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33CC33"/>
                </a:solidFill>
              </a:rPr>
              <a:t>Alat</a:t>
            </a:r>
            <a:r>
              <a:rPr lang="en-US" sz="3200" dirty="0">
                <a:solidFill>
                  <a:srgbClr val="33CC33"/>
                </a:solidFill>
              </a:rPr>
              <a:t> </a:t>
            </a:r>
            <a:r>
              <a:rPr lang="en-US" sz="3200" dirty="0" err="1">
                <a:solidFill>
                  <a:srgbClr val="33CC33"/>
                </a:solidFill>
              </a:rPr>
              <a:t>tambahan</a:t>
            </a:r>
            <a:endParaRPr lang="en-US" sz="3200" dirty="0">
              <a:solidFill>
                <a:srgbClr val="33CC3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</a:rPr>
              <a:t>KUKU</a:t>
            </a: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</a:rPr>
              <a:t>RAMBUT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7010400" y="1736725"/>
            <a:ext cx="1600200" cy="33655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3124200" y="3352800"/>
            <a:ext cx="1295400" cy="274638"/>
          </a:xfrm>
          <a:prstGeom prst="rect">
            <a:avLst/>
          </a:prstGeom>
          <a:solidFill>
            <a:srgbClr val="33CC33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473450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2438400" y="5638800"/>
            <a:ext cx="2286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Bulbus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4340" name="AutoShape 16"/>
          <p:cNvSpPr>
            <a:spLocks/>
          </p:cNvSpPr>
          <p:nvPr/>
        </p:nvSpPr>
        <p:spPr bwMode="auto">
          <a:xfrm>
            <a:off x="2316480" y="5257800"/>
            <a:ext cx="45719" cy="1066800"/>
          </a:xfrm>
          <a:prstGeom prst="rightBracket">
            <a:avLst>
              <a:gd name="adj" fmla="val 141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>
              <a:solidFill>
                <a:srgbClr val="F4E7ED"/>
              </a:solidFill>
              <a:latin typeface="Trebuchet MS" pitchFamily="34" charset="0"/>
            </a:endParaRPr>
          </a:p>
        </p:txBody>
      </p:sp>
      <p:sp>
        <p:nvSpPr>
          <p:cNvPr id="14341" name="Text Box 17"/>
          <p:cNvSpPr txBox="1">
            <a:spLocks noChangeArrowheads="1"/>
          </p:cNvSpPr>
          <p:nvPr/>
        </p:nvSpPr>
        <p:spPr bwMode="auto">
          <a:xfrm>
            <a:off x="4267200" y="2209800"/>
            <a:ext cx="3124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Segmen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atas</a:t>
            </a:r>
            <a:r>
              <a:rPr lang="id-ID" sz="2000" dirty="0">
                <a:solidFill>
                  <a:prstClr val="black"/>
                </a:solidFill>
                <a:latin typeface="Arial" charset="0"/>
              </a:rPr>
              <a:t> (Batang rambut)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Pars infundibulum</a:t>
            </a:r>
          </a:p>
          <a:p>
            <a:pPr lvl="1"/>
            <a:endParaRPr lang="id-ID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Pars isthmus</a:t>
            </a:r>
          </a:p>
          <a:p>
            <a:endParaRPr lang="id-ID" sz="2000" dirty="0">
              <a:solidFill>
                <a:prstClr val="black"/>
              </a:solidFill>
              <a:latin typeface="Arial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Segmen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bawah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id-ID" sz="2000" dirty="0">
                <a:solidFill>
                  <a:prstClr val="black"/>
                </a:solidFill>
                <a:latin typeface="Arial" charset="0"/>
              </a:rPr>
              <a:t>(akar rambut)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Pars Stem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Pars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bulbus</a:t>
            </a:r>
            <a:endParaRPr lang="id-ID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id-ID" sz="2000" dirty="0"/>
              <a:t>M</a:t>
            </a:r>
            <a:r>
              <a:rPr lang="en-US" sz="2000" dirty="0"/>
              <a:t>. </a:t>
            </a:r>
            <a:r>
              <a:rPr lang="en-US" sz="2000" dirty="0" err="1"/>
              <a:t>Erektor</a:t>
            </a:r>
            <a:r>
              <a:rPr lang="en-US" sz="2000" dirty="0"/>
              <a:t> </a:t>
            </a:r>
            <a:r>
              <a:rPr lang="en-US" sz="2000" dirty="0" err="1"/>
              <a:t>pilli</a:t>
            </a:r>
            <a:endParaRPr lang="en-US" sz="2000" dirty="0"/>
          </a:p>
          <a:p>
            <a:pPr lvl="1"/>
            <a:endParaRPr lang="id-ID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4559300" y="533400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sz="2400" b="1" dirty="0" err="1">
                <a:solidFill>
                  <a:prstClr val="black"/>
                </a:solidFill>
              </a:rPr>
              <a:t>Klasifikasi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rambut</a:t>
            </a:r>
            <a:r>
              <a:rPr lang="en-US" sz="2400" b="1" dirty="0">
                <a:solidFill>
                  <a:prstClr val="black"/>
                </a:solidFill>
              </a:rPr>
              <a:t> : </a:t>
            </a:r>
            <a:endParaRPr lang="id-ID" sz="2400" b="1" dirty="0">
              <a:solidFill>
                <a:prstClr val="black"/>
              </a:solidFill>
            </a:endParaRPr>
          </a:p>
          <a:p>
            <a:pPr marL="342900" indent="-342900">
              <a:buSzPct val="75000"/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</a:rPr>
              <a:t>Terminal</a:t>
            </a:r>
          </a:p>
          <a:p>
            <a:pPr marL="342900" indent="-342900">
              <a:buSzPct val="75000"/>
              <a:buFont typeface="Wingdings" pitchFamily="2" charset="2"/>
              <a:buChar char="v"/>
            </a:pPr>
            <a:r>
              <a:rPr lang="en-US" sz="2400" b="1" dirty="0" err="1">
                <a:solidFill>
                  <a:prstClr val="black"/>
                </a:solidFill>
              </a:rPr>
              <a:t>Velus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indent="-342900">
              <a:buSzPct val="75000"/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</a:rPr>
              <a:t>Lanugo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4344" name="Straight Arrow Connector 9"/>
          <p:cNvCxnSpPr>
            <a:cxnSpLocks noChangeShapeType="1"/>
          </p:cNvCxnSpPr>
          <p:nvPr/>
        </p:nvCxnSpPr>
        <p:spPr bwMode="auto">
          <a:xfrm flipH="1" flipV="1">
            <a:off x="3314699" y="1219200"/>
            <a:ext cx="1333501" cy="16764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Arrow Connector 11"/>
          <p:cNvCxnSpPr>
            <a:cxnSpLocks noChangeShapeType="1"/>
          </p:cNvCxnSpPr>
          <p:nvPr/>
        </p:nvCxnSpPr>
        <p:spPr bwMode="auto">
          <a:xfrm flipH="1" flipV="1">
            <a:off x="2971800" y="1905000"/>
            <a:ext cx="1676400" cy="160575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Straight Arrow Connector 15"/>
          <p:cNvCxnSpPr>
            <a:cxnSpLocks noChangeShapeType="1"/>
          </p:cNvCxnSpPr>
          <p:nvPr/>
        </p:nvCxnSpPr>
        <p:spPr bwMode="auto">
          <a:xfrm flipH="1" flipV="1">
            <a:off x="2209800" y="4191000"/>
            <a:ext cx="2438400" cy="609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34200" y="4489609"/>
            <a:ext cx="2032000" cy="221599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FF00"/>
                </a:solidFill>
              </a:rPr>
              <a:t>Folikel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rambut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FF00"/>
                </a:solidFill>
              </a:rPr>
              <a:t>Bagian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akar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rambut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beserta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sel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epitel</a:t>
            </a:r>
            <a:r>
              <a:rPr lang="en-US" sz="2000" dirty="0">
                <a:solidFill>
                  <a:srgbClr val="FFFF00"/>
                </a:solidFill>
              </a:rPr>
              <a:t> di </a:t>
            </a:r>
            <a:r>
              <a:rPr lang="en-US" sz="2000" dirty="0" err="1">
                <a:solidFill>
                  <a:srgbClr val="FFFF00"/>
                </a:solidFill>
              </a:rPr>
              <a:t>sekitarnya</a:t>
            </a:r>
            <a:r>
              <a:rPr lang="en-US" sz="2000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18" name="Straight Arrow Connector 15"/>
          <p:cNvCxnSpPr>
            <a:cxnSpLocks noChangeShapeType="1"/>
          </p:cNvCxnSpPr>
          <p:nvPr/>
        </p:nvCxnSpPr>
        <p:spPr bwMode="auto">
          <a:xfrm flipH="1" flipV="1">
            <a:off x="3314700" y="3657600"/>
            <a:ext cx="1485900" cy="1752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9542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00100"/>
            <a:ext cx="75438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133600" y="152400"/>
            <a:ext cx="510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Struktur Rambut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553200" y="762000"/>
            <a:ext cx="2590800" cy="366713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            </a:t>
            </a:r>
            <a:r>
              <a:rPr lang="en-US">
                <a:sym typeface="Wingdings" pitchFamily="2" charset="2"/>
              </a:rPr>
              <a:t> keratin</a:t>
            </a:r>
            <a:endParaRPr 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81000" y="2590800"/>
            <a:ext cx="1066800" cy="45720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304800" y="4419600"/>
            <a:ext cx="1600200" cy="366713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04800" y="5562600"/>
            <a:ext cx="1143000" cy="30480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04800" y="5943600"/>
            <a:ext cx="1143000" cy="30480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1082675"/>
            <a:ext cx="2277076" cy="395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082675"/>
            <a:ext cx="2380821" cy="395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082675"/>
            <a:ext cx="2362200" cy="395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152400" y="5105400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Fase Anagen (pertumbuhan)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3276600" y="5105400"/>
            <a:ext cx="251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/>
              <a:t>Fase</a:t>
            </a:r>
            <a:r>
              <a:rPr lang="en-US" sz="2400" dirty="0"/>
              <a:t> Catagen (</a:t>
            </a:r>
            <a:r>
              <a:rPr lang="en-US" sz="2400" dirty="0" err="1"/>
              <a:t>resolusi</a:t>
            </a:r>
            <a:r>
              <a:rPr lang="en-US" sz="2400" dirty="0"/>
              <a:t>)</a:t>
            </a: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6400800" y="5105400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Fase Telogen (istirahat)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1981200" y="242888"/>
            <a:ext cx="502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99CCFF"/>
                </a:solidFill>
              </a:rPr>
              <a:t>Siklus Rambut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60198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Rerata jumlah Rambut Kepala  100.000, dg kecepatan pertumbuhan rambut 0,4 mm/hari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488"/>
            <a:ext cx="8153400" cy="622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864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5" descr="AN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60500"/>
            <a:ext cx="1143000" cy="3492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8853" name="Picture 6" descr="TELO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5" y="1425575"/>
            <a:ext cx="2028825" cy="36036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1981200" y="50895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Anagen</a:t>
            </a:r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5543550" y="5089525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Telogen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7772400" cy="1362075"/>
          </a:xfrm>
        </p:spPr>
        <p:txBody>
          <a:bodyPr/>
          <a:lstStyle/>
          <a:p>
            <a:r>
              <a:rPr lang="en-US" dirty="0" err="1"/>
              <a:t>Patologi</a:t>
            </a:r>
            <a:r>
              <a:rPr lang="en-US" dirty="0"/>
              <a:t> </a:t>
            </a:r>
            <a:r>
              <a:rPr lang="en-US" dirty="0" err="1"/>
              <a:t>Kulit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D3795-6B02-4D13-9175-6A9297E2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6" y="457200"/>
            <a:ext cx="8690434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7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WordArt 4"/>
          <p:cNvSpPr>
            <a:spLocks noChangeArrowheads="1" noChangeShapeType="1" noTextEdit="1"/>
          </p:cNvSpPr>
          <p:nvPr/>
        </p:nvSpPr>
        <p:spPr bwMode="auto">
          <a:xfrm>
            <a:off x="1219200" y="2286000"/>
            <a:ext cx="6629400" cy="2114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Selamat Belajar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Wassalam</a:t>
            </a:r>
          </a:p>
        </p:txBody>
      </p:sp>
    </p:spTree>
    <p:extLst>
      <p:ext uri="{BB962C8B-B14F-4D97-AF65-F5344CB8AC3E}">
        <p14:creationId xmlns:p14="http://schemas.microsoft.com/office/powerpoint/2010/main" val="4080622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315913"/>
            <a:ext cx="7086600" cy="1208087"/>
          </a:xfrm>
        </p:spPr>
        <p:txBody>
          <a:bodyPr/>
          <a:lstStyle/>
          <a:p>
            <a:pPr algn="ctr"/>
            <a:r>
              <a:rPr lang="en-US" sz="3200"/>
              <a:t>PROSES PATOLOGIS DALAM EPIDERMIS</a:t>
            </a:r>
            <a:endParaRPr lang="en-GB" sz="320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95463"/>
            <a:ext cx="7815263" cy="4681537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 err="1"/>
              <a:t>Hiperkeratosis</a:t>
            </a:r>
            <a:r>
              <a:rPr lang="en-US" sz="2800" dirty="0"/>
              <a:t>, </a:t>
            </a:r>
            <a:r>
              <a:rPr lang="en-US" sz="2800" dirty="0" err="1"/>
              <a:t>ada</a:t>
            </a:r>
            <a:r>
              <a:rPr lang="en-US" sz="2800" dirty="0"/>
              <a:t> 2 </a:t>
            </a:r>
            <a:r>
              <a:rPr lang="en-US" sz="2800" dirty="0" err="1"/>
              <a:t>yaitu</a:t>
            </a:r>
            <a:r>
              <a:rPr lang="en-US" sz="2800" dirty="0"/>
              <a:t>: </a:t>
            </a:r>
            <a:r>
              <a:rPr lang="en-US" sz="2800" dirty="0" err="1"/>
              <a:t>orthokeratosis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parakeratosis</a:t>
            </a:r>
            <a:r>
              <a:rPr lang="id-ID" sz="2800" dirty="0"/>
              <a:t> (mis. Psoriasis)</a:t>
            </a:r>
            <a:endParaRPr lang="en-GB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Hipergranulosis</a:t>
            </a:r>
            <a:r>
              <a:rPr lang="en-US" sz="2800" dirty="0"/>
              <a:t>: liken </a:t>
            </a:r>
            <a:r>
              <a:rPr lang="en-US" sz="2800" dirty="0" err="1"/>
              <a:t>planum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Hipogranulosis</a:t>
            </a:r>
            <a:r>
              <a:rPr lang="en-US" sz="2800" dirty="0"/>
              <a:t>: </a:t>
            </a:r>
            <a:r>
              <a:rPr lang="en-US" sz="2800" dirty="0" err="1"/>
              <a:t>iktiosis</a:t>
            </a:r>
            <a:r>
              <a:rPr lang="en-US" sz="2800" dirty="0"/>
              <a:t> vulgaris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Hiper</a:t>
            </a:r>
            <a:r>
              <a:rPr lang="id-ID" sz="2800" dirty="0"/>
              <a:t>p</a:t>
            </a:r>
            <a:r>
              <a:rPr lang="en-US" sz="2800" dirty="0" err="1"/>
              <a:t>lasia</a:t>
            </a:r>
            <a:r>
              <a:rPr lang="id-ID" sz="2800" dirty="0"/>
              <a:t> (jumlah sel bertambah banyak)</a:t>
            </a:r>
            <a:r>
              <a:rPr lang="en-US" sz="2800" dirty="0"/>
              <a:t>: </a:t>
            </a:r>
            <a:r>
              <a:rPr lang="en-US" sz="2800" dirty="0" err="1"/>
              <a:t>psoriasiformis</a:t>
            </a:r>
            <a:r>
              <a:rPr lang="en-US" sz="2800" dirty="0"/>
              <a:t>, </a:t>
            </a:r>
            <a:r>
              <a:rPr lang="en-US" sz="2800" dirty="0" err="1"/>
              <a:t>iregular</a:t>
            </a:r>
            <a:r>
              <a:rPr lang="en-US" sz="2800" dirty="0"/>
              <a:t>, </a:t>
            </a:r>
            <a:r>
              <a:rPr lang="en-US" sz="2800" dirty="0" err="1"/>
              <a:t>papilomatosis</a:t>
            </a:r>
            <a:r>
              <a:rPr lang="en-US" sz="2800" dirty="0"/>
              <a:t>, </a:t>
            </a:r>
            <a:r>
              <a:rPr lang="en-US" sz="2800" dirty="0" err="1"/>
              <a:t>pseudokarsinomatosa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Hipo</a:t>
            </a:r>
            <a:r>
              <a:rPr lang="id-ID" sz="2800" dirty="0"/>
              <a:t>p</a:t>
            </a:r>
            <a:r>
              <a:rPr lang="en-US" sz="2800" dirty="0" err="1"/>
              <a:t>lasia</a:t>
            </a:r>
            <a:r>
              <a:rPr lang="en-US" sz="2800" dirty="0"/>
              <a:t>: DLE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Hipertrofi</a:t>
            </a:r>
            <a:r>
              <a:rPr lang="en-US" sz="2800" dirty="0"/>
              <a:t>: </a:t>
            </a:r>
            <a:r>
              <a:rPr lang="en-US" sz="2800" dirty="0" err="1"/>
              <a:t>bertambah</a:t>
            </a:r>
            <a:r>
              <a:rPr lang="en-US" sz="2800" dirty="0"/>
              <a:t> </a:t>
            </a:r>
            <a:r>
              <a:rPr lang="en-US" sz="2800" dirty="0" err="1"/>
              <a:t>besarnya</a:t>
            </a:r>
            <a:r>
              <a:rPr lang="en-US" sz="2800" dirty="0"/>
              <a:t> </a:t>
            </a:r>
            <a:r>
              <a:rPr lang="en-US" sz="2800" dirty="0" err="1"/>
              <a:t>ukuran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endParaRPr lang="en-GB" sz="2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Akantosis</a:t>
            </a:r>
            <a:r>
              <a:rPr lang="id-ID" dirty="0"/>
              <a:t>, </a:t>
            </a:r>
            <a:r>
              <a:rPr lang="en-US" dirty="0" err="1"/>
              <a:t>Hiperlasia</a:t>
            </a:r>
            <a:r>
              <a:rPr lang="id-ID" dirty="0"/>
              <a:t> </a:t>
            </a:r>
            <a:endParaRPr lang="en-US" dirty="0"/>
          </a:p>
        </p:txBody>
      </p:sp>
      <p:pic>
        <p:nvPicPr>
          <p:cNvPr id="99332" name="Picture 4" descr="1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2817" y="2607945"/>
            <a:ext cx="4242816" cy="2499360"/>
          </a:xfrm>
          <a:noFill/>
          <a:ln/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6400800" cy="51054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rgbClr val="0070C0"/>
                </a:solidFill>
              </a:rPr>
              <a:t>The external covering of the body, comprising the skin, hair, scales, nails, sweat glands and their products (sweat and mucus).</a:t>
            </a:r>
            <a:br>
              <a:rPr lang="en-US" sz="3200" dirty="0">
                <a:solidFill>
                  <a:srgbClr val="0070C0"/>
                </a:solidFill>
              </a:rPr>
            </a:b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Bagian </a:t>
            </a:r>
            <a:r>
              <a:rPr lang="en-US" sz="3200" dirty="0" err="1">
                <a:solidFill>
                  <a:schemeClr val="accent1"/>
                </a:solidFill>
              </a:rPr>
              <a:t>terluar</a:t>
            </a:r>
            <a:r>
              <a:rPr lang="en-US" sz="3200" dirty="0">
                <a:solidFill>
                  <a:schemeClr val="accent1"/>
                </a:solidFill>
              </a:rPr>
              <a:t> /yang </a:t>
            </a:r>
            <a:r>
              <a:rPr lang="en-US" sz="3200" dirty="0" err="1">
                <a:solidFill>
                  <a:schemeClr val="accent1"/>
                </a:solidFill>
              </a:rPr>
              <a:t>membungkus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tubuh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 err="1">
                <a:solidFill>
                  <a:schemeClr val="accent1"/>
                </a:solidFill>
              </a:rPr>
              <a:t>terdiri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atas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kulit</a:t>
            </a:r>
            <a:r>
              <a:rPr lang="en-US" sz="3200" dirty="0">
                <a:solidFill>
                  <a:schemeClr val="accent1"/>
                </a:solidFill>
              </a:rPr>
              <a:t> (</a:t>
            </a:r>
            <a:r>
              <a:rPr lang="en-US" sz="3200" dirty="0" err="1">
                <a:solidFill>
                  <a:schemeClr val="accent1"/>
                </a:solidFill>
              </a:rPr>
              <a:t>skuama</a:t>
            </a:r>
            <a:r>
              <a:rPr lang="en-US" sz="3200" dirty="0">
                <a:solidFill>
                  <a:schemeClr val="accent1"/>
                </a:solidFill>
              </a:rPr>
              <a:t>) dan </a:t>
            </a:r>
            <a:r>
              <a:rPr lang="en-US" sz="3200" dirty="0" err="1">
                <a:solidFill>
                  <a:schemeClr val="accent1"/>
                </a:solidFill>
              </a:rPr>
              <a:t>struktur</a:t>
            </a:r>
            <a:r>
              <a:rPr lang="en-US" sz="3200" dirty="0">
                <a:solidFill>
                  <a:schemeClr val="accent1"/>
                </a:solidFill>
              </a:rPr>
              <a:t> yang </a:t>
            </a:r>
            <a:r>
              <a:rPr lang="en-US" sz="3200" dirty="0" err="1">
                <a:solidFill>
                  <a:schemeClr val="accent1"/>
                </a:solidFill>
              </a:rPr>
              <a:t>terdapat</a:t>
            </a:r>
            <a:r>
              <a:rPr lang="en-US" sz="3200" dirty="0">
                <a:solidFill>
                  <a:schemeClr val="accent1"/>
                </a:solidFill>
              </a:rPr>
              <a:t> pada </a:t>
            </a:r>
            <a:r>
              <a:rPr lang="en-US" sz="3200" dirty="0" err="1">
                <a:solidFill>
                  <a:schemeClr val="accent1"/>
                </a:solidFill>
              </a:rPr>
              <a:t>kulit</a:t>
            </a:r>
            <a:r>
              <a:rPr lang="en-US" sz="3200" dirty="0">
                <a:solidFill>
                  <a:schemeClr val="accent1"/>
                </a:solidFill>
              </a:rPr>
              <a:t> (</a:t>
            </a:r>
            <a:r>
              <a:rPr lang="en-US" sz="3200" dirty="0" err="1">
                <a:solidFill>
                  <a:schemeClr val="accent1"/>
                </a:solidFill>
              </a:rPr>
              <a:t>rambut</a:t>
            </a:r>
            <a:r>
              <a:rPr lang="en-US" sz="3200" dirty="0">
                <a:solidFill>
                  <a:schemeClr val="accent1"/>
                </a:solidFill>
              </a:rPr>
              <a:t>, kuku, </a:t>
            </a:r>
            <a:r>
              <a:rPr lang="en-US" sz="3200" dirty="0" err="1">
                <a:solidFill>
                  <a:schemeClr val="accent1"/>
                </a:solidFill>
              </a:rPr>
              <a:t>kelenjar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keringat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 err="1">
                <a:solidFill>
                  <a:schemeClr val="accent1"/>
                </a:solidFill>
              </a:rPr>
              <a:t>kelenjar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minyak</a:t>
            </a:r>
            <a:r>
              <a:rPr lang="en-US" sz="3200" dirty="0">
                <a:solidFill>
                  <a:schemeClr val="accent1"/>
                </a:solidFill>
              </a:rPr>
              <a:t>) dan </a:t>
            </a:r>
            <a:r>
              <a:rPr lang="en-US" sz="3200" dirty="0" err="1">
                <a:solidFill>
                  <a:schemeClr val="accent1"/>
                </a:solidFill>
              </a:rPr>
              <a:t>mukosa</a:t>
            </a:r>
            <a:r>
              <a:rPr lang="en-US" sz="3200" dirty="0">
                <a:solidFill>
                  <a:schemeClr val="accent1"/>
                </a:solidFill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6086" name="Picture 6" descr="meras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0413" y="228600"/>
            <a:ext cx="2033587" cy="2033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1417638"/>
          </a:xfrm>
        </p:spPr>
        <p:txBody>
          <a:bodyPr/>
          <a:lstStyle/>
          <a:p>
            <a:r>
              <a:rPr lang="en-US" sz="3200" dirty="0" err="1"/>
              <a:t>Hiperkeratosis</a:t>
            </a:r>
            <a:r>
              <a:rPr lang="id-ID" sz="3200" dirty="0"/>
              <a:t> : 1. </a:t>
            </a:r>
            <a:r>
              <a:rPr lang="en-US" sz="3200" dirty="0" err="1"/>
              <a:t>orthokeratosis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id-ID" sz="3200" dirty="0"/>
              <a:t>2. </a:t>
            </a:r>
            <a:r>
              <a:rPr lang="en-US" sz="3200" dirty="0" err="1"/>
              <a:t>parakeratosis</a:t>
            </a:r>
            <a:r>
              <a:rPr lang="id-ID" sz="3200" dirty="0"/>
              <a:t> </a:t>
            </a:r>
            <a:endParaRPr lang="en-US" sz="3200" dirty="0"/>
          </a:p>
        </p:txBody>
      </p:sp>
      <p:pic>
        <p:nvPicPr>
          <p:cNvPr id="101380" name="Picture 4" descr="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524000"/>
            <a:ext cx="6109248" cy="4937125"/>
          </a:xfrm>
          <a:noFill/>
          <a:ln/>
        </p:spPr>
      </p:pic>
    </p:spTree>
  </p:cSld>
  <p:clrMapOvr>
    <a:masterClrMapping/>
  </p:clrMapOvr>
  <p:transition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95463"/>
            <a:ext cx="8077200" cy="4681537"/>
          </a:xfrm>
        </p:spPr>
        <p:txBody>
          <a:bodyPr>
            <a:normAutofit/>
          </a:bodyPr>
          <a:lstStyle/>
          <a:p>
            <a:r>
              <a:rPr lang="en-US" sz="2800" dirty="0" err="1"/>
              <a:t>Akantosis</a:t>
            </a:r>
            <a:r>
              <a:rPr lang="en-US" sz="2800" dirty="0"/>
              <a:t>: </a:t>
            </a:r>
            <a:r>
              <a:rPr lang="en-US" sz="2800" dirty="0" err="1"/>
              <a:t>penebalan</a:t>
            </a:r>
            <a:r>
              <a:rPr lang="en-US" sz="2800" dirty="0"/>
              <a:t> epidermis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hiperplasia</a:t>
            </a:r>
            <a:r>
              <a:rPr lang="en-US" sz="2800" dirty="0"/>
              <a:t> </a:t>
            </a:r>
            <a:r>
              <a:rPr lang="en-US" sz="2800" dirty="0" err="1"/>
              <a:t>maupun</a:t>
            </a:r>
            <a:r>
              <a:rPr lang="en-US" sz="2800" dirty="0"/>
              <a:t> </a:t>
            </a:r>
            <a:r>
              <a:rPr lang="en-US" sz="2800" dirty="0" err="1"/>
              <a:t>hipertrofi</a:t>
            </a:r>
            <a:r>
              <a:rPr lang="en-US" sz="2800" dirty="0"/>
              <a:t> </a:t>
            </a:r>
            <a:r>
              <a:rPr lang="en-US" sz="2800" dirty="0" err="1"/>
              <a:t>terutama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stratum </a:t>
            </a:r>
            <a:r>
              <a:rPr lang="en-US" sz="2800" dirty="0" err="1"/>
              <a:t>spinosum</a:t>
            </a:r>
            <a:r>
              <a:rPr lang="id-ID" sz="2800" dirty="0"/>
              <a:t> (mis. Veruka, likhen)</a:t>
            </a:r>
            <a:endParaRPr lang="en-US" sz="2800" dirty="0"/>
          </a:p>
          <a:p>
            <a:pPr algn="just"/>
            <a:r>
              <a:rPr lang="en-US" sz="2800" dirty="0" err="1"/>
              <a:t>Spongiosis</a:t>
            </a:r>
            <a:r>
              <a:rPr lang="en-US" sz="2800" dirty="0"/>
              <a:t>: edema </a:t>
            </a:r>
            <a:r>
              <a:rPr lang="en-US" sz="2800" dirty="0" err="1"/>
              <a:t>interseluler</a:t>
            </a:r>
            <a:r>
              <a:rPr lang="en-US" sz="2800" dirty="0"/>
              <a:t> yang </a:t>
            </a:r>
            <a:r>
              <a:rPr lang="en-US" sz="2800" dirty="0" err="1"/>
              <a:t>menyebabkan</a:t>
            </a:r>
            <a:r>
              <a:rPr lang="en-US" sz="2800" dirty="0"/>
              <a:t> </a:t>
            </a:r>
            <a:r>
              <a:rPr lang="en-US" sz="2800" dirty="0" err="1"/>
              <a:t>bertambahnya</a:t>
            </a:r>
            <a:r>
              <a:rPr lang="en-US" sz="2800" dirty="0"/>
              <a:t> </a:t>
            </a:r>
            <a:r>
              <a:rPr lang="en-US" sz="2800" dirty="0" err="1"/>
              <a:t>celah</a:t>
            </a:r>
            <a:r>
              <a:rPr lang="en-US" sz="2800" dirty="0"/>
              <a:t> </a:t>
            </a:r>
            <a:r>
              <a:rPr lang="en-US" sz="2800" dirty="0" err="1"/>
              <a:t>antar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spon</a:t>
            </a:r>
            <a:r>
              <a:rPr lang="id-ID" sz="2800" dirty="0"/>
              <a:t> (mis. Dermatitis)</a:t>
            </a:r>
            <a:endParaRPr lang="en-US" sz="2800" dirty="0"/>
          </a:p>
          <a:p>
            <a:r>
              <a:rPr lang="en-US" sz="2800" dirty="0" err="1"/>
              <a:t>Degenerasi</a:t>
            </a:r>
            <a:r>
              <a:rPr lang="en-US" sz="2800" dirty="0"/>
              <a:t> </a:t>
            </a:r>
            <a:r>
              <a:rPr lang="en-US" sz="2800" dirty="0" err="1"/>
              <a:t>balon</a:t>
            </a:r>
            <a:r>
              <a:rPr lang="en-US" sz="2800" dirty="0"/>
              <a:t>: edema </a:t>
            </a:r>
            <a:r>
              <a:rPr lang="en-US" sz="2800" dirty="0" err="1"/>
              <a:t>intraseluler</a:t>
            </a:r>
            <a:r>
              <a:rPr lang="en-US" sz="2800" dirty="0"/>
              <a:t>,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menyebabkan</a:t>
            </a:r>
            <a:r>
              <a:rPr lang="en-US" sz="2800" dirty="0"/>
              <a:t> </a:t>
            </a:r>
            <a:r>
              <a:rPr lang="en-US" sz="2800" dirty="0" err="1"/>
              <a:t>bertambahnya</a:t>
            </a:r>
            <a:r>
              <a:rPr lang="en-US" sz="2800" dirty="0"/>
              <a:t> </a:t>
            </a:r>
            <a:r>
              <a:rPr lang="en-US" sz="2800" dirty="0" err="1"/>
              <a:t>ukuran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berwarna</a:t>
            </a:r>
            <a:r>
              <a:rPr lang="en-US" sz="2800" dirty="0"/>
              <a:t> </a:t>
            </a:r>
            <a:r>
              <a:rPr lang="en-US" sz="2800" dirty="0" err="1"/>
              <a:t>pucat</a:t>
            </a:r>
            <a:r>
              <a:rPr lang="id-ID" sz="2800" dirty="0"/>
              <a:t> (infeksi virus herpes)</a:t>
            </a:r>
            <a:endParaRPr lang="en-US" sz="2800" dirty="0"/>
          </a:p>
          <a:p>
            <a:endParaRPr lang="en-GB" sz="2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Spongiosis</a:t>
            </a:r>
            <a:endParaRPr lang="en-US" dirty="0"/>
          </a:p>
        </p:txBody>
      </p:sp>
      <p:pic>
        <p:nvPicPr>
          <p:cNvPr id="91140" name="Picture 4" descr="1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7300" y="1846263"/>
            <a:ext cx="6173849" cy="4022725"/>
          </a:xfrm>
          <a:noFill/>
          <a:ln/>
        </p:spPr>
      </p:pic>
    </p:spTree>
  </p:cSld>
  <p:clrMapOvr>
    <a:masterClrMapping/>
  </p:clrMapOvr>
  <p:transition>
    <p:check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Degenerasi</a:t>
            </a:r>
            <a:r>
              <a:rPr lang="en-US" dirty="0"/>
              <a:t> </a:t>
            </a:r>
            <a:r>
              <a:rPr lang="en-US" dirty="0" err="1"/>
              <a:t>balon</a:t>
            </a:r>
            <a:endParaRPr lang="en-US" dirty="0"/>
          </a:p>
        </p:txBody>
      </p:sp>
      <p:pic>
        <p:nvPicPr>
          <p:cNvPr id="89092" name="Picture 4" descr="1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0197" y="1846263"/>
            <a:ext cx="3048055" cy="4022725"/>
          </a:xfrm>
          <a:noFill/>
          <a:ln/>
        </p:spPr>
      </p:pic>
    </p:spTree>
  </p:cSld>
  <p:clrMapOvr>
    <a:masterClrMapping/>
  </p:clrMapOvr>
  <p:transition>
    <p:checke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95463"/>
            <a:ext cx="8305800" cy="4757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/>
              <a:t>Akantolisis</a:t>
            </a:r>
            <a:r>
              <a:rPr lang="en-US" sz="2800" dirty="0"/>
              <a:t>: </a:t>
            </a:r>
            <a:r>
              <a:rPr lang="en-US" sz="2800" dirty="0" err="1"/>
              <a:t>hilangnya</a:t>
            </a:r>
            <a:r>
              <a:rPr lang="en-US" sz="2800" dirty="0"/>
              <a:t> </a:t>
            </a:r>
            <a:r>
              <a:rPr lang="en-US" sz="2800" dirty="0" err="1"/>
              <a:t>jembatan</a:t>
            </a:r>
            <a:r>
              <a:rPr lang="en-US" sz="2800" dirty="0"/>
              <a:t> </a:t>
            </a:r>
            <a:r>
              <a:rPr lang="en-US" sz="2800" dirty="0" err="1"/>
              <a:t>antar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keratinosit</a:t>
            </a:r>
            <a:r>
              <a:rPr lang="en-US" sz="2800" dirty="0"/>
              <a:t>, </a:t>
            </a:r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pemfigus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Diskeratosis</a:t>
            </a:r>
            <a:r>
              <a:rPr lang="en-US" sz="2800" dirty="0"/>
              <a:t>: proses </a:t>
            </a:r>
            <a:r>
              <a:rPr lang="en-US" sz="2800" dirty="0" err="1"/>
              <a:t>kesalahan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prematuritas</a:t>
            </a:r>
            <a:r>
              <a:rPr lang="en-US" sz="2800" dirty="0"/>
              <a:t> </a:t>
            </a:r>
            <a:r>
              <a:rPr lang="en-US" sz="2800" dirty="0" err="1"/>
              <a:t>keratinisasi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keratinosit</a:t>
            </a:r>
            <a:r>
              <a:rPr lang="en-US" sz="2800" dirty="0"/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800" dirty="0" err="1"/>
              <a:t>Nekrosis</a:t>
            </a:r>
            <a:r>
              <a:rPr lang="en-US" sz="2800" dirty="0"/>
              <a:t>: </a:t>
            </a:r>
            <a:r>
              <a:rPr lang="en-US" sz="2800" dirty="0" err="1"/>
              <a:t>kematian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di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yang </a:t>
            </a:r>
            <a:r>
              <a:rPr lang="en-US" sz="2800" dirty="0" err="1"/>
              <a:t>masih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. </a:t>
            </a:r>
            <a:r>
              <a:rPr lang="en-US" sz="2800" dirty="0" err="1"/>
              <a:t>Tanda-tanda</a:t>
            </a:r>
            <a:r>
              <a:rPr lang="en-US" sz="2800" dirty="0"/>
              <a:t>: </a:t>
            </a:r>
            <a:r>
              <a:rPr lang="en-US" sz="2800" dirty="0" err="1"/>
              <a:t>kariorheksis</a:t>
            </a:r>
            <a:r>
              <a:rPr lang="en-US" sz="2800" dirty="0"/>
              <a:t> (</a:t>
            </a:r>
            <a:r>
              <a:rPr lang="en-US" sz="2800" dirty="0" err="1"/>
              <a:t>fragmentasi</a:t>
            </a:r>
            <a:r>
              <a:rPr lang="en-US" sz="2800" dirty="0"/>
              <a:t> </a:t>
            </a:r>
            <a:r>
              <a:rPr lang="en-US" sz="2800" dirty="0" err="1"/>
              <a:t>inti</a:t>
            </a:r>
            <a:r>
              <a:rPr lang="en-US" sz="2800" dirty="0"/>
              <a:t>), </a:t>
            </a:r>
            <a:r>
              <a:rPr lang="en-US" sz="2800" dirty="0" err="1"/>
              <a:t>kariolisis</a:t>
            </a:r>
            <a:r>
              <a:rPr lang="en-US" sz="2800" dirty="0"/>
              <a:t> (</a:t>
            </a:r>
            <a:r>
              <a:rPr lang="en-US" sz="2800" dirty="0" err="1"/>
              <a:t>hancurnya</a:t>
            </a:r>
            <a:r>
              <a:rPr lang="en-US" sz="2800" dirty="0"/>
              <a:t> </a:t>
            </a:r>
            <a:r>
              <a:rPr lang="en-US" sz="2800" dirty="0" err="1"/>
              <a:t>inti</a:t>
            </a:r>
            <a:r>
              <a:rPr lang="en-US" sz="2800" dirty="0"/>
              <a:t>, </a:t>
            </a:r>
            <a:r>
              <a:rPr lang="en-US" sz="2800" dirty="0" err="1"/>
              <a:t>piknosis</a:t>
            </a:r>
            <a:r>
              <a:rPr lang="en-US" sz="2800" dirty="0"/>
              <a:t> (</a:t>
            </a:r>
            <a:r>
              <a:rPr lang="en-US" sz="2800" dirty="0" err="1"/>
              <a:t>berkerutnya</a:t>
            </a:r>
            <a:r>
              <a:rPr lang="en-US" sz="2800" dirty="0"/>
              <a:t> </a:t>
            </a:r>
            <a:r>
              <a:rPr lang="en-US" sz="2800" dirty="0" err="1"/>
              <a:t>inti</a:t>
            </a:r>
            <a:r>
              <a:rPr lang="en-US" sz="2800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Celah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cleft: </a:t>
            </a:r>
            <a:r>
              <a:rPr lang="en-US" sz="2800" dirty="0" err="1"/>
              <a:t>terbentuknya</a:t>
            </a:r>
            <a:r>
              <a:rPr lang="en-US" sz="2800" dirty="0"/>
              <a:t> </a:t>
            </a:r>
            <a:r>
              <a:rPr lang="en-US" sz="2800" dirty="0" err="1"/>
              <a:t>ruangan</a:t>
            </a:r>
            <a:r>
              <a:rPr lang="en-US" sz="2800" dirty="0"/>
              <a:t> yang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berisi</a:t>
            </a:r>
            <a:r>
              <a:rPr lang="en-US" sz="2800" dirty="0"/>
              <a:t> </a:t>
            </a:r>
            <a:r>
              <a:rPr lang="en-US" sz="2800" dirty="0" err="1"/>
              <a:t>cairan</a:t>
            </a:r>
            <a:r>
              <a:rPr lang="en-US" sz="2800" dirty="0"/>
              <a:t>: keratosis </a:t>
            </a:r>
            <a:r>
              <a:rPr lang="en-US" sz="2800" dirty="0" err="1"/>
              <a:t>folikularis</a:t>
            </a:r>
            <a:r>
              <a:rPr lang="en-US" sz="2800" dirty="0"/>
              <a:t>.</a:t>
            </a:r>
            <a:endParaRPr lang="en-GB" sz="2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Akantolisis</a:t>
            </a:r>
            <a:endParaRPr lang="en-US" dirty="0"/>
          </a:p>
        </p:txBody>
      </p:sp>
      <p:pic>
        <p:nvPicPr>
          <p:cNvPr id="95236" name="Picture 4" descr="1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362200"/>
            <a:ext cx="7543800" cy="2743200"/>
          </a:xfrm>
          <a:noFill/>
          <a:ln/>
        </p:spPr>
      </p:pic>
    </p:spTree>
  </p:cSld>
  <p:clrMapOvr>
    <a:masterClrMapping/>
  </p:clrMapOvr>
  <p:transition>
    <p:cut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Proses Patologis didalam dermis</a:t>
            </a:r>
            <a:endParaRPr lang="en-GB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Proses </a:t>
            </a:r>
            <a:r>
              <a:rPr lang="en-US" sz="2800" dirty="0" err="1"/>
              <a:t>patologis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unsur</a:t>
            </a:r>
            <a:r>
              <a:rPr lang="en-US" sz="2800" dirty="0"/>
              <a:t> </a:t>
            </a:r>
            <a:r>
              <a:rPr lang="en-US" sz="2800" dirty="0" err="1"/>
              <a:t>seluler</a:t>
            </a:r>
            <a:r>
              <a:rPr lang="en-US" sz="2800" dirty="0"/>
              <a:t>,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mengadakan</a:t>
            </a:r>
            <a:r>
              <a:rPr lang="en-US" sz="2800" dirty="0"/>
              <a:t> </a:t>
            </a:r>
            <a:r>
              <a:rPr lang="en-US" sz="2800" dirty="0" err="1"/>
              <a:t>infiltrasi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sbb</a:t>
            </a:r>
            <a:r>
              <a:rPr lang="en-US" sz="2800" dirty="0"/>
              <a:t>: </a:t>
            </a:r>
            <a:r>
              <a:rPr lang="en-US" sz="2800" dirty="0" err="1"/>
              <a:t>monoform</a:t>
            </a:r>
            <a:r>
              <a:rPr lang="en-US" sz="2800" dirty="0"/>
              <a:t>, </a:t>
            </a:r>
            <a:r>
              <a:rPr lang="en-US" sz="2800" dirty="0" err="1"/>
              <a:t>campuran</a:t>
            </a:r>
            <a:r>
              <a:rPr lang="en-US" sz="2800" dirty="0"/>
              <a:t>, </a:t>
            </a:r>
            <a:r>
              <a:rPr lang="en-US" sz="2800" dirty="0" err="1"/>
              <a:t>likenoid</a:t>
            </a:r>
            <a:r>
              <a:rPr lang="en-US" sz="2800" dirty="0"/>
              <a:t>, nodular, </a:t>
            </a:r>
            <a:r>
              <a:rPr lang="en-US" sz="2800" dirty="0" err="1"/>
              <a:t>leukositoklastik</a:t>
            </a:r>
            <a:r>
              <a:rPr lang="en-US" sz="2800" dirty="0"/>
              <a:t>.</a:t>
            </a:r>
            <a:r>
              <a:rPr lang="en-GB" sz="2800" dirty="0"/>
              <a:t> </a:t>
            </a:r>
            <a:endParaRPr lang="en-US" sz="2800" dirty="0"/>
          </a:p>
          <a:p>
            <a:r>
              <a:rPr lang="en-US" sz="2800" dirty="0"/>
              <a:t>Proses </a:t>
            </a:r>
            <a:r>
              <a:rPr lang="en-US" sz="2800" dirty="0" err="1"/>
              <a:t>patologis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unsur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ikat: </a:t>
            </a:r>
            <a:r>
              <a:rPr lang="en-US" sz="2800" dirty="0" err="1"/>
              <a:t>degenerasi</a:t>
            </a:r>
            <a:r>
              <a:rPr lang="en-US" sz="2800" dirty="0"/>
              <a:t> </a:t>
            </a:r>
            <a:r>
              <a:rPr lang="en-US" sz="2800" dirty="0" err="1"/>
              <a:t>kolagen</a:t>
            </a:r>
            <a:r>
              <a:rPr lang="en-US" sz="2800" dirty="0"/>
              <a:t>: </a:t>
            </a:r>
            <a:r>
              <a:rPr lang="en-US" sz="2800" dirty="0" err="1"/>
              <a:t>contoh</a:t>
            </a:r>
            <a:r>
              <a:rPr lang="en-US" sz="2800" dirty="0"/>
              <a:t> granuloma </a:t>
            </a:r>
            <a:r>
              <a:rPr lang="en-US" sz="2800" dirty="0" err="1"/>
              <a:t>anulare</a:t>
            </a:r>
            <a:r>
              <a:rPr lang="en-US" sz="2800" dirty="0"/>
              <a:t>. </a:t>
            </a:r>
            <a:r>
              <a:rPr lang="en-US" sz="2800" dirty="0" err="1"/>
              <a:t>Hialinisasi</a:t>
            </a:r>
            <a:r>
              <a:rPr lang="en-US" sz="2800" dirty="0"/>
              <a:t>, fibrosis, </a:t>
            </a:r>
            <a:r>
              <a:rPr lang="en-US" sz="2800" dirty="0" err="1"/>
              <a:t>sklerosis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papilomatosis</a:t>
            </a:r>
            <a:r>
              <a:rPr lang="en-US" sz="2800" dirty="0"/>
              <a:t>.</a:t>
            </a:r>
            <a:endParaRPr lang="en-GB" sz="2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>
            <a:lum bright="-42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015163" cy="5536364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933700" y="5514975"/>
            <a:ext cx="1790700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Ultraviiolet</a:t>
            </a:r>
            <a:r>
              <a:rPr lang="en-US" dirty="0"/>
              <a:t>,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 (</a:t>
            </a:r>
            <a:r>
              <a:rPr lang="en-US" dirty="0" err="1"/>
              <a:t>jumlah</a:t>
            </a:r>
            <a:r>
              <a:rPr lang="en-US" dirty="0"/>
              <a:t> &amp;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melanosom</a:t>
            </a:r>
            <a:r>
              <a:rPr lang="en-US" dirty="0"/>
              <a:t>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800600" y="1368425"/>
            <a:ext cx="2181225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pitchFamily="2" charset="2"/>
              </a:rPr>
              <a:t> </a:t>
            </a:r>
            <a:r>
              <a:rPr lang="en-US"/>
              <a:t>antigen, bakteri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553200" y="5424488"/>
            <a:ext cx="24130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pitchFamily="2" charset="2"/>
              </a:rPr>
              <a:t> </a:t>
            </a:r>
            <a:r>
              <a:rPr lang="en-US"/>
              <a:t>reseptor tekanan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28600" y="1524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/>
              <a:t>Struktur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id-ID" sz="2800" dirty="0"/>
              <a:t>Keratinosit, </a:t>
            </a:r>
            <a:r>
              <a:rPr lang="en-US" sz="2800" dirty="0" err="1"/>
              <a:t>Langerhan</a:t>
            </a:r>
            <a:r>
              <a:rPr lang="en-US" sz="2800" dirty="0"/>
              <a:t>, </a:t>
            </a:r>
            <a:r>
              <a:rPr lang="en-US" sz="2800" dirty="0" err="1"/>
              <a:t>Melanosit</a:t>
            </a:r>
            <a:r>
              <a:rPr lang="en-US" sz="2800" dirty="0"/>
              <a:t> &amp; </a:t>
            </a:r>
            <a:endParaRPr lang="id-ID" sz="2800" dirty="0"/>
          </a:p>
          <a:p>
            <a:pPr algn="ctr">
              <a:spcBef>
                <a:spcPts val="0"/>
              </a:spcBef>
            </a:pPr>
            <a:r>
              <a:rPr lang="en-US" sz="2800" dirty="0" err="1"/>
              <a:t>sel</a:t>
            </a:r>
            <a:r>
              <a:rPr lang="en-US" sz="2800" dirty="0"/>
              <a:t> Merkel</a:t>
            </a:r>
          </a:p>
        </p:txBody>
      </p:sp>
    </p:spTree>
    <p:extLst>
      <p:ext uri="{BB962C8B-B14F-4D97-AF65-F5344CB8AC3E}">
        <p14:creationId xmlns:p14="http://schemas.microsoft.com/office/powerpoint/2010/main" val="421467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B783-826E-481B-B3F2-8A3E444F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13177"/>
            <a:ext cx="7073265" cy="6277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Integumen</a:t>
            </a:r>
            <a:endParaRPr lang="en-ID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6077" y="1295400"/>
            <a:ext cx="7073265" cy="48355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Proteksi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melindungi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tubuh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terhadap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trauma (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fisik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kimia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sebagai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pertahanan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pertama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terhadap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infeksi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jamur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bakteri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Reseptor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penerima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informasi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dari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luar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berupa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raba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tekanan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suhu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nyeri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Mencegah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kekeringan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Mempertahankan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suhu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tubuh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Ekskresi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keringat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Metabolisme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pembentukan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vitamin D) dan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penyimapanan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(lemak &amp; air)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Estetika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dan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komunikasi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04" name="Picture 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25" y="56322"/>
            <a:ext cx="1095375" cy="1123950"/>
          </a:xfrm>
          <a:prstGeom prst="rect">
            <a:avLst/>
          </a:prstGeom>
          <a:noFill/>
        </p:spPr>
      </p:pic>
      <p:pic>
        <p:nvPicPr>
          <p:cNvPr id="51205" name="Picture 5" descr="injeksi"/>
          <p:cNvPicPr>
            <a:picLocks noChangeAspect="1" noChangeArrowheads="1"/>
          </p:cNvPicPr>
          <p:nvPr/>
        </p:nvPicPr>
        <p:blipFill>
          <a:blip r:embed="rId3" cstate="print"/>
          <a:srcRect l="13734" t="9637" r="10730" b="8434"/>
          <a:stretch>
            <a:fillRect/>
          </a:stretch>
        </p:blipFill>
        <p:spPr bwMode="auto">
          <a:xfrm>
            <a:off x="7906164" y="1325217"/>
            <a:ext cx="936625" cy="1447800"/>
          </a:xfrm>
          <a:prstGeom prst="rect">
            <a:avLst/>
          </a:prstGeom>
          <a:noFill/>
        </p:spPr>
      </p:pic>
      <p:pic>
        <p:nvPicPr>
          <p:cNvPr id="51207" name="Picture 7" descr="m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4724400"/>
            <a:ext cx="1204913" cy="1600200"/>
          </a:xfrm>
          <a:prstGeom prst="rect">
            <a:avLst/>
          </a:prstGeom>
          <a:noFill/>
        </p:spPr>
      </p:pic>
      <p:pic>
        <p:nvPicPr>
          <p:cNvPr id="51208" name="Picture 8" descr="berlar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6671" y="3124200"/>
            <a:ext cx="1201738" cy="13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39295-777C-4DA2-90E2-CDC97CB0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23219"/>
            <a:ext cx="4191000" cy="53183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1BCC39-05A1-4366-9D20-1B156902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039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Fungsi</a:t>
            </a:r>
            <a:r>
              <a:rPr lang="en-US" dirty="0"/>
              <a:t>  Epidermis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633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epiderm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5873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1219200"/>
            <a:ext cx="2362200" cy="2678113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Komponen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epidermis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Keratinosit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Melanosit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Merkel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Langerhans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156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8D464-0083-42AA-A06E-A5117E04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60" y="1752600"/>
            <a:ext cx="6574342" cy="45236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CC7C51-BB7D-4C15-ADBB-7A2F6182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46760"/>
          </a:xfrm>
        </p:spPr>
        <p:txBody>
          <a:bodyPr>
            <a:normAutofit/>
          </a:bodyPr>
          <a:lstStyle/>
          <a:p>
            <a:r>
              <a:rPr lang="en-US" sz="3200" dirty="0" err="1"/>
              <a:t>Proliferasi</a:t>
            </a:r>
            <a:r>
              <a:rPr lang="en-US" sz="3200" dirty="0"/>
              <a:t> &amp; </a:t>
            </a:r>
            <a:r>
              <a:rPr lang="en-US" sz="3200" dirty="0" err="1"/>
              <a:t>diferensiasi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5020494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4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5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6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7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5117</TotalTime>
  <Words>923</Words>
  <Application>Microsoft Office PowerPoint</Application>
  <PresentationFormat>On-screen Show (4:3)</PresentationFormat>
  <Paragraphs>151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Arial</vt:lpstr>
      <vt:lpstr>Arial Black</vt:lpstr>
      <vt:lpstr>Book Antiqua</vt:lpstr>
      <vt:lpstr>Calibri</vt:lpstr>
      <vt:lpstr>Calibri Light</vt:lpstr>
      <vt:lpstr>Comic Sans MS</vt:lpstr>
      <vt:lpstr>Trebuchet MS</vt:lpstr>
      <vt:lpstr>Wingdings</vt:lpstr>
      <vt:lpstr>Wingdings 2</vt:lpstr>
      <vt:lpstr>Opulent</vt:lpstr>
      <vt:lpstr>1_Opulent</vt:lpstr>
      <vt:lpstr>2_Opulent</vt:lpstr>
      <vt:lpstr>3_Opulent</vt:lpstr>
      <vt:lpstr>4_Opulent</vt:lpstr>
      <vt:lpstr>5_Opulent</vt:lpstr>
      <vt:lpstr>6_Opulent</vt:lpstr>
      <vt:lpstr>Retrospect</vt:lpstr>
      <vt:lpstr>Anatomi &amp; Fisiologi Kulit</vt:lpstr>
      <vt:lpstr>STUDY GUIDE Topik : Sistem Integumen</vt:lpstr>
      <vt:lpstr>Apa pengertian sistem integumen ?</vt:lpstr>
      <vt:lpstr>PowerPoint Presentation</vt:lpstr>
      <vt:lpstr>The external covering of the body, comprising the skin, hair, scales, nails, sweat glands and their products (sweat and mucus).  Bagian terluar /yang membungkus tubuh, terdiri atas kulit (skuama) dan struktur yang terdapat pada kulit (rambut, kuku, kelenjar keringat, kelenjar minyak) dan mukosa.</vt:lpstr>
      <vt:lpstr>Fungsi Sistem Integumen</vt:lpstr>
      <vt:lpstr>Fungsi  Epidermis</vt:lpstr>
      <vt:lpstr>PowerPoint Presentation</vt:lpstr>
      <vt:lpstr>Proliferasi &amp; diferensiasi</vt:lpstr>
      <vt:lpstr>PowerPoint Presentation</vt:lpstr>
      <vt:lpstr>PowerPoint Presentation</vt:lpstr>
      <vt:lpstr>Unit Melanosit - Keratinosit</vt:lpstr>
      <vt:lpstr>PowerPoint Presentation</vt:lpstr>
      <vt:lpstr>Flora Normal Kulit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Komponen tambahan kulit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Patologi Kulit</vt:lpstr>
      <vt:lpstr>PowerPoint Presentation</vt:lpstr>
      <vt:lpstr>PowerPoint Presentation</vt:lpstr>
      <vt:lpstr>PROSES PATOLOGIS DALAM EPIDERMIS</vt:lpstr>
      <vt:lpstr>Akantosis, Hiperlasia </vt:lpstr>
      <vt:lpstr>Hiperkeratosis : 1. orthokeratosis dan 2. parakeratosis </vt:lpstr>
      <vt:lpstr>PowerPoint Presentation</vt:lpstr>
      <vt:lpstr>Spongiosis</vt:lpstr>
      <vt:lpstr>Degenerasi balon</vt:lpstr>
      <vt:lpstr>PowerPoint Presentation</vt:lpstr>
      <vt:lpstr>Akantolisis</vt:lpstr>
      <vt:lpstr>Proses Patologis didalam dermis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Siti Aminah</dc:creator>
  <cp:lastModifiedBy>Siti Aminah</cp:lastModifiedBy>
  <cp:revision>133</cp:revision>
  <cp:lastPrinted>1601-01-01T00:00:00Z</cp:lastPrinted>
  <dcterms:created xsi:type="dcterms:W3CDTF">1601-01-01T00:00:00Z</dcterms:created>
  <dcterms:modified xsi:type="dcterms:W3CDTF">2020-04-24T14:40:01Z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