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99" r:id="rId6"/>
    <p:sldId id="280" r:id="rId7"/>
    <p:sldId id="281" r:id="rId8"/>
    <p:sldId id="289" r:id="rId9"/>
    <p:sldId id="278" r:id="rId10"/>
    <p:sldId id="290" r:id="rId11"/>
    <p:sldId id="292" r:id="rId12"/>
    <p:sldId id="297" r:id="rId13"/>
    <p:sldId id="279" r:id="rId14"/>
    <p:sldId id="276" r:id="rId15"/>
    <p:sldId id="275" r:id="rId16"/>
    <p:sldId id="301" r:id="rId17"/>
    <p:sldId id="302" r:id="rId18"/>
    <p:sldId id="303" r:id="rId19"/>
    <p:sldId id="261" r:id="rId20"/>
    <p:sldId id="260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70" r:id="rId29"/>
    <p:sldId id="26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786" autoAdjust="0"/>
  </p:normalViewPr>
  <p:slideViewPr>
    <p:cSldViewPr snapToGrid="0">
      <p:cViewPr>
        <p:scale>
          <a:sx n="60" d="100"/>
          <a:sy n="60" d="100"/>
        </p:scale>
        <p:origin x="-110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A00D8-F3C2-472D-83F3-251B86D2F3B4}" type="datetimeFigureOut">
              <a:rPr lang="en-ID" smtClean="0"/>
              <a:t>18/04/2022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39767-9B49-43DC-BC23-41A1740630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101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39767-9B49-43DC-BC23-41A174063058}" type="slidenum">
              <a:rPr lang="en-ID" smtClean="0"/>
              <a:t>14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2400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39767-9B49-43DC-BC23-41A174063058}" type="slidenum">
              <a:rPr lang="en-ID" smtClean="0"/>
              <a:t>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9435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39767-9B49-43DC-BC23-41A174063058}" type="slidenum">
              <a:rPr lang="en-ID" smtClean="0"/>
              <a:t>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224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39767-9B49-43DC-BC23-41A174063058}" type="slidenum">
              <a:rPr lang="en-ID" smtClean="0"/>
              <a:t>26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3356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39767-9B49-43DC-BC23-41A174063058}" type="slidenum">
              <a:rPr lang="en-ID" smtClean="0"/>
              <a:t>28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85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631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279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876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9844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94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5271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1204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683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34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838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659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608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527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816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827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922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C049-84C6-49D5-A163-7F7E8B5F4062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1B2C5E-2869-4CDF-9478-E29E99BE71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94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BIOKIMIA URINE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2376" y="4812833"/>
            <a:ext cx="7766936" cy="1096899"/>
          </a:xfrm>
        </p:spPr>
        <p:txBody>
          <a:bodyPr/>
          <a:lstStyle/>
          <a:p>
            <a:pPr algn="ctr"/>
            <a:r>
              <a:rPr lang="id-ID" dirty="0"/>
              <a:t>PSPD BLOK 7</a:t>
            </a:r>
          </a:p>
        </p:txBody>
      </p:sp>
    </p:spTree>
    <p:extLst>
      <p:ext uri="{BB962C8B-B14F-4D97-AF65-F5344CB8AC3E}">
        <p14:creationId xmlns:p14="http://schemas.microsoft.com/office/powerpoint/2010/main" val="412159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496DB8A9-EF24-4D7C-AE75-78228EB91F7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Fungsi homeostatik ginjal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E22F5EEA-790A-42FF-AB72-BD34081852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749109"/>
            <a:ext cx="4283286" cy="421735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id-ID" dirty="0"/>
              <a:t>Pada proses produksi urin pada nefron:</a:t>
            </a:r>
          </a:p>
          <a:p>
            <a:pPr eaLnBrk="1" hangingPunct="1"/>
            <a:r>
              <a:rPr lang="id-ID" altLang="id-ID" dirty="0"/>
              <a:t>Filtrasi (penyaringan) plasma</a:t>
            </a:r>
          </a:p>
          <a:p>
            <a:pPr eaLnBrk="1" hangingPunct="1"/>
            <a:r>
              <a:rPr lang="id-ID" altLang="id-ID" dirty="0"/>
              <a:t>Reabsorpsi: asam amino, glukosa, natrium, kalium, bikarbonat, vitamin, air</a:t>
            </a:r>
          </a:p>
          <a:p>
            <a:pPr eaLnBrk="1" hangingPunct="1"/>
            <a:r>
              <a:rPr lang="id-ID" altLang="id-ID" dirty="0"/>
              <a:t>Sekresi bahan berbahaya: kreatinin, asam dan basa kuat, kalium berlebihan</a:t>
            </a:r>
          </a:p>
          <a:p>
            <a:pPr eaLnBrk="1" hangingPunct="1"/>
            <a:r>
              <a:rPr lang="id-ID" altLang="id-ID" dirty="0"/>
              <a:t>Asidifikasi (pengasaman) urin</a:t>
            </a:r>
            <a:endParaRPr lang="en-US" altLang="id-ID" dirty="0"/>
          </a:p>
          <a:p>
            <a:pPr eaLnBrk="1" hangingPunct="1"/>
            <a:endParaRPr lang="en-US" altLang="id-ID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0B0F3A7D-86FF-437E-BD4B-D29F5E6B5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20" y="1270000"/>
            <a:ext cx="7086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7B6BC1-60E7-45DA-AFD9-9B93A8947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Fungsi hormonal ginjal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7B2A292B-C224-4119-B906-2712DA664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784" y="1996613"/>
            <a:ext cx="3940386" cy="3880773"/>
          </a:xfrm>
        </p:spPr>
        <p:txBody>
          <a:bodyPr/>
          <a:lstStyle/>
          <a:p>
            <a:pPr eaLnBrk="1" hangingPunct="1"/>
            <a:r>
              <a:rPr lang="id-ID" altLang="id-ID" dirty="0"/>
              <a:t>Pengubahan prohormon menjadi meabolit aktif (vitamin D3 menjadi 1,25-dehidroksikolekalsiferol)</a:t>
            </a:r>
          </a:p>
          <a:p>
            <a:pPr eaLnBrk="1" hangingPunct="1"/>
            <a:r>
              <a:rPr lang="id-ID" altLang="id-ID" dirty="0"/>
              <a:t>Sintesis enzim menghasilkan  senyawa mirip hormon (renin, bradikinin, prostaglandin, enzim memecah eritropoetin)</a:t>
            </a:r>
          </a:p>
          <a:p>
            <a:pPr eaLnBrk="1" hangingPunct="1"/>
            <a:r>
              <a:rPr lang="id-ID" altLang="id-ID" dirty="0"/>
              <a:t>Degradasi hormon yang berlebih (insulin, paratiroid, glukagon, hormon pertumbuhan, prolaktin, gastrin) 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988113B-FA63-4798-85C7-BA11EB508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20" y="1270000"/>
            <a:ext cx="7086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FC20DA7C-5211-4BAD-BB2A-F34A736F4C7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Fungsi metabolik ginjal </a:t>
            </a:r>
            <a:endParaRPr 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B9ADFB68-A02C-459B-A957-A975215E7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4454" y="2176953"/>
            <a:ext cx="4649046" cy="3880773"/>
          </a:xfrm>
        </p:spPr>
        <p:txBody>
          <a:bodyPr/>
          <a:lstStyle/>
          <a:p>
            <a:pPr eaLnBrk="1" hangingPunct="1"/>
            <a:r>
              <a:rPr lang="id-ID" altLang="id-ID" dirty="0"/>
              <a:t>Produksi amonia: Deaminasi asam amino menghasilkan amonia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id-ID" dirty="0"/>
              <a:t>   Glutaminase ginjal memecah glutamin menjadi glutamat dan amonia. </a:t>
            </a:r>
          </a:p>
          <a:p>
            <a:pPr eaLnBrk="1" hangingPunct="1"/>
            <a:r>
              <a:rPr lang="id-ID" altLang="id-ID" dirty="0"/>
              <a:t>Glukoneogenesis: Memberikan karbon pada sintesis glukosa</a:t>
            </a:r>
          </a:p>
          <a:p>
            <a:pPr eaLnBrk="1" hangingPunct="1"/>
            <a:r>
              <a:rPr lang="id-ID" altLang="id-ID" dirty="0"/>
              <a:t>Kondensasi senyawa racun menjadi kurang toksik</a:t>
            </a:r>
            <a:endParaRPr lang="en-US" altLang="id-ID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F940B980-2A5B-4D4A-8EA5-CF0950F67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20" y="1270000"/>
            <a:ext cx="7086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9" y="335886"/>
            <a:ext cx="8000999" cy="588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6" y="6553200"/>
            <a:ext cx="35909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F939-62B4-451C-91A4-34BC9A5AEE61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C6CAB-9CDF-4548-99EC-AC9A94CB08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4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Inorganik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5366" y="2149013"/>
            <a:ext cx="4184034" cy="3880773"/>
          </a:xfrm>
        </p:spPr>
        <p:txBody>
          <a:bodyPr/>
          <a:lstStyle/>
          <a:p>
            <a:r>
              <a:rPr lang="en-US" dirty="0" err="1"/>
              <a:t>Kation</a:t>
            </a:r>
            <a:r>
              <a:rPr lang="en-US" dirty="0"/>
              <a:t>: Na, K, </a:t>
            </a:r>
            <a:r>
              <a:rPr lang="en-US" dirty="0" err="1"/>
              <a:t>Ca</a:t>
            </a:r>
            <a:r>
              <a:rPr lang="en-US" dirty="0"/>
              <a:t>, Mg, NH4</a:t>
            </a:r>
          </a:p>
          <a:p>
            <a:r>
              <a:rPr lang="en-US" dirty="0"/>
              <a:t>Anion: CL, SO4, HPO4</a:t>
            </a:r>
          </a:p>
          <a:p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diet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1"/>
            <a:ext cx="4267200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6248400"/>
            <a:ext cx="3590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2EE7-A787-44B5-8B73-EBB8661E621B}" type="datetime1">
              <a:rPr lang="en-US" smtClean="0"/>
              <a:t>4/18/2022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C6CAB-9CDF-4548-99EC-AC9A94CB08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6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Organik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295400"/>
            <a:ext cx="7620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6553200"/>
            <a:ext cx="35909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9D2-3D06-446D-A6E2-108E0EB58532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C6CAB-9CDF-4548-99EC-AC9A94CB08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5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E4AEC3F4-F222-4625-B680-2693F41BD5B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Ureum dalam urin</a:t>
            </a:r>
            <a:endParaRPr 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C18B9A50-8CC3-4A2D-BE5D-5540805D68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d-ID" altLang="id-ID"/>
          </a:p>
          <a:p>
            <a:pPr eaLnBrk="1" hangingPunct="1">
              <a:lnSpc>
                <a:spcPct val="90000"/>
              </a:lnSpc>
            </a:pPr>
            <a:r>
              <a:rPr lang="id-ID" altLang="id-ID"/>
              <a:t>Urea hasil akhir metabolisme protein, </a:t>
            </a:r>
          </a:p>
          <a:p>
            <a:pPr eaLnBrk="1" hangingPunct="1">
              <a:lnSpc>
                <a:spcPct val="90000"/>
              </a:lnSpc>
            </a:pPr>
            <a:r>
              <a:rPr lang="id-ID" altLang="id-ID"/>
              <a:t>Eksresi urea 24 jam adalah 25-50g</a:t>
            </a:r>
          </a:p>
          <a:p>
            <a:pPr eaLnBrk="1" hangingPunct="1">
              <a:lnSpc>
                <a:spcPct val="90000"/>
              </a:lnSpc>
            </a:pPr>
            <a:endParaRPr lang="id-ID" altLang="id-ID"/>
          </a:p>
          <a:p>
            <a:pPr eaLnBrk="1" hangingPunct="1">
              <a:lnSpc>
                <a:spcPct val="90000"/>
              </a:lnSpc>
            </a:pPr>
            <a:r>
              <a:rPr lang="id-ID" altLang="id-ID"/>
              <a:t>Uremia: Ureum yang tinggi dalam darah akan meracuni sel otak sehingga gejala kesadaran menurun, mual, muntah, anoreksia. Nafas bau urin karena urea yang keluar bersama udara pernafasan</a:t>
            </a:r>
            <a:endParaRPr lang="en-US" altLang="id-ID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E0DE64A1-144C-4956-86AC-A2D09CFD8B7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Asam urat dalam urin</a:t>
            </a:r>
            <a:endParaRPr 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834A3FEC-D4B2-4F4D-9338-D9F70E7A72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altLang="id-ID" sz="2800"/>
              <a:t>Asam urat hasil akhir katabolisme purin berasal dari nukleoprotein makanan (eksogen) dan penghancuran sel (internal)</a:t>
            </a:r>
          </a:p>
          <a:p>
            <a:pPr eaLnBrk="1" hangingPunct="1"/>
            <a:r>
              <a:rPr lang="id-ID" altLang="id-ID" sz="2800"/>
              <a:t>Makanan yang banyak mengandung inti sel akan meningkatkan asam urat dalam urin</a:t>
            </a:r>
          </a:p>
          <a:p>
            <a:pPr eaLnBrk="1" hangingPunct="1"/>
            <a:r>
              <a:rPr lang="id-ID" altLang="id-ID" sz="2800"/>
              <a:t>Asam urat sukar larut dalam keadaan asam, mudah larut dalam keadaan basa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FF077AE6-C6AA-437B-BC14-BFC2E02C30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Kreatinin urin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26FE06B1-DDF6-4A1A-9EE3-3A3A61B2B8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780540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d-ID" altLang="id-ID" sz="2800" dirty="0"/>
              <a:t>Kreatinin hasil pemecahan kreatin fosfat otot ketika kontraksi, dikeluarkan melalui urin</a:t>
            </a:r>
          </a:p>
          <a:p>
            <a:pPr eaLnBrk="1" hangingPunct="1"/>
            <a:r>
              <a:rPr lang="id-ID" altLang="id-ID" sz="2800" dirty="0"/>
              <a:t>Kreatinin koefisien: jumlah kreatinin yang dieksresikan selama 24 jam dibagi dengan berat badan (BB).</a:t>
            </a:r>
          </a:p>
          <a:p>
            <a:pPr eaLnBrk="1" hangingPunct="1"/>
            <a:r>
              <a:rPr lang="id-ID" altLang="id-ID" sz="2800" dirty="0"/>
              <a:t>Kreatinin kliren dapat digunakan untuk uji fungsi ginjal </a:t>
            </a:r>
            <a:endParaRPr lang="en-US" altLang="id-ID" sz="2800" dirty="0"/>
          </a:p>
          <a:p>
            <a:r>
              <a:rPr lang="en-US" altLang="id-ID" sz="2800" dirty="0" err="1"/>
              <a:t>Kliren</a:t>
            </a:r>
            <a:r>
              <a:rPr lang="en-US" altLang="id-ID" sz="2800" dirty="0"/>
              <a:t> </a:t>
            </a:r>
            <a:r>
              <a:rPr lang="en-US" altLang="id-ID" sz="2800" dirty="0" err="1"/>
              <a:t>adalah</a:t>
            </a:r>
            <a:r>
              <a:rPr lang="en-US" altLang="id-ID" sz="2800" dirty="0"/>
              <a:t> f</a:t>
            </a:r>
            <a:r>
              <a:rPr lang="id-ID" sz="2800" dirty="0"/>
              <a:t>ungsi sekresi tubuli mempertahankan kadar bahan tertentu dalam darah  dengan mengeksresikan bahan yang berlebih melalui ginjal</a:t>
            </a:r>
          </a:p>
          <a:p>
            <a:pPr eaLnBrk="1" hangingPunct="1"/>
            <a:endParaRPr lang="en-US" altLang="id-ID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01925"/>
            <a:ext cx="8596313" cy="1320800"/>
          </a:xfrm>
        </p:spPr>
        <p:txBody>
          <a:bodyPr/>
          <a:lstStyle/>
          <a:p>
            <a:r>
              <a:rPr lang="id-ID" dirty="0"/>
              <a:t>CARA KERJA PRAKTIKUM</a:t>
            </a:r>
          </a:p>
        </p:txBody>
      </p:sp>
    </p:spTree>
    <p:extLst>
      <p:ext uri="{BB962C8B-B14F-4D97-AF65-F5344CB8AC3E}">
        <p14:creationId xmlns:p14="http://schemas.microsoft.com/office/powerpoint/2010/main" val="322741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TUJUAN UMUM PRAKTIKUM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Setelah melakukan praktikum tersebut mahasiswa mampu memahami dan menjelaskan zat-zat normal dan abnormal di dalam urin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0055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33466" cy="1320800"/>
          </a:xfrm>
        </p:spPr>
        <p:txBody>
          <a:bodyPr>
            <a:normAutofit/>
          </a:bodyPr>
          <a:lstStyle/>
          <a:p>
            <a:r>
              <a:rPr lang="id-ID" dirty="0"/>
              <a:t>1. </a:t>
            </a:r>
            <a:r>
              <a:rPr lang="id-ID" b="1" dirty="0"/>
              <a:t>Menunjukkan adanya protein dalam urin</a:t>
            </a:r>
            <a:endParaRPr lang="id-ID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+mj-lt"/>
              <a:buAutoNum type="alphaLcPeriod"/>
            </a:pPr>
            <a:r>
              <a:rPr lang="id-ID" sz="2000" dirty="0"/>
              <a:t>Siapkan tabung reaksi </a:t>
            </a:r>
            <a:r>
              <a:rPr lang="id-ID" sz="2000" dirty="0">
                <a:sym typeface="Wingdings" panose="05000000000000000000" pitchFamily="2" charset="2"/>
              </a:rPr>
              <a:t> </a:t>
            </a:r>
            <a:r>
              <a:rPr lang="id-ID" sz="2000" dirty="0"/>
              <a:t>Masukkan 2 ml urine + 2 tetes larutan asam sulfosalisilat 20 %. (Terjadi endapan putih atau keruhan).</a:t>
            </a:r>
          </a:p>
          <a:p>
            <a:pPr lvl="0">
              <a:buFont typeface="+mj-lt"/>
              <a:buAutoNum type="alphaLcPeriod"/>
            </a:pPr>
            <a:endParaRPr lang="id-ID" sz="2000" dirty="0"/>
          </a:p>
          <a:p>
            <a:pPr lvl="0">
              <a:buFont typeface="+mj-lt"/>
              <a:buAutoNum type="alphaLcPeriod"/>
            </a:pPr>
            <a:r>
              <a:rPr lang="id-ID" sz="2000" dirty="0"/>
              <a:t>Siapkan tabung reaksi </a:t>
            </a:r>
            <a:r>
              <a:rPr lang="id-ID" sz="2000" dirty="0">
                <a:sym typeface="Wingdings" panose="05000000000000000000" pitchFamily="2" charset="2"/>
              </a:rPr>
              <a:t> </a:t>
            </a:r>
            <a:r>
              <a:rPr lang="id-ID" sz="2000" dirty="0"/>
              <a:t>Masukkan 1 ml urine + 2 ml reagen Esbach (campuran antara asam pikrat dan asam sitrat). Terjadi endapan kuning.</a:t>
            </a:r>
          </a:p>
          <a:p>
            <a:pPr lvl="0">
              <a:buFont typeface="+mj-lt"/>
              <a:buAutoNum type="alphaLcPeriod"/>
            </a:pPr>
            <a:endParaRPr lang="id-ID" sz="2000" dirty="0"/>
          </a:p>
          <a:p>
            <a:pPr>
              <a:buFont typeface="+mj-lt"/>
              <a:buAutoNum type="alphaLcPeriod"/>
            </a:pPr>
            <a:r>
              <a:rPr lang="id-ID" sz="2000" dirty="0"/>
              <a:t>Analisis semi kuantitatif protein dalam urin menggunakan R Esbach </a:t>
            </a:r>
            <a:r>
              <a:rPr lang="id-ID" sz="2000" dirty="0">
                <a:solidFill>
                  <a:srgbClr val="FF0000"/>
                </a:solidFill>
              </a:rPr>
              <a:t>(TIDAK DILAKUKAN)</a:t>
            </a:r>
          </a:p>
        </p:txBody>
      </p:sp>
    </p:spTree>
    <p:extLst>
      <p:ext uri="{BB962C8B-B14F-4D97-AF65-F5344CB8AC3E}">
        <p14:creationId xmlns:p14="http://schemas.microsoft.com/office/powerpoint/2010/main" val="2027101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466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2. Percobaan urea (ureum)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24000"/>
            <a:ext cx="9353357" cy="5098473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id-ID" sz="2000" dirty="0"/>
              <a:t>Siapkan satu tabung reaksi kering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Masukkan satu sendok kristal urea (menggunakan sendok)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Dipanaskan hati hati di atas api, sehingga urea meleleh. Perhatikan bau yang timbul (gas NH3)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Pemanasan diteruskan sampai ureum yang meleleh menjadi padat lagi, terjadi biuret.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Diamkan sampai menjadi dingin.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Tambahkan sedikit aquades, campur baik baik sampai larut(= larutan biuret) tambahkan larutan NaOH 10% sama banyak dengan larutan biuret, campur baik baik</a:t>
            </a:r>
          </a:p>
          <a:p>
            <a:pPr lvl="0">
              <a:buFont typeface="+mj-lt"/>
              <a:buAutoNum type="arabicPeriod"/>
            </a:pPr>
            <a:r>
              <a:rPr lang="id-ID" sz="2000" dirty="0"/>
              <a:t>Tambahkan satu tetes larutan 0,01 M Cu SO4, campur sehingga terjadi warna violet ungu, kalau belum timbul warna tamabah larutan Cu SO4 satu atau dua tetes.</a:t>
            </a:r>
          </a:p>
          <a:p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597811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73248" cy="1039318"/>
          </a:xfrm>
        </p:spPr>
        <p:txBody>
          <a:bodyPr/>
          <a:lstStyle/>
          <a:p>
            <a:r>
              <a:rPr lang="id-ID" b="1" dirty="0"/>
              <a:t>3. Pemecahan ureum oleh enzim urease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04110"/>
            <a:ext cx="9450339" cy="4641272"/>
          </a:xfrm>
        </p:spPr>
        <p:txBody>
          <a:bodyPr>
            <a:normAutofit fontScale="92500"/>
          </a:bodyPr>
          <a:lstStyle/>
          <a:p>
            <a:pPr lvl="0"/>
            <a:r>
              <a:rPr lang="id-ID" dirty="0"/>
              <a:t>Siapkan 2 tabung reaksi</a:t>
            </a:r>
          </a:p>
          <a:p>
            <a:pPr lvl="0"/>
            <a:r>
              <a:rPr lang="id-ID" dirty="0"/>
              <a:t>Tabung 1 </a:t>
            </a:r>
            <a:r>
              <a:rPr lang="id-ID" dirty="0">
                <a:sym typeface="Wingdings" panose="05000000000000000000" pitchFamily="2" charset="2"/>
              </a:rPr>
              <a:t> di isi </a:t>
            </a:r>
            <a:r>
              <a:rPr lang="id-ID" dirty="0"/>
              <a:t>3 ml akuades </a:t>
            </a:r>
          </a:p>
          <a:p>
            <a:pPr lvl="0"/>
            <a:r>
              <a:rPr lang="id-ID" dirty="0"/>
              <a:t>Tabung 2 </a:t>
            </a:r>
            <a:r>
              <a:rPr lang="id-ID" dirty="0">
                <a:sym typeface="Wingdings" panose="05000000000000000000" pitchFamily="2" charset="2"/>
              </a:rPr>
              <a:t> di isi </a:t>
            </a:r>
            <a:r>
              <a:rPr lang="id-ID" dirty="0"/>
              <a:t>3 ml urin</a:t>
            </a:r>
          </a:p>
          <a:p>
            <a:pPr lvl="0"/>
            <a:r>
              <a:rPr lang="id-ID" dirty="0"/>
              <a:t>Ke dalam masing-masing tabung tersebut di tambahkan 2 tetes larutan 0,04 % fenol merah </a:t>
            </a:r>
          </a:p>
          <a:p>
            <a:pPr lvl="0"/>
            <a:r>
              <a:rPr lang="id-ID" dirty="0"/>
              <a:t>Jika belum terjadi warna pink (merah muda) tambahkan tetes demi tetes larutan NaOH 0,1 M sampai terjadi warna pink</a:t>
            </a:r>
          </a:p>
          <a:p>
            <a:pPr lvl="0"/>
            <a:r>
              <a:rPr lang="id-ID" dirty="0"/>
              <a:t>Masukkan larutan asam asetat tetes demi tetes sampai warna pink tepat hilang. (pH=7)</a:t>
            </a:r>
          </a:p>
          <a:p>
            <a:pPr lvl="0"/>
            <a:r>
              <a:rPr lang="id-ID" dirty="0"/>
              <a:t>Tambahkan satu sendok tepung kedelai, campur hati hati</a:t>
            </a:r>
          </a:p>
          <a:p>
            <a:pPr lvl="0"/>
            <a:r>
              <a:rPr lang="id-ID" dirty="0"/>
              <a:t>Inkubasi suhu kamar (selama 10 menit)</a:t>
            </a:r>
          </a:p>
          <a:p>
            <a:pPr lvl="0"/>
            <a:r>
              <a:rPr lang="id-ID" dirty="0"/>
              <a:t>Perhatikan warna yang terjadi pada masing-masing tabung</a:t>
            </a:r>
            <a:endParaRPr lang="en-US" dirty="0"/>
          </a:p>
          <a:p>
            <a:pPr lvl="0"/>
            <a:r>
              <a:rPr lang="en-US" dirty="0" err="1"/>
              <a:t>Blanko</a:t>
            </a:r>
            <a:r>
              <a:rPr lang="en-US" dirty="0"/>
              <a:t> =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 </a:t>
            </a:r>
            <a:r>
              <a:rPr lang="en-US" dirty="0" err="1"/>
              <a:t>jernih</a:t>
            </a:r>
            <a:endParaRPr lang="en-US" dirty="0"/>
          </a:p>
          <a:p>
            <a:pPr lvl="0"/>
            <a:r>
              <a:rPr lang="en-US" dirty="0" err="1"/>
              <a:t>Sampel</a:t>
            </a:r>
            <a:r>
              <a:rPr lang="en-US" dirty="0"/>
              <a:t> =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 </a:t>
            </a:r>
            <a:r>
              <a:rPr lang="en-US" dirty="0" err="1"/>
              <a:t>pekat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2452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4. Asam urat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Siapkan satu tabung reaksi</a:t>
            </a:r>
          </a:p>
          <a:p>
            <a:r>
              <a:rPr lang="id-ID" sz="2400" dirty="0"/>
              <a:t>Masukkan 3 ml urin + 2 ml reagen folin + 2 ml Na</a:t>
            </a:r>
            <a:r>
              <a:rPr lang="id-ID" sz="2400" baseline="-25000" dirty="0"/>
              <a:t>2</a:t>
            </a:r>
            <a:r>
              <a:rPr lang="id-ID" sz="2400" dirty="0"/>
              <a:t>CO</a:t>
            </a:r>
            <a:r>
              <a:rPr lang="id-ID" sz="2400" baseline="-25000" dirty="0"/>
              <a:t>3 </a:t>
            </a:r>
            <a:r>
              <a:rPr lang="id-ID" sz="2400" dirty="0"/>
              <a:t>20% sehingga terjadi warna biru.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812282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4" y="623455"/>
            <a:ext cx="8596668" cy="692727"/>
          </a:xfrm>
        </p:spPr>
        <p:txBody>
          <a:bodyPr/>
          <a:lstStyle/>
          <a:p>
            <a:r>
              <a:rPr lang="id-ID" dirty="0"/>
              <a:t>5. </a:t>
            </a:r>
            <a:r>
              <a:rPr lang="id-ID" b="1" dirty="0"/>
              <a:t>Percobaan untuk kreatinin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5745" y="1584721"/>
            <a:ext cx="4185623" cy="576262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id-ID" sz="2000" dirty="0"/>
              <a:t>Reaksi asam pikrat (reaksi jaffe)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75745" y="2160983"/>
            <a:ext cx="4185623" cy="446149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id-ID" dirty="0"/>
              <a:t>Siapkan satu tabung reaksi</a:t>
            </a:r>
            <a:endParaRPr lang="id-ID" dirty="0">
              <a:sym typeface="Wingdings" panose="05000000000000000000" pitchFamily="2" charset="2"/>
            </a:endParaRPr>
          </a:p>
          <a:p>
            <a:pPr lvl="0" algn="just"/>
            <a:r>
              <a:rPr lang="id-ID" dirty="0"/>
              <a:t>Masukkan 1 ml asam pikrat jenuh</a:t>
            </a:r>
          </a:p>
          <a:p>
            <a:pPr lvl="0" algn="just"/>
            <a:r>
              <a:rPr lang="id-ID" dirty="0"/>
              <a:t>Tambahkan 0,5 ml larutan NaOH 10 % </a:t>
            </a:r>
            <a:r>
              <a:rPr lang="id-ID" dirty="0">
                <a:sym typeface="Wingdings" panose="05000000000000000000" pitchFamily="2" charset="2"/>
              </a:rPr>
              <a:t> </a:t>
            </a:r>
            <a:r>
              <a:rPr lang="id-ID" dirty="0"/>
              <a:t>campur hati-hati</a:t>
            </a:r>
          </a:p>
          <a:p>
            <a:pPr lvl="0" algn="just"/>
            <a:r>
              <a:rPr lang="id-ID" dirty="0">
                <a:solidFill>
                  <a:srgbClr val="FF0000"/>
                </a:solidFill>
              </a:rPr>
              <a:t>Campuran dibagi dua: </a:t>
            </a:r>
            <a:r>
              <a:rPr lang="id-ID" dirty="0"/>
              <a:t>satu tabung ditambah 3 ml urin .</a:t>
            </a:r>
          </a:p>
          <a:p>
            <a:pPr marL="0" lvl="0" indent="0" algn="just">
              <a:buNone/>
            </a:pPr>
            <a:r>
              <a:rPr lang="id-ID" dirty="0"/>
              <a:t>	Tabung yang lain ditambah 3 ml 	akuades.</a:t>
            </a:r>
          </a:p>
          <a:p>
            <a:pPr marL="0" lvl="0" indent="0" algn="just">
              <a:buNone/>
            </a:pPr>
            <a:endParaRPr lang="id-ID" dirty="0"/>
          </a:p>
          <a:p>
            <a:pPr lvl="0" algn="just"/>
            <a:r>
              <a:rPr lang="id-ID" dirty="0"/>
              <a:t>Isi tabung yang ditambah urin berwarna merah (oleh karena terbentuk kreatinin pikrat)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88383" y="1562315"/>
            <a:ext cx="4185618" cy="576262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id-ID" sz="2000" dirty="0"/>
          </a:p>
          <a:p>
            <a:r>
              <a:rPr lang="id-ID" sz="2000" dirty="0"/>
              <a:t>Reaksi Nitroprussida (dari Wey)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088384" y="2160983"/>
            <a:ext cx="4185617" cy="446149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id-ID" sz="2000" dirty="0"/>
              <a:t>Siapkan satu tabung reaksi</a:t>
            </a:r>
          </a:p>
          <a:p>
            <a:pPr lvl="0" algn="just"/>
            <a:r>
              <a:rPr lang="id-ID" sz="2000" dirty="0"/>
              <a:t>Masukkan 3 ml urin + 4 tetes larutan nitroprusside + 4 tetes NaOH 10% sehingga larutan menjadi alkalis muncul warna merah yang cepat berubah menjadi warna kuning.</a:t>
            </a:r>
          </a:p>
          <a:p>
            <a:pPr marL="0" indent="0" algn="just">
              <a:buNone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813642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6. </a:t>
            </a:r>
            <a:r>
              <a:rPr lang="id-ID" b="1" dirty="0"/>
              <a:t>Menujukkan adanya garam-garam ammonium dalam urine</a:t>
            </a:r>
            <a:endParaRPr lang="id-ID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2160589"/>
            <a:ext cx="9575030" cy="4475738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id-ID" sz="2000" dirty="0"/>
              <a:t>Siapkan satu tabung reaksi</a:t>
            </a:r>
          </a:p>
          <a:p>
            <a:pPr algn="just">
              <a:buFont typeface="+mj-lt"/>
              <a:buAutoNum type="arabicPeriod"/>
            </a:pPr>
            <a:r>
              <a:rPr lang="id-ID" sz="2000" dirty="0"/>
              <a:t>Masukkan 2 ml urine + 1 tetes larutan fenolftalein + tetes demi tetes larutan Na</a:t>
            </a:r>
            <a:r>
              <a:rPr lang="id-ID" sz="2000" baseline="-25000" dirty="0"/>
              <a:t>2</a:t>
            </a:r>
            <a:r>
              <a:rPr lang="id-ID" sz="2000" dirty="0"/>
              <a:t>CO</a:t>
            </a:r>
            <a:r>
              <a:rPr lang="id-ID" sz="2000" baseline="-25000" dirty="0"/>
              <a:t>3</a:t>
            </a:r>
            <a:r>
              <a:rPr lang="id-ID" sz="2000" dirty="0"/>
              <a:t> 2% hingga larutan berwarna merah muda </a:t>
            </a:r>
            <a:r>
              <a:rPr lang="id-ID" sz="2000" dirty="0">
                <a:sym typeface="Wingdings" panose="05000000000000000000" pitchFamily="2" charset="2"/>
              </a:rPr>
              <a:t> </a:t>
            </a:r>
            <a:r>
              <a:rPr lang="id-ID" sz="2000" dirty="0"/>
              <a:t>kemudian dipanaskan </a:t>
            </a:r>
            <a:r>
              <a:rPr lang="id-ID" sz="2000" dirty="0">
                <a:sym typeface="Wingdings" panose="05000000000000000000" pitchFamily="2" charset="2"/>
              </a:rPr>
              <a:t> amati adanya gas. </a:t>
            </a:r>
            <a:r>
              <a:rPr lang="id-ID" sz="2000" dirty="0"/>
              <a:t>Timbulnya gas NH</a:t>
            </a:r>
            <a:r>
              <a:rPr lang="id-ID" sz="2000" baseline="-25000" dirty="0"/>
              <a:t>3</a:t>
            </a:r>
            <a:r>
              <a:rPr lang="id-ID" sz="2000" dirty="0"/>
              <a:t> menunjukkan adanya garam ammonium dalam urine </a:t>
            </a:r>
          </a:p>
          <a:p>
            <a:pPr algn="just">
              <a:buFont typeface="+mj-lt"/>
              <a:buAutoNum type="arabicPeriod"/>
            </a:pPr>
            <a:endParaRPr lang="id-ID" sz="2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id-ID" sz="2000" dirty="0"/>
              <a:t>Cara menunjukkan adanya gas NH</a:t>
            </a:r>
            <a:r>
              <a:rPr lang="id-ID" sz="2000" baseline="-25000" dirty="0"/>
              <a:t>3</a:t>
            </a:r>
          </a:p>
          <a:p>
            <a:pPr lvl="0">
              <a:buFont typeface="+mj-lt"/>
              <a:buAutoNum type="arabicPeriod"/>
            </a:pPr>
            <a:r>
              <a:rPr lang="id-ID" dirty="0"/>
              <a:t>Ambil batang kaca, basahi dengan larutan fenolftalin</a:t>
            </a:r>
          </a:p>
          <a:p>
            <a:pPr lvl="0">
              <a:buFont typeface="+mj-lt"/>
              <a:buAutoNum type="arabicPeriod"/>
            </a:pPr>
            <a:r>
              <a:rPr lang="id-ID" dirty="0"/>
              <a:t>Masukkan batang kaca ini ke dalam bagian atas tabung reaksi yang dipanaskan tersebut (batang kaca ini tidak sampai kena dinding dan isi tabung reaksi)</a:t>
            </a:r>
          </a:p>
          <a:p>
            <a:pPr lvl="0">
              <a:buFont typeface="+mj-lt"/>
              <a:buAutoNum type="arabicPeriod"/>
            </a:pPr>
            <a:r>
              <a:rPr lang="id-ID" dirty="0"/>
              <a:t>Fenolftalin pada batang kaca berwarna merah muda. Hal ini disebabkan ammoniak (NH3) yang keluar dari terurainya garam ammonium dalam urine.</a:t>
            </a:r>
          </a:p>
          <a:p>
            <a:pPr marL="0" indent="0" algn="just">
              <a:buNone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71693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25648" cy="1320800"/>
          </a:xfrm>
        </p:spPr>
        <p:txBody>
          <a:bodyPr>
            <a:normAutofit/>
          </a:bodyPr>
          <a:lstStyle/>
          <a:p>
            <a:r>
              <a:rPr lang="id-ID" dirty="0"/>
              <a:t>7. </a:t>
            </a:r>
            <a:r>
              <a:rPr lang="id-ID" b="1" dirty="0"/>
              <a:t>Menunjukkan adanya fosfat dan kalsium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6291"/>
            <a:ext cx="9990666" cy="5043054"/>
          </a:xfrm>
        </p:spPr>
        <p:txBody>
          <a:bodyPr>
            <a:noAutofit/>
          </a:bodyPr>
          <a:lstStyle/>
          <a:p>
            <a:r>
              <a:rPr lang="id-ID" sz="2200" dirty="0"/>
              <a:t>Siapkan satu tabung reaksi</a:t>
            </a:r>
          </a:p>
          <a:p>
            <a:r>
              <a:rPr lang="id-ID" sz="2200" dirty="0"/>
              <a:t>Masukkan 10 ml urine + masukkan kertas lakmus ke dalam tabung.</a:t>
            </a:r>
          </a:p>
          <a:p>
            <a:r>
              <a:rPr lang="id-ID" sz="2200" dirty="0"/>
              <a:t>Tambahkan larutan NH</a:t>
            </a:r>
            <a:r>
              <a:rPr lang="id-ID" sz="2200" baseline="-25000" dirty="0"/>
              <a:t>4</a:t>
            </a:r>
            <a:r>
              <a:rPr lang="id-ID" sz="2200" dirty="0"/>
              <a:t>OH encer hingga alkalis (Lakmus berubah menjadi biru).</a:t>
            </a:r>
          </a:p>
          <a:p>
            <a:r>
              <a:rPr lang="id-ID" sz="2200" dirty="0"/>
              <a:t>Panaskan  </a:t>
            </a:r>
            <a:r>
              <a:rPr lang="id-ID" sz="2200" dirty="0">
                <a:sym typeface="Wingdings" panose="05000000000000000000" pitchFamily="2" charset="2"/>
              </a:rPr>
              <a:t> </a:t>
            </a:r>
            <a:r>
              <a:rPr lang="id-ID" sz="2200" dirty="0"/>
              <a:t>lihatlah terjadinya endapan Ca-Mg fosfat. </a:t>
            </a:r>
          </a:p>
          <a:p>
            <a:r>
              <a:rPr lang="id-ID" sz="2200" dirty="0"/>
              <a:t>Saringlah endapan tersebut dengan kertas saring</a:t>
            </a:r>
          </a:p>
          <a:p>
            <a:r>
              <a:rPr lang="en-ID" sz="2200" dirty="0"/>
              <a:t>E</a:t>
            </a:r>
            <a:r>
              <a:rPr lang="id-ID" sz="2200" dirty="0"/>
              <a:t>ndapan dicuci dengan </a:t>
            </a:r>
            <a:r>
              <a:rPr lang="en-ID" sz="2200" dirty="0"/>
              <a:t>3</a:t>
            </a:r>
            <a:r>
              <a:rPr lang="id-ID" sz="2200" dirty="0"/>
              <a:t> mL akuades</a:t>
            </a:r>
            <a:r>
              <a:rPr lang="en-ID" sz="2200" dirty="0"/>
              <a:t> (</a:t>
            </a:r>
            <a:r>
              <a:rPr lang="en-ID" sz="2200" dirty="0" err="1"/>
              <a:t>dilewatkan</a:t>
            </a:r>
            <a:r>
              <a:rPr lang="en-ID" sz="2200" dirty="0"/>
              <a:t> </a:t>
            </a:r>
            <a:r>
              <a:rPr lang="en-ID" sz="2200" dirty="0" err="1"/>
              <a:t>melalui</a:t>
            </a:r>
            <a:r>
              <a:rPr lang="en-ID" sz="2200" dirty="0"/>
              <a:t> </a:t>
            </a:r>
            <a:r>
              <a:rPr lang="en-ID" sz="2200" dirty="0" err="1"/>
              <a:t>kertas</a:t>
            </a:r>
            <a:r>
              <a:rPr lang="en-ID" sz="2200" dirty="0"/>
              <a:t> </a:t>
            </a:r>
            <a:r>
              <a:rPr lang="en-ID" sz="2200" dirty="0" err="1"/>
              <a:t>saring</a:t>
            </a:r>
            <a:r>
              <a:rPr lang="en-ID" sz="2200" dirty="0"/>
              <a:t>)</a:t>
            </a:r>
            <a:endParaRPr lang="id-ID" sz="2200" dirty="0"/>
          </a:p>
          <a:p>
            <a:r>
              <a:rPr lang="id-ID" sz="2200" dirty="0"/>
              <a:t>Kemudian endapan diatas kertas saring ditetesi 1 ml asam cuka 2% panas. </a:t>
            </a:r>
          </a:p>
          <a:p>
            <a:r>
              <a:rPr lang="id-ID" sz="2200" dirty="0"/>
              <a:t>Tapisannya</a:t>
            </a:r>
            <a:r>
              <a:rPr lang="en-ID" sz="2200" dirty="0"/>
              <a:t>/ </a:t>
            </a:r>
            <a:r>
              <a:rPr lang="en-ID" sz="2200" dirty="0" err="1"/>
              <a:t>hasil</a:t>
            </a:r>
            <a:r>
              <a:rPr lang="en-ID" sz="2200" dirty="0"/>
              <a:t> </a:t>
            </a:r>
            <a:r>
              <a:rPr lang="en-ID" sz="2200" dirty="0" err="1"/>
              <a:t>saringan</a:t>
            </a:r>
            <a:r>
              <a:rPr lang="en-ID" sz="2200" dirty="0"/>
              <a:t>/filtrate </a:t>
            </a:r>
            <a:r>
              <a:rPr lang="id-ID" sz="2200" dirty="0"/>
              <a:t>(</a:t>
            </a:r>
            <a:r>
              <a:rPr lang="en-ID" sz="2200" dirty="0" err="1"/>
              <a:t>larutan</a:t>
            </a:r>
            <a:r>
              <a:rPr lang="en-ID" sz="2200" dirty="0"/>
              <a:t> </a:t>
            </a:r>
            <a:r>
              <a:rPr lang="en-ID" sz="2200" dirty="0" err="1"/>
              <a:t>Ca</a:t>
            </a:r>
            <a:r>
              <a:rPr lang="en-ID" sz="2200" dirty="0"/>
              <a:t>-Mg </a:t>
            </a:r>
            <a:r>
              <a:rPr lang="en-ID" sz="2200" dirty="0" err="1"/>
              <a:t>fosfat</a:t>
            </a:r>
            <a:r>
              <a:rPr lang="id-ID" sz="2200" dirty="0"/>
              <a:t>) dibagi </a:t>
            </a:r>
            <a:r>
              <a:rPr lang="en-ID" sz="2200" dirty="0" err="1"/>
              <a:t>dua</a:t>
            </a:r>
            <a:r>
              <a:rPr lang="en-ID" sz="2200" dirty="0"/>
              <a:t>. </a:t>
            </a:r>
            <a:r>
              <a:rPr lang="id-ID" sz="2200" dirty="0"/>
              <a:t>(Tabung A utk fosfat, Tabung B utk kalsium).</a:t>
            </a:r>
          </a:p>
        </p:txBody>
      </p:sp>
    </p:spTree>
    <p:extLst>
      <p:ext uri="{BB962C8B-B14F-4D97-AF65-F5344CB8AC3E}">
        <p14:creationId xmlns:p14="http://schemas.microsoft.com/office/powerpoint/2010/main" val="289520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8884" cy="1320800"/>
          </a:xfrm>
        </p:spPr>
        <p:txBody>
          <a:bodyPr/>
          <a:lstStyle/>
          <a:p>
            <a:r>
              <a:rPr lang="id-ID" dirty="0"/>
              <a:t>7. </a:t>
            </a:r>
            <a:r>
              <a:rPr lang="id-ID" b="1" dirty="0"/>
              <a:t>Menunjukkan adanya fosfat dan kalsium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5745" y="1704109"/>
            <a:ext cx="4185623" cy="1033136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id-ID" dirty="0"/>
              <a:t>Menunjukkan Adanya Fosfat (Tabung A)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just"/>
            <a:r>
              <a:rPr lang="id-ID" sz="2000" dirty="0"/>
              <a:t>larutan Ca Mg fosfat dalam tabung A + 1 tetes HNO3 pekat + 4 tetes larutan ammonium molibdat </a:t>
            </a:r>
            <a:r>
              <a:rPr lang="id-ID" sz="2000" dirty="0">
                <a:sym typeface="Wingdings" panose="05000000000000000000" pitchFamily="2" charset="2"/>
              </a:rPr>
              <a:t> </a:t>
            </a:r>
            <a:r>
              <a:rPr lang="id-ID" sz="2000" dirty="0"/>
              <a:t> Dipanaskan terjadi endapan kuning jeruk </a:t>
            </a:r>
          </a:p>
          <a:p>
            <a:pPr marL="0" indent="0" algn="just">
              <a:buNone/>
            </a:pPr>
            <a:endParaRPr lang="id-ID" sz="2000" dirty="0"/>
          </a:p>
          <a:p>
            <a:pPr algn="just"/>
            <a:r>
              <a:rPr lang="id-ID" sz="2000" dirty="0"/>
              <a:t>menunjukkan adanya fostat (fostomolibdat).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88383" y="1704109"/>
            <a:ext cx="4185618" cy="1033136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id-ID" dirty="0"/>
              <a:t>Menunjukkan Adanya Kalsium (Tabung B)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just"/>
            <a:r>
              <a:rPr lang="id-ID" sz="2000" dirty="0"/>
              <a:t>larutan Ca Mg fosfat dalam tabung B + beberapa tetes larutan K oksalat jenuh sampai terjadi kekeruhan dari Ca-oksalat yang tidak larut.</a:t>
            </a:r>
          </a:p>
          <a:p>
            <a:pPr marL="0" indent="0" algn="just">
              <a:buNone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947148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D489024D-C601-49A3-9C3B-B533E2EF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LAPORAN</a:t>
            </a:r>
            <a:endParaRPr lang="en-ID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8D8510FF-E541-4B7E-9355-E6355D071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6249"/>
            <a:ext cx="8596668" cy="388077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ID" sz="2000" dirty="0"/>
              <a:t>Dasar </a:t>
            </a:r>
            <a:r>
              <a:rPr lang="en-ID" sz="2000" dirty="0" err="1"/>
              <a:t>Teori</a:t>
            </a:r>
            <a:endParaRPr lang="en-ID" sz="2000" dirty="0"/>
          </a:p>
          <a:p>
            <a:pPr>
              <a:buAutoNum type="arabicPeriod"/>
            </a:pPr>
            <a:r>
              <a:rPr lang="en-ID" sz="2000" dirty="0"/>
              <a:t>Cara </a:t>
            </a:r>
            <a:r>
              <a:rPr lang="en-ID" sz="2000" dirty="0" err="1"/>
              <a:t>Kerja</a:t>
            </a:r>
            <a:endParaRPr lang="en-ID" sz="2000" dirty="0"/>
          </a:p>
          <a:p>
            <a:pPr>
              <a:buAutoNum type="arabicPeriod"/>
            </a:pPr>
            <a:r>
              <a:rPr lang="en-ID" sz="2000" dirty="0"/>
              <a:t>Hasil (screenshot video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gambar</a:t>
            </a:r>
            <a:r>
              <a:rPr lang="en-ID" sz="2000" dirty="0"/>
              <a:t>) dan </a:t>
            </a:r>
            <a:r>
              <a:rPr lang="en-ID" sz="2000" dirty="0" err="1"/>
              <a:t>interpretasi</a:t>
            </a:r>
            <a:endParaRPr lang="en-ID" sz="2000" dirty="0"/>
          </a:p>
          <a:p>
            <a:pPr>
              <a:buAutoNum type="arabicPeriod"/>
            </a:pPr>
            <a:r>
              <a:rPr lang="en-ID" sz="2000" dirty="0" err="1"/>
              <a:t>Pembahasan</a:t>
            </a:r>
            <a:endParaRPr lang="en-ID" sz="2000" dirty="0"/>
          </a:p>
          <a:p>
            <a:pPr lvl="1">
              <a:buFontTx/>
              <a:buChar char="-"/>
            </a:pPr>
            <a:r>
              <a:rPr lang="en-ID" sz="2000" dirty="0" err="1"/>
              <a:t>Asal</a:t>
            </a:r>
            <a:r>
              <a:rPr lang="en-ID" sz="2000" dirty="0"/>
              <a:t> </a:t>
            </a:r>
            <a:r>
              <a:rPr lang="en-ID" sz="2000" dirty="0" err="1"/>
              <a:t>senyawa</a:t>
            </a:r>
            <a:r>
              <a:rPr lang="en-ID" sz="2000" dirty="0"/>
              <a:t> </a:t>
            </a:r>
            <a:r>
              <a:rPr lang="en-ID" sz="2000" dirty="0" err="1"/>
              <a:t>senyawa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urin</a:t>
            </a:r>
            <a:r>
              <a:rPr lang="en-ID" sz="2000" dirty="0"/>
              <a:t> (</a:t>
            </a:r>
            <a:r>
              <a:rPr lang="en-ID" sz="2000" dirty="0" err="1"/>
              <a:t>metabolisme</a:t>
            </a:r>
            <a:r>
              <a:rPr lang="en-ID" sz="2000" dirty="0"/>
              <a:t> </a:t>
            </a:r>
            <a:r>
              <a:rPr lang="en-ID" sz="2000" dirty="0" err="1"/>
              <a:t>apa</a:t>
            </a:r>
            <a:r>
              <a:rPr lang="en-ID" sz="2000" dirty="0"/>
              <a:t> </a:t>
            </a:r>
            <a:r>
              <a:rPr lang="en-ID" sz="2000" dirty="0" err="1"/>
              <a:t>saja</a:t>
            </a:r>
            <a:r>
              <a:rPr lang="en-ID" sz="2000" dirty="0"/>
              <a:t>)</a:t>
            </a:r>
          </a:p>
          <a:p>
            <a:pPr lvl="1">
              <a:buFontTx/>
              <a:buChar char="-"/>
            </a:pPr>
            <a:r>
              <a:rPr lang="en-ID" sz="2000" dirty="0" err="1"/>
              <a:t>Senyawa</a:t>
            </a:r>
            <a:r>
              <a:rPr lang="en-ID" sz="2000" dirty="0"/>
              <a:t> </a:t>
            </a:r>
            <a:r>
              <a:rPr lang="en-ID" sz="2000" dirty="0" err="1"/>
              <a:t>senyawa</a:t>
            </a:r>
            <a:r>
              <a:rPr lang="en-ID" sz="2000" dirty="0"/>
              <a:t> yang normal dan </a:t>
            </a:r>
            <a:r>
              <a:rPr lang="en-ID" sz="2000" dirty="0" err="1"/>
              <a:t>tidak</a:t>
            </a:r>
            <a:r>
              <a:rPr lang="en-ID" sz="2000" dirty="0"/>
              <a:t> normal </a:t>
            </a:r>
            <a:r>
              <a:rPr lang="en-ID" sz="2000" dirty="0" err="1"/>
              <a:t>berada</a:t>
            </a:r>
            <a:r>
              <a:rPr lang="en-ID" sz="2000" dirty="0"/>
              <a:t> di </a:t>
            </a:r>
            <a:r>
              <a:rPr lang="en-ID" sz="2000" dirty="0" err="1"/>
              <a:t>urin</a:t>
            </a:r>
            <a:r>
              <a:rPr lang="en-ID" sz="2000" dirty="0"/>
              <a:t> </a:t>
            </a:r>
            <a:r>
              <a:rPr lang="en-ID" sz="2000" dirty="0" err="1"/>
              <a:t>beserta</a:t>
            </a:r>
            <a:r>
              <a:rPr lang="en-ID" sz="2000" dirty="0"/>
              <a:t> </a:t>
            </a:r>
            <a:r>
              <a:rPr lang="en-ID" sz="2000" dirty="0" err="1"/>
              <a:t>aspek</a:t>
            </a:r>
            <a:r>
              <a:rPr lang="en-ID" sz="2000" dirty="0"/>
              <a:t> </a:t>
            </a:r>
            <a:r>
              <a:rPr lang="en-ID" sz="2000" dirty="0" err="1"/>
              <a:t>klinisnya</a:t>
            </a:r>
            <a:endParaRPr lang="en-ID" sz="2000" dirty="0"/>
          </a:p>
          <a:p>
            <a:pPr>
              <a:buAutoNum type="arabicPeriod"/>
            </a:pPr>
            <a:r>
              <a:rPr lang="en-ID" sz="2000" dirty="0"/>
              <a:t>Kesimpulan</a:t>
            </a:r>
          </a:p>
          <a:p>
            <a:pPr>
              <a:buAutoNum type="arabicPeriod"/>
            </a:pPr>
            <a:r>
              <a:rPr lang="en-ID" sz="2000" dirty="0"/>
              <a:t>Daftar Pustaka</a:t>
            </a:r>
          </a:p>
        </p:txBody>
      </p:sp>
    </p:spTree>
    <p:extLst>
      <p:ext uri="{BB962C8B-B14F-4D97-AF65-F5344CB8AC3E}">
        <p14:creationId xmlns:p14="http://schemas.microsoft.com/office/powerpoint/2010/main" val="2260932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5964" y="2493818"/>
            <a:ext cx="10390909" cy="1607126"/>
          </a:xfrm>
        </p:spPr>
        <p:txBody>
          <a:bodyPr>
            <a:normAutofit/>
          </a:bodyPr>
          <a:lstStyle/>
          <a:p>
            <a:r>
              <a:rPr lang="id-ID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WASSALAMMU’ALAIKUM WR.WB.</a:t>
            </a:r>
          </a:p>
        </p:txBody>
      </p:sp>
    </p:spTree>
    <p:extLst>
      <p:ext uri="{BB962C8B-B14F-4D97-AF65-F5344CB8AC3E}">
        <p14:creationId xmlns:p14="http://schemas.microsoft.com/office/powerpoint/2010/main" val="358611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TUJUAN KHUSUS PRAKTIKUM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Setelah melakukan praktikum tersebut mahasiswa mampu:</a:t>
            </a:r>
          </a:p>
          <a:p>
            <a:pPr lvl="0"/>
            <a:r>
              <a:rPr lang="id-ID" dirty="0"/>
              <a:t>Memahami dan melakukan pemeriksaan adanya protein dalam urin</a:t>
            </a:r>
          </a:p>
          <a:p>
            <a:pPr lvl="0"/>
            <a:r>
              <a:rPr lang="id-ID" dirty="0"/>
              <a:t>Memahami dan melakukan pemeriksaan adanya urea (ureum) dalam urin</a:t>
            </a:r>
          </a:p>
          <a:p>
            <a:pPr lvl="0"/>
            <a:r>
              <a:rPr lang="id-ID" dirty="0"/>
              <a:t>Memahami dan melakukan pemeriksaan pemecahan ureum oleh enzim urease</a:t>
            </a:r>
          </a:p>
          <a:p>
            <a:pPr lvl="0"/>
            <a:r>
              <a:rPr lang="id-ID" dirty="0"/>
              <a:t>Memahami dan melakukan pemeriksaan adanya asam urat dalam urin</a:t>
            </a:r>
          </a:p>
          <a:p>
            <a:pPr lvl="0"/>
            <a:r>
              <a:rPr lang="id-ID" dirty="0"/>
              <a:t>Memahami dan melakukan pemeriksaan adanya kreatinin dalam urin</a:t>
            </a:r>
          </a:p>
          <a:p>
            <a:pPr lvl="0"/>
            <a:r>
              <a:rPr lang="id-ID" dirty="0"/>
              <a:t>Memahami dan melakukan pemeriksaan adanya garam-garam ammonium dalam urin</a:t>
            </a:r>
          </a:p>
          <a:p>
            <a:pPr lvl="0"/>
            <a:r>
              <a:rPr lang="id-ID" dirty="0"/>
              <a:t>Memahami dan melakukan pemeriksaan adanya fosfat dan kalsium dalam urin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346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TEORI DASAR</a:t>
            </a:r>
            <a:r>
              <a:rPr lang="id-ID" dirty="0"/>
              <a:t>	</a:t>
            </a:r>
            <a:br>
              <a:rPr lang="id-ID" dirty="0"/>
            </a:b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id-ID" dirty="0"/>
              <a:t>Zat-zat normal dalam urin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774391"/>
          </a:xfrm>
          <a:ln>
            <a:solidFill>
              <a:schemeClr val="accent2"/>
            </a:solidFill>
          </a:ln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Urea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Amonia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Kreatinin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Asam urat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Asam-asam amino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Alantoin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Klorida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Sulfat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Fosfat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Oksalat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Mineral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dirty="0"/>
              <a:t>Hormon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id-ID" dirty="0"/>
              <a:t>Zat-zat abnormal dlm urin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774391"/>
          </a:xfrm>
          <a:ln>
            <a:solidFill>
              <a:schemeClr val="accent2"/>
            </a:solidFill>
          </a:ln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Protein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Glukosa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Benda-benda keton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Bilirubin dan garam kholat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Darah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Indikan (indosil sulfat)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d-ID" dirty="0"/>
              <a:t>porfirin</a:t>
            </a:r>
          </a:p>
          <a:p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677334" y="1237259"/>
            <a:ext cx="9741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Urine atau air seni  merupakan cairan yang jernih, kekuning kuningan, berbau khas, reaksinya asam, dikeluarkan dari tubuh melalui ginjal.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204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E663752-E542-47B0-A6D2-26801B9653A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Pembentukan urin</a:t>
            </a:r>
            <a:endParaRPr 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8C5F7391-2B6C-4D6B-8A0C-B5BF0EEC5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altLang="id-ID"/>
              <a:t>Ginjal membuang produk limbah metabolisme tubuh</a:t>
            </a:r>
          </a:p>
          <a:p>
            <a:pPr eaLnBrk="1" hangingPunct="1"/>
            <a:r>
              <a:rPr lang="id-ID" altLang="id-ID">
                <a:sym typeface="Wingdings" panose="05000000000000000000" pitchFamily="2" charset="2"/>
              </a:rPr>
              <a:t>Mengatur keseimbangan  cairan dan elektrolit</a:t>
            </a:r>
          </a:p>
          <a:p>
            <a:pPr eaLnBrk="1" hangingPunct="1"/>
            <a:r>
              <a:rPr lang="id-ID" altLang="id-ID">
                <a:sym typeface="Wingdings" panose="05000000000000000000" pitchFamily="2" charset="2"/>
              </a:rPr>
              <a:t>Mengatur keseimbangan asam dan basa</a:t>
            </a:r>
          </a:p>
          <a:p>
            <a:pPr eaLnBrk="1" hangingPunct="1"/>
            <a:r>
              <a:rPr lang="id-ID" altLang="id-ID">
                <a:sym typeface="Wingdings" panose="05000000000000000000" pitchFamily="2" charset="2"/>
              </a:rPr>
              <a:t>Mengendalikan tingkat konsentrasi berbagai konstituen padat dalam cairan tubuh</a:t>
            </a:r>
            <a:endParaRPr lang="en-US" altLang="id-ID"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A33C4E29-CECA-45B8-BBB3-881FB688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 - NEPHRON</a:t>
            </a:r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A3062FA-B0D0-4EF1-847E-0D8F0314B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22" y="1488613"/>
            <a:ext cx="4306146" cy="388077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d-ID" altLang="id-ID" sz="2400" dirty="0"/>
              <a:t>Satu ginjal 1-1,5 jutan nefron</a:t>
            </a:r>
          </a:p>
          <a:p>
            <a:pPr eaLnBrk="1" hangingPunct="1"/>
            <a:r>
              <a:rPr lang="id-ID" altLang="id-ID" sz="2400" dirty="0"/>
              <a:t>Tiap nefron terdiri dari bundelan kapiler Glomerulus, dan  saluran panjang berbatasan epitel disebut tubulus.</a:t>
            </a:r>
          </a:p>
          <a:p>
            <a:pPr eaLnBrk="1" hangingPunct="1"/>
            <a:r>
              <a:rPr lang="id-ID" altLang="id-ID" sz="2400" dirty="0"/>
              <a:t>Tubulus: tubulus convolotus proksimal, simpai Henle, tubulus convolotus distal. Tubulus convolutus distal bergabung menjadin ductus colligens. </a:t>
            </a:r>
          </a:p>
          <a:p>
            <a:pPr marL="0" indent="0">
              <a:buNone/>
            </a:pPr>
            <a:endParaRPr lang="en-ID" sz="2400" dirty="0"/>
          </a:p>
        </p:txBody>
      </p:sp>
      <p:pic>
        <p:nvPicPr>
          <p:cNvPr id="9" name="Picture 5" descr="nephron">
            <a:extLst>
              <a:ext uri="{FF2B5EF4-FFF2-40B4-BE49-F238E27FC236}">
                <a16:creationId xmlns:a16="http://schemas.microsoft.com/office/drawing/2014/main" xmlns="" id="{D0CBA892-C7BA-4605-837D-09F9CEAF6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644" y="1043319"/>
            <a:ext cx="6361816" cy="477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38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AED15E-5479-4ACE-BEBC-54D1CC1CD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Glomerulus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9E20D6-4CBE-4008-904C-4292BEDD0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7848600" cy="498316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id-ID" sz="2400" dirty="0"/>
              <a:t>Urin merupakan hasil filtrasi darah oleh glomerulus, kecepatan filtrasi ditentukan oleh derasnya aliran darah arteri, tekanan darah sistemik dan dalam ginjal.</a:t>
            </a:r>
          </a:p>
          <a:p>
            <a:pPr>
              <a:defRPr/>
            </a:pPr>
            <a:r>
              <a:rPr lang="id-ID" sz="2400" dirty="0"/>
              <a:t>Air  bersama zat terlarut glukosa, ureum, natrium, klorida, bikarbonat, ratusan enzim dan hormon</a:t>
            </a:r>
          </a:p>
          <a:p>
            <a:pPr>
              <a:defRPr/>
            </a:pPr>
            <a:r>
              <a:rPr lang="id-ID" sz="2400" dirty="0"/>
              <a:t>Tiap menit dihasilkan 100 ml filtrat</a:t>
            </a:r>
          </a:p>
          <a:p>
            <a:pPr>
              <a:defRPr/>
            </a:pPr>
            <a:r>
              <a:rPr lang="id-ID" sz="2400" dirty="0"/>
              <a:t>Protein dan sel darah tidak dapat melewati membran kapiler glomerulus</a:t>
            </a:r>
          </a:p>
          <a:p>
            <a:pPr>
              <a:defRPr/>
            </a:pPr>
            <a:r>
              <a:rPr lang="id-ID" sz="2400" dirty="0"/>
              <a:t>Glomerulonefritis, peradangan , permeabilitas membran meningkat , urin mengandung protein (proteinuria) dan sel darah (hematuria), daya ginjal meloloskan ureum berkurang</a:t>
            </a:r>
          </a:p>
          <a:p>
            <a:pPr>
              <a:buNone/>
              <a:defRPr/>
            </a:pPr>
            <a:r>
              <a:rPr lang="id-ID" sz="2400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7F3AAC39-8914-46F6-9095-8FCFEF8D744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Tubuli</a:t>
            </a:r>
            <a:endParaRPr 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8089161D-7CBC-4C73-BF35-84B4C124A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447800"/>
            <a:ext cx="8596668" cy="48006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id-ID" sz="2400" dirty="0"/>
              <a:t>Fungsi tubuli: reabsorpsi glukosa dan hasil filtrasi Glomerulus</a:t>
            </a:r>
            <a:endParaRPr lang="en-US" sz="2400" dirty="0"/>
          </a:p>
          <a:p>
            <a:pPr>
              <a:defRPr/>
            </a:pPr>
            <a:r>
              <a:rPr lang="id-ID" sz="2400" dirty="0"/>
              <a:t>Kemampuan tubuli menyerap glukosa 350 mg/menit, disebut nilai ambang ginjal terhadap glukosa (tubular maximal capacity of glucose).</a:t>
            </a:r>
            <a:endParaRPr lang="en-US" sz="2400" dirty="0"/>
          </a:p>
          <a:p>
            <a:pPr>
              <a:defRPr/>
            </a:pPr>
            <a:r>
              <a:rPr lang="id-ID" sz="2400" dirty="0"/>
              <a:t>Kadar glukosa darah &gt; 170 mg% akan menyebabkan glukosa masuk  ke urin disebut glukosuria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Ginjal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371600"/>
            <a:ext cx="7086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6629400"/>
            <a:ext cx="35909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616B-09E0-4276-A854-11B922F7EA08}" type="datetime1">
              <a:rPr lang="en-US" smtClean="0"/>
              <a:t>4/18/2022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C6CAB-9CDF-4548-99EC-AC9A94CB08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39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528</TotalTime>
  <Words>1427</Words>
  <Application>Microsoft Office PowerPoint</Application>
  <PresentationFormat>Custom</PresentationFormat>
  <Paragraphs>182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Facet</vt:lpstr>
      <vt:lpstr>BIOKIMIA URINE</vt:lpstr>
      <vt:lpstr>TUJUAN UMUM PRAKTIKUM </vt:lpstr>
      <vt:lpstr>TUJUAN KHUSUS PRAKTIKUM </vt:lpstr>
      <vt:lpstr>TEORI DASAR  </vt:lpstr>
      <vt:lpstr>Pembentukan urin</vt:lpstr>
      <vt:lpstr>REN - NEPHRON</vt:lpstr>
      <vt:lpstr>Glomerulus</vt:lpstr>
      <vt:lpstr>Tubuli</vt:lpstr>
      <vt:lpstr>Fungsi Ginjal</vt:lpstr>
      <vt:lpstr>Fungsi homeostatik ginjal</vt:lpstr>
      <vt:lpstr>Fungsi hormonal ginjal</vt:lpstr>
      <vt:lpstr>Fungsi metabolik ginjal </vt:lpstr>
      <vt:lpstr>PowerPoint Presentation</vt:lpstr>
      <vt:lpstr>Komponen Inorganik</vt:lpstr>
      <vt:lpstr>Komponen Organik</vt:lpstr>
      <vt:lpstr>Ureum dalam urin</vt:lpstr>
      <vt:lpstr>Asam urat dalam urin</vt:lpstr>
      <vt:lpstr>Kreatinin urin</vt:lpstr>
      <vt:lpstr>CARA KERJA PRAKTIKUM</vt:lpstr>
      <vt:lpstr>1. Menunjukkan adanya protein dalam urin</vt:lpstr>
      <vt:lpstr>2. Percobaan urea (ureum) </vt:lpstr>
      <vt:lpstr>3. Pemecahan ureum oleh enzim urease</vt:lpstr>
      <vt:lpstr>4. Asam urat </vt:lpstr>
      <vt:lpstr>5. Percobaan untuk kreatinin</vt:lpstr>
      <vt:lpstr>6. Menujukkan adanya garam-garam ammonium dalam urine</vt:lpstr>
      <vt:lpstr>7. Menunjukkan adanya fosfat dan kalsium</vt:lpstr>
      <vt:lpstr>7. Menunjukkan adanya fosfat dan kalsium</vt:lpstr>
      <vt:lpstr>LAPORAN</vt:lpstr>
      <vt:lpstr>WASSALAMMU’ALAIKUM WR.WB.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BIOKIMIA URINE</dc:title>
  <dc:creator>ika setyawati</dc:creator>
  <cp:lastModifiedBy>Windows User</cp:lastModifiedBy>
  <cp:revision>21</cp:revision>
  <dcterms:created xsi:type="dcterms:W3CDTF">2017-04-05T22:28:03Z</dcterms:created>
  <dcterms:modified xsi:type="dcterms:W3CDTF">2022-04-18T03:15:30Z</dcterms:modified>
</cp:coreProperties>
</file>