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7" r:id="rId82"/>
    <p:sldId id="338" r:id="rId83"/>
    <p:sldId id="339" r:id="rId84"/>
    <p:sldId id="340" r:id="rId85"/>
    <p:sldId id="341" r:id="rId86"/>
    <p:sldId id="336" r:id="rId87"/>
    <p:sldId id="342" r:id="rId88"/>
    <p:sldId id="343" r:id="rId89"/>
    <p:sldId id="344" r:id="rId9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794F0-120B-F842-B063-8212716AF8C5}" type="doc">
      <dgm:prSet loTypeId="urn:microsoft.com/office/officeart/2005/8/layout/radial2" loCatId="relationship" qsTypeId="urn:microsoft.com/office/officeart/2005/8/quickstyle/simple4" qsCatId="simple" csTypeId="urn:microsoft.com/office/officeart/2005/8/colors/accent1_2" csCatId="accent1" phldr="1"/>
      <dgm:spPr/>
      <dgm:t>
        <a:bodyPr/>
        <a:lstStyle/>
        <a:p>
          <a:endParaRPr lang="en-US"/>
        </a:p>
      </dgm:t>
    </dgm:pt>
    <dgm:pt modelId="{368C00A4-C553-EC48-BEA3-02FF893E9D8A}">
      <dgm:prSet phldrT="[Text]"/>
      <dgm:spPr/>
      <dgm:t>
        <a:bodyPr/>
        <a:lstStyle/>
        <a:p>
          <a:r>
            <a:rPr lang="en-US" dirty="0"/>
            <a:t>50% </a:t>
          </a:r>
          <a:r>
            <a:rPr lang="en-US" dirty="0" err="1"/>
            <a:t>idiopatik</a:t>
          </a:r>
          <a:endParaRPr lang="en-US" dirty="0"/>
        </a:p>
      </dgm:t>
    </dgm:pt>
    <dgm:pt modelId="{72C5FCF1-4264-F949-BEBA-E7229E57B295}" type="parTrans" cxnId="{98213176-929D-0341-8A6B-CC5C4236F36B}">
      <dgm:prSet/>
      <dgm:spPr/>
      <dgm:t>
        <a:bodyPr/>
        <a:lstStyle/>
        <a:p>
          <a:endParaRPr lang="en-US"/>
        </a:p>
      </dgm:t>
    </dgm:pt>
    <dgm:pt modelId="{642900F5-4717-9844-8352-D994F24DA22F}" type="sibTrans" cxnId="{98213176-929D-0341-8A6B-CC5C4236F36B}">
      <dgm:prSet/>
      <dgm:spPr/>
      <dgm:t>
        <a:bodyPr/>
        <a:lstStyle/>
        <a:p>
          <a:endParaRPr lang="en-US"/>
        </a:p>
      </dgm:t>
    </dgm:pt>
    <dgm:pt modelId="{FAB4D5AF-F3AB-7343-B189-6ED6B82DBEE0}">
      <dgm:prSet phldrT="[Text]"/>
      <dgm:spPr/>
      <dgm:t>
        <a:bodyPr/>
        <a:lstStyle/>
        <a:p>
          <a:r>
            <a:rPr lang="en-US" dirty="0"/>
            <a:t>Trauma </a:t>
          </a:r>
          <a:r>
            <a:rPr lang="en-US" dirty="0" err="1"/>
            <a:t>kepala</a:t>
          </a:r>
          <a:r>
            <a:rPr lang="en-US" dirty="0"/>
            <a:t> </a:t>
          </a:r>
        </a:p>
      </dgm:t>
    </dgm:pt>
    <dgm:pt modelId="{330C22D7-EDDF-E440-B9AE-2BFCE173E5FB}" type="parTrans" cxnId="{6B5F5411-74AB-D54E-89BE-1E39BFAF4762}">
      <dgm:prSet/>
      <dgm:spPr/>
      <dgm:t>
        <a:bodyPr/>
        <a:lstStyle/>
        <a:p>
          <a:endParaRPr lang="en-US"/>
        </a:p>
      </dgm:t>
    </dgm:pt>
    <dgm:pt modelId="{5C580EF1-0BC6-1848-BAC2-C9D5ACA127DF}" type="sibTrans" cxnId="{6B5F5411-74AB-D54E-89BE-1E39BFAF4762}">
      <dgm:prSet/>
      <dgm:spPr/>
      <dgm:t>
        <a:bodyPr/>
        <a:lstStyle/>
        <a:p>
          <a:endParaRPr lang="en-US"/>
        </a:p>
      </dgm:t>
    </dgm:pt>
    <dgm:pt modelId="{BEA14774-BAFB-6549-B2A1-CAD058963086}">
      <dgm:prSet phldrT="[Text]"/>
      <dgm:spPr/>
      <dgm:t>
        <a:bodyPr/>
        <a:lstStyle/>
        <a:p>
          <a:r>
            <a:rPr lang="en-US" dirty="0" err="1"/>
            <a:t>Infeksi</a:t>
          </a:r>
          <a:r>
            <a:rPr lang="en-US" dirty="0"/>
            <a:t> </a:t>
          </a:r>
          <a:r>
            <a:rPr lang="en-US" dirty="0" err="1"/>
            <a:t>telinga</a:t>
          </a:r>
          <a:r>
            <a:rPr lang="en-US" dirty="0"/>
            <a:t> </a:t>
          </a:r>
          <a:r>
            <a:rPr lang="en-US" dirty="0" err="1"/>
            <a:t>tengah</a:t>
          </a:r>
          <a:r>
            <a:rPr lang="en-US" dirty="0"/>
            <a:t> </a:t>
          </a:r>
          <a:r>
            <a:rPr lang="en-US" dirty="0" err="1"/>
            <a:t>dan</a:t>
          </a:r>
          <a:r>
            <a:rPr lang="en-US" dirty="0"/>
            <a:t> </a:t>
          </a:r>
          <a:r>
            <a:rPr lang="en-US" dirty="0" err="1"/>
            <a:t>dalam</a:t>
          </a:r>
          <a:r>
            <a:rPr lang="en-US" dirty="0"/>
            <a:t> </a:t>
          </a:r>
        </a:p>
      </dgm:t>
    </dgm:pt>
    <dgm:pt modelId="{1A660708-8C38-C041-81C6-CA6E5EAD4500}" type="parTrans" cxnId="{36EF09D6-C669-0B49-B60D-1FA7B5A77559}">
      <dgm:prSet/>
      <dgm:spPr/>
      <dgm:t>
        <a:bodyPr/>
        <a:lstStyle/>
        <a:p>
          <a:endParaRPr lang="en-US"/>
        </a:p>
      </dgm:t>
    </dgm:pt>
    <dgm:pt modelId="{C05E46BA-A926-D746-BA7E-2FDC9BB429FE}" type="sibTrans" cxnId="{36EF09D6-C669-0B49-B60D-1FA7B5A77559}">
      <dgm:prSet/>
      <dgm:spPr/>
      <dgm:t>
        <a:bodyPr/>
        <a:lstStyle/>
        <a:p>
          <a:endParaRPr lang="en-US"/>
        </a:p>
      </dgm:t>
    </dgm:pt>
    <dgm:pt modelId="{B8B220AB-DC74-3D4A-815B-FD9C1353FFFE}">
      <dgm:prSet phldrT="[Text]"/>
      <dgm:spPr/>
      <dgm:t>
        <a:bodyPr/>
        <a:lstStyle/>
        <a:p>
          <a:r>
            <a:rPr lang="en-US" dirty="0" err="1"/>
            <a:t>Proses</a:t>
          </a:r>
          <a:r>
            <a:rPr lang="en-US" dirty="0"/>
            <a:t> </a:t>
          </a:r>
          <a:r>
            <a:rPr lang="en-US" dirty="0" err="1"/>
            <a:t>degeneratif</a:t>
          </a:r>
          <a:endParaRPr lang="en-US" dirty="0"/>
        </a:p>
      </dgm:t>
    </dgm:pt>
    <dgm:pt modelId="{681A607C-EEA8-E340-9462-F38AC855B9A9}" type="parTrans" cxnId="{0A1872F9-C26C-874F-B493-5766A3E3B67C}">
      <dgm:prSet/>
      <dgm:spPr/>
      <dgm:t>
        <a:bodyPr/>
        <a:lstStyle/>
        <a:p>
          <a:endParaRPr lang="en-US"/>
        </a:p>
      </dgm:t>
    </dgm:pt>
    <dgm:pt modelId="{247169C2-642D-2042-89EC-33BC17689D04}" type="sibTrans" cxnId="{0A1872F9-C26C-874F-B493-5766A3E3B67C}">
      <dgm:prSet/>
      <dgm:spPr/>
      <dgm:t>
        <a:bodyPr/>
        <a:lstStyle/>
        <a:p>
          <a:endParaRPr lang="en-US"/>
        </a:p>
      </dgm:t>
    </dgm:pt>
    <dgm:pt modelId="{CF708B86-939B-0C49-8AA9-5AB152CE8C04}">
      <dgm:prSet phldrT="[Text]"/>
      <dgm:spPr/>
      <dgm:t>
        <a:bodyPr/>
        <a:lstStyle/>
        <a:p>
          <a:r>
            <a:rPr lang="en-US" dirty="0" err="1"/>
            <a:t>Pembedahan</a:t>
          </a:r>
          <a:r>
            <a:rPr lang="en-US" dirty="0"/>
            <a:t> </a:t>
          </a:r>
          <a:r>
            <a:rPr lang="en-US" dirty="0" err="1"/>
            <a:t>telinga</a:t>
          </a:r>
          <a:r>
            <a:rPr lang="en-US" dirty="0"/>
            <a:t> </a:t>
          </a:r>
          <a:r>
            <a:rPr lang="en-US" dirty="0" err="1"/>
            <a:t>dalam</a:t>
          </a:r>
          <a:r>
            <a:rPr lang="en-US" dirty="0"/>
            <a:t> </a:t>
          </a:r>
        </a:p>
      </dgm:t>
    </dgm:pt>
    <dgm:pt modelId="{A19EF4B4-C565-774C-9D68-32F9BFD908A7}" type="parTrans" cxnId="{0FC706E0-5039-8643-BA44-08260073CE99}">
      <dgm:prSet/>
      <dgm:spPr/>
      <dgm:t>
        <a:bodyPr/>
        <a:lstStyle/>
        <a:p>
          <a:endParaRPr lang="en-US"/>
        </a:p>
      </dgm:t>
    </dgm:pt>
    <dgm:pt modelId="{A6A2575B-5D83-B44A-AFDD-D36B69CDFEED}" type="sibTrans" cxnId="{0FC706E0-5039-8643-BA44-08260073CE99}">
      <dgm:prSet/>
      <dgm:spPr/>
      <dgm:t>
        <a:bodyPr/>
        <a:lstStyle/>
        <a:p>
          <a:endParaRPr lang="en-US"/>
        </a:p>
      </dgm:t>
    </dgm:pt>
    <dgm:pt modelId="{2D09647B-9655-2B4A-BAB6-D900A3CE708D}" type="pres">
      <dgm:prSet presAssocID="{7AE794F0-120B-F842-B063-8212716AF8C5}" presName="composite" presStyleCnt="0">
        <dgm:presLayoutVars>
          <dgm:chMax val="5"/>
          <dgm:dir/>
          <dgm:animLvl val="ctr"/>
          <dgm:resizeHandles val="exact"/>
        </dgm:presLayoutVars>
      </dgm:prSet>
      <dgm:spPr/>
    </dgm:pt>
    <dgm:pt modelId="{D47753FC-DAD3-FF41-B168-970DFEB959E9}" type="pres">
      <dgm:prSet presAssocID="{7AE794F0-120B-F842-B063-8212716AF8C5}" presName="cycle" presStyleCnt="0"/>
      <dgm:spPr/>
    </dgm:pt>
    <dgm:pt modelId="{1CEFF5CA-EAE2-B949-A739-562BBE138F24}" type="pres">
      <dgm:prSet presAssocID="{7AE794F0-120B-F842-B063-8212716AF8C5}" presName="centerShape" presStyleCnt="0"/>
      <dgm:spPr/>
    </dgm:pt>
    <dgm:pt modelId="{07867C32-D436-1341-83C1-702412B0DD21}" type="pres">
      <dgm:prSet presAssocID="{7AE794F0-120B-F842-B063-8212716AF8C5}" presName="connSite" presStyleLbl="node1" presStyleIdx="0" presStyleCnt="6"/>
      <dgm:spPr/>
    </dgm:pt>
    <dgm:pt modelId="{0FC88A23-070F-7D40-BC15-D91F0A543CA1}" type="pres">
      <dgm:prSet presAssocID="{7AE794F0-120B-F842-B063-8212716AF8C5}" presName="visible" presStyleLbl="node1" presStyleIdx="0" presStyleCnt="6"/>
      <dgm:spPr>
        <a:blipFill rotWithShape="0">
          <a:blip xmlns:r="http://schemas.openxmlformats.org/officeDocument/2006/relationships" r:embed="rId1"/>
          <a:stretch>
            <a:fillRect/>
          </a:stretch>
        </a:blipFill>
      </dgm:spPr>
    </dgm:pt>
    <dgm:pt modelId="{26C969DC-FA92-EA4A-907F-BCBBD0D07C49}" type="pres">
      <dgm:prSet presAssocID="{72C5FCF1-4264-F949-BEBA-E7229E57B295}" presName="Name25" presStyleLbl="parChTrans1D1" presStyleIdx="0" presStyleCnt="5"/>
      <dgm:spPr/>
    </dgm:pt>
    <dgm:pt modelId="{89DBED54-3C2B-BE47-A2CB-2496C17CAC03}" type="pres">
      <dgm:prSet presAssocID="{368C00A4-C553-EC48-BEA3-02FF893E9D8A}" presName="node" presStyleCnt="0"/>
      <dgm:spPr/>
    </dgm:pt>
    <dgm:pt modelId="{32AF7A29-35CC-6B4A-8F7B-17F818881AA5}" type="pres">
      <dgm:prSet presAssocID="{368C00A4-C553-EC48-BEA3-02FF893E9D8A}" presName="parentNode" presStyleLbl="node1" presStyleIdx="1" presStyleCnt="6" custScaleX="147606">
        <dgm:presLayoutVars>
          <dgm:chMax val="1"/>
          <dgm:bulletEnabled val="1"/>
        </dgm:presLayoutVars>
      </dgm:prSet>
      <dgm:spPr/>
    </dgm:pt>
    <dgm:pt modelId="{4A133856-3936-EB40-ABB0-841E0D2B0794}" type="pres">
      <dgm:prSet presAssocID="{368C00A4-C553-EC48-BEA3-02FF893E9D8A}" presName="childNode" presStyleLbl="revTx" presStyleIdx="0" presStyleCnt="0">
        <dgm:presLayoutVars>
          <dgm:bulletEnabled val="1"/>
        </dgm:presLayoutVars>
      </dgm:prSet>
      <dgm:spPr/>
    </dgm:pt>
    <dgm:pt modelId="{DF7B77CD-953C-F44F-808E-43FA182641FE}" type="pres">
      <dgm:prSet presAssocID="{330C22D7-EDDF-E440-B9AE-2BFCE173E5FB}" presName="Name25" presStyleLbl="parChTrans1D1" presStyleIdx="1" presStyleCnt="5"/>
      <dgm:spPr/>
    </dgm:pt>
    <dgm:pt modelId="{F6D174BA-E166-244D-A478-52D7829C6F3C}" type="pres">
      <dgm:prSet presAssocID="{FAB4D5AF-F3AB-7343-B189-6ED6B82DBEE0}" presName="node" presStyleCnt="0"/>
      <dgm:spPr/>
    </dgm:pt>
    <dgm:pt modelId="{B0182520-5B6B-254A-8244-6EE9B0A86994}" type="pres">
      <dgm:prSet presAssocID="{FAB4D5AF-F3AB-7343-B189-6ED6B82DBEE0}" presName="parentNode" presStyleLbl="node1" presStyleIdx="2" presStyleCnt="6" custScaleX="141712" custLinFactNeighborY="22898">
        <dgm:presLayoutVars>
          <dgm:chMax val="1"/>
          <dgm:bulletEnabled val="1"/>
        </dgm:presLayoutVars>
      </dgm:prSet>
      <dgm:spPr/>
    </dgm:pt>
    <dgm:pt modelId="{87DEEBA1-6B6B-AB48-8C38-15479AB5AEF0}" type="pres">
      <dgm:prSet presAssocID="{FAB4D5AF-F3AB-7343-B189-6ED6B82DBEE0}" presName="childNode" presStyleLbl="revTx" presStyleIdx="0" presStyleCnt="0">
        <dgm:presLayoutVars>
          <dgm:bulletEnabled val="1"/>
        </dgm:presLayoutVars>
      </dgm:prSet>
      <dgm:spPr/>
    </dgm:pt>
    <dgm:pt modelId="{A34EFE85-4E20-714D-87E9-B0CD97395CE7}" type="pres">
      <dgm:prSet presAssocID="{1A660708-8C38-C041-81C6-CA6E5EAD4500}" presName="Name25" presStyleLbl="parChTrans1D1" presStyleIdx="2" presStyleCnt="5"/>
      <dgm:spPr/>
    </dgm:pt>
    <dgm:pt modelId="{5877767A-6524-DD42-9602-3F08562547AE}" type="pres">
      <dgm:prSet presAssocID="{BEA14774-BAFB-6549-B2A1-CAD058963086}" presName="node" presStyleCnt="0"/>
      <dgm:spPr/>
    </dgm:pt>
    <dgm:pt modelId="{229101E8-9CAB-AE44-9365-E939A4CB096F}" type="pres">
      <dgm:prSet presAssocID="{BEA14774-BAFB-6549-B2A1-CAD058963086}" presName="parentNode" presStyleLbl="node1" presStyleIdx="3" presStyleCnt="6" custScaleX="168538">
        <dgm:presLayoutVars>
          <dgm:chMax val="1"/>
          <dgm:bulletEnabled val="1"/>
        </dgm:presLayoutVars>
      </dgm:prSet>
      <dgm:spPr/>
    </dgm:pt>
    <dgm:pt modelId="{5B9E2CA1-5571-3149-84DF-D9C251E1447C}" type="pres">
      <dgm:prSet presAssocID="{BEA14774-BAFB-6549-B2A1-CAD058963086}" presName="childNode" presStyleLbl="revTx" presStyleIdx="0" presStyleCnt="0">
        <dgm:presLayoutVars>
          <dgm:bulletEnabled val="1"/>
        </dgm:presLayoutVars>
      </dgm:prSet>
      <dgm:spPr/>
    </dgm:pt>
    <dgm:pt modelId="{0F77B4BA-A09C-6E4B-AFB3-722912172E26}" type="pres">
      <dgm:prSet presAssocID="{681A607C-EEA8-E340-9462-F38AC855B9A9}" presName="Name25" presStyleLbl="parChTrans1D1" presStyleIdx="3" presStyleCnt="5"/>
      <dgm:spPr/>
    </dgm:pt>
    <dgm:pt modelId="{D24C54EA-602F-F74B-BAC8-EE393C5A5E2C}" type="pres">
      <dgm:prSet presAssocID="{B8B220AB-DC74-3D4A-815B-FD9C1353FFFE}" presName="node" presStyleCnt="0"/>
      <dgm:spPr/>
    </dgm:pt>
    <dgm:pt modelId="{4E0B8E1F-546B-314C-8C34-C4232E5B79ED}" type="pres">
      <dgm:prSet presAssocID="{B8B220AB-DC74-3D4A-815B-FD9C1353FFFE}" presName="parentNode" presStyleLbl="node1" presStyleIdx="4" presStyleCnt="6" custScaleX="171028">
        <dgm:presLayoutVars>
          <dgm:chMax val="1"/>
          <dgm:bulletEnabled val="1"/>
        </dgm:presLayoutVars>
      </dgm:prSet>
      <dgm:spPr/>
    </dgm:pt>
    <dgm:pt modelId="{8D1502BA-6D6F-FE43-ABED-E5687187D9FA}" type="pres">
      <dgm:prSet presAssocID="{B8B220AB-DC74-3D4A-815B-FD9C1353FFFE}" presName="childNode" presStyleLbl="revTx" presStyleIdx="0" presStyleCnt="0">
        <dgm:presLayoutVars>
          <dgm:bulletEnabled val="1"/>
        </dgm:presLayoutVars>
      </dgm:prSet>
      <dgm:spPr/>
    </dgm:pt>
    <dgm:pt modelId="{5E69CE24-E858-CA4C-BD2A-46C72FD5D856}" type="pres">
      <dgm:prSet presAssocID="{A19EF4B4-C565-774C-9D68-32F9BFD908A7}" presName="Name25" presStyleLbl="parChTrans1D1" presStyleIdx="4" presStyleCnt="5"/>
      <dgm:spPr/>
    </dgm:pt>
    <dgm:pt modelId="{F7058680-2500-0149-94CE-5A5F5413A13A}" type="pres">
      <dgm:prSet presAssocID="{CF708B86-939B-0C49-8AA9-5AB152CE8C04}" presName="node" presStyleCnt="0"/>
      <dgm:spPr/>
    </dgm:pt>
    <dgm:pt modelId="{AF1B0E5B-87F9-8244-8451-1B740A16B3D9}" type="pres">
      <dgm:prSet presAssocID="{CF708B86-939B-0C49-8AA9-5AB152CE8C04}" presName="parentNode" presStyleLbl="node1" presStyleIdx="5" presStyleCnt="6" custScaleX="175789">
        <dgm:presLayoutVars>
          <dgm:chMax val="1"/>
          <dgm:bulletEnabled val="1"/>
        </dgm:presLayoutVars>
      </dgm:prSet>
      <dgm:spPr/>
    </dgm:pt>
    <dgm:pt modelId="{5AC5CD97-0601-7D44-9554-013D29830580}" type="pres">
      <dgm:prSet presAssocID="{CF708B86-939B-0C49-8AA9-5AB152CE8C04}" presName="childNode" presStyleLbl="revTx" presStyleIdx="0" presStyleCnt="0">
        <dgm:presLayoutVars>
          <dgm:bulletEnabled val="1"/>
        </dgm:presLayoutVars>
      </dgm:prSet>
      <dgm:spPr/>
    </dgm:pt>
  </dgm:ptLst>
  <dgm:cxnLst>
    <dgm:cxn modelId="{6B5F5411-74AB-D54E-89BE-1E39BFAF4762}" srcId="{7AE794F0-120B-F842-B063-8212716AF8C5}" destId="{FAB4D5AF-F3AB-7343-B189-6ED6B82DBEE0}" srcOrd="1" destOrd="0" parTransId="{330C22D7-EDDF-E440-B9AE-2BFCE173E5FB}" sibTransId="{5C580EF1-0BC6-1848-BAC2-C9D5ACA127DF}"/>
    <dgm:cxn modelId="{B092912C-FE12-2149-B5F2-AE2482854FEB}" type="presOf" srcId="{CF708B86-939B-0C49-8AA9-5AB152CE8C04}" destId="{AF1B0E5B-87F9-8244-8451-1B740A16B3D9}" srcOrd="0" destOrd="0" presId="urn:microsoft.com/office/officeart/2005/8/layout/radial2"/>
    <dgm:cxn modelId="{B239B863-6E9D-F246-92E5-5EDC02B5DBEC}" type="presOf" srcId="{B8B220AB-DC74-3D4A-815B-FD9C1353FFFE}" destId="{4E0B8E1F-546B-314C-8C34-C4232E5B79ED}" srcOrd="0" destOrd="0" presId="urn:microsoft.com/office/officeart/2005/8/layout/radial2"/>
    <dgm:cxn modelId="{25218447-9483-AB40-9AD0-441C715027F7}" type="presOf" srcId="{368C00A4-C553-EC48-BEA3-02FF893E9D8A}" destId="{32AF7A29-35CC-6B4A-8F7B-17F818881AA5}" srcOrd="0" destOrd="0" presId="urn:microsoft.com/office/officeart/2005/8/layout/radial2"/>
    <dgm:cxn modelId="{98213176-929D-0341-8A6B-CC5C4236F36B}" srcId="{7AE794F0-120B-F842-B063-8212716AF8C5}" destId="{368C00A4-C553-EC48-BEA3-02FF893E9D8A}" srcOrd="0" destOrd="0" parTransId="{72C5FCF1-4264-F949-BEBA-E7229E57B295}" sibTransId="{642900F5-4717-9844-8352-D994F24DA22F}"/>
    <dgm:cxn modelId="{4AFEAC56-02D7-D549-B7E1-C4A667D48BEB}" type="presOf" srcId="{330C22D7-EDDF-E440-B9AE-2BFCE173E5FB}" destId="{DF7B77CD-953C-F44F-808E-43FA182641FE}" srcOrd="0" destOrd="0" presId="urn:microsoft.com/office/officeart/2005/8/layout/radial2"/>
    <dgm:cxn modelId="{B9552BA4-85A5-E245-A513-E7118601331D}" type="presOf" srcId="{A19EF4B4-C565-774C-9D68-32F9BFD908A7}" destId="{5E69CE24-E858-CA4C-BD2A-46C72FD5D856}" srcOrd="0" destOrd="0" presId="urn:microsoft.com/office/officeart/2005/8/layout/radial2"/>
    <dgm:cxn modelId="{9D06B3AA-4773-9342-86D4-D79CD4167A55}" type="presOf" srcId="{FAB4D5AF-F3AB-7343-B189-6ED6B82DBEE0}" destId="{B0182520-5B6B-254A-8244-6EE9B0A86994}" srcOrd="0" destOrd="0" presId="urn:microsoft.com/office/officeart/2005/8/layout/radial2"/>
    <dgm:cxn modelId="{90B3EBC1-568B-E747-B4C2-EA170C28B731}" type="presOf" srcId="{681A607C-EEA8-E340-9462-F38AC855B9A9}" destId="{0F77B4BA-A09C-6E4B-AFB3-722912172E26}" srcOrd="0" destOrd="0" presId="urn:microsoft.com/office/officeart/2005/8/layout/radial2"/>
    <dgm:cxn modelId="{DCF3CCCE-D933-F248-8FA7-14E2F4B45015}" type="presOf" srcId="{BEA14774-BAFB-6549-B2A1-CAD058963086}" destId="{229101E8-9CAB-AE44-9365-E939A4CB096F}" srcOrd="0" destOrd="0" presId="urn:microsoft.com/office/officeart/2005/8/layout/radial2"/>
    <dgm:cxn modelId="{36EF09D6-C669-0B49-B60D-1FA7B5A77559}" srcId="{7AE794F0-120B-F842-B063-8212716AF8C5}" destId="{BEA14774-BAFB-6549-B2A1-CAD058963086}" srcOrd="2" destOrd="0" parTransId="{1A660708-8C38-C041-81C6-CA6E5EAD4500}" sibTransId="{C05E46BA-A926-D746-BA7E-2FDC9BB429FE}"/>
    <dgm:cxn modelId="{AC1B7DD9-989D-924E-9837-3A199C8E843D}" type="presOf" srcId="{7AE794F0-120B-F842-B063-8212716AF8C5}" destId="{2D09647B-9655-2B4A-BAB6-D900A3CE708D}" srcOrd="0" destOrd="0" presId="urn:microsoft.com/office/officeart/2005/8/layout/radial2"/>
    <dgm:cxn modelId="{0FC706E0-5039-8643-BA44-08260073CE99}" srcId="{7AE794F0-120B-F842-B063-8212716AF8C5}" destId="{CF708B86-939B-0C49-8AA9-5AB152CE8C04}" srcOrd="4" destOrd="0" parTransId="{A19EF4B4-C565-774C-9D68-32F9BFD908A7}" sibTransId="{A6A2575B-5D83-B44A-AFDD-D36B69CDFEED}"/>
    <dgm:cxn modelId="{997463E0-A34F-8948-9A6B-BF5A0BF9094E}" type="presOf" srcId="{72C5FCF1-4264-F949-BEBA-E7229E57B295}" destId="{26C969DC-FA92-EA4A-907F-BCBBD0D07C49}" srcOrd="0" destOrd="0" presId="urn:microsoft.com/office/officeart/2005/8/layout/radial2"/>
    <dgm:cxn modelId="{BFDD8CE6-3118-3442-B2A9-23D4D8455FC5}" type="presOf" srcId="{1A660708-8C38-C041-81C6-CA6E5EAD4500}" destId="{A34EFE85-4E20-714D-87E9-B0CD97395CE7}" srcOrd="0" destOrd="0" presId="urn:microsoft.com/office/officeart/2005/8/layout/radial2"/>
    <dgm:cxn modelId="{0A1872F9-C26C-874F-B493-5766A3E3B67C}" srcId="{7AE794F0-120B-F842-B063-8212716AF8C5}" destId="{B8B220AB-DC74-3D4A-815B-FD9C1353FFFE}" srcOrd="3" destOrd="0" parTransId="{681A607C-EEA8-E340-9462-F38AC855B9A9}" sibTransId="{247169C2-642D-2042-89EC-33BC17689D04}"/>
    <dgm:cxn modelId="{485DB19E-12DC-0242-A014-7B26D1676EE0}" type="presParOf" srcId="{2D09647B-9655-2B4A-BAB6-D900A3CE708D}" destId="{D47753FC-DAD3-FF41-B168-970DFEB959E9}" srcOrd="0" destOrd="0" presId="urn:microsoft.com/office/officeart/2005/8/layout/radial2"/>
    <dgm:cxn modelId="{55A0A804-73E1-DC4F-873B-DCCD9BF10D17}" type="presParOf" srcId="{D47753FC-DAD3-FF41-B168-970DFEB959E9}" destId="{1CEFF5CA-EAE2-B949-A739-562BBE138F24}" srcOrd="0" destOrd="0" presId="urn:microsoft.com/office/officeart/2005/8/layout/radial2"/>
    <dgm:cxn modelId="{2F7D3715-96B2-EE4C-89A1-0EC806B4ECE9}" type="presParOf" srcId="{1CEFF5CA-EAE2-B949-A739-562BBE138F24}" destId="{07867C32-D436-1341-83C1-702412B0DD21}" srcOrd="0" destOrd="0" presId="urn:microsoft.com/office/officeart/2005/8/layout/radial2"/>
    <dgm:cxn modelId="{DB1E53BF-5D28-BF46-A283-6C2E19A9F70A}" type="presParOf" srcId="{1CEFF5CA-EAE2-B949-A739-562BBE138F24}" destId="{0FC88A23-070F-7D40-BC15-D91F0A543CA1}" srcOrd="1" destOrd="0" presId="urn:microsoft.com/office/officeart/2005/8/layout/radial2"/>
    <dgm:cxn modelId="{6DFF8E46-D47B-5544-89EC-83D37DD35CED}" type="presParOf" srcId="{D47753FC-DAD3-FF41-B168-970DFEB959E9}" destId="{26C969DC-FA92-EA4A-907F-BCBBD0D07C49}" srcOrd="1" destOrd="0" presId="urn:microsoft.com/office/officeart/2005/8/layout/radial2"/>
    <dgm:cxn modelId="{62CFF240-0C15-B343-A3F1-4B4616E08211}" type="presParOf" srcId="{D47753FC-DAD3-FF41-B168-970DFEB959E9}" destId="{89DBED54-3C2B-BE47-A2CB-2496C17CAC03}" srcOrd="2" destOrd="0" presId="urn:microsoft.com/office/officeart/2005/8/layout/radial2"/>
    <dgm:cxn modelId="{6D78F67B-B1DD-A044-8ACA-DEE4B9A91CE9}" type="presParOf" srcId="{89DBED54-3C2B-BE47-A2CB-2496C17CAC03}" destId="{32AF7A29-35CC-6B4A-8F7B-17F818881AA5}" srcOrd="0" destOrd="0" presId="urn:microsoft.com/office/officeart/2005/8/layout/radial2"/>
    <dgm:cxn modelId="{10164AF6-7AF0-E648-9CA1-FD92BDCDED7A}" type="presParOf" srcId="{89DBED54-3C2B-BE47-A2CB-2496C17CAC03}" destId="{4A133856-3936-EB40-ABB0-841E0D2B0794}" srcOrd="1" destOrd="0" presId="urn:microsoft.com/office/officeart/2005/8/layout/radial2"/>
    <dgm:cxn modelId="{17BB4428-EF82-ED45-97F0-4577065F6394}" type="presParOf" srcId="{D47753FC-DAD3-FF41-B168-970DFEB959E9}" destId="{DF7B77CD-953C-F44F-808E-43FA182641FE}" srcOrd="3" destOrd="0" presId="urn:microsoft.com/office/officeart/2005/8/layout/radial2"/>
    <dgm:cxn modelId="{D3EAEE2F-A9F0-FF4F-A600-D9C9001FC349}" type="presParOf" srcId="{D47753FC-DAD3-FF41-B168-970DFEB959E9}" destId="{F6D174BA-E166-244D-A478-52D7829C6F3C}" srcOrd="4" destOrd="0" presId="urn:microsoft.com/office/officeart/2005/8/layout/radial2"/>
    <dgm:cxn modelId="{A276D9D6-5C81-B248-BF10-A4977F6982B2}" type="presParOf" srcId="{F6D174BA-E166-244D-A478-52D7829C6F3C}" destId="{B0182520-5B6B-254A-8244-6EE9B0A86994}" srcOrd="0" destOrd="0" presId="urn:microsoft.com/office/officeart/2005/8/layout/radial2"/>
    <dgm:cxn modelId="{2038FD31-A010-F740-BFB6-46ECC106F610}" type="presParOf" srcId="{F6D174BA-E166-244D-A478-52D7829C6F3C}" destId="{87DEEBA1-6B6B-AB48-8C38-15479AB5AEF0}" srcOrd="1" destOrd="0" presId="urn:microsoft.com/office/officeart/2005/8/layout/radial2"/>
    <dgm:cxn modelId="{1B94512B-0BC4-E14B-9E7A-CB8F40D87182}" type="presParOf" srcId="{D47753FC-DAD3-FF41-B168-970DFEB959E9}" destId="{A34EFE85-4E20-714D-87E9-B0CD97395CE7}" srcOrd="5" destOrd="0" presId="urn:microsoft.com/office/officeart/2005/8/layout/radial2"/>
    <dgm:cxn modelId="{820F7DA5-568D-EB4D-8436-6DB351B62AA9}" type="presParOf" srcId="{D47753FC-DAD3-FF41-B168-970DFEB959E9}" destId="{5877767A-6524-DD42-9602-3F08562547AE}" srcOrd="6" destOrd="0" presId="urn:microsoft.com/office/officeart/2005/8/layout/radial2"/>
    <dgm:cxn modelId="{3614629A-247E-6240-9DA4-2902CE3CE3D5}" type="presParOf" srcId="{5877767A-6524-DD42-9602-3F08562547AE}" destId="{229101E8-9CAB-AE44-9365-E939A4CB096F}" srcOrd="0" destOrd="0" presId="urn:microsoft.com/office/officeart/2005/8/layout/radial2"/>
    <dgm:cxn modelId="{07024487-760B-3646-9A46-B457E7BCD8F2}" type="presParOf" srcId="{5877767A-6524-DD42-9602-3F08562547AE}" destId="{5B9E2CA1-5571-3149-84DF-D9C251E1447C}" srcOrd="1" destOrd="0" presId="urn:microsoft.com/office/officeart/2005/8/layout/radial2"/>
    <dgm:cxn modelId="{9DD8805B-EC14-E24C-9762-0E3BADEB9E38}" type="presParOf" srcId="{D47753FC-DAD3-FF41-B168-970DFEB959E9}" destId="{0F77B4BA-A09C-6E4B-AFB3-722912172E26}" srcOrd="7" destOrd="0" presId="urn:microsoft.com/office/officeart/2005/8/layout/radial2"/>
    <dgm:cxn modelId="{DE1E2B4E-F16A-6E47-B07F-69DB710B023C}" type="presParOf" srcId="{D47753FC-DAD3-FF41-B168-970DFEB959E9}" destId="{D24C54EA-602F-F74B-BAC8-EE393C5A5E2C}" srcOrd="8" destOrd="0" presId="urn:microsoft.com/office/officeart/2005/8/layout/radial2"/>
    <dgm:cxn modelId="{E89436E9-B7AE-4140-BE91-A0BC2643C97B}" type="presParOf" srcId="{D24C54EA-602F-F74B-BAC8-EE393C5A5E2C}" destId="{4E0B8E1F-546B-314C-8C34-C4232E5B79ED}" srcOrd="0" destOrd="0" presId="urn:microsoft.com/office/officeart/2005/8/layout/radial2"/>
    <dgm:cxn modelId="{5756523D-A726-AA48-8BF5-F2173E2BDB17}" type="presParOf" srcId="{D24C54EA-602F-F74B-BAC8-EE393C5A5E2C}" destId="{8D1502BA-6D6F-FE43-ABED-E5687187D9FA}" srcOrd="1" destOrd="0" presId="urn:microsoft.com/office/officeart/2005/8/layout/radial2"/>
    <dgm:cxn modelId="{6DC18E80-31A6-D745-B825-FCD3A1C0CEF1}" type="presParOf" srcId="{D47753FC-DAD3-FF41-B168-970DFEB959E9}" destId="{5E69CE24-E858-CA4C-BD2A-46C72FD5D856}" srcOrd="9" destOrd="0" presId="urn:microsoft.com/office/officeart/2005/8/layout/radial2"/>
    <dgm:cxn modelId="{9EA8E168-1BC6-E043-B512-F792C62D8B40}" type="presParOf" srcId="{D47753FC-DAD3-FF41-B168-970DFEB959E9}" destId="{F7058680-2500-0149-94CE-5A5F5413A13A}" srcOrd="10" destOrd="0" presId="urn:microsoft.com/office/officeart/2005/8/layout/radial2"/>
    <dgm:cxn modelId="{7D188CD2-B4A2-C742-A04D-252EFBFE31CC}" type="presParOf" srcId="{F7058680-2500-0149-94CE-5A5F5413A13A}" destId="{AF1B0E5B-87F9-8244-8451-1B740A16B3D9}" srcOrd="0" destOrd="0" presId="urn:microsoft.com/office/officeart/2005/8/layout/radial2"/>
    <dgm:cxn modelId="{F6544464-2D8F-D742-9B5E-D090E16E2749}" type="presParOf" srcId="{F7058680-2500-0149-94CE-5A5F5413A13A}" destId="{5AC5CD97-0601-7D44-9554-013D2983058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0FA0BD-6BF9-0748-9E90-CCD2AF2D06CE}" type="doc">
      <dgm:prSet loTypeId="urn:microsoft.com/office/officeart/2005/8/layout/matrix2" loCatId="matrix" qsTypeId="urn:microsoft.com/office/officeart/2005/8/quickstyle/simple2" qsCatId="simple" csTypeId="urn:microsoft.com/office/officeart/2005/8/colors/accent2_2" csCatId="accent2" phldr="1"/>
      <dgm:spPr/>
      <dgm:t>
        <a:bodyPr/>
        <a:lstStyle/>
        <a:p>
          <a:endParaRPr lang="en-US"/>
        </a:p>
      </dgm:t>
    </dgm:pt>
    <dgm:pt modelId="{7262F81E-F491-024C-B18A-F2FAE0680F6F}">
      <dgm:prSet phldrT="[Text]"/>
      <dgm:spPr/>
      <dgm:t>
        <a:bodyPr/>
        <a:lstStyle/>
        <a:p>
          <a:r>
            <a:rPr lang="en-US" dirty="0" err="1"/>
            <a:t>Observasi</a:t>
          </a:r>
          <a:endParaRPr lang="en-US" dirty="0"/>
        </a:p>
      </dgm:t>
    </dgm:pt>
    <dgm:pt modelId="{C804671B-FAD4-124E-8300-4A6DCC5FCC84}" type="parTrans" cxnId="{78E86BFB-E314-F24A-891F-DE7F9300CF26}">
      <dgm:prSet/>
      <dgm:spPr/>
      <dgm:t>
        <a:bodyPr/>
        <a:lstStyle/>
        <a:p>
          <a:endParaRPr lang="en-US"/>
        </a:p>
      </dgm:t>
    </dgm:pt>
    <dgm:pt modelId="{06E2BFB6-5E12-AB4C-92F1-FF675558AC97}" type="sibTrans" cxnId="{78E86BFB-E314-F24A-891F-DE7F9300CF26}">
      <dgm:prSet/>
      <dgm:spPr/>
      <dgm:t>
        <a:bodyPr/>
        <a:lstStyle/>
        <a:p>
          <a:endParaRPr lang="en-US"/>
        </a:p>
      </dgm:t>
    </dgm:pt>
    <dgm:pt modelId="{CAD4F00E-272F-1745-8384-DEFA0C0BC583}">
      <dgm:prSet phldrT="[Text]"/>
      <dgm:spPr/>
      <dgm:t>
        <a:bodyPr/>
        <a:lstStyle/>
        <a:p>
          <a:r>
            <a:rPr lang="en-US" dirty="0" err="1"/>
            <a:t>Medikamentosa</a:t>
          </a:r>
          <a:endParaRPr lang="en-US" dirty="0"/>
        </a:p>
      </dgm:t>
    </dgm:pt>
    <dgm:pt modelId="{8972DF59-A88D-4D4A-A761-B7FC0CBBAE4D}" type="parTrans" cxnId="{D10C93FE-15A8-1049-A602-460E67D1B3CF}">
      <dgm:prSet/>
      <dgm:spPr/>
      <dgm:t>
        <a:bodyPr/>
        <a:lstStyle/>
        <a:p>
          <a:endParaRPr lang="en-US"/>
        </a:p>
      </dgm:t>
    </dgm:pt>
    <dgm:pt modelId="{3F2B64C2-0E0B-DC42-B4F5-1D045120C77F}" type="sibTrans" cxnId="{D10C93FE-15A8-1049-A602-460E67D1B3CF}">
      <dgm:prSet/>
      <dgm:spPr/>
      <dgm:t>
        <a:bodyPr/>
        <a:lstStyle/>
        <a:p>
          <a:endParaRPr lang="en-US"/>
        </a:p>
      </dgm:t>
    </dgm:pt>
    <dgm:pt modelId="{07BD8C4D-3992-824A-A67A-9FF0562F1B3D}">
      <dgm:prSet phldrT="[Text]"/>
      <dgm:spPr/>
      <dgm:t>
        <a:bodyPr/>
        <a:lstStyle/>
        <a:p>
          <a:r>
            <a:rPr lang="en-US" dirty="0"/>
            <a:t>Reposisi Kanalit</a:t>
          </a:r>
        </a:p>
      </dgm:t>
    </dgm:pt>
    <dgm:pt modelId="{8F8ED876-95AD-354A-A180-629A5A0C20F0}" type="parTrans" cxnId="{269FF474-AEC0-704F-9415-1F6F1790C7C8}">
      <dgm:prSet/>
      <dgm:spPr/>
      <dgm:t>
        <a:bodyPr/>
        <a:lstStyle/>
        <a:p>
          <a:endParaRPr lang="en-US"/>
        </a:p>
      </dgm:t>
    </dgm:pt>
    <dgm:pt modelId="{DECDE561-DBB9-F640-8D91-2D218E397806}" type="sibTrans" cxnId="{269FF474-AEC0-704F-9415-1F6F1790C7C8}">
      <dgm:prSet/>
      <dgm:spPr/>
      <dgm:t>
        <a:bodyPr/>
        <a:lstStyle/>
        <a:p>
          <a:endParaRPr lang="en-US"/>
        </a:p>
      </dgm:t>
    </dgm:pt>
    <dgm:pt modelId="{48864B8F-94A1-F943-99F7-088A4C25CDAE}">
      <dgm:prSet phldrT="[Text]"/>
      <dgm:spPr/>
      <dgm:t>
        <a:bodyPr/>
        <a:lstStyle/>
        <a:p>
          <a:r>
            <a:rPr lang="en-US" dirty="0" err="1"/>
            <a:t>Pembedahan</a:t>
          </a:r>
          <a:endParaRPr lang="en-US" dirty="0"/>
        </a:p>
      </dgm:t>
    </dgm:pt>
    <dgm:pt modelId="{DFEDD033-ACF7-4840-9B61-051F59AA5A3E}" type="parTrans" cxnId="{864DE8FC-1CF0-5E4D-838F-1E5990FBAFAA}">
      <dgm:prSet/>
      <dgm:spPr/>
      <dgm:t>
        <a:bodyPr/>
        <a:lstStyle/>
        <a:p>
          <a:endParaRPr lang="en-US"/>
        </a:p>
      </dgm:t>
    </dgm:pt>
    <dgm:pt modelId="{C5F3AB5D-1678-A042-AE8F-35B0B40226F0}" type="sibTrans" cxnId="{864DE8FC-1CF0-5E4D-838F-1E5990FBAFAA}">
      <dgm:prSet/>
      <dgm:spPr/>
      <dgm:t>
        <a:bodyPr/>
        <a:lstStyle/>
        <a:p>
          <a:endParaRPr lang="en-US"/>
        </a:p>
      </dgm:t>
    </dgm:pt>
    <dgm:pt modelId="{4AC6C5C0-381C-3346-BD55-880A07E46E8D}" type="pres">
      <dgm:prSet presAssocID="{3F0FA0BD-6BF9-0748-9E90-CCD2AF2D06CE}" presName="matrix" presStyleCnt="0">
        <dgm:presLayoutVars>
          <dgm:chMax val="1"/>
          <dgm:dir/>
          <dgm:resizeHandles val="exact"/>
        </dgm:presLayoutVars>
      </dgm:prSet>
      <dgm:spPr/>
    </dgm:pt>
    <dgm:pt modelId="{D6706978-15AA-BC49-8553-C96A13FAE007}" type="pres">
      <dgm:prSet presAssocID="{3F0FA0BD-6BF9-0748-9E90-CCD2AF2D06CE}" presName="axisShape" presStyleLbl="bgShp" presStyleIdx="0" presStyleCnt="1"/>
      <dgm:spPr/>
    </dgm:pt>
    <dgm:pt modelId="{4824B064-855E-8E4C-863C-594851150EDC}" type="pres">
      <dgm:prSet presAssocID="{3F0FA0BD-6BF9-0748-9E90-CCD2AF2D06CE}" presName="rect1" presStyleLbl="node1" presStyleIdx="0" presStyleCnt="4">
        <dgm:presLayoutVars>
          <dgm:chMax val="0"/>
          <dgm:chPref val="0"/>
          <dgm:bulletEnabled val="1"/>
        </dgm:presLayoutVars>
      </dgm:prSet>
      <dgm:spPr/>
    </dgm:pt>
    <dgm:pt modelId="{40D545A6-D867-5246-9C55-D6B1E504533C}" type="pres">
      <dgm:prSet presAssocID="{3F0FA0BD-6BF9-0748-9E90-CCD2AF2D06CE}" presName="rect2" presStyleLbl="node1" presStyleIdx="1" presStyleCnt="4">
        <dgm:presLayoutVars>
          <dgm:chMax val="0"/>
          <dgm:chPref val="0"/>
          <dgm:bulletEnabled val="1"/>
        </dgm:presLayoutVars>
      </dgm:prSet>
      <dgm:spPr/>
    </dgm:pt>
    <dgm:pt modelId="{74A8BF26-2A9D-DD4E-99E1-BFF3E0B824B6}" type="pres">
      <dgm:prSet presAssocID="{3F0FA0BD-6BF9-0748-9E90-CCD2AF2D06CE}" presName="rect3" presStyleLbl="node1" presStyleIdx="2" presStyleCnt="4">
        <dgm:presLayoutVars>
          <dgm:chMax val="0"/>
          <dgm:chPref val="0"/>
          <dgm:bulletEnabled val="1"/>
        </dgm:presLayoutVars>
      </dgm:prSet>
      <dgm:spPr/>
    </dgm:pt>
    <dgm:pt modelId="{C70EE976-6755-464B-B51B-C410087AE3EF}" type="pres">
      <dgm:prSet presAssocID="{3F0FA0BD-6BF9-0748-9E90-CCD2AF2D06CE}" presName="rect4" presStyleLbl="node1" presStyleIdx="3" presStyleCnt="4">
        <dgm:presLayoutVars>
          <dgm:chMax val="0"/>
          <dgm:chPref val="0"/>
          <dgm:bulletEnabled val="1"/>
        </dgm:presLayoutVars>
      </dgm:prSet>
      <dgm:spPr/>
    </dgm:pt>
  </dgm:ptLst>
  <dgm:cxnLst>
    <dgm:cxn modelId="{C3B65719-D8C6-9A45-8BD8-D54876CE8260}" type="presOf" srcId="{7262F81E-F491-024C-B18A-F2FAE0680F6F}" destId="{4824B064-855E-8E4C-863C-594851150EDC}" srcOrd="0" destOrd="0" presId="urn:microsoft.com/office/officeart/2005/8/layout/matrix2"/>
    <dgm:cxn modelId="{F96FC620-325E-644F-B5CD-FAD3749F2DAF}" type="presOf" srcId="{07BD8C4D-3992-824A-A67A-9FF0562F1B3D}" destId="{74A8BF26-2A9D-DD4E-99E1-BFF3E0B824B6}" srcOrd="0" destOrd="0" presId="urn:microsoft.com/office/officeart/2005/8/layout/matrix2"/>
    <dgm:cxn modelId="{269FF474-AEC0-704F-9415-1F6F1790C7C8}" srcId="{3F0FA0BD-6BF9-0748-9E90-CCD2AF2D06CE}" destId="{07BD8C4D-3992-824A-A67A-9FF0562F1B3D}" srcOrd="2" destOrd="0" parTransId="{8F8ED876-95AD-354A-A180-629A5A0C20F0}" sibTransId="{DECDE561-DBB9-F640-8D91-2D218E397806}"/>
    <dgm:cxn modelId="{0A5ED98B-3DF1-9D4D-8EEE-56E30A4CD9C0}" type="presOf" srcId="{3F0FA0BD-6BF9-0748-9E90-CCD2AF2D06CE}" destId="{4AC6C5C0-381C-3346-BD55-880A07E46E8D}" srcOrd="0" destOrd="0" presId="urn:microsoft.com/office/officeart/2005/8/layout/matrix2"/>
    <dgm:cxn modelId="{9FE1E6A3-1706-2D49-A52A-3C1C9663DD1E}" type="presOf" srcId="{48864B8F-94A1-F943-99F7-088A4C25CDAE}" destId="{C70EE976-6755-464B-B51B-C410087AE3EF}" srcOrd="0" destOrd="0" presId="urn:microsoft.com/office/officeart/2005/8/layout/matrix2"/>
    <dgm:cxn modelId="{1338CCA4-B231-0746-BBA8-654B6D881115}" type="presOf" srcId="{CAD4F00E-272F-1745-8384-DEFA0C0BC583}" destId="{40D545A6-D867-5246-9C55-D6B1E504533C}" srcOrd="0" destOrd="0" presId="urn:microsoft.com/office/officeart/2005/8/layout/matrix2"/>
    <dgm:cxn modelId="{78E86BFB-E314-F24A-891F-DE7F9300CF26}" srcId="{3F0FA0BD-6BF9-0748-9E90-CCD2AF2D06CE}" destId="{7262F81E-F491-024C-B18A-F2FAE0680F6F}" srcOrd="0" destOrd="0" parTransId="{C804671B-FAD4-124E-8300-4A6DCC5FCC84}" sibTransId="{06E2BFB6-5E12-AB4C-92F1-FF675558AC97}"/>
    <dgm:cxn modelId="{864DE8FC-1CF0-5E4D-838F-1E5990FBAFAA}" srcId="{3F0FA0BD-6BF9-0748-9E90-CCD2AF2D06CE}" destId="{48864B8F-94A1-F943-99F7-088A4C25CDAE}" srcOrd="3" destOrd="0" parTransId="{DFEDD033-ACF7-4840-9B61-051F59AA5A3E}" sibTransId="{C5F3AB5D-1678-A042-AE8F-35B0B40226F0}"/>
    <dgm:cxn modelId="{D10C93FE-15A8-1049-A602-460E67D1B3CF}" srcId="{3F0FA0BD-6BF9-0748-9E90-CCD2AF2D06CE}" destId="{CAD4F00E-272F-1745-8384-DEFA0C0BC583}" srcOrd="1" destOrd="0" parTransId="{8972DF59-A88D-4D4A-A761-B7FC0CBBAE4D}" sibTransId="{3F2B64C2-0E0B-DC42-B4F5-1D045120C77F}"/>
    <dgm:cxn modelId="{0375E53F-B11F-EC43-809F-5F3CDD62E5F2}" type="presParOf" srcId="{4AC6C5C0-381C-3346-BD55-880A07E46E8D}" destId="{D6706978-15AA-BC49-8553-C96A13FAE007}" srcOrd="0" destOrd="0" presId="urn:microsoft.com/office/officeart/2005/8/layout/matrix2"/>
    <dgm:cxn modelId="{D1EE5C2C-E6C4-2346-8722-DE77C71CB58F}" type="presParOf" srcId="{4AC6C5C0-381C-3346-BD55-880A07E46E8D}" destId="{4824B064-855E-8E4C-863C-594851150EDC}" srcOrd="1" destOrd="0" presId="urn:microsoft.com/office/officeart/2005/8/layout/matrix2"/>
    <dgm:cxn modelId="{A86B3D36-7662-7542-87C9-12C2E722754B}" type="presParOf" srcId="{4AC6C5C0-381C-3346-BD55-880A07E46E8D}" destId="{40D545A6-D867-5246-9C55-D6B1E504533C}" srcOrd="2" destOrd="0" presId="urn:microsoft.com/office/officeart/2005/8/layout/matrix2"/>
    <dgm:cxn modelId="{884D3D0D-842E-3C44-8350-A324D12A5241}" type="presParOf" srcId="{4AC6C5C0-381C-3346-BD55-880A07E46E8D}" destId="{74A8BF26-2A9D-DD4E-99E1-BFF3E0B824B6}" srcOrd="3" destOrd="0" presId="urn:microsoft.com/office/officeart/2005/8/layout/matrix2"/>
    <dgm:cxn modelId="{2F1F8735-8A4A-5844-8346-1F9E175D3463}" type="presParOf" srcId="{4AC6C5C0-381C-3346-BD55-880A07E46E8D}" destId="{C70EE976-6755-464B-B51B-C410087AE3E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CC157-6B8A-4C4D-8E08-BF06CFFD5796}"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62F4F873-EAF8-1A48-A620-C9C6FEB836BD}">
      <dgm:prSet phldrT="[Text]"/>
      <dgm:spPr/>
      <dgm:t>
        <a:bodyPr/>
        <a:lstStyle/>
        <a:p>
          <a:r>
            <a:rPr lang="en-US" dirty="0" err="1"/>
            <a:t>Vestibulosuppresant</a:t>
          </a:r>
          <a:r>
            <a:rPr lang="en-US" dirty="0"/>
            <a:t> </a:t>
          </a:r>
          <a:r>
            <a:rPr lang="en-US" dirty="0" err="1">
              <a:sym typeface="Wingdings"/>
            </a:rPr>
            <a:t></a:t>
          </a:r>
          <a:r>
            <a:rPr lang="en-US" dirty="0">
              <a:sym typeface="Wingdings"/>
            </a:rPr>
            <a:t> diazepam </a:t>
          </a:r>
          <a:r>
            <a:rPr lang="en-US" dirty="0" err="1">
              <a:sym typeface="Wingdings"/>
            </a:rPr>
            <a:t>dan</a:t>
          </a:r>
          <a:r>
            <a:rPr lang="en-US" dirty="0">
              <a:sym typeface="Wingdings"/>
            </a:rPr>
            <a:t> </a:t>
          </a:r>
          <a:r>
            <a:rPr lang="en-US" dirty="0" err="1">
              <a:sym typeface="Wingdings"/>
            </a:rPr>
            <a:t>amitriptilin</a:t>
          </a:r>
          <a:endParaRPr lang="en-US" dirty="0"/>
        </a:p>
      </dgm:t>
    </dgm:pt>
    <dgm:pt modelId="{00B4C6EA-07F6-5941-8CCF-44FE8DB5D4B1}" type="parTrans" cxnId="{D86CE9DB-5988-F842-A61A-4FB16749AC43}">
      <dgm:prSet/>
      <dgm:spPr/>
      <dgm:t>
        <a:bodyPr/>
        <a:lstStyle/>
        <a:p>
          <a:endParaRPr lang="en-US"/>
        </a:p>
      </dgm:t>
    </dgm:pt>
    <dgm:pt modelId="{5AFB7BDE-63C1-3545-9EA6-E9A9DF0797F8}" type="sibTrans" cxnId="{D86CE9DB-5988-F842-A61A-4FB16749AC43}">
      <dgm:prSet/>
      <dgm:spPr/>
      <dgm:t>
        <a:bodyPr/>
        <a:lstStyle/>
        <a:p>
          <a:endParaRPr lang="en-US"/>
        </a:p>
      </dgm:t>
    </dgm:pt>
    <dgm:pt modelId="{E874B51C-8B20-0A43-A620-E4BCE27C4605}">
      <dgm:prSet phldrT="[Text]"/>
      <dgm:spPr/>
      <dgm:t>
        <a:bodyPr/>
        <a:lstStyle/>
        <a:p>
          <a:r>
            <a:rPr lang="en-US" dirty="0" err="1"/>
            <a:t>Betahistin</a:t>
          </a:r>
          <a:r>
            <a:rPr lang="en-US" dirty="0"/>
            <a:t> </a:t>
          </a:r>
          <a:r>
            <a:rPr lang="en-US" dirty="0" err="1">
              <a:sym typeface="Wingdings"/>
            </a:rPr>
            <a:t></a:t>
          </a:r>
          <a:r>
            <a:rPr lang="en-US" dirty="0">
              <a:sym typeface="Wingdings"/>
            </a:rPr>
            <a:t> </a:t>
          </a:r>
          <a:r>
            <a:rPr lang="en-US" dirty="0" err="1">
              <a:sym typeface="Wingdings"/>
            </a:rPr>
            <a:t>meningkatkan</a:t>
          </a:r>
          <a:r>
            <a:rPr lang="en-US" dirty="0">
              <a:sym typeface="Wingdings"/>
            </a:rPr>
            <a:t> </a:t>
          </a:r>
          <a:r>
            <a:rPr lang="en-US" dirty="0" err="1">
              <a:sym typeface="Wingdings"/>
            </a:rPr>
            <a:t>sirkulasi</a:t>
          </a:r>
          <a:r>
            <a:rPr lang="en-US" dirty="0">
              <a:sym typeface="Wingdings"/>
            </a:rPr>
            <a:t> </a:t>
          </a:r>
          <a:r>
            <a:rPr lang="en-US" dirty="0" err="1">
              <a:sym typeface="Wingdings"/>
            </a:rPr>
            <a:t>darah</a:t>
          </a:r>
          <a:r>
            <a:rPr lang="en-US" dirty="0">
              <a:sym typeface="Wingdings"/>
            </a:rPr>
            <a:t> </a:t>
          </a:r>
          <a:r>
            <a:rPr lang="en-US" dirty="0" err="1">
              <a:sym typeface="Wingdings"/>
            </a:rPr>
            <a:t>di</a:t>
          </a:r>
          <a:r>
            <a:rPr lang="en-US" dirty="0">
              <a:sym typeface="Wingdings"/>
            </a:rPr>
            <a:t> </a:t>
          </a:r>
          <a:r>
            <a:rPr lang="en-US" dirty="0" err="1">
              <a:sym typeface="Wingdings"/>
            </a:rPr>
            <a:t>telinga</a:t>
          </a:r>
          <a:r>
            <a:rPr lang="en-US" dirty="0">
              <a:sym typeface="Wingdings"/>
            </a:rPr>
            <a:t> </a:t>
          </a:r>
          <a:r>
            <a:rPr lang="en-US" dirty="0" err="1">
              <a:sym typeface="Wingdings"/>
            </a:rPr>
            <a:t>dlm</a:t>
          </a:r>
          <a:r>
            <a:rPr lang="en-US" dirty="0">
              <a:sym typeface="Wingdings"/>
            </a:rPr>
            <a:t> &amp; </a:t>
          </a:r>
          <a:r>
            <a:rPr lang="en-US" dirty="0" err="1">
              <a:sym typeface="Wingdings"/>
            </a:rPr>
            <a:t>mempengaruhi</a:t>
          </a:r>
          <a:r>
            <a:rPr lang="en-US" dirty="0">
              <a:sym typeface="Wingdings"/>
            </a:rPr>
            <a:t> </a:t>
          </a:r>
          <a:r>
            <a:rPr lang="en-US" dirty="0" err="1">
              <a:sym typeface="Wingdings"/>
            </a:rPr>
            <a:t>fungsi</a:t>
          </a:r>
          <a:r>
            <a:rPr lang="en-US" dirty="0">
              <a:sym typeface="Wingdings"/>
            </a:rPr>
            <a:t> vestibular </a:t>
          </a:r>
          <a:r>
            <a:rPr lang="en-US" dirty="0" err="1">
              <a:sym typeface="Wingdings"/>
            </a:rPr>
            <a:t>melalui</a:t>
          </a:r>
          <a:r>
            <a:rPr lang="en-US" dirty="0">
              <a:sym typeface="Wingdings"/>
            </a:rPr>
            <a:t> </a:t>
          </a:r>
          <a:r>
            <a:rPr lang="en-US" dirty="0" err="1">
              <a:sym typeface="Wingdings"/>
            </a:rPr>
            <a:t>reseptor</a:t>
          </a:r>
          <a:r>
            <a:rPr lang="en-US" dirty="0">
              <a:sym typeface="Wingdings"/>
            </a:rPr>
            <a:t> H3</a:t>
          </a:r>
          <a:endParaRPr lang="en-US" dirty="0"/>
        </a:p>
      </dgm:t>
    </dgm:pt>
    <dgm:pt modelId="{D5F6DF05-70FE-1142-BC2D-096749708E10}" type="parTrans" cxnId="{DD91D14F-4106-F04A-B80C-C56B03216BBB}">
      <dgm:prSet/>
      <dgm:spPr/>
      <dgm:t>
        <a:bodyPr/>
        <a:lstStyle/>
        <a:p>
          <a:endParaRPr lang="en-US"/>
        </a:p>
      </dgm:t>
    </dgm:pt>
    <dgm:pt modelId="{BCF4063F-6FBE-FA44-9D78-4AA9611098FB}" type="sibTrans" cxnId="{DD91D14F-4106-F04A-B80C-C56B03216BBB}">
      <dgm:prSet/>
      <dgm:spPr/>
      <dgm:t>
        <a:bodyPr/>
        <a:lstStyle/>
        <a:p>
          <a:endParaRPr lang="en-US"/>
        </a:p>
      </dgm:t>
    </dgm:pt>
    <dgm:pt modelId="{F201F510-3FAE-3D43-A4BF-697420C403D7}">
      <dgm:prSet phldrT="[Text]"/>
      <dgm:spPr/>
      <dgm:t>
        <a:bodyPr/>
        <a:lstStyle/>
        <a:p>
          <a:r>
            <a:rPr lang="en-US" dirty="0" err="1"/>
            <a:t>Simptomatik</a:t>
          </a:r>
          <a:r>
            <a:rPr lang="en-US" dirty="0"/>
            <a:t>, </a:t>
          </a:r>
          <a:r>
            <a:rPr lang="en-US" dirty="0" err="1"/>
            <a:t>seperti</a:t>
          </a:r>
          <a:r>
            <a:rPr lang="en-US" dirty="0"/>
            <a:t> anti </a:t>
          </a:r>
          <a:r>
            <a:rPr lang="en-US" dirty="0" err="1"/>
            <a:t>emetik</a:t>
          </a:r>
          <a:endParaRPr lang="en-US" dirty="0"/>
        </a:p>
      </dgm:t>
    </dgm:pt>
    <dgm:pt modelId="{F4D83E17-7D3E-DC46-8112-16CBED635F24}" type="parTrans" cxnId="{863B03DB-7711-224C-86FF-6064B31364F6}">
      <dgm:prSet/>
      <dgm:spPr/>
      <dgm:t>
        <a:bodyPr/>
        <a:lstStyle/>
        <a:p>
          <a:endParaRPr lang="en-US"/>
        </a:p>
      </dgm:t>
    </dgm:pt>
    <dgm:pt modelId="{B9B2CADA-F0FA-AE4D-BA2F-90D2A857BE27}" type="sibTrans" cxnId="{863B03DB-7711-224C-86FF-6064B31364F6}">
      <dgm:prSet/>
      <dgm:spPr/>
      <dgm:t>
        <a:bodyPr/>
        <a:lstStyle/>
        <a:p>
          <a:endParaRPr lang="en-US"/>
        </a:p>
      </dgm:t>
    </dgm:pt>
    <dgm:pt modelId="{CD41EEFA-848D-8048-A44F-264BB994E245}" type="pres">
      <dgm:prSet presAssocID="{688CC157-6B8A-4C4D-8E08-BF06CFFD5796}" presName="diagram" presStyleCnt="0">
        <dgm:presLayoutVars>
          <dgm:dir/>
          <dgm:resizeHandles val="exact"/>
        </dgm:presLayoutVars>
      </dgm:prSet>
      <dgm:spPr/>
    </dgm:pt>
    <dgm:pt modelId="{02191D70-17CB-F14B-9C19-A4106C10EF57}" type="pres">
      <dgm:prSet presAssocID="{62F4F873-EAF8-1A48-A620-C9C6FEB836BD}" presName="node" presStyleLbl="node1" presStyleIdx="0" presStyleCnt="3">
        <dgm:presLayoutVars>
          <dgm:bulletEnabled val="1"/>
        </dgm:presLayoutVars>
      </dgm:prSet>
      <dgm:spPr/>
    </dgm:pt>
    <dgm:pt modelId="{44A2FC42-9C53-8249-8BA2-9B86D718B123}" type="pres">
      <dgm:prSet presAssocID="{5AFB7BDE-63C1-3545-9EA6-E9A9DF0797F8}" presName="sibTrans" presStyleCnt="0"/>
      <dgm:spPr/>
    </dgm:pt>
    <dgm:pt modelId="{F51ABF38-C603-074E-88D2-E27235EC50E4}" type="pres">
      <dgm:prSet presAssocID="{E874B51C-8B20-0A43-A620-E4BCE27C4605}" presName="node" presStyleLbl="node1" presStyleIdx="1" presStyleCnt="3">
        <dgm:presLayoutVars>
          <dgm:bulletEnabled val="1"/>
        </dgm:presLayoutVars>
      </dgm:prSet>
      <dgm:spPr/>
    </dgm:pt>
    <dgm:pt modelId="{7D29AD26-7FFD-FC40-97AE-DD6D9B42F54F}" type="pres">
      <dgm:prSet presAssocID="{BCF4063F-6FBE-FA44-9D78-4AA9611098FB}" presName="sibTrans" presStyleCnt="0"/>
      <dgm:spPr/>
    </dgm:pt>
    <dgm:pt modelId="{CD6686AF-1BF8-5D48-9CF6-422B8E04CA43}" type="pres">
      <dgm:prSet presAssocID="{F201F510-3FAE-3D43-A4BF-697420C403D7}" presName="node" presStyleLbl="node1" presStyleIdx="2" presStyleCnt="3">
        <dgm:presLayoutVars>
          <dgm:bulletEnabled val="1"/>
        </dgm:presLayoutVars>
      </dgm:prSet>
      <dgm:spPr/>
    </dgm:pt>
  </dgm:ptLst>
  <dgm:cxnLst>
    <dgm:cxn modelId="{DD91D14F-4106-F04A-B80C-C56B03216BBB}" srcId="{688CC157-6B8A-4C4D-8E08-BF06CFFD5796}" destId="{E874B51C-8B20-0A43-A620-E4BCE27C4605}" srcOrd="1" destOrd="0" parTransId="{D5F6DF05-70FE-1142-BC2D-096749708E10}" sibTransId="{BCF4063F-6FBE-FA44-9D78-4AA9611098FB}"/>
    <dgm:cxn modelId="{37769284-4DF9-9946-ADB8-1D13F3995EBB}" type="presOf" srcId="{62F4F873-EAF8-1A48-A620-C9C6FEB836BD}" destId="{02191D70-17CB-F14B-9C19-A4106C10EF57}" srcOrd="0" destOrd="0" presId="urn:microsoft.com/office/officeart/2005/8/layout/default"/>
    <dgm:cxn modelId="{9A61EDD1-2C53-3849-A373-1CD0BA18699B}" type="presOf" srcId="{688CC157-6B8A-4C4D-8E08-BF06CFFD5796}" destId="{CD41EEFA-848D-8048-A44F-264BB994E245}" srcOrd="0" destOrd="0" presId="urn:microsoft.com/office/officeart/2005/8/layout/default"/>
    <dgm:cxn modelId="{863B03DB-7711-224C-86FF-6064B31364F6}" srcId="{688CC157-6B8A-4C4D-8E08-BF06CFFD5796}" destId="{F201F510-3FAE-3D43-A4BF-697420C403D7}" srcOrd="2" destOrd="0" parTransId="{F4D83E17-7D3E-DC46-8112-16CBED635F24}" sibTransId="{B9B2CADA-F0FA-AE4D-BA2F-90D2A857BE27}"/>
    <dgm:cxn modelId="{D86CE9DB-5988-F842-A61A-4FB16749AC43}" srcId="{688CC157-6B8A-4C4D-8E08-BF06CFFD5796}" destId="{62F4F873-EAF8-1A48-A620-C9C6FEB836BD}" srcOrd="0" destOrd="0" parTransId="{00B4C6EA-07F6-5941-8CCF-44FE8DB5D4B1}" sibTransId="{5AFB7BDE-63C1-3545-9EA6-E9A9DF0797F8}"/>
    <dgm:cxn modelId="{E9545BF8-3F35-A34C-93B6-337B1E2784E7}" type="presOf" srcId="{E874B51C-8B20-0A43-A620-E4BCE27C4605}" destId="{F51ABF38-C603-074E-88D2-E27235EC50E4}" srcOrd="0" destOrd="0" presId="urn:microsoft.com/office/officeart/2005/8/layout/default"/>
    <dgm:cxn modelId="{3F5D0DFC-170E-9C41-A31D-318638A8A9C1}" type="presOf" srcId="{F201F510-3FAE-3D43-A4BF-697420C403D7}" destId="{CD6686AF-1BF8-5D48-9CF6-422B8E04CA43}" srcOrd="0" destOrd="0" presId="urn:microsoft.com/office/officeart/2005/8/layout/default"/>
    <dgm:cxn modelId="{863DD5E6-8788-714A-B7F3-E484F5E267D1}" type="presParOf" srcId="{CD41EEFA-848D-8048-A44F-264BB994E245}" destId="{02191D70-17CB-F14B-9C19-A4106C10EF57}" srcOrd="0" destOrd="0" presId="urn:microsoft.com/office/officeart/2005/8/layout/default"/>
    <dgm:cxn modelId="{00680191-2DEE-3A4A-9752-E1BC87C398A3}" type="presParOf" srcId="{CD41EEFA-848D-8048-A44F-264BB994E245}" destId="{44A2FC42-9C53-8249-8BA2-9B86D718B123}" srcOrd="1" destOrd="0" presId="urn:microsoft.com/office/officeart/2005/8/layout/default"/>
    <dgm:cxn modelId="{AC95BFF0-28F2-454F-B5E2-8945A5949453}" type="presParOf" srcId="{CD41EEFA-848D-8048-A44F-264BB994E245}" destId="{F51ABF38-C603-074E-88D2-E27235EC50E4}" srcOrd="2" destOrd="0" presId="urn:microsoft.com/office/officeart/2005/8/layout/default"/>
    <dgm:cxn modelId="{5B5C3124-24B6-CD45-911E-94B5565036A6}" type="presParOf" srcId="{CD41EEFA-848D-8048-A44F-264BB994E245}" destId="{7D29AD26-7FFD-FC40-97AE-DD6D9B42F54F}" srcOrd="3" destOrd="0" presId="urn:microsoft.com/office/officeart/2005/8/layout/default"/>
    <dgm:cxn modelId="{CD51BDE6-9EE1-0842-84D5-2FD4A096E964}" type="presParOf" srcId="{CD41EEFA-848D-8048-A44F-264BB994E245}" destId="{CD6686AF-1BF8-5D48-9CF6-422B8E04CA4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9CE24-E858-CA4C-BD2A-46C72FD5D856}">
      <dsp:nvSpPr>
        <dsp:cNvPr id="0" name=""/>
        <dsp:cNvSpPr/>
      </dsp:nvSpPr>
      <dsp:spPr>
        <a:xfrm rot="3458117">
          <a:off x="1634201" y="3802948"/>
          <a:ext cx="1436888" cy="40869"/>
        </a:xfrm>
        <a:custGeom>
          <a:avLst/>
          <a:gdLst/>
          <a:ahLst/>
          <a:cxnLst/>
          <a:rect l="0" t="0" r="0" b="0"/>
          <a:pathLst>
            <a:path>
              <a:moveTo>
                <a:pt x="0" y="20434"/>
              </a:moveTo>
              <a:lnTo>
                <a:pt x="1436888" y="20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77B4BA-A09C-6E4B-AFB3-722912172E26}">
      <dsp:nvSpPr>
        <dsp:cNvPr id="0" name=""/>
        <dsp:cNvSpPr/>
      </dsp:nvSpPr>
      <dsp:spPr>
        <a:xfrm rot="1791500">
          <a:off x="2100708" y="3232288"/>
          <a:ext cx="1108957" cy="40869"/>
        </a:xfrm>
        <a:custGeom>
          <a:avLst/>
          <a:gdLst/>
          <a:ahLst/>
          <a:cxnLst/>
          <a:rect l="0" t="0" r="0" b="0"/>
          <a:pathLst>
            <a:path>
              <a:moveTo>
                <a:pt x="0" y="20434"/>
              </a:moveTo>
              <a:lnTo>
                <a:pt x="1108957" y="20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4EFE85-4E20-714D-87E9-B0CD97395CE7}">
      <dsp:nvSpPr>
        <dsp:cNvPr id="0" name=""/>
        <dsp:cNvSpPr/>
      </dsp:nvSpPr>
      <dsp:spPr>
        <a:xfrm>
          <a:off x="2174310" y="2632952"/>
          <a:ext cx="992032" cy="40869"/>
        </a:xfrm>
        <a:custGeom>
          <a:avLst/>
          <a:gdLst/>
          <a:ahLst/>
          <a:cxnLst/>
          <a:rect l="0" t="0" r="0" b="0"/>
          <a:pathLst>
            <a:path>
              <a:moveTo>
                <a:pt x="0" y="20434"/>
              </a:moveTo>
              <a:lnTo>
                <a:pt x="992032" y="20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7B77CD-953C-F44F-808E-43FA182641FE}">
      <dsp:nvSpPr>
        <dsp:cNvPr id="0" name=""/>
        <dsp:cNvSpPr/>
      </dsp:nvSpPr>
      <dsp:spPr>
        <a:xfrm rot="20097469">
          <a:off x="2121796" y="2133383"/>
          <a:ext cx="1117261" cy="40869"/>
        </a:xfrm>
        <a:custGeom>
          <a:avLst/>
          <a:gdLst/>
          <a:ahLst/>
          <a:cxnLst/>
          <a:rect l="0" t="0" r="0" b="0"/>
          <a:pathLst>
            <a:path>
              <a:moveTo>
                <a:pt x="0" y="20434"/>
              </a:moveTo>
              <a:lnTo>
                <a:pt x="1117261" y="20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C969DC-FA92-EA4A-907F-BCBBD0D07C49}">
      <dsp:nvSpPr>
        <dsp:cNvPr id="0" name=""/>
        <dsp:cNvSpPr/>
      </dsp:nvSpPr>
      <dsp:spPr>
        <a:xfrm rot="18177020">
          <a:off x="1643275" y="1457299"/>
          <a:ext cx="1459815" cy="40869"/>
        </a:xfrm>
        <a:custGeom>
          <a:avLst/>
          <a:gdLst/>
          <a:ahLst/>
          <a:cxnLst/>
          <a:rect l="0" t="0" r="0" b="0"/>
          <a:pathLst>
            <a:path>
              <a:moveTo>
                <a:pt x="0" y="20434"/>
              </a:moveTo>
              <a:lnTo>
                <a:pt x="1459815" y="2043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C88A23-070F-7D40-BC15-D91F0A543CA1}">
      <dsp:nvSpPr>
        <dsp:cNvPr id="0" name=""/>
        <dsp:cNvSpPr/>
      </dsp:nvSpPr>
      <dsp:spPr>
        <a:xfrm>
          <a:off x="806644" y="1848877"/>
          <a:ext cx="1609018" cy="1609018"/>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AF7A29-35CC-6B4A-8F7B-17F818881AA5}">
      <dsp:nvSpPr>
        <dsp:cNvPr id="0" name=""/>
        <dsp:cNvSpPr/>
      </dsp:nvSpPr>
      <dsp:spPr>
        <a:xfrm>
          <a:off x="2372700" y="2503"/>
          <a:ext cx="1329547" cy="9007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50% </a:t>
          </a:r>
          <a:r>
            <a:rPr lang="en-US" sz="1200" kern="1200" dirty="0" err="1"/>
            <a:t>idiopatik</a:t>
          </a:r>
          <a:endParaRPr lang="en-US" sz="1200" kern="1200" dirty="0"/>
        </a:p>
      </dsp:txBody>
      <dsp:txXfrm>
        <a:off x="2567408" y="134413"/>
        <a:ext cx="940131" cy="636920"/>
      </dsp:txXfrm>
    </dsp:sp>
    <dsp:sp modelId="{B0182520-5B6B-254A-8244-6EE9B0A86994}">
      <dsp:nvSpPr>
        <dsp:cNvPr id="0" name=""/>
        <dsp:cNvSpPr/>
      </dsp:nvSpPr>
      <dsp:spPr>
        <a:xfrm>
          <a:off x="3080476" y="1218359"/>
          <a:ext cx="1276457" cy="9007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Trauma </a:t>
          </a:r>
          <a:r>
            <a:rPr lang="en-US" sz="1200" kern="1200" dirty="0" err="1"/>
            <a:t>kepala</a:t>
          </a:r>
          <a:r>
            <a:rPr lang="en-US" sz="1200" kern="1200" dirty="0"/>
            <a:t> </a:t>
          </a:r>
        </a:p>
      </dsp:txBody>
      <dsp:txXfrm>
        <a:off x="3267409" y="1350269"/>
        <a:ext cx="902591" cy="636920"/>
      </dsp:txXfrm>
    </dsp:sp>
    <dsp:sp modelId="{229101E8-9CAB-AE44-9365-E939A4CB096F}">
      <dsp:nvSpPr>
        <dsp:cNvPr id="0" name=""/>
        <dsp:cNvSpPr/>
      </dsp:nvSpPr>
      <dsp:spPr>
        <a:xfrm>
          <a:off x="3166343" y="2203016"/>
          <a:ext cx="1518090" cy="9007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Infeksi</a:t>
          </a:r>
          <a:r>
            <a:rPr lang="en-US" sz="1100" kern="1200" dirty="0"/>
            <a:t> </a:t>
          </a:r>
          <a:r>
            <a:rPr lang="en-US" sz="1100" kern="1200" dirty="0" err="1"/>
            <a:t>telinga</a:t>
          </a:r>
          <a:r>
            <a:rPr lang="en-US" sz="1100" kern="1200" dirty="0"/>
            <a:t> </a:t>
          </a:r>
          <a:r>
            <a:rPr lang="en-US" sz="1100" kern="1200" dirty="0" err="1"/>
            <a:t>tengah</a:t>
          </a:r>
          <a:r>
            <a:rPr lang="en-US" sz="1100" kern="1200" dirty="0"/>
            <a:t> </a:t>
          </a:r>
          <a:r>
            <a:rPr lang="en-US" sz="1100" kern="1200" dirty="0" err="1"/>
            <a:t>dan</a:t>
          </a:r>
          <a:r>
            <a:rPr lang="en-US" sz="1100" kern="1200" dirty="0"/>
            <a:t> </a:t>
          </a:r>
          <a:r>
            <a:rPr lang="en-US" sz="1100" kern="1200" dirty="0" err="1"/>
            <a:t>dalam</a:t>
          </a:r>
          <a:r>
            <a:rPr lang="en-US" sz="1100" kern="1200" dirty="0"/>
            <a:t> </a:t>
          </a:r>
        </a:p>
      </dsp:txBody>
      <dsp:txXfrm>
        <a:off x="3388662" y="2334926"/>
        <a:ext cx="1073452" cy="636920"/>
      </dsp:txXfrm>
    </dsp:sp>
    <dsp:sp modelId="{4E0B8E1F-546B-314C-8C34-C4232E5B79ED}">
      <dsp:nvSpPr>
        <dsp:cNvPr id="0" name=""/>
        <dsp:cNvSpPr/>
      </dsp:nvSpPr>
      <dsp:spPr>
        <a:xfrm>
          <a:off x="2915438" y="3393925"/>
          <a:ext cx="1540518" cy="9007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t>Proses</a:t>
          </a:r>
          <a:r>
            <a:rPr lang="en-US" sz="1000" kern="1200" dirty="0"/>
            <a:t> </a:t>
          </a:r>
          <a:r>
            <a:rPr lang="en-US" sz="1000" kern="1200" dirty="0" err="1"/>
            <a:t>degeneratif</a:t>
          </a:r>
          <a:endParaRPr lang="en-US" sz="1000" kern="1200" dirty="0"/>
        </a:p>
      </dsp:txBody>
      <dsp:txXfrm>
        <a:off x="3141042" y="3525835"/>
        <a:ext cx="1089310" cy="636920"/>
      </dsp:txXfrm>
    </dsp:sp>
    <dsp:sp modelId="{AF1B0E5B-87F9-8244-8451-1B740A16B3D9}">
      <dsp:nvSpPr>
        <dsp:cNvPr id="0" name=""/>
        <dsp:cNvSpPr/>
      </dsp:nvSpPr>
      <dsp:spPr>
        <a:xfrm>
          <a:off x="2214040" y="4403529"/>
          <a:ext cx="1583402" cy="9007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err="1"/>
            <a:t>Pembedahan</a:t>
          </a:r>
          <a:r>
            <a:rPr lang="en-US" sz="900" kern="1200" dirty="0"/>
            <a:t> </a:t>
          </a:r>
          <a:r>
            <a:rPr lang="en-US" sz="900" kern="1200" dirty="0" err="1"/>
            <a:t>telinga</a:t>
          </a:r>
          <a:r>
            <a:rPr lang="en-US" sz="900" kern="1200" dirty="0"/>
            <a:t> </a:t>
          </a:r>
          <a:r>
            <a:rPr lang="en-US" sz="900" kern="1200" dirty="0" err="1"/>
            <a:t>dalam</a:t>
          </a:r>
          <a:r>
            <a:rPr lang="en-US" sz="900" kern="1200" dirty="0"/>
            <a:t> </a:t>
          </a:r>
        </a:p>
      </dsp:txBody>
      <dsp:txXfrm>
        <a:off x="2445924" y="4535439"/>
        <a:ext cx="1119634" cy="636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06978-15AA-BC49-8553-C96A13FAE007}">
      <dsp:nvSpPr>
        <dsp:cNvPr id="0" name=""/>
        <dsp:cNvSpPr/>
      </dsp:nvSpPr>
      <dsp:spPr>
        <a:xfrm>
          <a:off x="2057399" y="0"/>
          <a:ext cx="4953000" cy="495300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4B064-855E-8E4C-863C-594851150EDC}">
      <dsp:nvSpPr>
        <dsp:cNvPr id="0" name=""/>
        <dsp:cNvSpPr/>
      </dsp:nvSpPr>
      <dsp:spPr>
        <a:xfrm>
          <a:off x="2379345" y="321945"/>
          <a:ext cx="1981200" cy="19812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Observasi</a:t>
          </a:r>
          <a:endParaRPr lang="en-US" sz="1900" kern="1200" dirty="0"/>
        </a:p>
      </dsp:txBody>
      <dsp:txXfrm>
        <a:off x="2476059" y="418659"/>
        <a:ext cx="1787772" cy="1787772"/>
      </dsp:txXfrm>
    </dsp:sp>
    <dsp:sp modelId="{40D545A6-D867-5246-9C55-D6B1E504533C}">
      <dsp:nvSpPr>
        <dsp:cNvPr id="0" name=""/>
        <dsp:cNvSpPr/>
      </dsp:nvSpPr>
      <dsp:spPr>
        <a:xfrm>
          <a:off x="4707255" y="321945"/>
          <a:ext cx="1981200" cy="19812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Medikamentosa</a:t>
          </a:r>
          <a:endParaRPr lang="en-US" sz="1900" kern="1200" dirty="0"/>
        </a:p>
      </dsp:txBody>
      <dsp:txXfrm>
        <a:off x="4803969" y="418659"/>
        <a:ext cx="1787772" cy="1787772"/>
      </dsp:txXfrm>
    </dsp:sp>
    <dsp:sp modelId="{74A8BF26-2A9D-DD4E-99E1-BFF3E0B824B6}">
      <dsp:nvSpPr>
        <dsp:cNvPr id="0" name=""/>
        <dsp:cNvSpPr/>
      </dsp:nvSpPr>
      <dsp:spPr>
        <a:xfrm>
          <a:off x="2379345" y="2649855"/>
          <a:ext cx="1981200" cy="19812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Reposisi Kanalit</a:t>
          </a:r>
        </a:p>
      </dsp:txBody>
      <dsp:txXfrm>
        <a:off x="2476059" y="2746569"/>
        <a:ext cx="1787772" cy="1787772"/>
      </dsp:txXfrm>
    </dsp:sp>
    <dsp:sp modelId="{C70EE976-6755-464B-B51B-C410087AE3EF}">
      <dsp:nvSpPr>
        <dsp:cNvPr id="0" name=""/>
        <dsp:cNvSpPr/>
      </dsp:nvSpPr>
      <dsp:spPr>
        <a:xfrm>
          <a:off x="4707255" y="2649855"/>
          <a:ext cx="1981200" cy="19812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Pembedahan</a:t>
          </a:r>
          <a:endParaRPr lang="en-US" sz="1900" kern="1200" dirty="0"/>
        </a:p>
      </dsp:txBody>
      <dsp:txXfrm>
        <a:off x="4803969" y="2746569"/>
        <a:ext cx="1787772" cy="1787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91D70-17CB-F14B-9C19-A4106C10EF57}">
      <dsp:nvSpPr>
        <dsp:cNvPr id="0" name=""/>
        <dsp:cNvSpPr/>
      </dsp:nvSpPr>
      <dsp:spPr>
        <a:xfrm>
          <a:off x="460905" y="1047"/>
          <a:ext cx="3479899" cy="208793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Vestibulosuppresant</a:t>
          </a:r>
          <a:r>
            <a:rPr lang="en-US" sz="2300" kern="1200" dirty="0"/>
            <a:t> </a:t>
          </a:r>
          <a:r>
            <a:rPr lang="en-US" sz="2300" kern="1200" dirty="0" err="1">
              <a:sym typeface="Wingdings"/>
            </a:rPr>
            <a:t></a:t>
          </a:r>
          <a:r>
            <a:rPr lang="en-US" sz="2300" kern="1200" dirty="0">
              <a:sym typeface="Wingdings"/>
            </a:rPr>
            <a:t> diazepam </a:t>
          </a:r>
          <a:r>
            <a:rPr lang="en-US" sz="2300" kern="1200" dirty="0" err="1">
              <a:sym typeface="Wingdings"/>
            </a:rPr>
            <a:t>dan</a:t>
          </a:r>
          <a:r>
            <a:rPr lang="en-US" sz="2300" kern="1200" dirty="0">
              <a:sym typeface="Wingdings"/>
            </a:rPr>
            <a:t> </a:t>
          </a:r>
          <a:r>
            <a:rPr lang="en-US" sz="2300" kern="1200" dirty="0" err="1">
              <a:sym typeface="Wingdings"/>
            </a:rPr>
            <a:t>amitriptilin</a:t>
          </a:r>
          <a:endParaRPr lang="en-US" sz="2300" kern="1200" dirty="0"/>
        </a:p>
      </dsp:txBody>
      <dsp:txXfrm>
        <a:off x="460905" y="1047"/>
        <a:ext cx="3479899" cy="2087939"/>
      </dsp:txXfrm>
    </dsp:sp>
    <dsp:sp modelId="{F51ABF38-C603-074E-88D2-E27235EC50E4}">
      <dsp:nvSpPr>
        <dsp:cNvPr id="0" name=""/>
        <dsp:cNvSpPr/>
      </dsp:nvSpPr>
      <dsp:spPr>
        <a:xfrm>
          <a:off x="4288794" y="1047"/>
          <a:ext cx="3479899" cy="208793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Betahistin</a:t>
          </a:r>
          <a:r>
            <a:rPr lang="en-US" sz="2300" kern="1200" dirty="0"/>
            <a:t> </a:t>
          </a:r>
          <a:r>
            <a:rPr lang="en-US" sz="2300" kern="1200" dirty="0" err="1">
              <a:sym typeface="Wingdings"/>
            </a:rPr>
            <a:t></a:t>
          </a:r>
          <a:r>
            <a:rPr lang="en-US" sz="2300" kern="1200" dirty="0">
              <a:sym typeface="Wingdings"/>
            </a:rPr>
            <a:t> </a:t>
          </a:r>
          <a:r>
            <a:rPr lang="en-US" sz="2300" kern="1200" dirty="0" err="1">
              <a:sym typeface="Wingdings"/>
            </a:rPr>
            <a:t>meningkatkan</a:t>
          </a:r>
          <a:r>
            <a:rPr lang="en-US" sz="2300" kern="1200" dirty="0">
              <a:sym typeface="Wingdings"/>
            </a:rPr>
            <a:t> </a:t>
          </a:r>
          <a:r>
            <a:rPr lang="en-US" sz="2300" kern="1200" dirty="0" err="1">
              <a:sym typeface="Wingdings"/>
            </a:rPr>
            <a:t>sirkulasi</a:t>
          </a:r>
          <a:r>
            <a:rPr lang="en-US" sz="2300" kern="1200" dirty="0">
              <a:sym typeface="Wingdings"/>
            </a:rPr>
            <a:t> </a:t>
          </a:r>
          <a:r>
            <a:rPr lang="en-US" sz="2300" kern="1200" dirty="0" err="1">
              <a:sym typeface="Wingdings"/>
            </a:rPr>
            <a:t>darah</a:t>
          </a:r>
          <a:r>
            <a:rPr lang="en-US" sz="2300" kern="1200" dirty="0">
              <a:sym typeface="Wingdings"/>
            </a:rPr>
            <a:t> </a:t>
          </a:r>
          <a:r>
            <a:rPr lang="en-US" sz="2300" kern="1200" dirty="0" err="1">
              <a:sym typeface="Wingdings"/>
            </a:rPr>
            <a:t>di</a:t>
          </a:r>
          <a:r>
            <a:rPr lang="en-US" sz="2300" kern="1200" dirty="0">
              <a:sym typeface="Wingdings"/>
            </a:rPr>
            <a:t> </a:t>
          </a:r>
          <a:r>
            <a:rPr lang="en-US" sz="2300" kern="1200" dirty="0" err="1">
              <a:sym typeface="Wingdings"/>
            </a:rPr>
            <a:t>telinga</a:t>
          </a:r>
          <a:r>
            <a:rPr lang="en-US" sz="2300" kern="1200" dirty="0">
              <a:sym typeface="Wingdings"/>
            </a:rPr>
            <a:t> </a:t>
          </a:r>
          <a:r>
            <a:rPr lang="en-US" sz="2300" kern="1200" dirty="0" err="1">
              <a:sym typeface="Wingdings"/>
            </a:rPr>
            <a:t>dlm</a:t>
          </a:r>
          <a:r>
            <a:rPr lang="en-US" sz="2300" kern="1200" dirty="0">
              <a:sym typeface="Wingdings"/>
            </a:rPr>
            <a:t> &amp; </a:t>
          </a:r>
          <a:r>
            <a:rPr lang="en-US" sz="2300" kern="1200" dirty="0" err="1">
              <a:sym typeface="Wingdings"/>
            </a:rPr>
            <a:t>mempengaruhi</a:t>
          </a:r>
          <a:r>
            <a:rPr lang="en-US" sz="2300" kern="1200" dirty="0">
              <a:sym typeface="Wingdings"/>
            </a:rPr>
            <a:t> </a:t>
          </a:r>
          <a:r>
            <a:rPr lang="en-US" sz="2300" kern="1200" dirty="0" err="1">
              <a:sym typeface="Wingdings"/>
            </a:rPr>
            <a:t>fungsi</a:t>
          </a:r>
          <a:r>
            <a:rPr lang="en-US" sz="2300" kern="1200" dirty="0">
              <a:sym typeface="Wingdings"/>
            </a:rPr>
            <a:t> vestibular </a:t>
          </a:r>
          <a:r>
            <a:rPr lang="en-US" sz="2300" kern="1200" dirty="0" err="1">
              <a:sym typeface="Wingdings"/>
            </a:rPr>
            <a:t>melalui</a:t>
          </a:r>
          <a:r>
            <a:rPr lang="en-US" sz="2300" kern="1200" dirty="0">
              <a:sym typeface="Wingdings"/>
            </a:rPr>
            <a:t> </a:t>
          </a:r>
          <a:r>
            <a:rPr lang="en-US" sz="2300" kern="1200" dirty="0" err="1">
              <a:sym typeface="Wingdings"/>
            </a:rPr>
            <a:t>reseptor</a:t>
          </a:r>
          <a:r>
            <a:rPr lang="en-US" sz="2300" kern="1200" dirty="0">
              <a:sym typeface="Wingdings"/>
            </a:rPr>
            <a:t> H3</a:t>
          </a:r>
          <a:endParaRPr lang="en-US" sz="2300" kern="1200" dirty="0"/>
        </a:p>
      </dsp:txBody>
      <dsp:txXfrm>
        <a:off x="4288794" y="1047"/>
        <a:ext cx="3479899" cy="2087939"/>
      </dsp:txXfrm>
    </dsp:sp>
    <dsp:sp modelId="{CD6686AF-1BF8-5D48-9CF6-422B8E04CA43}">
      <dsp:nvSpPr>
        <dsp:cNvPr id="0" name=""/>
        <dsp:cNvSpPr/>
      </dsp:nvSpPr>
      <dsp:spPr>
        <a:xfrm>
          <a:off x="2374850" y="2436976"/>
          <a:ext cx="3479899" cy="208793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Simptomatik</a:t>
          </a:r>
          <a:r>
            <a:rPr lang="en-US" sz="2300" kern="1200" dirty="0"/>
            <a:t>, </a:t>
          </a:r>
          <a:r>
            <a:rPr lang="en-US" sz="2300" kern="1200" dirty="0" err="1"/>
            <a:t>seperti</a:t>
          </a:r>
          <a:r>
            <a:rPr lang="en-US" sz="2300" kern="1200" dirty="0"/>
            <a:t> anti </a:t>
          </a:r>
          <a:r>
            <a:rPr lang="en-US" sz="2300" kern="1200" dirty="0" err="1"/>
            <a:t>emetik</a:t>
          </a:r>
          <a:endParaRPr lang="en-US" sz="2300" kern="1200" dirty="0"/>
        </a:p>
      </dsp:txBody>
      <dsp:txXfrm>
        <a:off x="2374850"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E395ADB-C6D3-4E38-A52D-3D12C27AE4F1}" type="datetimeFigureOut">
              <a:rPr lang="en-US" smtClean="0"/>
              <a:t>6/15/2021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03B8CA5-4202-43A7-8D29-124823150A20}" type="slidenum">
              <a:rPr lang="en-US" smtClean="0"/>
              <a:t>‹#›</a:t>
            </a:fld>
            <a:endParaRPr lang="en-US"/>
          </a:p>
        </p:txBody>
      </p:sp>
    </p:spTree>
    <p:extLst>
      <p:ext uri="{BB962C8B-B14F-4D97-AF65-F5344CB8AC3E}">
        <p14:creationId xmlns:p14="http://schemas.microsoft.com/office/powerpoint/2010/main" val="226212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B8CA5-4202-43A7-8D29-124823150A20}" type="slidenum">
              <a:rPr lang="en-US" smtClean="0"/>
              <a:t>7</a:t>
            </a:fld>
            <a:endParaRPr lang="en-US"/>
          </a:p>
        </p:txBody>
      </p:sp>
    </p:spTree>
    <p:extLst>
      <p:ext uri="{BB962C8B-B14F-4D97-AF65-F5344CB8AC3E}">
        <p14:creationId xmlns:p14="http://schemas.microsoft.com/office/powerpoint/2010/main" val="146629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B8CA5-4202-43A7-8D29-124823150A20}" type="slidenum">
              <a:rPr lang="en-US" smtClean="0"/>
              <a:t>56</a:t>
            </a:fld>
            <a:endParaRPr lang="en-US"/>
          </a:p>
        </p:txBody>
      </p:sp>
    </p:spTree>
    <p:extLst>
      <p:ext uri="{BB962C8B-B14F-4D97-AF65-F5344CB8AC3E}">
        <p14:creationId xmlns:p14="http://schemas.microsoft.com/office/powerpoint/2010/main" val="245972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432" y="5714997"/>
            <a:ext cx="9116567" cy="1142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6/15/2021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animasi%20anatomi%20telinga%20dalam.avi" TargetMode="Externa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392477-F15E-4533-A9FC-DF0A41F32D71}"/>
              </a:ext>
            </a:extLst>
          </p:cNvPr>
          <p:cNvSpPr txBox="1">
            <a:spLocks/>
          </p:cNvSpPr>
          <p:nvPr/>
        </p:nvSpPr>
        <p:spPr>
          <a:xfrm>
            <a:off x="832485" y="2406595"/>
            <a:ext cx="7475220" cy="2926080"/>
          </a:xfrm>
          <a:prstGeom prst="rect">
            <a:avLst/>
          </a:prstGeom>
        </p:spPr>
        <p:txBody>
          <a:bodyPr>
            <a:normAutofit fontScale="97500"/>
          </a:bodyPr>
          <a:lstStyle>
            <a:lvl1pPr>
              <a:defRPr>
                <a:latin typeface="+mj-lt"/>
                <a:ea typeface="+mj-ea"/>
                <a:cs typeface="+mj-cs"/>
              </a:defRPr>
            </a:lvl1pPr>
          </a:lstStyle>
          <a:p>
            <a:pPr algn="ctr"/>
            <a:r>
              <a:rPr lang="en-US" sz="4000" kern="0" dirty="0" err="1">
                <a:solidFill>
                  <a:sysClr val="windowText" lastClr="000000"/>
                </a:solidFill>
              </a:rPr>
              <a:t>Penyakit</a:t>
            </a:r>
            <a:r>
              <a:rPr lang="en-US" sz="4000" kern="0" dirty="0">
                <a:solidFill>
                  <a:sysClr val="windowText" lastClr="000000"/>
                </a:solidFill>
              </a:rPr>
              <a:t> </a:t>
            </a:r>
            <a:r>
              <a:rPr lang="en-US" sz="4000" kern="0" dirty="0" err="1">
                <a:solidFill>
                  <a:sysClr val="windowText" lastClr="000000"/>
                </a:solidFill>
              </a:rPr>
              <a:t>Telinga</a:t>
            </a:r>
            <a:r>
              <a:rPr lang="en-US" sz="4000" kern="0" dirty="0">
                <a:solidFill>
                  <a:sysClr val="windowText" lastClr="000000"/>
                </a:solidFill>
              </a:rPr>
              <a:t> </a:t>
            </a:r>
            <a:r>
              <a:rPr lang="en-US" sz="4000" kern="0" dirty="0" err="1">
                <a:solidFill>
                  <a:sysClr val="windowText" lastClr="000000"/>
                </a:solidFill>
              </a:rPr>
              <a:t>Dalam</a:t>
            </a:r>
            <a:r>
              <a:rPr lang="en-US" sz="4000" kern="0" dirty="0">
                <a:solidFill>
                  <a:sysClr val="windowText" lastClr="000000"/>
                </a:solidFill>
              </a:rPr>
              <a:t> dan </a:t>
            </a:r>
            <a:r>
              <a:rPr lang="en-US" sz="4000" kern="0" dirty="0" err="1">
                <a:solidFill>
                  <a:sysClr val="windowText" lastClr="000000"/>
                </a:solidFill>
              </a:rPr>
              <a:t>Gangguan</a:t>
            </a:r>
            <a:r>
              <a:rPr lang="en-US" sz="4000" kern="0" dirty="0">
                <a:solidFill>
                  <a:sysClr val="windowText" lastClr="000000"/>
                </a:solidFill>
              </a:rPr>
              <a:t> </a:t>
            </a:r>
            <a:r>
              <a:rPr lang="en-US" sz="4000" kern="0" dirty="0" err="1">
                <a:solidFill>
                  <a:sysClr val="windowText" lastClr="000000"/>
                </a:solidFill>
              </a:rPr>
              <a:t>Keseimbangan</a:t>
            </a:r>
            <a:endParaRPr lang="en-US" sz="4000" kern="0" dirty="0">
              <a:solidFill>
                <a:sysClr val="windowText" lastClr="000000"/>
              </a:solidFill>
            </a:endParaRPr>
          </a:p>
        </p:txBody>
      </p:sp>
      <p:sp>
        <p:nvSpPr>
          <p:cNvPr id="4" name="Subtitle 2">
            <a:extLst>
              <a:ext uri="{FF2B5EF4-FFF2-40B4-BE49-F238E27FC236}">
                <a16:creationId xmlns:a16="http://schemas.microsoft.com/office/drawing/2014/main" id="{67C2F8A2-D516-4F0D-B51F-DFCE84795EB6}"/>
              </a:ext>
            </a:extLst>
          </p:cNvPr>
          <p:cNvSpPr txBox="1">
            <a:spLocks/>
          </p:cNvSpPr>
          <p:nvPr/>
        </p:nvSpPr>
        <p:spPr>
          <a:xfrm>
            <a:off x="1282148" y="3869635"/>
            <a:ext cx="6575895" cy="138816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kern="0" dirty="0">
                <a:solidFill>
                  <a:sysClr val="windowText" lastClr="000000"/>
                </a:solidFill>
              </a:rPr>
              <a:t>Dr. </a:t>
            </a:r>
            <a:r>
              <a:rPr lang="en-US" kern="0" dirty="0" err="1">
                <a:solidFill>
                  <a:sysClr val="windowText" lastClr="000000"/>
                </a:solidFill>
              </a:rPr>
              <a:t>Rizka</a:t>
            </a:r>
            <a:r>
              <a:rPr lang="en-US" kern="0" dirty="0">
                <a:solidFill>
                  <a:sysClr val="windowText" lastClr="000000"/>
                </a:solidFill>
              </a:rPr>
              <a:t> </a:t>
            </a:r>
            <a:r>
              <a:rPr lang="en-US" kern="0" dirty="0" err="1">
                <a:solidFill>
                  <a:sysClr val="windowText" lastClr="000000"/>
                </a:solidFill>
              </a:rPr>
              <a:t>Fakhriani</a:t>
            </a:r>
            <a:r>
              <a:rPr lang="en-US" kern="0" dirty="0">
                <a:solidFill>
                  <a:sysClr val="windowText" lastClr="000000"/>
                </a:solidFill>
              </a:rPr>
              <a:t>, MMR, </a:t>
            </a:r>
            <a:r>
              <a:rPr lang="en-US" kern="0" dirty="0" err="1">
                <a:solidFill>
                  <a:sysClr val="windowText" lastClr="000000"/>
                </a:solidFill>
              </a:rPr>
              <a:t>Sp.THT</a:t>
            </a:r>
            <a:r>
              <a:rPr lang="en-US" kern="0" dirty="0">
                <a:solidFill>
                  <a:sysClr val="windowText" lastClr="000000"/>
                </a:solidFill>
              </a:rPr>
              <a:t>-KL</a:t>
            </a:r>
          </a:p>
          <a:p>
            <a:pPr algn="ctr"/>
            <a:r>
              <a:rPr lang="en-US" kern="0" dirty="0" err="1">
                <a:solidFill>
                  <a:sysClr val="windowText" lastClr="000000"/>
                </a:solidFill>
              </a:rPr>
              <a:t>Bagian</a:t>
            </a:r>
            <a:r>
              <a:rPr lang="en-US" kern="0" dirty="0">
                <a:solidFill>
                  <a:sysClr val="windowText" lastClr="000000"/>
                </a:solidFill>
              </a:rPr>
              <a:t> IK-THT-KL </a:t>
            </a:r>
          </a:p>
          <a:p>
            <a:pPr algn="ctr"/>
            <a:r>
              <a:rPr lang="en-US" kern="0" dirty="0">
                <a:solidFill>
                  <a:sysClr val="windowText" lastClr="000000"/>
                </a:solidFill>
              </a:rPr>
              <a:t>FKIK UMY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77AF-B040-4CE3-9A0D-E4B49B189F1F}"/>
              </a:ext>
            </a:extLst>
          </p:cNvPr>
          <p:cNvSpPr txBox="1">
            <a:spLocks/>
          </p:cNvSpPr>
          <p:nvPr/>
        </p:nvSpPr>
        <p:spPr>
          <a:xfrm>
            <a:off x="857250" y="609600"/>
            <a:ext cx="7406640" cy="1356360"/>
          </a:xfrm>
          <a:prstGeom prst="rect">
            <a:avLst/>
          </a:prstGeom>
        </p:spPr>
        <p:txBody>
          <a:bodyPr>
            <a:normAutofit/>
          </a:bodyPr>
          <a:lstStyle>
            <a:lvl1pPr>
              <a:defRPr>
                <a:latin typeface="+mj-lt"/>
                <a:ea typeface="+mj-ea"/>
                <a:cs typeface="+mj-cs"/>
              </a:defRPr>
            </a:lvl1pPr>
          </a:lstStyle>
          <a:p>
            <a:r>
              <a:rPr lang="en-US" sz="4000" b="1" kern="0">
                <a:solidFill>
                  <a:sysClr val="windowText" lastClr="000000"/>
                </a:solidFill>
              </a:rPr>
              <a:t>Sudden Deafness</a:t>
            </a:r>
            <a:endParaRPr lang="en-US" sz="4000" b="1" kern="0" dirty="0">
              <a:solidFill>
                <a:sysClr val="windowText" lastClr="000000"/>
              </a:solidFill>
            </a:endParaRPr>
          </a:p>
        </p:txBody>
      </p:sp>
      <p:sp>
        <p:nvSpPr>
          <p:cNvPr id="3" name="Content Placeholder 2">
            <a:extLst>
              <a:ext uri="{FF2B5EF4-FFF2-40B4-BE49-F238E27FC236}">
                <a16:creationId xmlns:a16="http://schemas.microsoft.com/office/drawing/2014/main" id="{7504E464-DF89-49E3-9507-D89A2299D254}"/>
              </a:ext>
            </a:extLst>
          </p:cNvPr>
          <p:cNvSpPr txBox="1">
            <a:spLocks/>
          </p:cNvSpPr>
          <p:nvPr/>
        </p:nvSpPr>
        <p:spPr>
          <a:xfrm>
            <a:off x="571472" y="1928802"/>
            <a:ext cx="4038600" cy="4525963"/>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a:solidFill>
                  <a:sysClr val="windowText" lastClr="000000"/>
                </a:solidFill>
                <a:latin typeface="Times New Roman" pitchFamily="18" charset="0"/>
                <a:cs typeface="Times New Roman" pitchFamily="18" charset="0"/>
              </a:rPr>
              <a:t>tuli yang terjadi secara tiba-tiba, bersifat sensorineural dan penyebabnya tidak dapat langsung diketahui, biasanya terjadi pada satu telinga</a:t>
            </a:r>
            <a:endParaRPr lang="en-US" sz="2400" kern="0" dirty="0">
              <a:solidFill>
                <a:sysClr val="windowText" lastClr="000000"/>
              </a:solidFill>
              <a:latin typeface="Times New Roman" pitchFamily="18" charset="0"/>
              <a:cs typeface="Times New Roman" pitchFamily="18" charset="0"/>
            </a:endParaRPr>
          </a:p>
        </p:txBody>
      </p:sp>
      <p:sp>
        <p:nvSpPr>
          <p:cNvPr id="4" name="Content Placeholder 3">
            <a:extLst>
              <a:ext uri="{FF2B5EF4-FFF2-40B4-BE49-F238E27FC236}">
                <a16:creationId xmlns:a16="http://schemas.microsoft.com/office/drawing/2014/main" id="{880BD20B-C0B1-412A-BDA2-EBC5C73D8329}"/>
              </a:ext>
            </a:extLst>
          </p:cNvPr>
          <p:cNvSpPr txBox="1">
            <a:spLocks/>
          </p:cNvSpPr>
          <p:nvPr/>
        </p:nvSpPr>
        <p:spPr>
          <a:xfrm>
            <a:off x="4786314" y="1928802"/>
            <a:ext cx="4038600" cy="4525963"/>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a:solidFill>
                  <a:sysClr val="windowText" lastClr="000000"/>
                </a:solidFill>
                <a:latin typeface="Times New Roman" pitchFamily="18" charset="0"/>
                <a:cs typeface="Times New Roman" pitchFamily="18" charset="0"/>
              </a:rPr>
              <a:t>gangguan pendengaran sensorineural yang lebih besar dari 30 dB lebih dari 3 frekuensi yang berdekatan pada audiometric dan terjadi dalam periode 3 hari</a:t>
            </a:r>
          </a:p>
          <a:p>
            <a:endParaRPr lang="en-US" sz="2400" kern="0" dirty="0">
              <a:solidFill>
                <a:sysClr val="windowText" lastClr="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E741-E32D-4B74-8CE5-625E85A96313}"/>
              </a:ext>
            </a:extLst>
          </p:cNvPr>
          <p:cNvSpPr txBox="1">
            <a:spLocks/>
          </p:cNvSpPr>
          <p:nvPr/>
        </p:nvSpPr>
        <p:spPr>
          <a:xfrm>
            <a:off x="857250" y="609600"/>
            <a:ext cx="7406640" cy="1356360"/>
          </a:xfrm>
          <a:prstGeom prst="rect">
            <a:avLst/>
          </a:prstGeom>
        </p:spPr>
        <p:txBody>
          <a:bodyPr>
            <a:normAutofit/>
          </a:bodyPr>
          <a:lstStyle>
            <a:lvl1pPr>
              <a:defRPr>
                <a:latin typeface="+mj-lt"/>
                <a:ea typeface="+mj-ea"/>
                <a:cs typeface="+mj-cs"/>
              </a:defRPr>
            </a:lvl1pPr>
          </a:lstStyle>
          <a:p>
            <a:r>
              <a:rPr lang="en-US" sz="4000" b="1" kern="0">
                <a:solidFill>
                  <a:sysClr val="windowText" lastClr="000000"/>
                </a:solidFill>
                <a:latin typeface="Times New Roman" pitchFamily="18" charset="0"/>
                <a:cs typeface="Times New Roman" pitchFamily="18" charset="0"/>
              </a:rPr>
              <a:t>Epidemiologi</a:t>
            </a:r>
            <a:endParaRPr lang="en-US" sz="4000" b="1" kern="0" dirty="0">
              <a:solidFill>
                <a:sysClr val="windowText" lastClr="0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2D05A345-C123-4AF0-A178-551F6FFCA611}"/>
              </a:ext>
            </a:extLst>
          </p:cNvPr>
          <p:cNvSpPr txBox="1">
            <a:spLocks/>
          </p:cNvSpPr>
          <p:nvPr/>
        </p:nvSpPr>
        <p:spPr>
          <a:xfrm>
            <a:off x="857251" y="20574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a:solidFill>
                  <a:sysClr val="windowText" lastClr="000000"/>
                </a:solidFill>
                <a:latin typeface="Times New Roman" pitchFamily="18" charset="0"/>
                <a:cs typeface="Times New Roman" pitchFamily="18" charset="0"/>
              </a:rPr>
              <a:t>AS </a:t>
            </a:r>
            <a:r>
              <a:rPr lang="en-US" sz="2400" kern="0">
                <a:solidFill>
                  <a:sysClr val="windowText" lastClr="000000"/>
                </a:solidFill>
                <a:latin typeface="Times New Roman" pitchFamily="18" charset="0"/>
                <a:cs typeface="Times New Roman" pitchFamily="18" charset="0"/>
                <a:sym typeface="Wingdings" pitchFamily="2" charset="2"/>
              </a:rPr>
              <a:t> </a:t>
            </a:r>
            <a:r>
              <a:rPr lang="en-US" sz="2400" kern="0">
                <a:solidFill>
                  <a:sysClr val="windowText" lastClr="000000"/>
                </a:solidFill>
                <a:latin typeface="Times New Roman" pitchFamily="18" charset="0"/>
                <a:cs typeface="Times New Roman" pitchFamily="18" charset="0"/>
              </a:rPr>
              <a:t> 5-20 kasus tuli mendadak per 100.000 penduduk per tahun</a:t>
            </a:r>
          </a:p>
          <a:p>
            <a:r>
              <a:rPr lang="en-US" sz="2400" kern="0">
                <a:solidFill>
                  <a:sysClr val="windowText" lastClr="000000"/>
                </a:solidFill>
                <a:latin typeface="Times New Roman" pitchFamily="18" charset="0"/>
                <a:cs typeface="Times New Roman" pitchFamily="18" charset="0"/>
              </a:rPr>
              <a:t>(Hadjar E) Jakarta </a:t>
            </a:r>
            <a:r>
              <a:rPr lang="en-US" sz="2400" kern="0">
                <a:solidFill>
                  <a:sysClr val="windowText" lastClr="000000"/>
                </a:solidFill>
                <a:latin typeface="Times New Roman" pitchFamily="18" charset="0"/>
                <a:cs typeface="Times New Roman" pitchFamily="18" charset="0"/>
                <a:sym typeface="Wingdings" pitchFamily="2" charset="2"/>
              </a:rPr>
              <a:t></a:t>
            </a:r>
            <a:r>
              <a:rPr lang="en-US" sz="2400" kern="0">
                <a:solidFill>
                  <a:sysClr val="windowText" lastClr="000000"/>
                </a:solidFill>
                <a:latin typeface="Times New Roman" pitchFamily="18" charset="0"/>
                <a:cs typeface="Times New Roman" pitchFamily="18" charset="0"/>
              </a:rPr>
              <a:t>1999 - 2001 terdapat 262 pasien tuli mendadak </a:t>
            </a:r>
            <a:r>
              <a:rPr lang="en-US" sz="2400" kern="0">
                <a:solidFill>
                  <a:sysClr val="windowText" lastClr="000000"/>
                </a:solidFill>
                <a:latin typeface="Times New Roman" pitchFamily="18" charset="0"/>
                <a:cs typeface="Times New Roman" pitchFamily="18" charset="0"/>
                <a:sym typeface="Wingdings" pitchFamily="2" charset="2"/>
              </a:rPr>
              <a:t> </a:t>
            </a:r>
            <a:r>
              <a:rPr lang="en-US" sz="2400" kern="0">
                <a:solidFill>
                  <a:sysClr val="windowText" lastClr="000000"/>
                </a:solidFill>
                <a:latin typeface="Times New Roman" pitchFamily="18" charset="0"/>
                <a:cs typeface="Times New Roman" pitchFamily="18" charset="0"/>
              </a:rPr>
              <a:t>6,24% dari seluruh penderita ketulian dan 10% dari tuli sensorineural dan 36% dari penderita tuli akibat kelainan vaskuler.</a:t>
            </a:r>
            <a:endParaRPr lang="en-US" sz="2400" kern="0" dirty="0">
              <a:solidFill>
                <a:sysClr val="windowText" lastClr="00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CE403-4792-4770-B43B-1B64361A0EF9}"/>
              </a:ext>
            </a:extLst>
          </p:cNvPr>
          <p:cNvSpPr txBox="1">
            <a:spLocks/>
          </p:cNvSpPr>
          <p:nvPr/>
        </p:nvSpPr>
        <p:spPr>
          <a:xfrm>
            <a:off x="857250" y="609600"/>
            <a:ext cx="7406640" cy="1356360"/>
          </a:xfrm>
          <a:prstGeom prst="rect">
            <a:avLst/>
          </a:prstGeom>
        </p:spPr>
        <p:txBody>
          <a:bodyPr>
            <a:normAutofit/>
          </a:bodyPr>
          <a:lstStyle>
            <a:lvl1pPr>
              <a:defRPr>
                <a:latin typeface="+mj-lt"/>
                <a:ea typeface="+mj-ea"/>
                <a:cs typeface="+mj-cs"/>
              </a:defRPr>
            </a:lvl1pPr>
          </a:lstStyle>
          <a:p>
            <a:r>
              <a:rPr lang="en-US" sz="4000" b="1" kern="0">
                <a:solidFill>
                  <a:sysClr val="windowText" lastClr="000000"/>
                </a:solidFill>
                <a:latin typeface="Times New Roman" pitchFamily="18" charset="0"/>
                <a:cs typeface="Times New Roman" pitchFamily="18" charset="0"/>
              </a:rPr>
              <a:t>Etiologi</a:t>
            </a:r>
            <a:endParaRPr lang="en-US" sz="4000" b="1" kern="0" dirty="0">
              <a:solidFill>
                <a:sysClr val="windowText" lastClr="0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47EB5AD6-7988-4E4D-AB21-A64E2FCCD41A}"/>
              </a:ext>
            </a:extLst>
          </p:cNvPr>
          <p:cNvSpPr txBox="1">
            <a:spLocks/>
          </p:cNvSpPr>
          <p:nvPr/>
        </p:nvSpPr>
        <p:spPr>
          <a:xfrm>
            <a:off x="857251" y="2057400"/>
            <a:ext cx="7404653" cy="40386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2400" kern="0" dirty="0" err="1">
                <a:solidFill>
                  <a:sysClr val="windowText" lastClr="000000"/>
                </a:solidFill>
                <a:latin typeface="Times New Roman" pitchFamily="18" charset="0"/>
                <a:cs typeface="Times New Roman" pitchFamily="18" charset="0"/>
              </a:rPr>
              <a:t>Infeksi</a:t>
            </a:r>
            <a:r>
              <a:rPr lang="en-US" sz="2400" kern="0" dirty="0">
                <a:solidFill>
                  <a:sysClr val="windowText" lastClr="000000"/>
                </a:solidFill>
                <a:latin typeface="Times New Roman" pitchFamily="18" charset="0"/>
                <a:cs typeface="Times New Roman" pitchFamily="18" charset="0"/>
              </a:rPr>
              <a:t> virus</a:t>
            </a:r>
          </a:p>
          <a:p>
            <a:pPr marL="342900" indent="-342900">
              <a:buFont typeface="Arial" panose="020B0604020202020204" pitchFamily="34" charset="0"/>
              <a:buChar char="•"/>
            </a:pPr>
            <a:r>
              <a:rPr lang="en-US" sz="2400" kern="0" dirty="0" err="1">
                <a:solidFill>
                  <a:sysClr val="windowText" lastClr="000000"/>
                </a:solidFill>
                <a:latin typeface="Times New Roman" pitchFamily="18" charset="0"/>
                <a:cs typeface="Times New Roman" pitchFamily="18" charset="0"/>
              </a:rPr>
              <a:t>Iskemia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koklea</a:t>
            </a:r>
            <a:endParaRPr lang="en-US" sz="2400" kern="0" dirty="0">
              <a:solidFill>
                <a:sysClr val="windowText" lastClr="000000"/>
              </a:solidFill>
              <a:latin typeface="Times New Roman" pitchFamily="18" charset="0"/>
              <a:cs typeface="Times New Roman" pitchFamily="18" charset="0"/>
            </a:endParaRPr>
          </a:p>
          <a:p>
            <a:pPr marL="342900" indent="-342900">
              <a:buFont typeface="Arial" panose="020B0604020202020204" pitchFamily="34" charset="0"/>
              <a:buChar char="•"/>
            </a:pPr>
            <a:r>
              <a:rPr lang="en-US" sz="2400" kern="0" dirty="0">
                <a:solidFill>
                  <a:sysClr val="windowText" lastClr="000000"/>
                </a:solidFill>
                <a:latin typeface="Times New Roman" pitchFamily="18" charset="0"/>
                <a:cs typeface="Times New Roman" pitchFamily="18" charset="0"/>
              </a:rPr>
              <a:t>Trauma </a:t>
            </a:r>
            <a:r>
              <a:rPr lang="en-US" sz="2400" kern="0" dirty="0" err="1">
                <a:solidFill>
                  <a:sysClr val="windowText" lastClr="000000"/>
                </a:solidFill>
                <a:latin typeface="Times New Roman" pitchFamily="18" charset="0"/>
                <a:cs typeface="Times New Roman" pitchFamily="18" charset="0"/>
              </a:rPr>
              <a:t>kepala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pajanan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bising</a:t>
            </a:r>
            <a:r>
              <a:rPr lang="en-US" sz="2400" kern="0" dirty="0">
                <a:solidFill>
                  <a:sysClr val="windowText" lastClr="000000"/>
                </a:solidFill>
                <a:latin typeface="Times New Roman" pitchFamily="18" charset="0"/>
                <a:cs typeface="Times New Roman" pitchFamily="18" charset="0"/>
              </a:rPr>
              <a:t> yang </a:t>
            </a:r>
            <a:r>
              <a:rPr lang="en-US" sz="2400" kern="0" dirty="0" err="1">
                <a:solidFill>
                  <a:sysClr val="windowText" lastClr="000000"/>
                </a:solidFill>
                <a:latin typeface="Times New Roman" pitchFamily="18" charset="0"/>
                <a:cs typeface="Times New Roman" pitchFamily="18" charset="0"/>
              </a:rPr>
              <a:t>keras</a:t>
            </a:r>
            <a:endParaRPr lang="en-US" sz="2400" kern="0" dirty="0">
              <a:solidFill>
                <a:sysClr val="windowText" lastClr="000000"/>
              </a:solidFill>
              <a:latin typeface="Times New Roman" pitchFamily="18" charset="0"/>
              <a:cs typeface="Times New Roman" pitchFamily="18" charset="0"/>
            </a:endParaRPr>
          </a:p>
          <a:p>
            <a:pPr marL="342900" indent="-342900">
              <a:buFont typeface="Arial" panose="020B0604020202020204" pitchFamily="34" charset="0"/>
              <a:buChar char="•"/>
            </a:pPr>
            <a:r>
              <a:rPr lang="en-US" sz="2400" kern="0" dirty="0" err="1">
                <a:solidFill>
                  <a:sysClr val="windowText" lastClr="000000"/>
                </a:solidFill>
                <a:latin typeface="Times New Roman" pitchFamily="18" charset="0"/>
                <a:cs typeface="Times New Roman" pitchFamily="18" charset="0"/>
              </a:rPr>
              <a:t>Perubahan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tekanan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atmosfir</a:t>
            </a:r>
            <a:endParaRPr lang="en-US" sz="2400" kern="0" dirty="0">
              <a:solidFill>
                <a:sysClr val="windowText" lastClr="000000"/>
              </a:solidFill>
              <a:latin typeface="Times New Roman" pitchFamily="18" charset="0"/>
              <a:cs typeface="Times New Roman" pitchFamily="18" charset="0"/>
            </a:endParaRPr>
          </a:p>
          <a:p>
            <a:pPr marL="342900" indent="-342900">
              <a:buFont typeface="Arial" panose="020B0604020202020204" pitchFamily="34" charset="0"/>
              <a:buChar char="•"/>
            </a:pPr>
            <a:r>
              <a:rPr lang="en-US" sz="2400" kern="0" dirty="0" err="1">
                <a:solidFill>
                  <a:sysClr val="windowText" lastClr="000000"/>
                </a:solidFill>
                <a:latin typeface="Times New Roman" pitchFamily="18" charset="0"/>
                <a:cs typeface="Times New Roman" pitchFamily="18" charset="0"/>
              </a:rPr>
              <a:t>Penyakit</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autoimun</a:t>
            </a:r>
            <a:endParaRPr lang="en-US" sz="2400" kern="0" dirty="0">
              <a:solidFill>
                <a:sysClr val="windowText" lastClr="000000"/>
              </a:solidFill>
              <a:latin typeface="Times New Roman" pitchFamily="18" charset="0"/>
              <a:cs typeface="Times New Roman" pitchFamily="18" charset="0"/>
            </a:endParaRPr>
          </a:p>
          <a:p>
            <a:pPr marL="342900" indent="-342900">
              <a:buFont typeface="Arial" panose="020B0604020202020204" pitchFamily="34" charset="0"/>
              <a:buChar char="•"/>
            </a:pPr>
            <a:r>
              <a:rPr lang="en-US" sz="2400" kern="0" dirty="0" err="1">
                <a:solidFill>
                  <a:sysClr val="windowText" lastClr="000000"/>
                </a:solidFill>
                <a:latin typeface="Times New Roman" pitchFamily="18" charset="0"/>
                <a:cs typeface="Times New Roman" pitchFamily="18" charset="0"/>
              </a:rPr>
              <a:t>Obat</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ototoksik</a:t>
            </a:r>
            <a:endParaRPr lang="en-US" sz="2400" kern="0" dirty="0">
              <a:solidFill>
                <a:sysClr val="windowText" lastClr="000000"/>
              </a:solidFill>
              <a:latin typeface="Times New Roman" pitchFamily="18" charset="0"/>
              <a:cs typeface="Times New Roman" pitchFamily="18" charset="0"/>
            </a:endParaRPr>
          </a:p>
          <a:p>
            <a:pPr marL="342900" indent="-342900">
              <a:buFont typeface="Arial" panose="020B0604020202020204" pitchFamily="34" charset="0"/>
              <a:buChar char="•"/>
            </a:pPr>
            <a:r>
              <a:rPr lang="en-US" sz="2400" kern="0" dirty="0" err="1">
                <a:solidFill>
                  <a:sysClr val="windowText" lastClr="000000"/>
                </a:solidFill>
                <a:latin typeface="Times New Roman" pitchFamily="18" charset="0"/>
                <a:cs typeface="Times New Roman" pitchFamily="18" charset="0"/>
              </a:rPr>
              <a:t>Penyakit</a:t>
            </a:r>
            <a:r>
              <a:rPr lang="en-US" sz="2400" kern="0" dirty="0">
                <a:solidFill>
                  <a:sysClr val="windowText" lastClr="000000"/>
                </a:solidFill>
                <a:latin typeface="Times New Roman" pitchFamily="18" charset="0"/>
                <a:cs typeface="Times New Roman" pitchFamily="18" charset="0"/>
              </a:rPr>
              <a:t> Meniere</a:t>
            </a:r>
          </a:p>
          <a:p>
            <a:pPr marL="342900" indent="-342900">
              <a:buFont typeface="Arial" panose="020B0604020202020204" pitchFamily="34" charset="0"/>
              <a:buChar char="•"/>
            </a:pPr>
            <a:r>
              <a:rPr lang="en-US" sz="2400" kern="0" dirty="0" err="1">
                <a:solidFill>
                  <a:sysClr val="windowText" lastClr="000000"/>
                </a:solidFill>
                <a:latin typeface="Times New Roman" pitchFamily="18" charset="0"/>
                <a:cs typeface="Times New Roman" pitchFamily="18" charset="0"/>
              </a:rPr>
              <a:t>Masalah</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sirkulatorik</a:t>
            </a:r>
            <a:endParaRPr lang="en-US" sz="2400" kern="0" dirty="0">
              <a:solidFill>
                <a:sysClr val="windowText" lastClr="000000"/>
              </a:solidFill>
              <a:latin typeface="Times New Roman" pitchFamily="18" charset="0"/>
              <a:cs typeface="Times New Roman" pitchFamily="18" charset="0"/>
            </a:endParaRPr>
          </a:p>
          <a:p>
            <a:pPr marL="342900" indent="-342900">
              <a:buFont typeface="Arial" panose="020B0604020202020204" pitchFamily="34" charset="0"/>
              <a:buChar char="•"/>
            </a:pPr>
            <a:r>
              <a:rPr lang="en-US" sz="2400" kern="0" dirty="0">
                <a:solidFill>
                  <a:sysClr val="windowText" lastClr="000000"/>
                </a:solidFill>
                <a:latin typeface="Times New Roman" pitchFamily="18" charset="0"/>
                <a:cs typeface="Times New Roman" pitchFamily="18" charset="0"/>
              </a:rPr>
              <a:t>Neuroma </a:t>
            </a:r>
            <a:r>
              <a:rPr lang="en-US" sz="2400" kern="0" dirty="0" err="1">
                <a:solidFill>
                  <a:sysClr val="windowText" lastClr="000000"/>
                </a:solidFill>
                <a:latin typeface="Times New Roman" pitchFamily="18" charset="0"/>
                <a:cs typeface="Times New Roman" pitchFamily="18" charset="0"/>
              </a:rPr>
              <a:t>akustik</a:t>
            </a:r>
            <a:endParaRPr lang="en-US" sz="2400" kern="0" dirty="0">
              <a:solidFill>
                <a:sysClr val="windowText" lastClr="00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530C-F507-4290-A99B-D3B0810B71FD}"/>
              </a:ext>
            </a:extLst>
          </p:cNvPr>
          <p:cNvSpPr txBox="1">
            <a:spLocks/>
          </p:cNvSpPr>
          <p:nvPr/>
        </p:nvSpPr>
        <p:spPr>
          <a:xfrm>
            <a:off x="857250" y="609600"/>
            <a:ext cx="7406640" cy="1356360"/>
          </a:xfrm>
          <a:prstGeom prst="rect">
            <a:avLst/>
          </a:prstGeom>
        </p:spPr>
        <p:txBody>
          <a:bodyPr>
            <a:normAutofit/>
          </a:bodyPr>
          <a:lstStyle>
            <a:lvl1pPr>
              <a:defRPr>
                <a:latin typeface="+mj-lt"/>
                <a:ea typeface="+mj-ea"/>
                <a:cs typeface="+mj-cs"/>
              </a:defRPr>
            </a:lvl1pPr>
          </a:lstStyle>
          <a:p>
            <a:r>
              <a:rPr lang="en-US" sz="4000" b="1" kern="0">
                <a:solidFill>
                  <a:sysClr val="windowText" lastClr="000000"/>
                </a:solidFill>
                <a:latin typeface="Times New Roman" pitchFamily="18" charset="0"/>
                <a:cs typeface="Times New Roman" pitchFamily="18" charset="0"/>
              </a:rPr>
              <a:t>Patogenesis</a:t>
            </a:r>
            <a:endParaRPr lang="en-US" sz="4000" b="1" kern="0" dirty="0">
              <a:solidFill>
                <a:sysClr val="windowText" lastClr="0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5B148BDF-B785-4009-B2C5-B1D718BB4346}"/>
              </a:ext>
            </a:extLst>
          </p:cNvPr>
          <p:cNvSpPr txBox="1">
            <a:spLocks/>
          </p:cNvSpPr>
          <p:nvPr/>
        </p:nvSpPr>
        <p:spPr>
          <a:xfrm>
            <a:off x="857250" y="2057399"/>
            <a:ext cx="3566160" cy="402336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a:solidFill>
                  <a:sysClr val="windowText" lastClr="000000"/>
                </a:solidFill>
                <a:latin typeface="Times New Roman" pitchFamily="18" charset="0"/>
                <a:cs typeface="Times New Roman" pitchFamily="18" charset="0"/>
              </a:rPr>
              <a:t>17-33% penderita tuli mendadak baru menderita penyakit virus. Pemeriksaan histopatologis tulang temporal, gambaran kehilangan sel rambut dan sel penyokong, atrofi mebran tektoria, atrofi stria vaskularis dan kehilangan neuron sesuai dengan kerusakan akibat virus</a:t>
            </a:r>
            <a:endParaRPr lang="en-US" sz="2400" kern="0" dirty="0">
              <a:solidFill>
                <a:sysClr val="windowText" lastClr="000000"/>
              </a:solidFill>
              <a:latin typeface="Times New Roman" pitchFamily="18" charset="0"/>
              <a:cs typeface="Times New Roman" pitchFamily="18" charset="0"/>
            </a:endParaRPr>
          </a:p>
        </p:txBody>
      </p:sp>
      <p:sp>
        <p:nvSpPr>
          <p:cNvPr id="4" name="Content Placeholder 3">
            <a:extLst>
              <a:ext uri="{FF2B5EF4-FFF2-40B4-BE49-F238E27FC236}">
                <a16:creationId xmlns:a16="http://schemas.microsoft.com/office/drawing/2014/main" id="{1C02E0D7-4F72-4E6F-80BC-5B5F0EFB6BC2}"/>
              </a:ext>
            </a:extLst>
          </p:cNvPr>
          <p:cNvSpPr txBox="1">
            <a:spLocks/>
          </p:cNvSpPr>
          <p:nvPr/>
        </p:nvSpPr>
        <p:spPr>
          <a:xfrm>
            <a:off x="4700709" y="2057400"/>
            <a:ext cx="3566160" cy="402336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a:solidFill>
                  <a:sysClr val="windowText" lastClr="000000"/>
                </a:solidFill>
                <a:latin typeface="Times New Roman" pitchFamily="18" charset="0"/>
                <a:cs typeface="Times New Roman" pitchFamily="18" charset="0"/>
              </a:rPr>
              <a:t>Gangguan vascular. Fungsi koklea sensitive terhadap perubahan suplai darah. Gangguan vaskuler koklea akibat thrombosis, embolus, penurunan aliran darah atau vasospasme adalah etiologi tuli mendadak</a:t>
            </a:r>
          </a:p>
          <a:p>
            <a:endParaRPr lang="en-US" sz="2400"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547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Hasil gambar untuk patofisiologi tuli mendadak">
            <a:extLst>
              <a:ext uri="{FF2B5EF4-FFF2-40B4-BE49-F238E27FC236}">
                <a16:creationId xmlns:a16="http://schemas.microsoft.com/office/drawing/2014/main" id="{74A20F25-4B49-49CE-A4EC-1F303F8BD22E}"/>
              </a:ext>
            </a:extLst>
          </p:cNvPr>
          <p:cNvPicPr>
            <a:picLocks/>
          </p:cNvPicPr>
          <p:nvPr/>
        </p:nvPicPr>
        <p:blipFill>
          <a:blip r:embed="rId2">
            <a:lum contrast="40000"/>
          </a:blip>
          <a:srcRect/>
          <a:stretch>
            <a:fillRect/>
          </a:stretch>
        </p:blipFill>
        <p:spPr bwMode="auto">
          <a:xfrm>
            <a:off x="1143000" y="0"/>
            <a:ext cx="8001000" cy="6858000"/>
          </a:xfrm>
          <a:prstGeom prst="rect">
            <a:avLst/>
          </a:prstGeom>
          <a:noFill/>
          <a:ln w="9525">
            <a:noFill/>
            <a:miter lim="800000"/>
            <a:headEnd/>
            <a:tailEnd/>
          </a:ln>
        </p:spPr>
      </p:pic>
    </p:spTree>
    <p:extLst>
      <p:ext uri="{BB962C8B-B14F-4D97-AF65-F5344CB8AC3E}">
        <p14:creationId xmlns:p14="http://schemas.microsoft.com/office/powerpoint/2010/main" val="397836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8DBF-B8BF-48A9-A927-C935DB259763}"/>
              </a:ext>
            </a:extLst>
          </p:cNvPr>
          <p:cNvSpPr txBox="1">
            <a:spLocks/>
          </p:cNvSpPr>
          <p:nvPr/>
        </p:nvSpPr>
        <p:spPr>
          <a:xfrm>
            <a:off x="857250" y="609600"/>
            <a:ext cx="7406640" cy="1356360"/>
          </a:xfrm>
          <a:prstGeom prst="rect">
            <a:avLst/>
          </a:prstGeom>
        </p:spPr>
        <p:txBody>
          <a:bodyPr>
            <a:normAutofit/>
          </a:bodyPr>
          <a:lstStyle>
            <a:lvl1pPr>
              <a:defRPr>
                <a:latin typeface="+mj-lt"/>
                <a:ea typeface="+mj-ea"/>
                <a:cs typeface="+mj-cs"/>
              </a:defRPr>
            </a:lvl1pPr>
          </a:lstStyle>
          <a:p>
            <a:r>
              <a:rPr lang="en-US" sz="4000" b="1" kern="0">
                <a:solidFill>
                  <a:sysClr val="windowText" lastClr="000000"/>
                </a:solidFill>
                <a:latin typeface="Times New Roman" pitchFamily="18" charset="0"/>
                <a:cs typeface="Times New Roman" pitchFamily="18" charset="0"/>
              </a:rPr>
              <a:t>Diagnosis</a:t>
            </a:r>
            <a:endParaRPr lang="en-US" sz="4000" b="1" kern="0" dirty="0">
              <a:solidFill>
                <a:sysClr val="windowText" lastClr="0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3DDB9B65-A4FC-4FAC-A498-825DCAE8A081}"/>
              </a:ext>
            </a:extLst>
          </p:cNvPr>
          <p:cNvSpPr txBox="1">
            <a:spLocks/>
          </p:cNvSpPr>
          <p:nvPr/>
        </p:nvSpPr>
        <p:spPr>
          <a:xfrm>
            <a:off x="869673" y="1600200"/>
            <a:ext cx="7404653" cy="40386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a:solidFill>
                  <a:sysClr val="windowText" lastClr="000000"/>
                </a:solidFill>
                <a:latin typeface="Times New Roman" pitchFamily="18" charset="0"/>
                <a:cs typeface="Times New Roman" pitchFamily="18" charset="0"/>
              </a:rPr>
              <a:t>Anamnesis</a:t>
            </a:r>
          </a:p>
          <a:p>
            <a:pPr lvl="1"/>
            <a:r>
              <a:rPr lang="en-US" sz="2400" kern="0" dirty="0" err="1">
                <a:solidFill>
                  <a:sysClr val="windowText" lastClr="000000"/>
                </a:solidFill>
                <a:latin typeface="Times New Roman" pitchFamily="18" charset="0"/>
                <a:cs typeface="Times New Roman" pitchFamily="18" charset="0"/>
              </a:rPr>
              <a:t>Kehilangan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pendengaran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tiba-tiba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biasanya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atu</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telinga</a:t>
            </a:r>
            <a:r>
              <a:rPr lang="en-US" sz="2400" kern="0" dirty="0">
                <a:solidFill>
                  <a:sysClr val="windowText" lastClr="000000"/>
                </a:solidFill>
                <a:latin typeface="Times New Roman" pitchFamily="18" charset="0"/>
                <a:cs typeface="Times New Roman" pitchFamily="18" charset="0"/>
              </a:rPr>
              <a:t> yang </a:t>
            </a:r>
            <a:r>
              <a:rPr lang="en-US" sz="2400" kern="0" dirty="0" err="1">
                <a:solidFill>
                  <a:sysClr val="windowText" lastClr="000000"/>
                </a:solidFill>
                <a:latin typeface="Times New Roman" pitchFamily="18" charset="0"/>
                <a:cs typeface="Times New Roman" pitchFamily="18" charset="0"/>
              </a:rPr>
              <a:t>tidak</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jelas</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penyebabnya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berlangsung</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dalam</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waktu</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kurang</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dari</a:t>
            </a:r>
            <a:r>
              <a:rPr lang="en-US" sz="2400" kern="0" dirty="0">
                <a:solidFill>
                  <a:sysClr val="windowText" lastClr="000000"/>
                </a:solidFill>
                <a:latin typeface="Times New Roman" pitchFamily="18" charset="0"/>
                <a:cs typeface="Times New Roman" pitchFamily="18" charset="0"/>
              </a:rPr>
              <a:t> 3 </a:t>
            </a:r>
            <a:r>
              <a:rPr lang="en-US" sz="2400" kern="0" dirty="0" err="1">
                <a:solidFill>
                  <a:sysClr val="windowText" lastClr="000000"/>
                </a:solidFill>
                <a:latin typeface="Times New Roman" pitchFamily="18" charset="0"/>
                <a:cs typeface="Times New Roman" pitchFamily="18" charset="0"/>
              </a:rPr>
              <a:t>hari</a:t>
            </a:r>
            <a:endParaRPr lang="en-US" sz="2400" kern="0" dirty="0">
              <a:solidFill>
                <a:sysClr val="windowText" lastClr="000000"/>
              </a:solidFill>
              <a:latin typeface="Times New Roman" pitchFamily="18" charset="0"/>
              <a:cs typeface="Times New Roman" pitchFamily="18" charset="0"/>
            </a:endParaRPr>
          </a:p>
          <a:p>
            <a:pPr lvl="1"/>
            <a:r>
              <a:rPr lang="en-US" sz="2400" kern="0" dirty="0" err="1">
                <a:solidFill>
                  <a:sysClr val="windowText" lastClr="000000"/>
                </a:solidFill>
                <a:latin typeface="Times New Roman" pitchFamily="18" charset="0"/>
                <a:cs typeface="Times New Roman" pitchFamily="18" charset="0"/>
              </a:rPr>
              <a:t>Pasien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biasanya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mengingat</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dengan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jelas</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kapan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tepatnya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mereka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kehilangan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pendengaran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Pasien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seperti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mendengar</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bunyi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klik</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atau</a:t>
            </a:r>
            <a:r>
              <a:rPr lang="en-US" sz="2400" kern="0" dirty="0">
                <a:solidFill>
                  <a:sysClr val="windowText" lastClr="000000"/>
                </a:solidFill>
                <a:latin typeface="Times New Roman" pitchFamily="18" charset="0"/>
                <a:cs typeface="Times New Roman" pitchFamily="18" charset="0"/>
              </a:rPr>
              <a:t> “pop” </a:t>
            </a:r>
            <a:r>
              <a:rPr lang="en-US" sz="2400" kern="0" dirty="0" err="1">
                <a:solidFill>
                  <a:sysClr val="windowText" lastClr="000000"/>
                </a:solidFill>
                <a:latin typeface="Times New Roman" pitchFamily="18" charset="0"/>
                <a:cs typeface="Times New Roman" pitchFamily="18" charset="0"/>
              </a:rPr>
              <a:t>kemudian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pasien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kehilangan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pendengaran</a:t>
            </a:r>
            <a:endParaRPr lang="en-US" sz="2400" kern="0" dirty="0">
              <a:solidFill>
                <a:sysClr val="windowText" lastClr="000000"/>
              </a:solidFill>
              <a:latin typeface="Times New Roman" pitchFamily="18" charset="0"/>
              <a:cs typeface="Times New Roman" pitchFamily="18" charset="0"/>
            </a:endParaRPr>
          </a:p>
          <a:p>
            <a:pPr lvl="1"/>
            <a:r>
              <a:rPr lang="en-US" sz="2400" kern="0" dirty="0" err="1">
                <a:solidFill>
                  <a:sysClr val="windowText" lastClr="000000"/>
                </a:solidFill>
                <a:latin typeface="Times New Roman" pitchFamily="18" charset="0"/>
                <a:cs typeface="Times New Roman" pitchFamily="18" charset="0"/>
              </a:rPr>
              <a:t>Gejala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pertama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berupa</a:t>
            </a:r>
            <a:r>
              <a:rPr lang="en-US" sz="2400" kern="0" dirty="0">
                <a:solidFill>
                  <a:sysClr val="windowText" lastClr="000000"/>
                </a:solidFill>
                <a:latin typeface="Times New Roman" pitchFamily="18" charset="0"/>
                <a:cs typeface="Times New Roman" pitchFamily="18" charset="0"/>
              </a:rPr>
              <a:t> tinnitus, </a:t>
            </a:r>
            <a:r>
              <a:rPr lang="en-US" sz="2400" kern="0" dirty="0" err="1">
                <a:solidFill>
                  <a:sysClr val="windowText" lastClr="000000"/>
                </a:solidFill>
                <a:latin typeface="Times New Roman" pitchFamily="18" charset="0"/>
                <a:cs typeface="Times New Roman" pitchFamily="18" charset="0"/>
              </a:rPr>
              <a:t>beberapa</a:t>
            </a:r>
            <a:r>
              <a:rPr lang="en-US" sz="2400" kern="0" dirty="0">
                <a:solidFill>
                  <a:sysClr val="windowText" lastClr="000000"/>
                </a:solidFill>
                <a:latin typeface="Times New Roman" pitchFamily="18" charset="0"/>
                <a:cs typeface="Times New Roman" pitchFamily="18" charset="0"/>
              </a:rPr>
              <a:t> jam </a:t>
            </a:r>
            <a:r>
              <a:rPr lang="en-US" sz="2400" kern="0" dirty="0" err="1">
                <a:solidFill>
                  <a:sysClr val="windowText" lastClr="000000"/>
                </a:solidFill>
                <a:latin typeface="Times New Roman" pitchFamily="18" charset="0"/>
                <a:cs typeface="Times New Roman" pitchFamily="18" charset="0"/>
              </a:rPr>
              <a:t>bahkan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beberapa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hari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sebelumnya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bisa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didahului</a:t>
            </a:r>
            <a:r>
              <a:rPr lang="en-US" sz="2400" kern="0" dirty="0">
                <a:solidFill>
                  <a:sysClr val="windowText" lastClr="000000"/>
                </a:solidFill>
                <a:latin typeface="Times New Roman" pitchFamily="18" charset="0"/>
                <a:cs typeface="Times New Roman" pitchFamily="18" charset="0"/>
              </a:rPr>
              <a:t> oleh </a:t>
            </a:r>
            <a:r>
              <a:rPr lang="en-US" sz="2400" kern="0" dirty="0" err="1">
                <a:solidFill>
                  <a:sysClr val="windowText" lastClr="000000"/>
                </a:solidFill>
                <a:latin typeface="Times New Roman" pitchFamily="18" charset="0"/>
                <a:cs typeface="Times New Roman" pitchFamily="18" charset="0"/>
              </a:rPr>
              <a:t>infeksi</a:t>
            </a:r>
            <a:r>
              <a:rPr lang="en-US" sz="2400" kern="0" dirty="0">
                <a:solidFill>
                  <a:sysClr val="windowText" lastClr="000000"/>
                </a:solidFill>
                <a:latin typeface="Times New Roman" pitchFamily="18" charset="0"/>
                <a:cs typeface="Times New Roman" pitchFamily="18" charset="0"/>
              </a:rPr>
              <a:t> virus, trauma </a:t>
            </a:r>
            <a:r>
              <a:rPr lang="en-US" sz="2400" kern="0" dirty="0" err="1">
                <a:solidFill>
                  <a:sysClr val="windowText" lastClr="000000"/>
                </a:solidFill>
                <a:latin typeface="Times New Roman" pitchFamily="18" charset="0"/>
                <a:cs typeface="Times New Roman" pitchFamily="18" charset="0"/>
              </a:rPr>
              <a:t>kepala</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obat-obat</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ototoksik</a:t>
            </a:r>
            <a:r>
              <a:rPr lang="en-US" sz="2400" kern="0" dirty="0">
                <a:solidFill>
                  <a:sysClr val="windowText" lastClr="000000"/>
                </a:solidFill>
                <a:latin typeface="Times New Roman" pitchFamily="18" charset="0"/>
                <a:cs typeface="Times New Roman" pitchFamily="18" charset="0"/>
              </a:rPr>
              <a:t>, dan neuroma </a:t>
            </a:r>
            <a:r>
              <a:rPr lang="en-US" sz="2400" kern="0" dirty="0" err="1">
                <a:solidFill>
                  <a:sysClr val="windowText" lastClr="000000"/>
                </a:solidFill>
                <a:latin typeface="Times New Roman" pitchFamily="18" charset="0"/>
                <a:cs typeface="Times New Roman" pitchFamily="18" charset="0"/>
              </a:rPr>
              <a:t>akustik</a:t>
            </a:r>
            <a:endParaRPr lang="en-US" sz="2400" kern="0" dirty="0">
              <a:solidFill>
                <a:sysClr val="windowText" lastClr="000000"/>
              </a:solidFill>
              <a:latin typeface="Times New Roman" pitchFamily="18" charset="0"/>
              <a:cs typeface="Times New Roman" pitchFamily="18" charset="0"/>
            </a:endParaRPr>
          </a:p>
          <a:p>
            <a:endParaRPr lang="en-US" sz="2400" kern="0" dirty="0">
              <a:solidFill>
                <a:sysClr val="windowText" lastClr="000000"/>
              </a:solidFill>
            </a:endParaRPr>
          </a:p>
          <a:p>
            <a:pPr lvl="1"/>
            <a:endParaRPr lang="en-US" sz="2400" kern="0" dirty="0">
              <a:solidFill>
                <a:sysClr val="windowText" lastClr="000000"/>
              </a:solidFill>
              <a:latin typeface="Times New Roman" pitchFamily="18" charset="0"/>
              <a:cs typeface="Times New Roman" pitchFamily="18" charset="0"/>
            </a:endParaRPr>
          </a:p>
          <a:p>
            <a:pPr lvl="1"/>
            <a:endParaRPr lang="en-US" sz="2400"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065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D083F4-B6BA-4AFE-92CA-081E343ED9CF}"/>
              </a:ext>
            </a:extLst>
          </p:cNvPr>
          <p:cNvSpPr txBox="1">
            <a:spLocks/>
          </p:cNvSpPr>
          <p:nvPr/>
        </p:nvSpPr>
        <p:spPr>
          <a:xfrm>
            <a:off x="319086" y="1166018"/>
            <a:ext cx="4038600" cy="4525963"/>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r>
              <a:rPr lang="en-US" kern="0" dirty="0" err="1">
                <a:solidFill>
                  <a:sysClr val="windowText" lastClr="000000"/>
                </a:solidFill>
                <a:latin typeface="Times New Roman" pitchFamily="18" charset="0"/>
                <a:cs typeface="Times New Roman" pitchFamily="18" charset="0"/>
              </a:rPr>
              <a:t>Pusing</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mendadak</a:t>
            </a:r>
            <a:r>
              <a:rPr lang="en-US" kern="0" dirty="0">
                <a:solidFill>
                  <a:sysClr val="windowText" lastClr="000000"/>
                </a:solidFill>
                <a:latin typeface="Times New Roman" pitchFamily="18" charset="0"/>
                <a:cs typeface="Times New Roman" pitchFamily="18" charset="0"/>
              </a:rPr>
              <a:t> (vertigo) </a:t>
            </a:r>
            <a:r>
              <a:rPr lang="en-US" kern="0" dirty="0" err="1">
                <a:solidFill>
                  <a:sysClr val="windowText" lastClr="000000"/>
                </a:solidFill>
                <a:latin typeface="Times New Roman" pitchFamily="18" charset="0"/>
                <a:cs typeface="Times New Roman" pitchFamily="18" charset="0"/>
              </a:rPr>
              <a:t>merupakan</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gejala</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awal</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terbanyak</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dari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tuli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mendadak</a:t>
            </a:r>
            <a:r>
              <a:rPr lang="en-US" kern="0" dirty="0">
                <a:solidFill>
                  <a:sysClr val="windowText" lastClr="000000"/>
                </a:solidFill>
                <a:latin typeface="Times New Roman" pitchFamily="18" charset="0"/>
                <a:cs typeface="Times New Roman" pitchFamily="18" charset="0"/>
              </a:rPr>
              <a:t> yang </a:t>
            </a:r>
            <a:r>
              <a:rPr lang="en-US" kern="0" dirty="0" err="1">
                <a:solidFill>
                  <a:sysClr val="windowText" lastClr="000000"/>
                </a:solidFill>
                <a:latin typeface="Times New Roman" pitchFamily="18" charset="0"/>
                <a:cs typeface="Times New Roman" pitchFamily="18" charset="0"/>
              </a:rPr>
              <a:t>disebabkan</a:t>
            </a:r>
            <a:r>
              <a:rPr lang="en-US" kern="0" dirty="0">
                <a:solidFill>
                  <a:sysClr val="windowText" lastClr="000000"/>
                </a:solidFill>
                <a:latin typeface="Times New Roman" pitchFamily="18" charset="0"/>
                <a:cs typeface="Times New Roman" pitchFamily="18" charset="0"/>
              </a:rPr>
              <a:t> oleh </a:t>
            </a:r>
            <a:r>
              <a:rPr lang="en-US" kern="0" dirty="0" err="1">
                <a:solidFill>
                  <a:sysClr val="windowText" lastClr="000000"/>
                </a:solidFill>
                <a:latin typeface="Times New Roman" pitchFamily="18" charset="0"/>
                <a:cs typeface="Times New Roman" pitchFamily="18" charset="0"/>
              </a:rPr>
              <a:t>iskemik</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koklear</a:t>
            </a:r>
            <a:r>
              <a:rPr lang="en-US" kern="0" dirty="0">
                <a:solidFill>
                  <a:sysClr val="windowText" lastClr="000000"/>
                </a:solidFill>
                <a:latin typeface="Times New Roman" pitchFamily="18" charset="0"/>
                <a:cs typeface="Times New Roman" pitchFamily="18" charset="0"/>
              </a:rPr>
              <a:t> dan </a:t>
            </a:r>
            <a:r>
              <a:rPr lang="en-US" kern="0" dirty="0" err="1">
                <a:solidFill>
                  <a:sysClr val="windowText" lastClr="000000"/>
                </a:solidFill>
                <a:latin typeface="Times New Roman" pitchFamily="18" charset="0"/>
                <a:cs typeface="Times New Roman" pitchFamily="18" charset="0"/>
              </a:rPr>
              <a:t>infeksi</a:t>
            </a:r>
            <a:r>
              <a:rPr lang="en-US" kern="0" dirty="0">
                <a:solidFill>
                  <a:sysClr val="windowText" lastClr="000000"/>
                </a:solidFill>
                <a:latin typeface="Times New Roman" pitchFamily="18" charset="0"/>
                <a:cs typeface="Times New Roman" pitchFamily="18" charset="0"/>
              </a:rPr>
              <a:t> virus, dan vertigo </a:t>
            </a:r>
            <a:r>
              <a:rPr lang="en-US" kern="0" dirty="0" err="1">
                <a:solidFill>
                  <a:sysClr val="windowText" lastClr="000000"/>
                </a:solidFill>
                <a:latin typeface="Times New Roman" pitchFamily="18" charset="0"/>
                <a:cs typeface="Times New Roman" pitchFamily="18" charset="0"/>
              </a:rPr>
              <a:t>akan</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lebihhebat</a:t>
            </a:r>
            <a:r>
              <a:rPr lang="en-US" kern="0" dirty="0">
                <a:solidFill>
                  <a:sysClr val="windowText" lastClr="000000"/>
                </a:solidFill>
                <a:latin typeface="Times New Roman" pitchFamily="18" charset="0"/>
                <a:cs typeface="Times New Roman" pitchFamily="18" charset="0"/>
              </a:rPr>
              <a:t> pada </a:t>
            </a:r>
            <a:r>
              <a:rPr lang="en-US" kern="0" dirty="0" err="1">
                <a:solidFill>
                  <a:sysClr val="windowText" lastClr="000000"/>
                </a:solidFill>
                <a:latin typeface="Times New Roman" pitchFamily="18" charset="0"/>
                <a:cs typeface="Times New Roman" pitchFamily="18" charset="0"/>
              </a:rPr>
              <a:t>penyakit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meniere</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tapi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tidak</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atau</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bahkan</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jarang</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ditemuka</a:t>
            </a:r>
            <a:r>
              <a:rPr lang="en-US" kern="0" dirty="0">
                <a:solidFill>
                  <a:sysClr val="windowText" lastClr="000000"/>
                </a:solidFill>
                <a:latin typeface="Times New Roman" pitchFamily="18" charset="0"/>
                <a:cs typeface="Times New Roman" pitchFamily="18" charset="0"/>
              </a:rPr>
              <a:t> pada </a:t>
            </a:r>
            <a:r>
              <a:rPr lang="en-US" kern="0" dirty="0" err="1">
                <a:solidFill>
                  <a:sysClr val="windowText" lastClr="000000"/>
                </a:solidFill>
                <a:latin typeface="Times New Roman" pitchFamily="18" charset="0"/>
                <a:cs typeface="Times New Roman" pitchFamily="18" charset="0"/>
              </a:rPr>
              <a:t>tuli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mendadak</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akibat</a:t>
            </a:r>
            <a:r>
              <a:rPr lang="en-US" kern="0" dirty="0">
                <a:solidFill>
                  <a:sysClr val="windowText" lastClr="000000"/>
                </a:solidFill>
                <a:latin typeface="Times New Roman" pitchFamily="18" charset="0"/>
                <a:cs typeface="Times New Roman" pitchFamily="18" charset="0"/>
              </a:rPr>
              <a:t> neuroma </a:t>
            </a:r>
            <a:r>
              <a:rPr lang="en-US" kern="0" dirty="0" err="1">
                <a:solidFill>
                  <a:sysClr val="windowText" lastClr="000000"/>
                </a:solidFill>
                <a:latin typeface="Times New Roman" pitchFamily="18" charset="0"/>
                <a:cs typeface="Times New Roman" pitchFamily="18" charset="0"/>
              </a:rPr>
              <a:t>akustik</a:t>
            </a:r>
            <a:r>
              <a:rPr lang="en-US" kern="0" dirty="0">
                <a:solidFill>
                  <a:sysClr val="windowText" lastClr="000000"/>
                </a:solidFill>
                <a:latin typeface="Times New Roman" pitchFamily="18" charset="0"/>
                <a:cs typeface="Times New Roman" pitchFamily="18" charset="0"/>
              </a:rPr>
              <a:t> dan </a:t>
            </a:r>
            <a:r>
              <a:rPr lang="en-US" kern="0" dirty="0" err="1">
                <a:solidFill>
                  <a:sysClr val="windowText" lastClr="000000"/>
                </a:solidFill>
                <a:latin typeface="Times New Roman" pitchFamily="18" charset="0"/>
                <a:cs typeface="Times New Roman" pitchFamily="18" charset="0"/>
              </a:rPr>
              <a:t>obat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ototoksik</a:t>
            </a:r>
            <a:endParaRPr lang="en-US" kern="0" dirty="0">
              <a:solidFill>
                <a:sysClr val="windowText" lastClr="000000"/>
              </a:solidFill>
              <a:latin typeface="Times New Roman" pitchFamily="18" charset="0"/>
              <a:cs typeface="Times New Roman" pitchFamily="18" charset="0"/>
            </a:endParaRPr>
          </a:p>
          <a:p>
            <a:pPr lvl="1"/>
            <a:r>
              <a:rPr lang="en-US" kern="0" dirty="0" err="1">
                <a:solidFill>
                  <a:sysClr val="windowText" lastClr="000000"/>
                </a:solidFill>
                <a:latin typeface="Times New Roman" pitchFamily="18" charset="0"/>
                <a:cs typeface="Times New Roman" pitchFamily="18" charset="0"/>
              </a:rPr>
              <a:t>Mual</a:t>
            </a:r>
            <a:r>
              <a:rPr lang="en-US" kern="0" dirty="0">
                <a:solidFill>
                  <a:sysClr val="windowText" lastClr="000000"/>
                </a:solidFill>
                <a:latin typeface="Times New Roman" pitchFamily="18" charset="0"/>
                <a:cs typeface="Times New Roman" pitchFamily="18" charset="0"/>
              </a:rPr>
              <a:t> dan </a:t>
            </a:r>
            <a:r>
              <a:rPr lang="en-US" kern="0" dirty="0" err="1">
                <a:solidFill>
                  <a:sysClr val="windowText" lastClr="000000"/>
                </a:solidFill>
                <a:latin typeface="Times New Roman" pitchFamily="18" charset="0"/>
                <a:cs typeface="Times New Roman" pitchFamily="18" charset="0"/>
              </a:rPr>
              <a:t>muntah</a:t>
            </a:r>
            <a:endParaRPr lang="en-US" kern="0" dirty="0">
              <a:solidFill>
                <a:sysClr val="windowText" lastClr="000000"/>
              </a:solidFill>
              <a:latin typeface="Times New Roman" pitchFamily="18" charset="0"/>
              <a:cs typeface="Times New Roman" pitchFamily="18" charset="0"/>
            </a:endParaRPr>
          </a:p>
          <a:p>
            <a:pPr lvl="1"/>
            <a:r>
              <a:rPr lang="en-US" kern="0" dirty="0" err="1">
                <a:solidFill>
                  <a:sysClr val="windowText" lastClr="000000"/>
                </a:solidFill>
                <a:latin typeface="Times New Roman" pitchFamily="18" charset="0"/>
                <a:cs typeface="Times New Roman" pitchFamily="18" charset="0"/>
              </a:rPr>
              <a:t>Demam</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tinggi</a:t>
            </a:r>
            <a:r>
              <a:rPr lang="en-US" kern="0" dirty="0">
                <a:solidFill>
                  <a:sysClr val="windowText" lastClr="000000"/>
                </a:solidFill>
                <a:latin typeface="Times New Roman" pitchFamily="18" charset="0"/>
                <a:cs typeface="Times New Roman" pitchFamily="18" charset="0"/>
              </a:rPr>
              <a:t> dan </a:t>
            </a:r>
            <a:r>
              <a:rPr lang="en-US" kern="0" dirty="0" err="1">
                <a:solidFill>
                  <a:sysClr val="windowText" lastClr="000000"/>
                </a:solidFill>
                <a:latin typeface="Times New Roman" pitchFamily="18" charset="0"/>
                <a:cs typeface="Times New Roman" pitchFamily="18" charset="0"/>
              </a:rPr>
              <a:t>kejang</a:t>
            </a:r>
            <a:endParaRPr lang="en-US" kern="0" dirty="0">
              <a:solidFill>
                <a:sysClr val="windowText" lastClr="000000"/>
              </a:solidFill>
              <a:latin typeface="Times New Roman" pitchFamily="18" charset="0"/>
              <a:cs typeface="Times New Roman" pitchFamily="18" charset="0"/>
            </a:endParaRPr>
          </a:p>
          <a:p>
            <a:endParaRPr lang="en-US" sz="2400" kern="0" dirty="0">
              <a:solidFill>
                <a:sysClr val="windowText" lastClr="000000"/>
              </a:solidFill>
              <a:latin typeface="Times New Roman" pitchFamily="18" charset="0"/>
              <a:cs typeface="Times New Roman" pitchFamily="18" charset="0"/>
            </a:endParaRPr>
          </a:p>
          <a:p>
            <a:endParaRPr lang="en-US" sz="2400" kern="0" dirty="0">
              <a:solidFill>
                <a:sysClr val="windowText" lastClr="000000"/>
              </a:solidFill>
              <a:latin typeface="Times New Roman" pitchFamily="18" charset="0"/>
              <a:cs typeface="Times New Roman" pitchFamily="18" charset="0"/>
            </a:endParaRPr>
          </a:p>
        </p:txBody>
      </p:sp>
      <p:sp>
        <p:nvSpPr>
          <p:cNvPr id="3" name="Content Placeholder 3">
            <a:extLst>
              <a:ext uri="{FF2B5EF4-FFF2-40B4-BE49-F238E27FC236}">
                <a16:creationId xmlns:a16="http://schemas.microsoft.com/office/drawing/2014/main" id="{3155D3AD-3A25-4EDC-A5A0-DBE44E8487E3}"/>
              </a:ext>
            </a:extLst>
          </p:cNvPr>
          <p:cNvSpPr txBox="1">
            <a:spLocks/>
          </p:cNvSpPr>
          <p:nvPr/>
        </p:nvSpPr>
        <p:spPr>
          <a:xfrm>
            <a:off x="4876800" y="1130458"/>
            <a:ext cx="4038600" cy="4525963"/>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r>
              <a:rPr lang="en-US" kern="0" dirty="0" err="1">
                <a:solidFill>
                  <a:sysClr val="windowText" lastClr="000000"/>
                </a:solidFill>
                <a:latin typeface="Times New Roman" pitchFamily="18" charset="0"/>
                <a:cs typeface="Times New Roman" pitchFamily="18" charset="0"/>
              </a:rPr>
              <a:t>Riwayat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infeksi</a:t>
            </a:r>
            <a:r>
              <a:rPr lang="en-US" kern="0" dirty="0">
                <a:solidFill>
                  <a:sysClr val="windowText" lastClr="000000"/>
                </a:solidFill>
                <a:latin typeface="Times New Roman" pitchFamily="18" charset="0"/>
                <a:cs typeface="Times New Roman" pitchFamily="18" charset="0"/>
              </a:rPr>
              <a:t> virus </a:t>
            </a:r>
            <a:r>
              <a:rPr lang="en-US" kern="0" dirty="0" err="1">
                <a:solidFill>
                  <a:sysClr val="windowText" lastClr="000000"/>
                </a:solidFill>
                <a:latin typeface="Times New Roman" pitchFamily="18" charset="0"/>
                <a:cs typeface="Times New Roman" pitchFamily="18" charset="0"/>
              </a:rPr>
              <a:t>seperti</a:t>
            </a:r>
            <a:r>
              <a:rPr lang="en-US" kern="0" dirty="0">
                <a:solidFill>
                  <a:sysClr val="windowText" lastClr="000000"/>
                </a:solidFill>
                <a:latin typeface="Times New Roman" pitchFamily="18" charset="0"/>
                <a:cs typeface="Times New Roman" pitchFamily="18" charset="0"/>
              </a:rPr>
              <a:t> mumps, </a:t>
            </a:r>
            <a:r>
              <a:rPr lang="en-US" kern="0" dirty="0" err="1">
                <a:solidFill>
                  <a:sysClr val="windowText" lastClr="000000"/>
                </a:solidFill>
                <a:latin typeface="Times New Roman" pitchFamily="18" charset="0"/>
                <a:cs typeface="Times New Roman" pitchFamily="18" charset="0"/>
              </a:rPr>
              <a:t>campak</a:t>
            </a:r>
            <a:r>
              <a:rPr lang="en-US" kern="0" dirty="0">
                <a:solidFill>
                  <a:sysClr val="windowText" lastClr="000000"/>
                </a:solidFill>
                <a:latin typeface="Times New Roman" pitchFamily="18" charset="0"/>
                <a:cs typeface="Times New Roman" pitchFamily="18" charset="0"/>
              </a:rPr>
              <a:t>, herpes zoster, CMV, influenza B</a:t>
            </a:r>
          </a:p>
          <a:p>
            <a:pPr lvl="1"/>
            <a:r>
              <a:rPr lang="en-US" kern="0" dirty="0" err="1">
                <a:solidFill>
                  <a:sysClr val="windowText" lastClr="000000"/>
                </a:solidFill>
                <a:latin typeface="Times New Roman" pitchFamily="18" charset="0"/>
                <a:cs typeface="Times New Roman" pitchFamily="18" charset="0"/>
              </a:rPr>
              <a:t>Riwayat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hipertensi</a:t>
            </a:r>
            <a:endParaRPr lang="en-US" kern="0" dirty="0">
              <a:solidFill>
                <a:sysClr val="windowText" lastClr="000000"/>
              </a:solidFill>
              <a:latin typeface="Times New Roman" pitchFamily="18" charset="0"/>
              <a:cs typeface="Times New Roman" pitchFamily="18" charset="0"/>
            </a:endParaRPr>
          </a:p>
          <a:p>
            <a:pPr lvl="1"/>
            <a:r>
              <a:rPr lang="en-US" kern="0" dirty="0" err="1">
                <a:solidFill>
                  <a:sysClr val="windowText" lastClr="000000"/>
                </a:solidFill>
                <a:latin typeface="Times New Roman" pitchFamily="18" charset="0"/>
                <a:cs typeface="Times New Roman" pitchFamily="18" charset="0"/>
              </a:rPr>
              <a:t>Riwayat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penyakit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metabolik</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misalnya</a:t>
            </a:r>
            <a:r>
              <a:rPr lang="en-US" kern="0" dirty="0">
                <a:solidFill>
                  <a:sysClr val="windowText" lastClr="000000"/>
                </a:solidFill>
                <a:latin typeface="Times New Roman" pitchFamily="18" charset="0"/>
                <a:cs typeface="Times New Roman" pitchFamily="18" charset="0"/>
              </a:rPr>
              <a:t> DM</a:t>
            </a:r>
          </a:p>
          <a:p>
            <a:pPr lvl="1"/>
            <a:r>
              <a:rPr lang="en-US" kern="0" dirty="0" err="1">
                <a:solidFill>
                  <a:sysClr val="windowText" lastClr="000000"/>
                </a:solidFill>
                <a:latin typeface="Times New Roman" pitchFamily="18" charset="0"/>
                <a:cs typeface="Times New Roman" pitchFamily="18" charset="0"/>
              </a:rPr>
              <a:t>Telinga</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terasa</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penuh</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biasanya</a:t>
            </a:r>
            <a:r>
              <a:rPr lang="en-US" kern="0" dirty="0">
                <a:solidFill>
                  <a:sysClr val="windowText" lastClr="000000"/>
                </a:solidFill>
                <a:latin typeface="Times New Roman" pitchFamily="18" charset="0"/>
                <a:cs typeface="Times New Roman" pitchFamily="18" charset="0"/>
              </a:rPr>
              <a:t> pada </a:t>
            </a:r>
            <a:r>
              <a:rPr lang="en-US" kern="0" dirty="0" err="1">
                <a:solidFill>
                  <a:sysClr val="windowText" lastClr="000000"/>
                </a:solidFill>
                <a:latin typeface="Times New Roman" pitchFamily="18" charset="0"/>
                <a:cs typeface="Times New Roman" pitchFamily="18" charset="0"/>
              </a:rPr>
              <a:t>penyakit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meniere</a:t>
            </a:r>
            <a:endParaRPr lang="en-US" kern="0" dirty="0">
              <a:solidFill>
                <a:sysClr val="windowText" lastClr="000000"/>
              </a:solidFill>
              <a:latin typeface="Times New Roman" pitchFamily="18" charset="0"/>
              <a:cs typeface="Times New Roman" pitchFamily="18" charset="0"/>
            </a:endParaRPr>
          </a:p>
          <a:p>
            <a:pPr lvl="1"/>
            <a:r>
              <a:rPr lang="en-US" kern="0" dirty="0" err="1">
                <a:solidFill>
                  <a:sysClr val="windowText" lastClr="000000"/>
                </a:solidFill>
                <a:latin typeface="Times New Roman" pitchFamily="18" charset="0"/>
                <a:cs typeface="Times New Roman" pitchFamily="18" charset="0"/>
              </a:rPr>
              <a:t>Riwayat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bepergian</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dengan</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pesawat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atau</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menyelam</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ke</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dasar</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laut</a:t>
            </a:r>
            <a:endParaRPr lang="en-US" kern="0" dirty="0">
              <a:solidFill>
                <a:sysClr val="windowText" lastClr="000000"/>
              </a:solidFill>
              <a:latin typeface="Times New Roman" pitchFamily="18" charset="0"/>
              <a:cs typeface="Times New Roman" pitchFamily="18" charset="0"/>
            </a:endParaRPr>
          </a:p>
          <a:p>
            <a:pPr lvl="1"/>
            <a:r>
              <a:rPr lang="en-US" kern="0" dirty="0" err="1">
                <a:solidFill>
                  <a:sysClr val="windowText" lastClr="000000"/>
                </a:solidFill>
                <a:latin typeface="Times New Roman" pitchFamily="18" charset="0"/>
                <a:cs typeface="Times New Roman" pitchFamily="18" charset="0"/>
              </a:rPr>
              <a:t>Riwayat</a:t>
            </a:r>
            <a:r>
              <a:rPr lang="en-US" kern="0" dirty="0">
                <a:solidFill>
                  <a:sysClr val="windowText" lastClr="000000"/>
                </a:solidFill>
                <a:latin typeface="Times New Roman" pitchFamily="18" charset="0"/>
                <a:cs typeface="Times New Roman" pitchFamily="18" charset="0"/>
              </a:rPr>
              <a:t> trauma </a:t>
            </a:r>
            <a:r>
              <a:rPr lang="en-US" kern="0" dirty="0" err="1">
                <a:solidFill>
                  <a:sysClr val="windowText" lastClr="000000"/>
                </a:solidFill>
                <a:latin typeface="Times New Roman" pitchFamily="18" charset="0"/>
                <a:cs typeface="Times New Roman" pitchFamily="18" charset="0"/>
              </a:rPr>
              <a:t>kepala</a:t>
            </a:r>
            <a:r>
              <a:rPr lang="en-US" kern="0" dirty="0">
                <a:solidFill>
                  <a:sysClr val="windowText" lastClr="000000"/>
                </a:solidFill>
                <a:latin typeface="Times New Roman" pitchFamily="18" charset="0"/>
                <a:cs typeface="Times New Roman" pitchFamily="18" charset="0"/>
              </a:rPr>
              <a:t> dan </a:t>
            </a:r>
            <a:r>
              <a:rPr lang="en-US" kern="0" dirty="0" err="1">
                <a:solidFill>
                  <a:sysClr val="windowText" lastClr="000000"/>
                </a:solidFill>
                <a:latin typeface="Times New Roman" pitchFamily="18" charset="0"/>
                <a:cs typeface="Times New Roman" pitchFamily="18" charset="0"/>
              </a:rPr>
              <a:t>bising</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keras</a:t>
            </a:r>
            <a:endParaRPr lang="en-US" kern="0" dirty="0">
              <a:solidFill>
                <a:sysClr val="windowText" lastClr="000000"/>
              </a:solidFill>
              <a:latin typeface="Times New Roman" pitchFamily="18" charset="0"/>
              <a:cs typeface="Times New Roman" pitchFamily="18" charset="0"/>
            </a:endParaRPr>
          </a:p>
          <a:p>
            <a:endParaRPr lang="en-US" sz="2400"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5154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856728F-209C-4596-8A41-539FBD32740A}"/>
              </a:ext>
            </a:extLst>
          </p:cNvPr>
          <p:cNvSpPr txBox="1">
            <a:spLocks/>
          </p:cNvSpPr>
          <p:nvPr/>
        </p:nvSpPr>
        <p:spPr>
          <a:xfrm>
            <a:off x="428596" y="324116"/>
            <a:ext cx="8229600" cy="5857916"/>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b="1" kern="0" dirty="0">
                <a:solidFill>
                  <a:sysClr val="windowText" lastClr="000000"/>
                </a:solidFill>
                <a:latin typeface="Times New Roman" pitchFamily="18" charset="0"/>
                <a:cs typeface="Times New Roman" pitchFamily="18" charset="0"/>
              </a:rPr>
              <a:t>PF</a:t>
            </a:r>
          </a:p>
          <a:p>
            <a:endParaRPr lang="en-US" sz="2400" b="1" kern="0" dirty="0">
              <a:solidFill>
                <a:sysClr val="windowText" lastClr="000000"/>
              </a:solidFill>
              <a:latin typeface="Times New Roman" pitchFamily="18" charset="0"/>
              <a:cs typeface="Times New Roman" pitchFamily="18" charset="0"/>
            </a:endParaRPr>
          </a:p>
          <a:p>
            <a:r>
              <a:rPr lang="en-US" sz="2400" kern="0" dirty="0">
                <a:solidFill>
                  <a:sysClr val="windowText" lastClr="000000"/>
                </a:solidFill>
                <a:latin typeface="Times New Roman" pitchFamily="18" charset="0"/>
                <a:cs typeface="Times New Roman" pitchFamily="18" charset="0"/>
              </a:rPr>
              <a:t>Pada </a:t>
            </a:r>
            <a:r>
              <a:rPr lang="en-US" sz="2400" kern="0" dirty="0" err="1">
                <a:solidFill>
                  <a:sysClr val="windowText" lastClr="000000"/>
                </a:solidFill>
                <a:latin typeface="Times New Roman" pitchFamily="18" charset="0"/>
                <a:cs typeface="Times New Roman" pitchFamily="18" charset="0"/>
              </a:rPr>
              <a:t>pemeriksaan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fisik</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dengan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otoskop</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tidak</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ditemukan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kelainan</a:t>
            </a:r>
            <a:r>
              <a:rPr lang="en-US" sz="2400" kern="0" dirty="0">
                <a:solidFill>
                  <a:sysClr val="windowText" lastClr="000000"/>
                </a:solidFill>
                <a:latin typeface="Times New Roman" pitchFamily="18" charset="0"/>
                <a:cs typeface="Times New Roman" pitchFamily="18" charset="0"/>
              </a:rPr>
              <a:t> pada </a:t>
            </a:r>
            <a:r>
              <a:rPr lang="en-US" sz="2400" kern="0" dirty="0" err="1">
                <a:solidFill>
                  <a:sysClr val="windowText" lastClr="000000"/>
                </a:solidFill>
                <a:latin typeface="Times New Roman" pitchFamily="18" charset="0"/>
                <a:cs typeface="Times New Roman" pitchFamily="18" charset="0"/>
              </a:rPr>
              <a:t>telinga</a:t>
            </a:r>
            <a:r>
              <a:rPr lang="en-US" sz="2400" kern="0" dirty="0">
                <a:solidFill>
                  <a:sysClr val="windowText" lastClr="000000"/>
                </a:solidFill>
                <a:latin typeface="Times New Roman" pitchFamily="18" charset="0"/>
                <a:cs typeface="Times New Roman" pitchFamily="18" charset="0"/>
              </a:rPr>
              <a:t> yang </a:t>
            </a:r>
            <a:r>
              <a:rPr lang="en-US" sz="2400" kern="0" dirty="0" err="1">
                <a:solidFill>
                  <a:sysClr val="windowText" lastClr="000000"/>
                </a:solidFill>
                <a:latin typeface="Times New Roman" pitchFamily="18" charset="0"/>
                <a:cs typeface="Times New Roman" pitchFamily="18" charset="0"/>
              </a:rPr>
              <a:t>sakit</a:t>
            </a:r>
            <a:endParaRPr lang="en-US" sz="2400" kern="0" dirty="0">
              <a:solidFill>
                <a:sysClr val="windowText" lastClr="000000"/>
              </a:solidFill>
              <a:latin typeface="Times New Roman" pitchFamily="18" charset="0"/>
              <a:cs typeface="Times New Roman" pitchFamily="18" charset="0"/>
            </a:endParaRPr>
          </a:p>
          <a:p>
            <a:r>
              <a:rPr lang="en-US" sz="2400" kern="0" dirty="0" err="1">
                <a:solidFill>
                  <a:sysClr val="windowText" lastClr="000000"/>
                </a:solidFill>
                <a:latin typeface="Times New Roman" pitchFamily="18" charset="0"/>
                <a:cs typeface="Times New Roman" pitchFamily="18" charset="0"/>
              </a:rPr>
              <a:t>Tes</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penala</a:t>
            </a:r>
            <a:r>
              <a:rPr lang="en-US" sz="2400" kern="0" dirty="0">
                <a:solidFill>
                  <a:sysClr val="windowText" lastClr="000000"/>
                </a:solidFill>
                <a:latin typeface="Times New Roman" pitchFamily="18" charset="0"/>
                <a:cs typeface="Times New Roman" pitchFamily="18" charset="0"/>
              </a:rPr>
              <a:t>  </a:t>
            </a:r>
            <a:r>
              <a:rPr lang="en-US" sz="2400" kern="0" dirty="0">
                <a:solidFill>
                  <a:sysClr val="windowText" lastClr="000000"/>
                </a:solidFill>
                <a:latin typeface="Times New Roman" pitchFamily="18" charset="0"/>
                <a:cs typeface="Times New Roman" pitchFamily="18" charset="0"/>
                <a:sym typeface="Wingdings" pitchFamily="2" charset="2"/>
              </a:rPr>
              <a:t> </a:t>
            </a:r>
            <a:r>
              <a:rPr lang="en-US" sz="2400" kern="0" dirty="0" err="1">
                <a:solidFill>
                  <a:sysClr val="windowText" lastClr="000000"/>
                </a:solidFill>
                <a:latin typeface="Times New Roman" pitchFamily="18" charset="0"/>
                <a:cs typeface="Times New Roman" pitchFamily="18" charset="0"/>
              </a:rPr>
              <a:t>Didapatkan</a:t>
            </a:r>
            <a:r>
              <a:rPr lang="en-US" sz="2400" kern="0" dirty="0">
                <a:solidFill>
                  <a:sysClr val="windowText" lastClr="000000"/>
                </a:solidFill>
                <a:latin typeface="Times New Roman" pitchFamily="18" charset="0"/>
                <a:cs typeface="Times New Roman" pitchFamily="18" charset="0"/>
              </a:rPr>
              <a:t> Rinne </a:t>
            </a:r>
            <a:r>
              <a:rPr lang="en-US" sz="2400" kern="0" dirty="0" err="1">
                <a:solidFill>
                  <a:sysClr val="windowText" lastClr="000000"/>
                </a:solidFill>
                <a:latin typeface="Times New Roman" pitchFamily="18" charset="0"/>
                <a:cs typeface="Times New Roman" pitchFamily="18" charset="0"/>
              </a:rPr>
              <a:t>positif</a:t>
            </a:r>
            <a:r>
              <a:rPr lang="en-US" sz="2400" kern="0" dirty="0">
                <a:solidFill>
                  <a:sysClr val="windowText" lastClr="000000"/>
                </a:solidFill>
                <a:latin typeface="Times New Roman" pitchFamily="18" charset="0"/>
                <a:cs typeface="Times New Roman" pitchFamily="18" charset="0"/>
              </a:rPr>
              <a:t>, Weber </a:t>
            </a:r>
            <a:r>
              <a:rPr lang="en-US" sz="2400" kern="0" dirty="0" err="1">
                <a:solidFill>
                  <a:sysClr val="windowText" lastClr="000000"/>
                </a:solidFill>
                <a:latin typeface="Times New Roman" pitchFamily="18" charset="0"/>
                <a:cs typeface="Times New Roman" pitchFamily="18" charset="0"/>
              </a:rPr>
              <a:t>lateralisasi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ke</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telinga</a:t>
            </a:r>
            <a:r>
              <a:rPr lang="en-US" sz="2400" kern="0" dirty="0">
                <a:solidFill>
                  <a:sysClr val="windowText" lastClr="000000"/>
                </a:solidFill>
                <a:latin typeface="Times New Roman" pitchFamily="18" charset="0"/>
                <a:cs typeface="Times New Roman" pitchFamily="18" charset="0"/>
              </a:rPr>
              <a:t> yang </a:t>
            </a:r>
            <a:r>
              <a:rPr lang="en-US" sz="2400" kern="0" dirty="0" err="1">
                <a:solidFill>
                  <a:sysClr val="windowText" lastClr="000000"/>
                </a:solidFill>
                <a:latin typeface="Times New Roman" pitchFamily="18" charset="0"/>
                <a:cs typeface="Times New Roman" pitchFamily="18" charset="0"/>
              </a:rPr>
              <a:t>sehat</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Swabach</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memendek</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Kesan</a:t>
            </a:r>
            <a:r>
              <a:rPr lang="en-US" sz="2400" kern="0" dirty="0">
                <a:solidFill>
                  <a:sysClr val="windowText" lastClr="000000"/>
                </a:solidFill>
                <a:latin typeface="Times New Roman" pitchFamily="18" charset="0"/>
                <a:cs typeface="Times New Roman" pitchFamily="18" charset="0"/>
              </a:rPr>
              <a:t> : </a:t>
            </a:r>
            <a:r>
              <a:rPr lang="en-US" sz="2400" kern="0" dirty="0" err="1">
                <a:solidFill>
                  <a:sysClr val="windowText" lastClr="000000"/>
                </a:solidFill>
                <a:latin typeface="Times New Roman" pitchFamily="18" charset="0"/>
                <a:cs typeface="Times New Roman" pitchFamily="18" charset="0"/>
              </a:rPr>
              <a:t>tuli</a:t>
            </a:r>
            <a:r>
              <a:rPr lang="en-US" sz="2400" kern="0" dirty="0">
                <a:solidFill>
                  <a:sysClr val="windowText" lastClr="000000"/>
                </a:solidFill>
                <a:latin typeface="Times New Roman" pitchFamily="18" charset="0"/>
                <a:cs typeface="Times New Roman" pitchFamily="18" charset="0"/>
              </a:rPr>
              <a:t> sensorineural</a:t>
            </a:r>
          </a:p>
          <a:p>
            <a:r>
              <a:rPr lang="en-US" sz="2400" kern="0" dirty="0" err="1">
                <a:solidFill>
                  <a:sysClr val="windowText" lastClr="000000"/>
                </a:solidFill>
                <a:latin typeface="Times New Roman" pitchFamily="18" charset="0"/>
                <a:cs typeface="Times New Roman" pitchFamily="18" charset="0"/>
              </a:rPr>
              <a:t>Audiometri</a:t>
            </a:r>
            <a:r>
              <a:rPr lang="en-US" sz="2400" kern="0" dirty="0">
                <a:solidFill>
                  <a:sysClr val="windowText" lastClr="000000"/>
                </a:solidFill>
                <a:latin typeface="Times New Roman" pitchFamily="18" charset="0"/>
                <a:cs typeface="Times New Roman" pitchFamily="18" charset="0"/>
              </a:rPr>
              <a:t> nada </a:t>
            </a:r>
            <a:r>
              <a:rPr lang="en-US" sz="2400" kern="0" dirty="0" err="1">
                <a:solidFill>
                  <a:sysClr val="windowText" lastClr="000000"/>
                </a:solidFill>
                <a:latin typeface="Times New Roman" pitchFamily="18" charset="0"/>
                <a:cs typeface="Times New Roman" pitchFamily="18" charset="0"/>
              </a:rPr>
              <a:t>murni</a:t>
            </a:r>
            <a:r>
              <a:rPr lang="en-US" sz="2400" kern="0" dirty="0">
                <a:solidFill>
                  <a:sysClr val="windowText" lastClr="000000"/>
                </a:solidFill>
                <a:latin typeface="Times New Roman" pitchFamily="18" charset="0"/>
                <a:cs typeface="Times New Roman" pitchFamily="18" charset="0"/>
              </a:rPr>
              <a:t> </a:t>
            </a:r>
            <a:r>
              <a:rPr lang="en-US" sz="2400" kern="0" dirty="0">
                <a:solidFill>
                  <a:sysClr val="windowText" lastClr="000000"/>
                </a:solidFill>
                <a:latin typeface="Times New Roman" pitchFamily="18" charset="0"/>
                <a:cs typeface="Times New Roman" pitchFamily="18" charset="0"/>
                <a:sym typeface="Wingdings" pitchFamily="2" charset="2"/>
              </a:rPr>
              <a:t> </a:t>
            </a:r>
            <a:r>
              <a:rPr lang="en-US" sz="2400" kern="0" dirty="0" err="1">
                <a:solidFill>
                  <a:sysClr val="windowText" lastClr="000000"/>
                </a:solidFill>
                <a:latin typeface="Times New Roman" pitchFamily="18" charset="0"/>
                <a:cs typeface="Times New Roman" pitchFamily="18" charset="0"/>
              </a:rPr>
              <a:t>Didapatkan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tuli</a:t>
            </a:r>
            <a:r>
              <a:rPr lang="en-US" sz="2400" kern="0" dirty="0">
                <a:solidFill>
                  <a:sysClr val="windowText" lastClr="000000"/>
                </a:solidFill>
                <a:latin typeface="Times New Roman" pitchFamily="18" charset="0"/>
                <a:cs typeface="Times New Roman" pitchFamily="18" charset="0"/>
              </a:rPr>
              <a:t> sensorineural </a:t>
            </a:r>
            <a:r>
              <a:rPr lang="en-US" sz="2400" kern="0" dirty="0" err="1">
                <a:solidFill>
                  <a:sysClr val="windowText" lastClr="000000"/>
                </a:solidFill>
                <a:latin typeface="Times New Roman" pitchFamily="18" charset="0"/>
                <a:cs typeface="Times New Roman" pitchFamily="18" charset="0"/>
              </a:rPr>
              <a:t>ringan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sampai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berat</a:t>
            </a:r>
            <a:endParaRPr lang="en-US" sz="2400"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305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FDA5271-1260-489E-81FA-73CDDB8AB510}"/>
              </a:ext>
            </a:extLst>
          </p:cNvPr>
          <p:cNvSpPr txBox="1">
            <a:spLocks/>
          </p:cNvSpPr>
          <p:nvPr/>
        </p:nvSpPr>
        <p:spPr>
          <a:xfrm>
            <a:off x="500034" y="357166"/>
            <a:ext cx="8229600" cy="4525963"/>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b="1" kern="0" dirty="0">
                <a:solidFill>
                  <a:sysClr val="windowText" lastClr="000000"/>
                </a:solidFill>
                <a:latin typeface="Times New Roman" pitchFamily="18" charset="0"/>
                <a:cs typeface="Times New Roman" pitchFamily="18" charset="0"/>
              </a:rPr>
              <a:t>PP</a:t>
            </a:r>
          </a:p>
          <a:p>
            <a:r>
              <a:rPr lang="en-US" sz="2400" kern="0" dirty="0" err="1">
                <a:solidFill>
                  <a:sysClr val="windowText" lastClr="000000"/>
                </a:solidFill>
                <a:latin typeface="Times New Roman" pitchFamily="18" charset="0"/>
                <a:cs typeface="Times New Roman" pitchFamily="18" charset="0"/>
              </a:rPr>
              <a:t>Audiometri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khusus</a:t>
            </a:r>
            <a:endParaRPr lang="en-US" sz="2400" kern="0" dirty="0">
              <a:solidFill>
                <a:sysClr val="windowText" lastClr="000000"/>
              </a:solidFill>
              <a:latin typeface="Times New Roman" pitchFamily="18" charset="0"/>
              <a:cs typeface="Times New Roman" pitchFamily="18" charset="0"/>
            </a:endParaRPr>
          </a:p>
          <a:p>
            <a:pPr lvl="1"/>
            <a:r>
              <a:rPr lang="en-US" sz="2400" kern="0" dirty="0" err="1">
                <a:solidFill>
                  <a:sysClr val="windowText" lastClr="000000"/>
                </a:solidFill>
                <a:latin typeface="Times New Roman" pitchFamily="18" charset="0"/>
                <a:cs typeface="Times New Roman" pitchFamily="18" charset="0"/>
              </a:rPr>
              <a:t>Tes</a:t>
            </a:r>
            <a:r>
              <a:rPr lang="en-US" sz="2400" kern="0" dirty="0">
                <a:solidFill>
                  <a:sysClr val="windowText" lastClr="000000"/>
                </a:solidFill>
                <a:latin typeface="Times New Roman" pitchFamily="18" charset="0"/>
                <a:cs typeface="Times New Roman" pitchFamily="18" charset="0"/>
              </a:rPr>
              <a:t> SISI (Short Increment Sensitivity Index) </a:t>
            </a:r>
            <a:r>
              <a:rPr lang="en-US" sz="2400" kern="0" dirty="0" err="1">
                <a:solidFill>
                  <a:sysClr val="windowText" lastClr="000000"/>
                </a:solidFill>
                <a:latin typeface="Times New Roman" pitchFamily="18" charset="0"/>
                <a:cs typeface="Times New Roman" pitchFamily="18" charset="0"/>
              </a:rPr>
              <a:t>dengan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skor</a:t>
            </a:r>
            <a:r>
              <a:rPr lang="en-US" sz="2400" kern="0" dirty="0">
                <a:solidFill>
                  <a:sysClr val="windowText" lastClr="000000"/>
                </a:solidFill>
                <a:latin typeface="Times New Roman" pitchFamily="18" charset="0"/>
                <a:cs typeface="Times New Roman" pitchFamily="18" charset="0"/>
              </a:rPr>
              <a:t>  100% </a:t>
            </a:r>
            <a:r>
              <a:rPr lang="en-US" sz="2400" kern="0" dirty="0" err="1">
                <a:solidFill>
                  <a:sysClr val="windowText" lastClr="000000"/>
                </a:solidFill>
                <a:latin typeface="Times New Roman" pitchFamily="18" charset="0"/>
                <a:cs typeface="Times New Roman" pitchFamily="18" charset="0"/>
              </a:rPr>
              <a:t>atau</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kurang</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dari</a:t>
            </a:r>
            <a:r>
              <a:rPr lang="en-US" sz="2400" kern="0" dirty="0">
                <a:solidFill>
                  <a:sysClr val="windowText" lastClr="000000"/>
                </a:solidFill>
                <a:latin typeface="Times New Roman" pitchFamily="18" charset="0"/>
                <a:cs typeface="Times New Roman" pitchFamily="18" charset="0"/>
              </a:rPr>
              <a:t> 70%</a:t>
            </a:r>
          </a:p>
          <a:p>
            <a:pPr lvl="1"/>
            <a:r>
              <a:rPr lang="en-US" sz="2400" kern="0" dirty="0" err="1">
                <a:solidFill>
                  <a:sysClr val="windowText" lastClr="000000"/>
                </a:solidFill>
                <a:latin typeface="Times New Roman" pitchFamily="18" charset="0"/>
                <a:cs typeface="Times New Roman" pitchFamily="18" charset="0"/>
              </a:rPr>
              <a:t>Tes</a:t>
            </a:r>
            <a:r>
              <a:rPr lang="en-US" sz="2400" kern="0" dirty="0">
                <a:solidFill>
                  <a:sysClr val="windowText" lastClr="000000"/>
                </a:solidFill>
                <a:latin typeface="Times New Roman" pitchFamily="18" charset="0"/>
                <a:cs typeface="Times New Roman" pitchFamily="18" charset="0"/>
              </a:rPr>
              <a:t> Tone Decay </a:t>
            </a:r>
            <a:r>
              <a:rPr lang="en-US" sz="2400" kern="0" dirty="0" err="1">
                <a:solidFill>
                  <a:sysClr val="windowText" lastClr="000000"/>
                </a:solidFill>
                <a:latin typeface="Times New Roman" pitchFamily="18" charset="0"/>
                <a:cs typeface="Times New Roman" pitchFamily="18" charset="0"/>
              </a:rPr>
              <a:t>atau</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tes</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kelelahan</a:t>
            </a:r>
            <a:r>
              <a:rPr lang="en-US" sz="2400" kern="0" dirty="0">
                <a:solidFill>
                  <a:sysClr val="windowText" lastClr="000000"/>
                </a:solidFill>
                <a:latin typeface="Times New Roman" pitchFamily="18" charset="0"/>
                <a:cs typeface="Times New Roman" pitchFamily="18" charset="0"/>
              </a:rPr>
              <a:t> negative. </a:t>
            </a:r>
            <a:r>
              <a:rPr lang="en-US" sz="2400" kern="0" dirty="0" err="1">
                <a:solidFill>
                  <a:sysClr val="windowText" lastClr="000000"/>
                </a:solidFill>
                <a:latin typeface="Times New Roman" pitchFamily="18" charset="0"/>
                <a:cs typeface="Times New Roman" pitchFamily="18" charset="0"/>
              </a:rPr>
              <a:t>Kesan</a:t>
            </a:r>
            <a:r>
              <a:rPr lang="en-US" sz="2400" kern="0" dirty="0">
                <a:solidFill>
                  <a:sysClr val="windowText" lastClr="000000"/>
                </a:solidFill>
                <a:latin typeface="Times New Roman" pitchFamily="18" charset="0"/>
                <a:cs typeface="Times New Roman" pitchFamily="18" charset="0"/>
              </a:rPr>
              <a:t> : </a:t>
            </a:r>
            <a:r>
              <a:rPr lang="en-US" sz="2400" kern="0" dirty="0" err="1">
                <a:solidFill>
                  <a:sysClr val="windowText" lastClr="000000"/>
                </a:solidFill>
                <a:latin typeface="Times New Roman" pitchFamily="18" charset="0"/>
                <a:cs typeface="Times New Roman" pitchFamily="18" charset="0"/>
              </a:rPr>
              <a:t>bukan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tuli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retrokoklea</a:t>
            </a:r>
            <a:endParaRPr lang="en-US" sz="2400" kern="0" dirty="0">
              <a:solidFill>
                <a:sysClr val="windowText" lastClr="000000"/>
              </a:solidFill>
              <a:latin typeface="Times New Roman" pitchFamily="18" charset="0"/>
              <a:cs typeface="Times New Roman" pitchFamily="18" charset="0"/>
            </a:endParaRPr>
          </a:p>
          <a:p>
            <a:r>
              <a:rPr lang="en-US" sz="2400" kern="0" dirty="0" err="1">
                <a:solidFill>
                  <a:sysClr val="windowText" lastClr="000000"/>
                </a:solidFill>
                <a:latin typeface="Times New Roman" pitchFamily="18" charset="0"/>
                <a:cs typeface="Times New Roman" pitchFamily="18" charset="0"/>
              </a:rPr>
              <a:t>Audiometri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tutur</a:t>
            </a:r>
            <a:r>
              <a:rPr lang="en-US" sz="2400" kern="0" dirty="0">
                <a:solidFill>
                  <a:sysClr val="windowText" lastClr="000000"/>
                </a:solidFill>
                <a:latin typeface="Times New Roman" pitchFamily="18" charset="0"/>
                <a:cs typeface="Times New Roman" pitchFamily="18" charset="0"/>
              </a:rPr>
              <a:t> (speech audiometry)</a:t>
            </a:r>
          </a:p>
          <a:p>
            <a:pPr lvl="1"/>
            <a:r>
              <a:rPr lang="en-US" sz="2400" kern="0" dirty="0">
                <a:solidFill>
                  <a:sysClr val="windowText" lastClr="000000"/>
                </a:solidFill>
                <a:latin typeface="Times New Roman" pitchFamily="18" charset="0"/>
                <a:cs typeface="Times New Roman" pitchFamily="18" charset="0"/>
              </a:rPr>
              <a:t>SDS (Speech Discrimination Score) : </a:t>
            </a:r>
            <a:r>
              <a:rPr lang="en-US" sz="2400" kern="0" dirty="0" err="1">
                <a:solidFill>
                  <a:sysClr val="windowText" lastClr="000000"/>
                </a:solidFill>
                <a:latin typeface="Times New Roman" pitchFamily="18" charset="0"/>
                <a:cs typeface="Times New Roman" pitchFamily="18" charset="0"/>
              </a:rPr>
              <a:t>kurang</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dari</a:t>
            </a:r>
            <a:r>
              <a:rPr lang="en-US" sz="2400" kern="0" dirty="0">
                <a:solidFill>
                  <a:sysClr val="windowText" lastClr="000000"/>
                </a:solidFill>
                <a:latin typeface="Times New Roman" pitchFamily="18" charset="0"/>
                <a:cs typeface="Times New Roman" pitchFamily="18" charset="0"/>
              </a:rPr>
              <a:t> 100%. </a:t>
            </a:r>
            <a:br>
              <a:rPr lang="en-US" sz="2400" kern="0" dirty="0">
                <a:solidFill>
                  <a:sysClr val="windowText" lastClr="000000"/>
                </a:solidFill>
                <a:latin typeface="Times New Roman" pitchFamily="18" charset="0"/>
                <a:cs typeface="Times New Roman" pitchFamily="18" charset="0"/>
              </a:rPr>
            </a:br>
            <a:r>
              <a:rPr lang="en-US" sz="2400" kern="0" dirty="0" err="1">
                <a:solidFill>
                  <a:sysClr val="windowText" lastClr="000000"/>
                </a:solidFill>
                <a:latin typeface="Times New Roman" pitchFamily="18" charset="0"/>
                <a:cs typeface="Times New Roman" pitchFamily="18" charset="0"/>
              </a:rPr>
              <a:t>Kesan</a:t>
            </a:r>
            <a:r>
              <a:rPr lang="en-US" sz="2400" kern="0" dirty="0">
                <a:solidFill>
                  <a:sysClr val="windowText" lastClr="000000"/>
                </a:solidFill>
                <a:latin typeface="Times New Roman" pitchFamily="18" charset="0"/>
                <a:cs typeface="Times New Roman" pitchFamily="18" charset="0"/>
              </a:rPr>
              <a:t> : Tuli sensorineural</a:t>
            </a:r>
          </a:p>
          <a:p>
            <a:r>
              <a:rPr lang="en-US" sz="2400" kern="0" dirty="0">
                <a:solidFill>
                  <a:sysClr val="windowText" lastClr="000000"/>
                </a:solidFill>
                <a:latin typeface="Times New Roman" pitchFamily="18" charset="0"/>
                <a:cs typeface="Times New Roman" pitchFamily="18" charset="0"/>
              </a:rPr>
              <a:t>Audiometric </a:t>
            </a:r>
            <a:r>
              <a:rPr lang="en-US" sz="2400" kern="0" dirty="0" err="1">
                <a:solidFill>
                  <a:sysClr val="windowText" lastClr="000000"/>
                </a:solidFill>
                <a:latin typeface="Times New Roman" pitchFamily="18" charset="0"/>
                <a:cs typeface="Times New Roman" pitchFamily="18" charset="0"/>
              </a:rPr>
              <a:t>Impedans</a:t>
            </a:r>
            <a:endParaRPr lang="en-US" sz="2400" kern="0" dirty="0">
              <a:solidFill>
                <a:sysClr val="windowText" lastClr="000000"/>
              </a:solidFill>
              <a:latin typeface="Times New Roman" pitchFamily="18" charset="0"/>
              <a:cs typeface="Times New Roman" pitchFamily="18" charset="0"/>
            </a:endParaRPr>
          </a:p>
          <a:p>
            <a:pPr marL="742950" lvl="2" indent="-342900"/>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Timpanogtram</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tipe</a:t>
            </a:r>
            <a:r>
              <a:rPr lang="en-US" kern="0" dirty="0">
                <a:solidFill>
                  <a:sysClr val="windowText" lastClr="000000"/>
                </a:solidFill>
                <a:latin typeface="Times New Roman" pitchFamily="18" charset="0"/>
                <a:cs typeface="Times New Roman" pitchFamily="18" charset="0"/>
              </a:rPr>
              <a:t> A (normal), reflex stapedius ipsilateral negative </a:t>
            </a:r>
            <a:r>
              <a:rPr lang="en-US" kern="0" dirty="0" err="1">
                <a:solidFill>
                  <a:sysClr val="windowText" lastClr="000000"/>
                </a:solidFill>
                <a:latin typeface="Times New Roman" pitchFamily="18" charset="0"/>
                <a:cs typeface="Times New Roman" pitchFamily="18" charset="0"/>
              </a:rPr>
              <a:t>atau</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positif</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sedangkan</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kontalateral</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postif</a:t>
            </a:r>
            <a:r>
              <a:rPr lang="en-US" kern="0" dirty="0">
                <a:solidFill>
                  <a:sysClr val="windowText" lastClr="000000"/>
                </a:solidFill>
                <a:latin typeface="Times New Roman" pitchFamily="18" charset="0"/>
                <a:cs typeface="Times New Roman" pitchFamily="18" charset="0"/>
              </a:rPr>
              <a:t>. </a:t>
            </a:r>
            <a:br>
              <a:rPr lang="en-US" kern="0" dirty="0">
                <a:solidFill>
                  <a:sysClr val="windowText" lastClr="000000"/>
                </a:solidFill>
                <a:latin typeface="Times New Roman" pitchFamily="18" charset="0"/>
                <a:cs typeface="Times New Roman" pitchFamily="18" charset="0"/>
              </a:rPr>
            </a:br>
            <a:r>
              <a:rPr lang="en-US" kern="0" dirty="0" err="1">
                <a:solidFill>
                  <a:sysClr val="windowText" lastClr="000000"/>
                </a:solidFill>
                <a:latin typeface="Times New Roman" pitchFamily="18" charset="0"/>
                <a:cs typeface="Times New Roman" pitchFamily="18" charset="0"/>
              </a:rPr>
              <a:t>Kesan</a:t>
            </a:r>
            <a:r>
              <a:rPr lang="en-US" kern="0" dirty="0">
                <a:solidFill>
                  <a:sysClr val="windowText" lastClr="000000"/>
                </a:solidFill>
                <a:latin typeface="Times New Roman" pitchFamily="18" charset="0"/>
                <a:cs typeface="Times New Roman" pitchFamily="18" charset="0"/>
              </a:rPr>
              <a:t> : </a:t>
            </a:r>
            <a:r>
              <a:rPr lang="en-US" kern="0" dirty="0" err="1">
                <a:solidFill>
                  <a:sysClr val="windowText" lastClr="000000"/>
                </a:solidFill>
                <a:latin typeface="Times New Roman" pitchFamily="18" charset="0"/>
                <a:cs typeface="Times New Roman" pitchFamily="18" charset="0"/>
              </a:rPr>
              <a:t>tuli</a:t>
            </a:r>
            <a:r>
              <a:rPr lang="en-US" kern="0" dirty="0">
                <a:solidFill>
                  <a:sysClr val="windowText" lastClr="000000"/>
                </a:solidFill>
                <a:latin typeface="Times New Roman" pitchFamily="18" charset="0"/>
                <a:cs typeface="Times New Roman" pitchFamily="18" charset="0"/>
              </a:rPr>
              <a:t> sensorineural </a:t>
            </a:r>
            <a:r>
              <a:rPr lang="en-US" kern="0" dirty="0" err="1">
                <a:solidFill>
                  <a:sysClr val="windowText" lastClr="000000"/>
                </a:solidFill>
                <a:latin typeface="Times New Roman" pitchFamily="18" charset="0"/>
                <a:cs typeface="Times New Roman" pitchFamily="18" charset="0"/>
              </a:rPr>
              <a:t>koklea</a:t>
            </a:r>
            <a:endParaRPr lang="en-US" kern="0" dirty="0">
              <a:solidFill>
                <a:sysClr val="windowText" lastClr="000000"/>
              </a:solidFill>
              <a:latin typeface="Times New Roman" pitchFamily="18" charset="0"/>
              <a:cs typeface="Times New Roman" pitchFamily="18" charset="0"/>
            </a:endParaRPr>
          </a:p>
          <a:p>
            <a:pPr marL="342900" lvl="1" indent="-342900">
              <a:buFont typeface="Arial" pitchFamily="34" charset="0"/>
              <a:buChar char="•"/>
            </a:pPr>
            <a:r>
              <a:rPr lang="en-US" sz="2400" kern="0" dirty="0">
                <a:solidFill>
                  <a:sysClr val="windowText" lastClr="000000"/>
                </a:solidFill>
                <a:latin typeface="Times New Roman" pitchFamily="18" charset="0"/>
                <a:cs typeface="Times New Roman" pitchFamily="18" charset="0"/>
              </a:rPr>
              <a:t>BERA (Brainstem Evoked Response Audiometry) : </a:t>
            </a:r>
            <a:r>
              <a:rPr lang="en-US" sz="2400" kern="0" dirty="0" err="1">
                <a:solidFill>
                  <a:sysClr val="windowText" lastClr="000000"/>
                </a:solidFill>
                <a:latin typeface="Times New Roman" pitchFamily="18" charset="0"/>
                <a:cs typeface="Times New Roman" pitchFamily="18" charset="0"/>
              </a:rPr>
              <a:t>menunjukan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tuli</a:t>
            </a:r>
            <a:r>
              <a:rPr lang="en-US" sz="2400" kern="0" dirty="0">
                <a:solidFill>
                  <a:sysClr val="windowText" lastClr="000000"/>
                </a:solidFill>
                <a:latin typeface="Times New Roman" pitchFamily="18" charset="0"/>
                <a:cs typeface="Times New Roman" pitchFamily="18" charset="0"/>
              </a:rPr>
              <a:t> sensorineural </a:t>
            </a:r>
            <a:r>
              <a:rPr lang="en-US" sz="2400" kern="0" dirty="0" err="1">
                <a:solidFill>
                  <a:sysClr val="windowText" lastClr="000000"/>
                </a:solidFill>
                <a:latin typeface="Times New Roman" pitchFamily="18" charset="0"/>
                <a:cs typeface="Times New Roman" pitchFamily="18" charset="0"/>
              </a:rPr>
              <a:t>ringan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sampai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berat</a:t>
            </a:r>
            <a:endParaRPr lang="en-US" sz="2400" kern="0" dirty="0">
              <a:solidFill>
                <a:sysClr val="windowText" lastClr="000000"/>
              </a:solidFill>
              <a:latin typeface="Times New Roman" pitchFamily="18" charset="0"/>
              <a:cs typeface="Times New Roman" pitchFamily="18" charset="0"/>
            </a:endParaRPr>
          </a:p>
          <a:p>
            <a:endParaRPr lang="en-US" sz="2400" kern="0" dirty="0">
              <a:solidFill>
                <a:sysClr val="windowText" lastClr="000000"/>
              </a:solidFill>
              <a:latin typeface="Times New Roman" pitchFamily="18" charset="0"/>
              <a:cs typeface="Times New Roman" pitchFamily="18" charset="0"/>
            </a:endParaRPr>
          </a:p>
          <a:p>
            <a:endParaRPr lang="en-US" sz="2400"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0826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CF850C7-4D06-41DF-93A2-1680B84F2260}"/>
              </a:ext>
            </a:extLst>
          </p:cNvPr>
          <p:cNvSpPr txBox="1">
            <a:spLocks/>
          </p:cNvSpPr>
          <p:nvPr/>
        </p:nvSpPr>
        <p:spPr>
          <a:xfrm>
            <a:off x="869673" y="914400"/>
            <a:ext cx="7404653" cy="40386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err="1">
                <a:solidFill>
                  <a:sysClr val="windowText" lastClr="000000"/>
                </a:solidFill>
                <a:latin typeface="Times New Roman" pitchFamily="18" charset="0"/>
                <a:cs typeface="Times New Roman" pitchFamily="18" charset="0"/>
              </a:rPr>
              <a:t>Pemeriksaan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Laboratorium</a:t>
            </a:r>
            <a:endParaRPr lang="en-US" sz="2400" kern="0" dirty="0">
              <a:solidFill>
                <a:sysClr val="windowText" lastClr="000000"/>
              </a:solidFill>
              <a:latin typeface="Times New Roman" pitchFamily="18" charset="0"/>
              <a:cs typeface="Times New Roman" pitchFamily="18" charset="0"/>
            </a:endParaRPr>
          </a:p>
          <a:p>
            <a:pPr lvl="1"/>
            <a:r>
              <a:rPr lang="en-US" sz="2400" kern="0" dirty="0" err="1">
                <a:solidFill>
                  <a:sysClr val="windowText" lastClr="000000"/>
                </a:solidFill>
                <a:latin typeface="Times New Roman" pitchFamily="18" charset="0"/>
                <a:cs typeface="Times New Roman" pitchFamily="18" charset="0"/>
              </a:rPr>
              <a:t>Hitung</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sel</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darah</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lengkap</a:t>
            </a:r>
            <a:endParaRPr lang="en-US" sz="2400" kern="0" dirty="0">
              <a:solidFill>
                <a:sysClr val="windowText" lastClr="000000"/>
              </a:solidFill>
              <a:latin typeface="Times New Roman" pitchFamily="18" charset="0"/>
              <a:cs typeface="Times New Roman" pitchFamily="18" charset="0"/>
            </a:endParaRPr>
          </a:p>
          <a:p>
            <a:pPr lvl="1"/>
            <a:r>
              <a:rPr lang="en-US" sz="2400" kern="0" dirty="0">
                <a:solidFill>
                  <a:sysClr val="windowText" lastClr="000000"/>
                </a:solidFill>
                <a:latin typeface="Times New Roman" pitchFamily="18" charset="0"/>
                <a:cs typeface="Times New Roman" pitchFamily="18" charset="0"/>
              </a:rPr>
              <a:t>LED</a:t>
            </a:r>
          </a:p>
          <a:p>
            <a:pPr lvl="1"/>
            <a:r>
              <a:rPr lang="en-US" sz="2400" kern="0" dirty="0" err="1">
                <a:solidFill>
                  <a:sysClr val="windowText" lastClr="000000"/>
                </a:solidFill>
                <a:latin typeface="Times New Roman" pitchFamily="18" charset="0"/>
                <a:cs typeface="Times New Roman" pitchFamily="18" charset="0"/>
              </a:rPr>
              <a:t>Faal</a:t>
            </a:r>
            <a:r>
              <a:rPr lang="en-US" sz="2400" kern="0" dirty="0">
                <a:solidFill>
                  <a:sysClr val="windowText" lastClr="000000"/>
                </a:solidFill>
                <a:latin typeface="Times New Roman" pitchFamily="18" charset="0"/>
                <a:cs typeface="Times New Roman" pitchFamily="18" charset="0"/>
              </a:rPr>
              <a:t> hemostasis dan </a:t>
            </a:r>
            <a:r>
              <a:rPr lang="en-US" sz="2400" kern="0" dirty="0" err="1">
                <a:solidFill>
                  <a:sysClr val="windowText" lastClr="000000"/>
                </a:solidFill>
                <a:latin typeface="Times New Roman" pitchFamily="18" charset="0"/>
                <a:cs typeface="Times New Roman" pitchFamily="18" charset="0"/>
              </a:rPr>
              <a:t>faktor</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koagulasi</a:t>
            </a:r>
            <a:r>
              <a:rPr lang="en-US" sz="2400" kern="0" dirty="0">
                <a:solidFill>
                  <a:sysClr val="windowText" lastClr="000000"/>
                </a:solidFill>
                <a:latin typeface="Times New Roman" pitchFamily="18" charset="0"/>
                <a:cs typeface="Times New Roman" pitchFamily="18" charset="0"/>
              </a:rPr>
              <a:t> (PTT)</a:t>
            </a:r>
          </a:p>
          <a:p>
            <a:pPr lvl="1"/>
            <a:r>
              <a:rPr lang="en-US" sz="2400" kern="0" dirty="0">
                <a:solidFill>
                  <a:sysClr val="windowText" lastClr="000000"/>
                </a:solidFill>
                <a:latin typeface="Times New Roman" pitchFamily="18" charset="0"/>
                <a:cs typeface="Times New Roman" pitchFamily="18" charset="0"/>
              </a:rPr>
              <a:t>Kultur bacteria</a:t>
            </a:r>
          </a:p>
          <a:p>
            <a:pPr lvl="1"/>
            <a:r>
              <a:rPr lang="en-US" sz="2400" kern="0" dirty="0" err="1">
                <a:solidFill>
                  <a:sysClr val="windowText" lastClr="000000"/>
                </a:solidFill>
                <a:latin typeface="Times New Roman" pitchFamily="18" charset="0"/>
                <a:cs typeface="Times New Roman" pitchFamily="18" charset="0"/>
              </a:rPr>
              <a:t>Elektrolit</a:t>
            </a:r>
            <a:r>
              <a:rPr lang="en-US" sz="2400" kern="0" dirty="0">
                <a:solidFill>
                  <a:sysClr val="windowText" lastClr="000000"/>
                </a:solidFill>
                <a:latin typeface="Times New Roman" pitchFamily="18" charset="0"/>
                <a:cs typeface="Times New Roman" pitchFamily="18" charset="0"/>
              </a:rPr>
              <a:t> pada </a:t>
            </a:r>
            <a:r>
              <a:rPr lang="en-US" sz="2400" kern="0" dirty="0" err="1">
                <a:solidFill>
                  <a:sysClr val="windowText" lastClr="000000"/>
                </a:solidFill>
                <a:latin typeface="Times New Roman" pitchFamily="18" charset="0"/>
                <a:cs typeface="Times New Roman" pitchFamily="18" charset="0"/>
              </a:rPr>
              <a:t>kadar</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glukosa</a:t>
            </a:r>
            <a:endParaRPr lang="en-US" sz="2400" kern="0" dirty="0">
              <a:solidFill>
                <a:sysClr val="windowText" lastClr="000000"/>
              </a:solidFill>
              <a:latin typeface="Times New Roman" pitchFamily="18" charset="0"/>
              <a:cs typeface="Times New Roman" pitchFamily="18" charset="0"/>
            </a:endParaRPr>
          </a:p>
          <a:p>
            <a:pPr lvl="1"/>
            <a:r>
              <a:rPr lang="en-US" sz="2400" kern="0" dirty="0" err="1">
                <a:solidFill>
                  <a:sysClr val="windowText" lastClr="000000"/>
                </a:solidFill>
                <a:latin typeface="Times New Roman" pitchFamily="18" charset="0"/>
                <a:cs typeface="Times New Roman" pitchFamily="18" charset="0"/>
              </a:rPr>
              <a:t>Kolesterol</a:t>
            </a:r>
            <a:r>
              <a:rPr lang="en-US" sz="2400" kern="0" dirty="0">
                <a:solidFill>
                  <a:sysClr val="windowText" lastClr="000000"/>
                </a:solidFill>
                <a:latin typeface="Times New Roman" pitchFamily="18" charset="0"/>
                <a:cs typeface="Times New Roman" pitchFamily="18" charset="0"/>
              </a:rPr>
              <a:t> dan </a:t>
            </a:r>
            <a:r>
              <a:rPr lang="en-US" sz="2400" kern="0" dirty="0" err="1">
                <a:solidFill>
                  <a:sysClr val="windowText" lastClr="000000"/>
                </a:solidFill>
                <a:latin typeface="Times New Roman" pitchFamily="18" charset="0"/>
                <a:cs typeface="Times New Roman" pitchFamily="18" charset="0"/>
              </a:rPr>
              <a:t>trigliserida</a:t>
            </a:r>
            <a:endParaRPr lang="en-US" sz="2400" kern="0" dirty="0">
              <a:solidFill>
                <a:sysClr val="windowText" lastClr="000000"/>
              </a:solidFill>
              <a:latin typeface="Times New Roman" pitchFamily="18" charset="0"/>
              <a:cs typeface="Times New Roman" pitchFamily="18" charset="0"/>
            </a:endParaRPr>
          </a:p>
          <a:p>
            <a:pPr lvl="1"/>
            <a:r>
              <a:rPr lang="en-US" sz="2400" kern="0" dirty="0">
                <a:solidFill>
                  <a:sysClr val="windowText" lastClr="000000"/>
                </a:solidFill>
                <a:latin typeface="Times New Roman" pitchFamily="18" charset="0"/>
                <a:cs typeface="Times New Roman" pitchFamily="18" charset="0"/>
              </a:rPr>
              <a:t>Uji </a:t>
            </a:r>
            <a:r>
              <a:rPr lang="en-US" sz="2400" kern="0" dirty="0" err="1">
                <a:solidFill>
                  <a:sysClr val="windowText" lastClr="000000"/>
                </a:solidFill>
                <a:latin typeface="Times New Roman" pitchFamily="18" charset="0"/>
                <a:cs typeface="Times New Roman" pitchFamily="18" charset="0"/>
              </a:rPr>
              <a:t>fungsi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tiroid</a:t>
            </a:r>
            <a:endParaRPr lang="en-US" sz="2400" kern="0" dirty="0">
              <a:solidFill>
                <a:sysClr val="windowText" lastClr="000000"/>
              </a:solidFill>
              <a:latin typeface="Times New Roman" pitchFamily="18" charset="0"/>
              <a:cs typeface="Times New Roman" pitchFamily="18" charset="0"/>
            </a:endParaRPr>
          </a:p>
          <a:p>
            <a:pPr lvl="1"/>
            <a:r>
              <a:rPr lang="en-US" sz="2400" kern="0" dirty="0" err="1">
                <a:solidFill>
                  <a:sysClr val="windowText" lastClr="000000"/>
                </a:solidFill>
                <a:latin typeface="Times New Roman" pitchFamily="18" charset="0"/>
                <a:cs typeface="Times New Roman" pitchFamily="18" charset="0"/>
              </a:rPr>
              <a:t>Tes</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autoimun</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seperti</a:t>
            </a:r>
            <a:r>
              <a:rPr lang="en-US" sz="2400" kern="0" dirty="0">
                <a:solidFill>
                  <a:sysClr val="windowText" lastClr="000000"/>
                </a:solidFill>
                <a:latin typeface="Times New Roman" pitchFamily="18" charset="0"/>
                <a:cs typeface="Times New Roman" pitchFamily="18" charset="0"/>
              </a:rPr>
              <a:t> antibody antinuclear dan </a:t>
            </a:r>
            <a:r>
              <a:rPr lang="en-US" sz="2400" kern="0" dirty="0" err="1">
                <a:solidFill>
                  <a:sysClr val="windowText" lastClr="000000"/>
                </a:solidFill>
                <a:latin typeface="Times New Roman" pitchFamily="18" charset="0"/>
                <a:cs typeface="Times New Roman" pitchFamily="18" charset="0"/>
              </a:rPr>
              <a:t>reumatik</a:t>
            </a:r>
            <a:endParaRPr lang="en-US" sz="2400" kern="0" dirty="0">
              <a:solidFill>
                <a:sysClr val="windowText" lastClr="000000"/>
              </a:solidFill>
              <a:latin typeface="Times New Roman" pitchFamily="18" charset="0"/>
              <a:cs typeface="Times New Roman" pitchFamily="18" charset="0"/>
            </a:endParaRPr>
          </a:p>
          <a:p>
            <a:pPr lvl="1"/>
            <a:r>
              <a:rPr lang="en-US" sz="2400" kern="0" dirty="0">
                <a:solidFill>
                  <a:sysClr val="windowText" lastClr="000000"/>
                </a:solidFill>
                <a:latin typeface="Times New Roman" pitchFamily="18" charset="0"/>
                <a:cs typeface="Times New Roman" pitchFamily="18" charset="0"/>
              </a:rPr>
              <a:t>ENG (</a:t>
            </a:r>
            <a:r>
              <a:rPr lang="en-US" sz="2400" kern="0" dirty="0" err="1">
                <a:solidFill>
                  <a:sysClr val="windowText" lastClr="000000"/>
                </a:solidFill>
                <a:latin typeface="Times New Roman" pitchFamily="18" charset="0"/>
                <a:cs typeface="Times New Roman" pitchFamily="18" charset="0"/>
              </a:rPr>
              <a:t>Electronistagmografi</a:t>
            </a:r>
            <a:r>
              <a:rPr lang="en-US" sz="2400" kern="0" dirty="0">
                <a:solidFill>
                  <a:sysClr val="windowText" lastClr="000000"/>
                </a:solidFill>
                <a:latin typeface="Times New Roman" pitchFamily="18" charset="0"/>
                <a:cs typeface="Times New Roman" pitchFamily="18" charset="0"/>
              </a:rPr>
              <a:t>)</a:t>
            </a:r>
          </a:p>
          <a:p>
            <a:pPr lvl="1"/>
            <a:r>
              <a:rPr lang="en-US" sz="2400" kern="0" dirty="0" err="1">
                <a:solidFill>
                  <a:sysClr val="windowText" lastClr="000000"/>
                </a:solidFill>
                <a:latin typeface="Times New Roman" pitchFamily="18" charset="0"/>
                <a:cs typeface="Times New Roman" pitchFamily="18" charset="0"/>
              </a:rPr>
              <a:t>Radiologi</a:t>
            </a:r>
            <a:r>
              <a:rPr lang="en-US" sz="2400" kern="0" dirty="0">
                <a:solidFill>
                  <a:sysClr val="windowText" lastClr="000000"/>
                </a:solidFill>
                <a:latin typeface="Times New Roman" pitchFamily="18" charset="0"/>
                <a:cs typeface="Times New Roman" pitchFamily="18" charset="0"/>
              </a:rPr>
              <a:t> (</a:t>
            </a:r>
            <a:r>
              <a:rPr lang="en-US" sz="2400" kern="0" dirty="0" err="1">
                <a:solidFill>
                  <a:sysClr val="windowText" lastClr="000000"/>
                </a:solidFill>
                <a:latin typeface="Times New Roman" pitchFamily="18" charset="0"/>
                <a:cs typeface="Times New Roman" pitchFamily="18" charset="0"/>
              </a:rPr>
              <a:t>arteriografi</a:t>
            </a:r>
            <a:r>
              <a:rPr lang="en-US" sz="2400" kern="0" dirty="0">
                <a:solidFill>
                  <a:sysClr val="windowText" lastClr="000000"/>
                </a:solidFill>
                <a:latin typeface="Times New Roman" pitchFamily="18" charset="0"/>
                <a:cs typeface="Times New Roman" pitchFamily="18" charset="0"/>
              </a:rPr>
              <a:t>)</a:t>
            </a:r>
            <a:br>
              <a:rPr lang="en-US" sz="2400" kern="0" dirty="0">
                <a:solidFill>
                  <a:sysClr val="windowText" lastClr="000000"/>
                </a:solidFill>
                <a:latin typeface="Times New Roman" pitchFamily="18" charset="0"/>
                <a:cs typeface="Times New Roman" pitchFamily="18" charset="0"/>
              </a:rPr>
            </a:br>
            <a:endParaRPr lang="en-US" sz="2400" kern="0" dirty="0">
              <a:solidFill>
                <a:sysClr val="windowText" lastClr="000000"/>
              </a:solidFill>
              <a:latin typeface="Times New Roman" pitchFamily="18" charset="0"/>
              <a:cs typeface="Times New Roman" pitchFamily="18" charset="0"/>
            </a:endParaRPr>
          </a:p>
          <a:p>
            <a:endParaRPr lang="en-US" sz="2400"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9178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43CA-8941-4E3F-A8FF-EBC1172DFB84}"/>
              </a:ext>
            </a:extLst>
          </p:cNvPr>
          <p:cNvSpPr txBox="1">
            <a:spLocks/>
          </p:cNvSpPr>
          <p:nvPr/>
        </p:nvSpPr>
        <p:spPr>
          <a:xfrm>
            <a:off x="869673" y="1645920"/>
            <a:ext cx="7406640" cy="1356360"/>
          </a:xfrm>
          <a:prstGeom prst="rect">
            <a:avLst/>
          </a:prstGeom>
        </p:spPr>
        <p:txBody>
          <a:bodyPr/>
          <a:lstStyle>
            <a:lvl1pPr>
              <a:defRPr>
                <a:latin typeface="+mj-lt"/>
                <a:ea typeface="+mj-ea"/>
                <a:cs typeface="+mj-cs"/>
              </a:defRPr>
            </a:lvl1pPr>
          </a:lstStyle>
          <a:p>
            <a:r>
              <a:rPr lang="en-US" sz="2800" b="1" kern="0" dirty="0">
                <a:solidFill>
                  <a:sysClr val="windowText" lastClr="000000"/>
                </a:solidFill>
              </a:rPr>
              <a:t>LABIRINITIS</a:t>
            </a:r>
            <a:endParaRPr lang="en-US" sz="2800" kern="0" dirty="0">
              <a:solidFill>
                <a:sysClr val="windowText" lastClr="000000"/>
              </a:solidFill>
            </a:endParaRPr>
          </a:p>
        </p:txBody>
      </p:sp>
      <p:sp>
        <p:nvSpPr>
          <p:cNvPr id="3" name="Content Placeholder 2">
            <a:extLst>
              <a:ext uri="{FF2B5EF4-FFF2-40B4-BE49-F238E27FC236}">
                <a16:creationId xmlns:a16="http://schemas.microsoft.com/office/drawing/2014/main" id="{2118763C-F407-40C9-BDE1-F49F6B2BB2FA}"/>
              </a:ext>
            </a:extLst>
          </p:cNvPr>
          <p:cNvSpPr txBox="1">
            <a:spLocks/>
          </p:cNvSpPr>
          <p:nvPr/>
        </p:nvSpPr>
        <p:spPr>
          <a:xfrm>
            <a:off x="869673" y="29718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err="1">
                <a:solidFill>
                  <a:sysClr val="windowText" lastClr="000000"/>
                </a:solidFill>
              </a:rPr>
              <a:t>Definisi</a:t>
            </a:r>
            <a:endParaRPr lang="en-US" kern="0" dirty="0">
              <a:solidFill>
                <a:sysClr val="windowText" lastClr="000000"/>
              </a:solidFill>
            </a:endParaRPr>
          </a:p>
          <a:p>
            <a:r>
              <a:rPr lang="en-US" kern="0" dirty="0" err="1">
                <a:solidFill>
                  <a:sysClr val="windowText" lastClr="000000"/>
                </a:solidFill>
              </a:rPr>
              <a:t>Labirinitis</a:t>
            </a:r>
            <a:r>
              <a:rPr lang="en-US" kern="0" dirty="0">
                <a:solidFill>
                  <a:sysClr val="windowText" lastClr="000000"/>
                </a:solidFill>
              </a:rPr>
              <a:t> </a:t>
            </a:r>
            <a:r>
              <a:rPr lang="en-US" kern="0" dirty="0" err="1">
                <a:solidFill>
                  <a:sysClr val="windowText" lastClr="000000"/>
                </a:solidFill>
              </a:rPr>
              <a:t>adalah</a:t>
            </a:r>
            <a:r>
              <a:rPr lang="en-US" kern="0" dirty="0">
                <a:solidFill>
                  <a:sysClr val="windowText" lastClr="000000"/>
                </a:solidFill>
              </a:rPr>
              <a:t> </a:t>
            </a:r>
            <a:r>
              <a:rPr lang="en-US" kern="0" dirty="0" err="1">
                <a:solidFill>
                  <a:sysClr val="windowText" lastClr="000000"/>
                </a:solidFill>
              </a:rPr>
              <a:t>radang</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lokal</a:t>
            </a:r>
            <a:r>
              <a:rPr lang="en-US" kern="0" dirty="0">
                <a:solidFill>
                  <a:sysClr val="windowText" lastClr="000000"/>
                </a:solidFill>
              </a:rPr>
              <a:t> </a:t>
            </a:r>
            <a:r>
              <a:rPr lang="en-US" kern="0" dirty="0" err="1">
                <a:solidFill>
                  <a:sysClr val="windowText" lastClr="000000"/>
                </a:solidFill>
              </a:rPr>
              <a:t>maupun</a:t>
            </a:r>
            <a:r>
              <a:rPr lang="en-US" kern="0" dirty="0">
                <a:solidFill>
                  <a:sysClr val="windowText" lastClr="000000"/>
                </a:solidFill>
              </a:rPr>
              <a:t> </a:t>
            </a:r>
            <a:r>
              <a:rPr lang="en-US" kern="0" dirty="0" err="1">
                <a:solidFill>
                  <a:sysClr val="windowText" lastClr="000000"/>
                </a:solidFill>
              </a:rPr>
              <a:t>difus</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disebabkan</a:t>
            </a:r>
            <a:r>
              <a:rPr lang="en-US" kern="0" dirty="0">
                <a:solidFill>
                  <a:sysClr val="windowText" lastClr="000000"/>
                </a:solidFill>
              </a:rPr>
              <a:t> oleh </a:t>
            </a:r>
            <a:r>
              <a:rPr lang="en-US" kern="0" dirty="0" err="1">
                <a:solidFill>
                  <a:sysClr val="windowText" lastClr="000000"/>
                </a:solidFill>
              </a:rPr>
              <a:t>infeksi</a:t>
            </a:r>
            <a:r>
              <a:rPr lang="en-US" kern="0" dirty="0">
                <a:solidFill>
                  <a:sysClr val="windowText" lastClr="000000"/>
                </a:solidFill>
              </a:rPr>
              <a:t> </a:t>
            </a:r>
            <a:r>
              <a:rPr lang="en-US" kern="0" dirty="0" err="1">
                <a:solidFill>
                  <a:sysClr val="windowText" lastClr="000000"/>
                </a:solidFill>
              </a:rPr>
              <a:t>maupun</a:t>
            </a:r>
            <a:r>
              <a:rPr lang="en-US" kern="0" dirty="0">
                <a:solidFill>
                  <a:sysClr val="windowText" lastClr="000000"/>
                </a:solidFill>
              </a:rPr>
              <a:t> </a:t>
            </a:r>
            <a:r>
              <a:rPr lang="en-US" kern="0" dirty="0" err="1">
                <a:solidFill>
                  <a:sysClr val="windowText" lastClr="000000"/>
                </a:solidFill>
              </a:rPr>
              <a:t>bukan</a:t>
            </a:r>
            <a:r>
              <a:rPr lang="en-US" kern="0" dirty="0">
                <a:solidFill>
                  <a:sysClr val="windowText" lastClr="000000"/>
                </a:solidFill>
              </a:rPr>
              <a:t> infeksi.</a:t>
            </a:r>
            <a:r>
              <a:rPr lang="en-US" kern="0" baseline="30000" dirty="0">
                <a:solidFill>
                  <a:sysClr val="windowText" lastClr="000000"/>
                </a:solidFill>
              </a:rPr>
              <a:t>1 </a:t>
            </a:r>
            <a:endParaRPr lang="en-US" kern="0" dirty="0">
              <a:solidFill>
                <a:sysClr val="windowText" lastClr="000000"/>
              </a:solidFill>
            </a:endParaRPr>
          </a:p>
          <a:p>
            <a:endParaRPr lang="en-US" kern="0" dirty="0">
              <a:solidFill>
                <a:sysClr val="windowText" lastClr="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E69ED-FDEA-41AD-8144-1E559FA5ACC0}"/>
              </a:ext>
            </a:extLst>
          </p:cNvPr>
          <p:cNvSpPr txBox="1">
            <a:spLocks/>
          </p:cNvSpPr>
          <p:nvPr/>
        </p:nvSpPr>
        <p:spPr>
          <a:xfrm>
            <a:off x="868680" y="152400"/>
            <a:ext cx="7406640" cy="1356360"/>
          </a:xfrm>
          <a:prstGeom prst="rect">
            <a:avLst/>
          </a:prstGeom>
        </p:spPr>
        <p:txBody>
          <a:bodyPr/>
          <a:lstStyle>
            <a:lvl1pPr>
              <a:defRPr>
                <a:latin typeface="+mj-lt"/>
                <a:ea typeface="+mj-ea"/>
                <a:cs typeface="+mj-cs"/>
              </a:defRPr>
            </a:lvl1pPr>
          </a:lstStyle>
          <a:p>
            <a:r>
              <a:rPr lang="en-US" sz="2800" b="1" kern="0" dirty="0" err="1">
                <a:solidFill>
                  <a:sysClr val="windowText" lastClr="000000"/>
                </a:solidFill>
              </a:rPr>
              <a:t>Penatalaksanaan</a:t>
            </a:r>
            <a:endParaRPr lang="en-US" sz="2800" b="1" kern="0" dirty="0">
              <a:solidFill>
                <a:sysClr val="windowText" lastClr="000000"/>
              </a:solidFill>
            </a:endParaRPr>
          </a:p>
        </p:txBody>
      </p:sp>
      <p:sp>
        <p:nvSpPr>
          <p:cNvPr id="3" name="Content Placeholder 2">
            <a:extLst>
              <a:ext uri="{FF2B5EF4-FFF2-40B4-BE49-F238E27FC236}">
                <a16:creationId xmlns:a16="http://schemas.microsoft.com/office/drawing/2014/main" id="{E2080232-4420-47C9-BC05-C86DB204B14A}"/>
              </a:ext>
            </a:extLst>
          </p:cNvPr>
          <p:cNvSpPr txBox="1">
            <a:spLocks/>
          </p:cNvSpPr>
          <p:nvPr/>
        </p:nvSpPr>
        <p:spPr>
          <a:xfrm>
            <a:off x="868680" y="1135380"/>
            <a:ext cx="3566160" cy="402336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kern="0" dirty="0" err="1">
                <a:solidFill>
                  <a:sysClr val="windowText" lastClr="000000"/>
                </a:solidFill>
                <a:latin typeface="Times New Roman" pitchFamily="18" charset="0"/>
                <a:cs typeface="Times New Roman" pitchFamily="18" charset="0"/>
              </a:rPr>
              <a:t>Terapi</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untuk</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tuli</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mendadak</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adalah</a:t>
            </a:r>
            <a:r>
              <a:rPr lang="en-US" sz="2200" kern="0" dirty="0">
                <a:solidFill>
                  <a:sysClr val="windowText" lastClr="000000"/>
                </a:solidFill>
                <a:latin typeface="Times New Roman" pitchFamily="18" charset="0"/>
                <a:cs typeface="Times New Roman" pitchFamily="18" charset="0"/>
              </a:rPr>
              <a:t> ;</a:t>
            </a:r>
          </a:p>
          <a:p>
            <a:r>
              <a:rPr lang="en-US" sz="2200" kern="0" dirty="0" err="1">
                <a:solidFill>
                  <a:sysClr val="windowText" lastClr="000000"/>
                </a:solidFill>
                <a:latin typeface="Times New Roman" pitchFamily="18" charset="0"/>
                <a:cs typeface="Times New Roman" pitchFamily="18" charset="0"/>
              </a:rPr>
              <a:t>Tirah</a:t>
            </a:r>
            <a:r>
              <a:rPr lang="en-US" sz="2200" kern="0" dirty="0">
                <a:solidFill>
                  <a:sysClr val="windowText" lastClr="000000"/>
                </a:solidFill>
                <a:latin typeface="Times New Roman" pitchFamily="18" charset="0"/>
                <a:cs typeface="Times New Roman" pitchFamily="18" charset="0"/>
              </a:rPr>
              <a:t> baring (total bed rest). </a:t>
            </a:r>
            <a:r>
              <a:rPr lang="en-US" sz="2200" kern="0" dirty="0" err="1">
                <a:solidFill>
                  <a:sysClr val="windowText" lastClr="000000"/>
                </a:solidFill>
                <a:latin typeface="Times New Roman" pitchFamily="18" charset="0"/>
                <a:cs typeface="Times New Roman" pitchFamily="18" charset="0"/>
              </a:rPr>
              <a:t>Istirahat</a:t>
            </a:r>
            <a:r>
              <a:rPr lang="en-US" sz="2200" kern="0" dirty="0">
                <a:solidFill>
                  <a:sysClr val="windowText" lastClr="000000"/>
                </a:solidFill>
                <a:latin typeface="Times New Roman" pitchFamily="18" charset="0"/>
                <a:cs typeface="Times New Roman" pitchFamily="18" charset="0"/>
              </a:rPr>
              <a:t> mental dan </a:t>
            </a:r>
            <a:r>
              <a:rPr lang="en-US" sz="2200" kern="0" dirty="0" err="1">
                <a:solidFill>
                  <a:sysClr val="windowText" lastClr="000000"/>
                </a:solidFill>
                <a:latin typeface="Times New Roman" pitchFamily="18" charset="0"/>
                <a:cs typeface="Times New Roman" pitchFamily="18" charset="0"/>
              </a:rPr>
              <a:t>fisik</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selam</a:t>
            </a:r>
            <a:r>
              <a:rPr lang="en-US" sz="2200" kern="0" dirty="0">
                <a:solidFill>
                  <a:sysClr val="windowText" lastClr="000000"/>
                </a:solidFill>
                <a:latin typeface="Times New Roman" pitchFamily="18" charset="0"/>
                <a:cs typeface="Times New Roman" pitchFamily="18" charset="0"/>
              </a:rPr>
              <a:t> 2 </a:t>
            </a:r>
            <a:r>
              <a:rPr lang="en-US" sz="2200" kern="0" dirty="0" err="1">
                <a:solidFill>
                  <a:sysClr val="windowText" lastClr="000000"/>
                </a:solidFill>
                <a:latin typeface="Times New Roman" pitchFamily="18" charset="0"/>
                <a:cs typeface="Times New Roman" pitchFamily="18" charset="0"/>
              </a:rPr>
              <a:t>minggu</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untuk</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menghilangkan</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atau</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mengurangi</a:t>
            </a:r>
            <a:r>
              <a:rPr lang="en-US" sz="2200" kern="0" dirty="0">
                <a:solidFill>
                  <a:sysClr val="windowText" lastClr="000000"/>
                </a:solidFill>
                <a:latin typeface="Times New Roman" pitchFamily="18" charset="0"/>
                <a:cs typeface="Times New Roman" pitchFamily="18" charset="0"/>
              </a:rPr>
              <a:t> stress yang </a:t>
            </a:r>
            <a:r>
              <a:rPr lang="en-US" sz="2200" kern="0" dirty="0" err="1">
                <a:solidFill>
                  <a:sysClr val="windowText" lastClr="000000"/>
                </a:solidFill>
                <a:latin typeface="Times New Roman" pitchFamily="18" charset="0"/>
                <a:cs typeface="Times New Roman" pitchFamily="18" charset="0"/>
              </a:rPr>
              <a:t>berpengaruh</a:t>
            </a:r>
            <a:r>
              <a:rPr lang="en-US" sz="2200" kern="0" dirty="0">
                <a:solidFill>
                  <a:sysClr val="windowText" lastClr="000000"/>
                </a:solidFill>
                <a:latin typeface="Times New Roman" pitchFamily="18" charset="0"/>
                <a:cs typeface="Times New Roman" pitchFamily="18" charset="0"/>
              </a:rPr>
              <a:t> pada </a:t>
            </a:r>
            <a:r>
              <a:rPr lang="en-US" sz="2200" kern="0" dirty="0" err="1">
                <a:solidFill>
                  <a:sysClr val="windowText" lastClr="000000"/>
                </a:solidFill>
                <a:latin typeface="Times New Roman" pitchFamily="18" charset="0"/>
                <a:cs typeface="Times New Roman" pitchFamily="18" charset="0"/>
              </a:rPr>
              <a:t>kegagalan</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neurovaskuler</a:t>
            </a:r>
            <a:endParaRPr lang="en-US" sz="2200" kern="0" dirty="0">
              <a:solidFill>
                <a:sysClr val="windowText" lastClr="000000"/>
              </a:solidFill>
              <a:latin typeface="Times New Roman" pitchFamily="18" charset="0"/>
              <a:cs typeface="Times New Roman" pitchFamily="18" charset="0"/>
            </a:endParaRPr>
          </a:p>
          <a:p>
            <a:r>
              <a:rPr lang="en-US" sz="2200" kern="0" dirty="0" err="1">
                <a:solidFill>
                  <a:sysClr val="windowText" lastClr="000000"/>
                </a:solidFill>
                <a:latin typeface="Times New Roman" pitchFamily="18" charset="0"/>
                <a:cs typeface="Times New Roman" pitchFamily="18" charset="0"/>
              </a:rPr>
              <a:t>Vasodilatasi</a:t>
            </a:r>
            <a:r>
              <a:rPr lang="en-US" sz="2200" kern="0" dirty="0">
                <a:solidFill>
                  <a:sysClr val="windowText" lastClr="000000"/>
                </a:solidFill>
                <a:latin typeface="Times New Roman" pitchFamily="18" charset="0"/>
                <a:cs typeface="Times New Roman" pitchFamily="18" charset="0"/>
              </a:rPr>
              <a:t> yang </a:t>
            </a:r>
            <a:r>
              <a:rPr lang="en-US" sz="2200" kern="0" dirty="0" err="1">
                <a:solidFill>
                  <a:sysClr val="windowText" lastClr="000000"/>
                </a:solidFill>
                <a:latin typeface="Times New Roman" pitchFamily="18" charset="0"/>
                <a:cs typeface="Times New Roman" pitchFamily="18" charset="0"/>
              </a:rPr>
              <a:t>cukup</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kuat</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misalnya</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dengan</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pemberian</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Complamin</a:t>
            </a:r>
            <a:r>
              <a:rPr lang="en-US" sz="2200" kern="0" dirty="0">
                <a:solidFill>
                  <a:sysClr val="windowText" lastClr="000000"/>
                </a:solidFill>
                <a:latin typeface="Times New Roman" pitchFamily="18" charset="0"/>
                <a:cs typeface="Times New Roman" pitchFamily="18" charset="0"/>
              </a:rPr>
              <a:t> </a:t>
            </a:r>
            <a:r>
              <a:rPr lang="en-US" sz="2200" kern="0" dirty="0" err="1">
                <a:solidFill>
                  <a:sysClr val="windowText" lastClr="000000"/>
                </a:solidFill>
                <a:latin typeface="Times New Roman" pitchFamily="18" charset="0"/>
                <a:cs typeface="Times New Roman" pitchFamily="18" charset="0"/>
              </a:rPr>
              <a:t>injeksi</a:t>
            </a:r>
            <a:endParaRPr lang="en-US" sz="2200" kern="0" dirty="0">
              <a:solidFill>
                <a:sysClr val="windowText" lastClr="000000"/>
              </a:solidFill>
              <a:latin typeface="Times New Roman" pitchFamily="18" charset="0"/>
              <a:cs typeface="Times New Roman" pitchFamily="18" charset="0"/>
            </a:endParaRPr>
          </a:p>
          <a:p>
            <a:pPr lvl="1"/>
            <a:r>
              <a:rPr lang="en-US" sz="1400" kern="0" dirty="0">
                <a:solidFill>
                  <a:sysClr val="windowText" lastClr="000000"/>
                </a:solidFill>
                <a:latin typeface="Times New Roman" pitchFamily="18" charset="0"/>
                <a:cs typeface="Times New Roman" pitchFamily="18" charset="0"/>
              </a:rPr>
              <a:t>3 x 1200 mg (4 </a:t>
            </a:r>
            <a:r>
              <a:rPr lang="en-US" sz="1400" kern="0" dirty="0" err="1">
                <a:solidFill>
                  <a:sysClr val="windowText" lastClr="000000"/>
                </a:solidFill>
                <a:latin typeface="Times New Roman" pitchFamily="18" charset="0"/>
                <a:cs typeface="Times New Roman" pitchFamily="18" charset="0"/>
              </a:rPr>
              <a:t>ampul</a:t>
            </a:r>
            <a:r>
              <a:rPr lang="en-US" sz="1400" kern="0" dirty="0">
                <a:solidFill>
                  <a:sysClr val="windowText" lastClr="000000"/>
                </a:solidFill>
                <a:latin typeface="Times New Roman" pitchFamily="18" charset="0"/>
                <a:cs typeface="Times New Roman" pitchFamily="18" charset="0"/>
              </a:rPr>
              <a:t>) </a:t>
            </a:r>
            <a:r>
              <a:rPr lang="en-US" sz="1400" kern="0" dirty="0" err="1">
                <a:solidFill>
                  <a:sysClr val="windowText" lastClr="000000"/>
                </a:solidFill>
                <a:latin typeface="Times New Roman" pitchFamily="18" charset="0"/>
                <a:cs typeface="Times New Roman" pitchFamily="18" charset="0"/>
              </a:rPr>
              <a:t>selama</a:t>
            </a:r>
            <a:r>
              <a:rPr lang="en-US" sz="1400" kern="0" dirty="0">
                <a:solidFill>
                  <a:sysClr val="windowText" lastClr="000000"/>
                </a:solidFill>
                <a:latin typeface="Times New Roman" pitchFamily="18" charset="0"/>
                <a:cs typeface="Times New Roman" pitchFamily="18" charset="0"/>
              </a:rPr>
              <a:t> 3 </a:t>
            </a:r>
            <a:r>
              <a:rPr lang="en-US" sz="1400" kern="0" dirty="0" err="1">
                <a:solidFill>
                  <a:sysClr val="windowText" lastClr="000000"/>
                </a:solidFill>
                <a:latin typeface="Times New Roman" pitchFamily="18" charset="0"/>
                <a:cs typeface="Times New Roman" pitchFamily="18" charset="0"/>
              </a:rPr>
              <a:t>hari</a:t>
            </a:r>
            <a:endParaRPr lang="en-US" sz="1400" kern="0" dirty="0">
              <a:solidFill>
                <a:sysClr val="windowText" lastClr="000000"/>
              </a:solidFill>
              <a:latin typeface="Times New Roman" pitchFamily="18" charset="0"/>
              <a:cs typeface="Times New Roman" pitchFamily="18" charset="0"/>
            </a:endParaRPr>
          </a:p>
          <a:p>
            <a:pPr lvl="1"/>
            <a:r>
              <a:rPr lang="en-US" sz="1400" kern="0" dirty="0">
                <a:solidFill>
                  <a:sysClr val="windowText" lastClr="000000"/>
                </a:solidFill>
                <a:latin typeface="Times New Roman" pitchFamily="18" charset="0"/>
                <a:cs typeface="Times New Roman" pitchFamily="18" charset="0"/>
              </a:rPr>
              <a:t>3 x 900 mg (3 </a:t>
            </a:r>
            <a:r>
              <a:rPr lang="en-US" sz="1400" kern="0" dirty="0" err="1">
                <a:solidFill>
                  <a:sysClr val="windowText" lastClr="000000"/>
                </a:solidFill>
                <a:latin typeface="Times New Roman" pitchFamily="18" charset="0"/>
                <a:cs typeface="Times New Roman" pitchFamily="18" charset="0"/>
              </a:rPr>
              <a:t>ampul</a:t>
            </a:r>
            <a:r>
              <a:rPr lang="en-US" sz="1400" kern="0" dirty="0">
                <a:solidFill>
                  <a:sysClr val="windowText" lastClr="000000"/>
                </a:solidFill>
                <a:latin typeface="Times New Roman" pitchFamily="18" charset="0"/>
                <a:cs typeface="Times New Roman" pitchFamily="18" charset="0"/>
              </a:rPr>
              <a:t>) </a:t>
            </a:r>
            <a:r>
              <a:rPr lang="en-US" sz="1400" kern="0" dirty="0" err="1">
                <a:solidFill>
                  <a:sysClr val="windowText" lastClr="000000"/>
                </a:solidFill>
                <a:latin typeface="Times New Roman" pitchFamily="18" charset="0"/>
                <a:cs typeface="Times New Roman" pitchFamily="18" charset="0"/>
              </a:rPr>
              <a:t>selama</a:t>
            </a:r>
            <a:r>
              <a:rPr lang="en-US" sz="1400" kern="0" dirty="0">
                <a:solidFill>
                  <a:sysClr val="windowText" lastClr="000000"/>
                </a:solidFill>
                <a:latin typeface="Times New Roman" pitchFamily="18" charset="0"/>
                <a:cs typeface="Times New Roman" pitchFamily="18" charset="0"/>
              </a:rPr>
              <a:t> 3 </a:t>
            </a:r>
            <a:r>
              <a:rPr lang="en-US" sz="1400" kern="0" dirty="0" err="1">
                <a:solidFill>
                  <a:sysClr val="windowText" lastClr="000000"/>
                </a:solidFill>
                <a:latin typeface="Times New Roman" pitchFamily="18" charset="0"/>
                <a:cs typeface="Times New Roman" pitchFamily="18" charset="0"/>
              </a:rPr>
              <a:t>hari</a:t>
            </a:r>
            <a:endParaRPr lang="en-US" sz="1400" kern="0" dirty="0">
              <a:solidFill>
                <a:sysClr val="windowText" lastClr="000000"/>
              </a:solidFill>
              <a:latin typeface="Times New Roman" pitchFamily="18" charset="0"/>
              <a:cs typeface="Times New Roman" pitchFamily="18" charset="0"/>
            </a:endParaRPr>
          </a:p>
          <a:p>
            <a:pPr lvl="1"/>
            <a:r>
              <a:rPr lang="en-US" sz="1400" kern="0" dirty="0">
                <a:solidFill>
                  <a:sysClr val="windowText" lastClr="000000"/>
                </a:solidFill>
                <a:latin typeface="Times New Roman" pitchFamily="18" charset="0"/>
                <a:cs typeface="Times New Roman" pitchFamily="18" charset="0"/>
              </a:rPr>
              <a:t>3x 600 mg (2 </a:t>
            </a:r>
            <a:r>
              <a:rPr lang="en-US" sz="1400" kern="0" dirty="0" err="1">
                <a:solidFill>
                  <a:sysClr val="windowText" lastClr="000000"/>
                </a:solidFill>
                <a:latin typeface="Times New Roman" pitchFamily="18" charset="0"/>
                <a:cs typeface="Times New Roman" pitchFamily="18" charset="0"/>
              </a:rPr>
              <a:t>ampul</a:t>
            </a:r>
            <a:r>
              <a:rPr lang="en-US" sz="1400" kern="0" dirty="0">
                <a:solidFill>
                  <a:sysClr val="windowText" lastClr="000000"/>
                </a:solidFill>
                <a:latin typeface="Times New Roman" pitchFamily="18" charset="0"/>
                <a:cs typeface="Times New Roman" pitchFamily="18" charset="0"/>
              </a:rPr>
              <a:t>) </a:t>
            </a:r>
            <a:r>
              <a:rPr lang="en-US" sz="1400" kern="0" dirty="0" err="1">
                <a:solidFill>
                  <a:sysClr val="windowText" lastClr="000000"/>
                </a:solidFill>
                <a:latin typeface="Times New Roman" pitchFamily="18" charset="0"/>
                <a:cs typeface="Times New Roman" pitchFamily="18" charset="0"/>
              </a:rPr>
              <a:t>selama</a:t>
            </a:r>
            <a:r>
              <a:rPr lang="en-US" sz="1400" kern="0" dirty="0">
                <a:solidFill>
                  <a:sysClr val="windowText" lastClr="000000"/>
                </a:solidFill>
                <a:latin typeface="Times New Roman" pitchFamily="18" charset="0"/>
                <a:cs typeface="Times New Roman" pitchFamily="18" charset="0"/>
              </a:rPr>
              <a:t> 2 </a:t>
            </a:r>
            <a:r>
              <a:rPr lang="en-US" sz="1400" kern="0" dirty="0" err="1">
                <a:solidFill>
                  <a:sysClr val="windowText" lastClr="000000"/>
                </a:solidFill>
                <a:latin typeface="Times New Roman" pitchFamily="18" charset="0"/>
                <a:cs typeface="Times New Roman" pitchFamily="18" charset="0"/>
              </a:rPr>
              <a:t>hari</a:t>
            </a:r>
            <a:endParaRPr lang="en-US" sz="1400" kern="0" dirty="0">
              <a:solidFill>
                <a:sysClr val="windowText" lastClr="000000"/>
              </a:solidFill>
              <a:latin typeface="Times New Roman" pitchFamily="18" charset="0"/>
              <a:cs typeface="Times New Roman" pitchFamily="18" charset="0"/>
            </a:endParaRPr>
          </a:p>
          <a:p>
            <a:pPr lvl="1"/>
            <a:r>
              <a:rPr lang="en-US" sz="1400" kern="0" dirty="0">
                <a:solidFill>
                  <a:sysClr val="windowText" lastClr="000000"/>
                </a:solidFill>
                <a:latin typeface="Times New Roman" pitchFamily="18" charset="0"/>
                <a:cs typeface="Times New Roman" pitchFamily="18" charset="0"/>
              </a:rPr>
              <a:t>3 x 300 mg (1 </a:t>
            </a:r>
            <a:r>
              <a:rPr lang="en-US" sz="1400" kern="0" dirty="0" err="1">
                <a:solidFill>
                  <a:sysClr val="windowText" lastClr="000000"/>
                </a:solidFill>
                <a:latin typeface="Times New Roman" pitchFamily="18" charset="0"/>
                <a:cs typeface="Times New Roman" pitchFamily="18" charset="0"/>
              </a:rPr>
              <a:t>ampul</a:t>
            </a:r>
            <a:r>
              <a:rPr lang="en-US" sz="1400" kern="0" dirty="0">
                <a:solidFill>
                  <a:sysClr val="windowText" lastClr="000000"/>
                </a:solidFill>
                <a:latin typeface="Times New Roman" pitchFamily="18" charset="0"/>
                <a:cs typeface="Times New Roman" pitchFamily="18" charset="0"/>
              </a:rPr>
              <a:t>) </a:t>
            </a:r>
            <a:r>
              <a:rPr lang="en-US" sz="1400" kern="0" dirty="0" err="1">
                <a:solidFill>
                  <a:sysClr val="windowText" lastClr="000000"/>
                </a:solidFill>
                <a:latin typeface="Times New Roman" pitchFamily="18" charset="0"/>
                <a:cs typeface="Times New Roman" pitchFamily="18" charset="0"/>
              </a:rPr>
              <a:t>selama</a:t>
            </a:r>
            <a:r>
              <a:rPr lang="en-US" sz="1400" kern="0" dirty="0">
                <a:solidFill>
                  <a:sysClr val="windowText" lastClr="000000"/>
                </a:solidFill>
                <a:latin typeface="Times New Roman" pitchFamily="18" charset="0"/>
                <a:cs typeface="Times New Roman" pitchFamily="18" charset="0"/>
              </a:rPr>
              <a:t> 3 </a:t>
            </a:r>
            <a:r>
              <a:rPr lang="en-US" sz="1400" kern="0" dirty="0" err="1">
                <a:solidFill>
                  <a:sysClr val="windowText" lastClr="000000"/>
                </a:solidFill>
                <a:latin typeface="Times New Roman" pitchFamily="18" charset="0"/>
                <a:cs typeface="Times New Roman" pitchFamily="18" charset="0"/>
              </a:rPr>
              <a:t>hari</a:t>
            </a:r>
            <a:endParaRPr lang="en-US" sz="1400" kern="0" dirty="0">
              <a:solidFill>
                <a:sysClr val="windowText" lastClr="000000"/>
              </a:solidFill>
              <a:latin typeface="Times New Roman" pitchFamily="18" charset="0"/>
              <a:cs typeface="Times New Roman" pitchFamily="18" charset="0"/>
            </a:endParaRPr>
          </a:p>
          <a:p>
            <a:endParaRPr lang="en-US" sz="2200" kern="0" dirty="0">
              <a:solidFill>
                <a:sysClr val="windowText" lastClr="000000"/>
              </a:solidFill>
              <a:latin typeface="Times New Roman" pitchFamily="18" charset="0"/>
              <a:cs typeface="Times New Roman" pitchFamily="18" charset="0"/>
            </a:endParaRPr>
          </a:p>
        </p:txBody>
      </p:sp>
      <p:sp>
        <p:nvSpPr>
          <p:cNvPr id="4" name="Content Placeholder 3">
            <a:extLst>
              <a:ext uri="{FF2B5EF4-FFF2-40B4-BE49-F238E27FC236}">
                <a16:creationId xmlns:a16="http://schemas.microsoft.com/office/drawing/2014/main" id="{BB40E762-6F0D-4BF2-B7E0-CAC43AB99F55}"/>
              </a:ext>
            </a:extLst>
          </p:cNvPr>
          <p:cNvSpPr txBox="1">
            <a:spLocks/>
          </p:cNvSpPr>
          <p:nvPr/>
        </p:nvSpPr>
        <p:spPr>
          <a:xfrm>
            <a:off x="5029200" y="1135380"/>
            <a:ext cx="3566160" cy="402336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err="1">
                <a:solidFill>
                  <a:sysClr val="windowText" lastClr="000000"/>
                </a:solidFill>
                <a:latin typeface="Times New Roman" pitchFamily="18" charset="0"/>
                <a:cs typeface="Times New Roman" pitchFamily="18" charset="0"/>
              </a:rPr>
              <a:t>Disertai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dengan</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pemberian</a:t>
            </a:r>
            <a:r>
              <a:rPr lang="en-US" kern="0" dirty="0">
                <a:solidFill>
                  <a:sysClr val="windowText" lastClr="000000"/>
                </a:solidFill>
                <a:latin typeface="Times New Roman" pitchFamily="18" charset="0"/>
                <a:cs typeface="Times New Roman" pitchFamily="18" charset="0"/>
              </a:rPr>
              <a:t> tablet vasodilator oral </a:t>
            </a:r>
            <a:r>
              <a:rPr lang="en-US" kern="0" dirty="0" err="1">
                <a:solidFill>
                  <a:sysClr val="windowText" lastClr="000000"/>
                </a:solidFill>
                <a:latin typeface="Times New Roman" pitchFamily="18" charset="0"/>
                <a:cs typeface="Times New Roman" pitchFamily="18" charset="0"/>
              </a:rPr>
              <a:t>tiap</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hari</a:t>
            </a:r>
            <a:endParaRPr lang="en-US" kern="0" dirty="0">
              <a:solidFill>
                <a:sysClr val="windowText" lastClr="000000"/>
              </a:solidFill>
              <a:latin typeface="Times New Roman" pitchFamily="18" charset="0"/>
              <a:cs typeface="Times New Roman" pitchFamily="18" charset="0"/>
            </a:endParaRPr>
          </a:p>
          <a:p>
            <a:r>
              <a:rPr lang="en-US" kern="0" dirty="0" err="1">
                <a:solidFill>
                  <a:sysClr val="windowText" lastClr="000000"/>
                </a:solidFill>
                <a:latin typeface="Times New Roman" pitchFamily="18" charset="0"/>
                <a:cs typeface="Times New Roman" pitchFamily="18" charset="0"/>
              </a:rPr>
              <a:t>Prednison</a:t>
            </a:r>
            <a:r>
              <a:rPr lang="en-US" kern="0" dirty="0">
                <a:solidFill>
                  <a:sysClr val="windowText" lastClr="000000"/>
                </a:solidFill>
                <a:latin typeface="Times New Roman" pitchFamily="18" charset="0"/>
                <a:cs typeface="Times New Roman" pitchFamily="18" charset="0"/>
              </a:rPr>
              <a:t> 4 x 10 mg (2 tablet), tapering off </a:t>
            </a:r>
            <a:r>
              <a:rPr lang="en-US" kern="0" dirty="0" err="1">
                <a:solidFill>
                  <a:sysClr val="windowText" lastClr="000000"/>
                </a:solidFill>
                <a:latin typeface="Times New Roman" pitchFamily="18" charset="0"/>
                <a:cs typeface="Times New Roman" pitchFamily="18" charset="0"/>
              </a:rPr>
              <a:t>tiap</a:t>
            </a:r>
            <a:r>
              <a:rPr lang="en-US" kern="0" dirty="0">
                <a:solidFill>
                  <a:sysClr val="windowText" lastClr="000000"/>
                </a:solidFill>
                <a:latin typeface="Times New Roman" pitchFamily="18" charset="0"/>
                <a:cs typeface="Times New Roman" pitchFamily="18" charset="0"/>
              </a:rPr>
              <a:t> 3 </a:t>
            </a:r>
            <a:r>
              <a:rPr lang="en-US" kern="0" dirty="0" err="1">
                <a:solidFill>
                  <a:sysClr val="windowText" lastClr="000000"/>
                </a:solidFill>
                <a:latin typeface="Times New Roman" pitchFamily="18" charset="0"/>
                <a:cs typeface="Times New Roman" pitchFamily="18" charset="0"/>
              </a:rPr>
              <a:t>hari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hati-hati</a:t>
            </a:r>
            <a:r>
              <a:rPr lang="en-US" kern="0" dirty="0">
                <a:solidFill>
                  <a:sysClr val="windowText" lastClr="000000"/>
                </a:solidFill>
                <a:latin typeface="Times New Roman" pitchFamily="18" charset="0"/>
                <a:cs typeface="Times New Roman" pitchFamily="18" charset="0"/>
              </a:rPr>
              <a:t> pada </a:t>
            </a:r>
            <a:r>
              <a:rPr lang="en-US" kern="0" dirty="0" err="1">
                <a:solidFill>
                  <a:sysClr val="windowText" lastClr="000000"/>
                </a:solidFill>
                <a:latin typeface="Times New Roman" pitchFamily="18" charset="0"/>
                <a:cs typeface="Times New Roman" pitchFamily="18" charset="0"/>
              </a:rPr>
              <a:t>penderita</a:t>
            </a:r>
            <a:r>
              <a:rPr lang="en-US" kern="0" dirty="0">
                <a:solidFill>
                  <a:sysClr val="windowText" lastClr="000000"/>
                </a:solidFill>
                <a:latin typeface="Times New Roman" pitchFamily="18" charset="0"/>
                <a:cs typeface="Times New Roman" pitchFamily="18" charset="0"/>
              </a:rPr>
              <a:t> DM)</a:t>
            </a:r>
          </a:p>
          <a:p>
            <a:r>
              <a:rPr lang="en-US" kern="0" dirty="0">
                <a:solidFill>
                  <a:sysClr val="windowText" lastClr="000000"/>
                </a:solidFill>
                <a:latin typeface="Times New Roman" pitchFamily="18" charset="0"/>
                <a:cs typeface="Times New Roman" pitchFamily="18" charset="0"/>
              </a:rPr>
              <a:t>Vitamin C 500 mg 1x1 tablet/</a:t>
            </a:r>
            <a:r>
              <a:rPr lang="en-US" kern="0" dirty="0" err="1">
                <a:solidFill>
                  <a:sysClr val="windowText" lastClr="000000"/>
                </a:solidFill>
                <a:latin typeface="Times New Roman" pitchFamily="18" charset="0"/>
                <a:cs typeface="Times New Roman" pitchFamily="18" charset="0"/>
              </a:rPr>
              <a:t>hari</a:t>
            </a:r>
            <a:endParaRPr lang="en-US" kern="0" dirty="0">
              <a:solidFill>
                <a:sysClr val="windowText" lastClr="000000"/>
              </a:solidFill>
              <a:latin typeface="Times New Roman" pitchFamily="18" charset="0"/>
              <a:cs typeface="Times New Roman" pitchFamily="18" charset="0"/>
            </a:endParaRPr>
          </a:p>
          <a:p>
            <a:r>
              <a:rPr lang="en-US" kern="0" dirty="0" err="1">
                <a:solidFill>
                  <a:sysClr val="windowText" lastClr="000000"/>
                </a:solidFill>
                <a:latin typeface="Times New Roman" pitchFamily="18" charset="0"/>
                <a:cs typeface="Times New Roman" pitchFamily="18" charset="0"/>
              </a:rPr>
              <a:t>Neurobion</a:t>
            </a:r>
            <a:r>
              <a:rPr lang="en-US" kern="0" dirty="0">
                <a:solidFill>
                  <a:sysClr val="windowText" lastClr="000000"/>
                </a:solidFill>
                <a:latin typeface="Times New Roman" pitchFamily="18" charset="0"/>
                <a:cs typeface="Times New Roman" pitchFamily="18" charset="0"/>
              </a:rPr>
              <a:t> 3x1 tablet/</a:t>
            </a:r>
            <a:r>
              <a:rPr lang="en-US" kern="0" dirty="0" err="1">
                <a:solidFill>
                  <a:sysClr val="windowText" lastClr="000000"/>
                </a:solidFill>
                <a:latin typeface="Times New Roman" pitchFamily="18" charset="0"/>
                <a:cs typeface="Times New Roman" pitchFamily="18" charset="0"/>
              </a:rPr>
              <a:t>hari</a:t>
            </a:r>
            <a:endParaRPr lang="en-US" kern="0" dirty="0">
              <a:solidFill>
                <a:sysClr val="windowText" lastClr="000000"/>
              </a:solidFill>
              <a:latin typeface="Times New Roman" pitchFamily="18" charset="0"/>
              <a:cs typeface="Times New Roman" pitchFamily="18" charset="0"/>
            </a:endParaRPr>
          </a:p>
          <a:p>
            <a:r>
              <a:rPr lang="en-US" kern="0" dirty="0">
                <a:solidFill>
                  <a:sysClr val="windowText" lastClr="000000"/>
                </a:solidFill>
                <a:latin typeface="Times New Roman" pitchFamily="18" charset="0"/>
                <a:cs typeface="Times New Roman" pitchFamily="18" charset="0"/>
              </a:rPr>
              <a:t>Diet </a:t>
            </a:r>
            <a:r>
              <a:rPr lang="en-US" kern="0" dirty="0" err="1">
                <a:solidFill>
                  <a:sysClr val="windowText" lastClr="000000"/>
                </a:solidFill>
                <a:latin typeface="Times New Roman" pitchFamily="18" charset="0"/>
                <a:cs typeface="Times New Roman" pitchFamily="18" charset="0"/>
              </a:rPr>
              <a:t>rendah</a:t>
            </a:r>
            <a:r>
              <a:rPr lang="en-US" kern="0" dirty="0">
                <a:solidFill>
                  <a:sysClr val="windowText" lastClr="000000"/>
                </a:solidFill>
                <a:latin typeface="Times New Roman" pitchFamily="18" charset="0"/>
                <a:cs typeface="Times New Roman" pitchFamily="18" charset="0"/>
              </a:rPr>
              <a:t> garam dan </a:t>
            </a:r>
            <a:r>
              <a:rPr lang="en-US" kern="0" dirty="0" err="1">
                <a:solidFill>
                  <a:sysClr val="windowText" lastClr="000000"/>
                </a:solidFill>
                <a:latin typeface="Times New Roman" pitchFamily="18" charset="0"/>
                <a:cs typeface="Times New Roman" pitchFamily="18" charset="0"/>
              </a:rPr>
              <a:t>rendah</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kolesterol</a:t>
            </a:r>
            <a:endParaRPr lang="en-US" kern="0" dirty="0">
              <a:solidFill>
                <a:sysClr val="windowText" lastClr="000000"/>
              </a:solidFill>
              <a:latin typeface="Times New Roman" pitchFamily="18" charset="0"/>
              <a:cs typeface="Times New Roman" pitchFamily="18" charset="0"/>
            </a:endParaRPr>
          </a:p>
          <a:p>
            <a:r>
              <a:rPr lang="en-US" kern="0" dirty="0" err="1">
                <a:solidFill>
                  <a:sysClr val="windowText" lastClr="000000"/>
                </a:solidFill>
                <a:latin typeface="Times New Roman" pitchFamily="18" charset="0"/>
                <a:cs typeface="Times New Roman" pitchFamily="18" charset="0"/>
              </a:rPr>
              <a:t>Inhalasi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oksigen</a:t>
            </a:r>
            <a:r>
              <a:rPr lang="en-US" kern="0" dirty="0">
                <a:solidFill>
                  <a:sysClr val="windowText" lastClr="000000"/>
                </a:solidFill>
                <a:latin typeface="Times New Roman" pitchFamily="18" charset="0"/>
                <a:cs typeface="Times New Roman" pitchFamily="18" charset="0"/>
              </a:rPr>
              <a:t> 4x15 </a:t>
            </a:r>
            <a:r>
              <a:rPr lang="en-US" kern="0" dirty="0" err="1">
                <a:solidFill>
                  <a:sysClr val="windowText" lastClr="000000"/>
                </a:solidFill>
                <a:latin typeface="Times New Roman" pitchFamily="18" charset="0"/>
                <a:cs typeface="Times New Roman" pitchFamily="18" charset="0"/>
              </a:rPr>
              <a:t>menit</a:t>
            </a:r>
            <a:r>
              <a:rPr lang="en-US" kern="0" dirty="0">
                <a:solidFill>
                  <a:sysClr val="windowText" lastClr="000000"/>
                </a:solidFill>
                <a:latin typeface="Times New Roman" pitchFamily="18" charset="0"/>
                <a:cs typeface="Times New Roman" pitchFamily="18" charset="0"/>
              </a:rPr>
              <a:t> (2 liter/</a:t>
            </a:r>
            <a:r>
              <a:rPr lang="en-US" kern="0" dirty="0" err="1">
                <a:solidFill>
                  <a:sysClr val="windowText" lastClr="000000"/>
                </a:solidFill>
                <a:latin typeface="Times New Roman" pitchFamily="18" charset="0"/>
                <a:cs typeface="Times New Roman" pitchFamily="18" charset="0"/>
              </a:rPr>
              <a:t>menit</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obat</a:t>
            </a:r>
            <a:r>
              <a:rPr lang="en-US" kern="0" dirty="0">
                <a:solidFill>
                  <a:sysClr val="windowText" lastClr="000000"/>
                </a:solidFill>
                <a:latin typeface="Times New Roman" pitchFamily="18" charset="0"/>
                <a:cs typeface="Times New Roman" pitchFamily="18" charset="0"/>
              </a:rPr>
              <a:t> antivirus </a:t>
            </a:r>
            <a:r>
              <a:rPr lang="en-US" kern="0" dirty="0" err="1">
                <a:solidFill>
                  <a:sysClr val="windowText" lastClr="000000"/>
                </a:solidFill>
                <a:latin typeface="Times New Roman" pitchFamily="18" charset="0"/>
                <a:cs typeface="Times New Roman" pitchFamily="18" charset="0"/>
              </a:rPr>
              <a:t>sesuai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dengan</a:t>
            </a:r>
            <a:r>
              <a:rPr lang="en-US" kern="0" dirty="0">
                <a:solidFill>
                  <a:sysClr val="windowText" lastClr="000000"/>
                </a:solidFill>
                <a:latin typeface="Times New Roman" pitchFamily="18" charset="0"/>
                <a:cs typeface="Times New Roman" pitchFamily="18" charset="0"/>
              </a:rPr>
              <a:t> virus </a:t>
            </a:r>
            <a:r>
              <a:rPr lang="en-US" kern="0" dirty="0" err="1">
                <a:solidFill>
                  <a:sysClr val="windowText" lastClr="000000"/>
                </a:solidFill>
                <a:latin typeface="Times New Roman" pitchFamily="18" charset="0"/>
                <a:cs typeface="Times New Roman" pitchFamily="18" charset="0"/>
              </a:rPr>
              <a:t>penyebab</a:t>
            </a:r>
            <a:endParaRPr lang="en-US" kern="0" dirty="0">
              <a:solidFill>
                <a:sysClr val="windowText" lastClr="000000"/>
              </a:solidFill>
              <a:latin typeface="Times New Roman" pitchFamily="18" charset="0"/>
              <a:cs typeface="Times New Roman" pitchFamily="18" charset="0"/>
            </a:endParaRPr>
          </a:p>
          <a:p>
            <a:r>
              <a:rPr lang="en-US" kern="0" dirty="0" err="1">
                <a:solidFill>
                  <a:sysClr val="windowText" lastClr="000000"/>
                </a:solidFill>
                <a:latin typeface="Times New Roman" pitchFamily="18" charset="0"/>
                <a:cs typeface="Times New Roman" pitchFamily="18" charset="0"/>
              </a:rPr>
              <a:t>Terapi</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oksigen</a:t>
            </a:r>
            <a:r>
              <a:rPr lang="en-US" kern="0" dirty="0">
                <a:solidFill>
                  <a:sysClr val="windowText" lastClr="000000"/>
                </a:solidFill>
                <a:latin typeface="Times New Roman" pitchFamily="18" charset="0"/>
                <a:cs typeface="Times New Roman" pitchFamily="18" charset="0"/>
              </a:rPr>
              <a:t> </a:t>
            </a:r>
            <a:r>
              <a:rPr lang="en-US" kern="0" dirty="0" err="1">
                <a:solidFill>
                  <a:sysClr val="windowText" lastClr="000000"/>
                </a:solidFill>
                <a:latin typeface="Times New Roman" pitchFamily="18" charset="0"/>
                <a:cs typeface="Times New Roman" pitchFamily="18" charset="0"/>
              </a:rPr>
              <a:t>hiperbarik</a:t>
            </a:r>
            <a:endParaRPr lang="en-US" kern="0" dirty="0">
              <a:solidFill>
                <a:sysClr val="windowText" lastClr="000000"/>
              </a:solidFill>
              <a:latin typeface="Times New Roman" pitchFamily="18" charset="0"/>
              <a:cs typeface="Times New Roman" pitchFamily="18" charset="0"/>
            </a:endParaRPr>
          </a:p>
          <a:p>
            <a:endParaRPr lang="en-US" kern="0" dirty="0">
              <a:solidFill>
                <a:sysClr val="windowText" lastClr="000000"/>
              </a:solidFill>
            </a:endParaRPr>
          </a:p>
        </p:txBody>
      </p:sp>
    </p:spTree>
    <p:extLst>
      <p:ext uri="{BB962C8B-B14F-4D97-AF65-F5344CB8AC3E}">
        <p14:creationId xmlns:p14="http://schemas.microsoft.com/office/powerpoint/2010/main" val="59438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A1FF87F-5D3D-4268-A73C-006487AFBB4F}"/>
              </a:ext>
            </a:extLst>
          </p:cNvPr>
          <p:cNvSpPr txBox="1">
            <a:spLocks/>
          </p:cNvSpPr>
          <p:nvPr/>
        </p:nvSpPr>
        <p:spPr>
          <a:xfrm>
            <a:off x="428596" y="714356"/>
            <a:ext cx="8229600" cy="4525963"/>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a:solidFill>
                  <a:sysClr val="windowText" lastClr="000000"/>
                </a:solidFill>
                <a:latin typeface="Times New Roman" pitchFamily="18" charset="0"/>
                <a:cs typeface="Times New Roman" pitchFamily="18" charset="0"/>
              </a:rPr>
              <a:t>Evaluasi fungsi pendengaran dilakukan setiap minggu selama 1 bulan. Kallinen et al (1997) mendefiniskan perbaikan pendengaran pada tuli mendadak adalah sebagai berikut :</a:t>
            </a:r>
          </a:p>
          <a:p>
            <a:pPr lvl="1"/>
            <a:r>
              <a:rPr lang="en-US" sz="2400" kern="0">
                <a:solidFill>
                  <a:sysClr val="windowText" lastClr="000000"/>
                </a:solidFill>
                <a:latin typeface="Times New Roman" pitchFamily="18" charset="0"/>
                <a:cs typeface="Times New Roman" pitchFamily="18" charset="0"/>
              </a:rPr>
              <a:t>Sangat baik, apabila perbaikan &gt;30 dB pada 5 frekuensi</a:t>
            </a:r>
          </a:p>
          <a:p>
            <a:pPr lvl="1"/>
            <a:r>
              <a:rPr lang="en-US" sz="2400" kern="0">
                <a:solidFill>
                  <a:sysClr val="windowText" lastClr="000000"/>
                </a:solidFill>
                <a:latin typeface="Times New Roman" pitchFamily="18" charset="0"/>
                <a:cs typeface="Times New Roman" pitchFamily="18" charset="0"/>
              </a:rPr>
              <a:t>Sembuh, apabila perbaikan ambang pendengaran &lt;30 dB pada frekuensi 250 Hz, 500 Hz, 100 Hz, 200 Hz, dan dibawah 25 dB pada frekuensi 4000 Hz</a:t>
            </a:r>
          </a:p>
          <a:p>
            <a:pPr lvl="1"/>
            <a:r>
              <a:rPr lang="en-US" sz="2400" kern="0">
                <a:solidFill>
                  <a:sysClr val="windowText" lastClr="000000"/>
                </a:solidFill>
                <a:latin typeface="Times New Roman" pitchFamily="18" charset="0"/>
                <a:cs typeface="Times New Roman" pitchFamily="18" charset="0"/>
              </a:rPr>
              <a:t>Baik, apabila rerata perbaikan 10-30 dB pada 5 frekuensi</a:t>
            </a:r>
          </a:p>
          <a:p>
            <a:pPr lvl="1"/>
            <a:r>
              <a:rPr lang="en-US" sz="2400" kern="0">
                <a:solidFill>
                  <a:sysClr val="windowText" lastClr="000000"/>
                </a:solidFill>
                <a:latin typeface="Times New Roman" pitchFamily="18" charset="0"/>
                <a:cs typeface="Times New Roman" pitchFamily="18" charset="0"/>
              </a:rPr>
              <a:t>Tidak ada perbaikan, apabila terdapat perbaikan &lt;10 dB pada 5 frekuensi</a:t>
            </a:r>
          </a:p>
          <a:p>
            <a:endParaRPr lang="en-US" sz="2400"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1520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47B6-B880-439B-A7FF-33E81A823CCF}"/>
              </a:ext>
            </a:extLst>
          </p:cNvPr>
          <p:cNvSpPr txBox="1">
            <a:spLocks/>
          </p:cNvSpPr>
          <p:nvPr/>
        </p:nvSpPr>
        <p:spPr>
          <a:xfrm>
            <a:off x="857250" y="609600"/>
            <a:ext cx="7406640" cy="1356360"/>
          </a:xfrm>
          <a:prstGeom prst="rect">
            <a:avLst/>
          </a:prstGeom>
        </p:spPr>
        <p:txBody>
          <a:bodyPr>
            <a:normAutofit/>
          </a:bodyPr>
          <a:lstStyle>
            <a:lvl1pPr>
              <a:defRPr>
                <a:latin typeface="+mj-lt"/>
                <a:ea typeface="+mj-ea"/>
                <a:cs typeface="+mj-cs"/>
              </a:defRPr>
            </a:lvl1pPr>
          </a:lstStyle>
          <a:p>
            <a:r>
              <a:rPr lang="en-US" sz="4000" b="1" kern="0">
                <a:solidFill>
                  <a:sysClr val="windowText" lastClr="000000"/>
                </a:solidFill>
                <a:latin typeface="Times New Roman" pitchFamily="18" charset="0"/>
                <a:cs typeface="Times New Roman" pitchFamily="18" charset="0"/>
              </a:rPr>
              <a:t>Prognosis</a:t>
            </a:r>
            <a:endParaRPr lang="en-US" sz="4000" b="1" kern="0" dirty="0">
              <a:solidFill>
                <a:sysClr val="windowText" lastClr="000000"/>
              </a:solidFill>
              <a:latin typeface="Times New Roman" pitchFamily="18" charset="0"/>
              <a:cs typeface="Times New Roman" pitchFamily="18" charset="0"/>
            </a:endParaRPr>
          </a:p>
        </p:txBody>
      </p:sp>
      <p:sp>
        <p:nvSpPr>
          <p:cNvPr id="3" name="Content Placeholder 2">
            <a:extLst>
              <a:ext uri="{FF2B5EF4-FFF2-40B4-BE49-F238E27FC236}">
                <a16:creationId xmlns:a16="http://schemas.microsoft.com/office/drawing/2014/main" id="{0A95F04A-6619-4565-BB4F-26B4C5294764}"/>
              </a:ext>
            </a:extLst>
          </p:cNvPr>
          <p:cNvSpPr txBox="1">
            <a:spLocks/>
          </p:cNvSpPr>
          <p:nvPr/>
        </p:nvSpPr>
        <p:spPr>
          <a:xfrm>
            <a:off x="857251" y="20574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a:solidFill>
                  <a:sysClr val="windowText" lastClr="000000"/>
                </a:solidFill>
                <a:latin typeface="Times New Roman" pitchFamily="18" charset="0"/>
                <a:cs typeface="Times New Roman" pitchFamily="18" charset="0"/>
              </a:rPr>
              <a:t>Prognosis tuli mendadak tergantung pada beberapa faktor, yaitu kecepatan pemberian obat. Respon 2 minggu pengobatan pertama, usia, derajat tuli saraf dan adanya faktor-faktor predisposisi. Pada umumnya makin cepat diberikan pengobatan makin besar kemungkinan untuk sembuh. Bila telah lebih dari 2 minggu kemungkinan sembuh menjadi lebih kecil. Penyembuhan dapat sebagian atau lengkap, tetapi dapat juga tidak sembuh. </a:t>
            </a:r>
            <a:endParaRPr lang="en-US" sz="2400" kern="0" dirty="0">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1707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7B6-859D-47E5-863F-C28E73745829}"/>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3600" kern="0" dirty="0">
                <a:solidFill>
                  <a:sysClr val="windowText" lastClr="000000"/>
                </a:solidFill>
              </a:rPr>
              <a:t>OTOTOKSIS</a:t>
            </a:r>
          </a:p>
        </p:txBody>
      </p:sp>
      <p:sp>
        <p:nvSpPr>
          <p:cNvPr id="3" name="Content Placeholder 2">
            <a:extLst>
              <a:ext uri="{FF2B5EF4-FFF2-40B4-BE49-F238E27FC236}">
                <a16:creationId xmlns:a16="http://schemas.microsoft.com/office/drawing/2014/main" id="{2399A209-A095-4B9A-922D-0A0E176044EC}"/>
              </a:ext>
            </a:extLst>
          </p:cNvPr>
          <p:cNvSpPr txBox="1">
            <a:spLocks/>
          </p:cNvSpPr>
          <p:nvPr/>
        </p:nvSpPr>
        <p:spPr>
          <a:xfrm>
            <a:off x="857251" y="20574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err="1">
                <a:solidFill>
                  <a:sysClr val="windowText" lastClr="000000"/>
                </a:solidFill>
              </a:rPr>
              <a:t>Ototoksisitas</a:t>
            </a:r>
            <a:r>
              <a:rPr lang="en-US" kern="0" dirty="0">
                <a:solidFill>
                  <a:sysClr val="windowText" lastClr="000000"/>
                </a:solidFill>
              </a:rPr>
              <a:t> </a:t>
            </a:r>
            <a:r>
              <a:rPr lang="en-US" kern="0" dirty="0" err="1">
                <a:solidFill>
                  <a:sysClr val="windowText" lastClr="000000"/>
                </a:solidFill>
              </a:rPr>
              <a:t>adalah</a:t>
            </a:r>
            <a:r>
              <a:rPr lang="en-US" kern="0" dirty="0">
                <a:solidFill>
                  <a:sysClr val="windowText" lastClr="000000"/>
                </a:solidFill>
              </a:rPr>
              <a:t> </a:t>
            </a:r>
            <a:r>
              <a:rPr lang="en-US" kern="0" dirty="0" err="1">
                <a:solidFill>
                  <a:sysClr val="windowText" lastClr="000000"/>
                </a:solidFill>
              </a:rPr>
              <a:t>suatu</a:t>
            </a:r>
            <a:r>
              <a:rPr lang="en-US" kern="0" dirty="0">
                <a:solidFill>
                  <a:sysClr val="windowText" lastClr="000000"/>
                </a:solidFill>
              </a:rPr>
              <a:t> </a:t>
            </a:r>
            <a:r>
              <a:rPr lang="en-US" kern="0" dirty="0" err="1">
                <a:solidFill>
                  <a:sysClr val="windowText" lastClr="000000"/>
                </a:solidFill>
              </a:rPr>
              <a:t>keadaan</a:t>
            </a:r>
            <a:r>
              <a:rPr lang="en-US" kern="0" dirty="0">
                <a:solidFill>
                  <a:sysClr val="windowText" lastClr="000000"/>
                </a:solidFill>
              </a:rPr>
              <a:t> </a:t>
            </a:r>
            <a:r>
              <a:rPr lang="en-US" kern="0" dirty="0" err="1">
                <a:solidFill>
                  <a:sysClr val="windowText" lastClr="000000"/>
                </a:solidFill>
              </a:rPr>
              <a:t>dimana</a:t>
            </a:r>
            <a:r>
              <a:rPr lang="en-US" kern="0" dirty="0">
                <a:solidFill>
                  <a:sysClr val="windowText" lastClr="000000"/>
                </a:solidFill>
              </a:rPr>
              <a:t> </a:t>
            </a:r>
            <a:r>
              <a:rPr lang="en-US" kern="0" dirty="0" err="1">
                <a:solidFill>
                  <a:sysClr val="windowText" lastClr="000000"/>
                </a:solidFill>
              </a:rPr>
              <a:t>terjadi</a:t>
            </a:r>
            <a:r>
              <a:rPr lang="en-US" kern="0" dirty="0">
                <a:solidFill>
                  <a:sysClr val="windowText" lastClr="000000"/>
                </a:solidFill>
              </a:rPr>
              <a:t> </a:t>
            </a:r>
            <a:r>
              <a:rPr lang="en-US" kern="0" dirty="0" err="1">
                <a:solidFill>
                  <a:sysClr val="windowText" lastClr="000000"/>
                </a:solidFill>
              </a:rPr>
              <a:t>kerusakan</a:t>
            </a:r>
            <a:r>
              <a:rPr lang="en-US" kern="0" dirty="0">
                <a:solidFill>
                  <a:sysClr val="windowText" lastClr="000000"/>
                </a:solidFill>
              </a:rPr>
              <a:t> pada </a:t>
            </a:r>
            <a:r>
              <a:rPr lang="en-US" kern="0" dirty="0" err="1">
                <a:solidFill>
                  <a:sysClr val="windowText" lastClr="000000"/>
                </a:solidFill>
              </a:rPr>
              <a:t>koklea</a:t>
            </a:r>
            <a:r>
              <a:rPr lang="en-US" kern="0" dirty="0">
                <a:solidFill>
                  <a:sysClr val="windowText" lastClr="000000"/>
                </a:solidFill>
              </a:rPr>
              <a:t> </a:t>
            </a:r>
            <a:r>
              <a:rPr lang="en-US" kern="0" dirty="0" err="1">
                <a:solidFill>
                  <a:sysClr val="windowText" lastClr="000000"/>
                </a:solidFill>
              </a:rPr>
              <a:t>ataupun</a:t>
            </a:r>
            <a:r>
              <a:rPr lang="en-US" kern="0" dirty="0">
                <a:solidFill>
                  <a:sysClr val="windowText" lastClr="000000"/>
                </a:solidFill>
              </a:rPr>
              <a:t> apparatus </a:t>
            </a:r>
            <a:r>
              <a:rPr lang="en-US" kern="0" dirty="0" err="1">
                <a:solidFill>
                  <a:sysClr val="windowText" lastClr="000000"/>
                </a:solidFill>
              </a:rPr>
              <a:t>vestibularis</a:t>
            </a:r>
            <a:r>
              <a:rPr lang="en-US" kern="0" dirty="0">
                <a:solidFill>
                  <a:sysClr val="windowText" lastClr="000000"/>
                </a:solidFill>
              </a:rPr>
              <a:t> yang </a:t>
            </a:r>
            <a:r>
              <a:rPr lang="en-US" kern="0" dirty="0" err="1">
                <a:solidFill>
                  <a:sysClr val="windowText" lastClr="000000"/>
                </a:solidFill>
              </a:rPr>
              <a:t>diakibatkan</a:t>
            </a:r>
            <a:r>
              <a:rPr lang="en-US" kern="0" dirty="0">
                <a:solidFill>
                  <a:sysClr val="windowText" lastClr="000000"/>
                </a:solidFill>
              </a:rPr>
              <a:t> oleh </a:t>
            </a:r>
            <a:r>
              <a:rPr lang="en-US" kern="0" dirty="0" err="1">
                <a:solidFill>
                  <a:sysClr val="windowText" lastClr="000000"/>
                </a:solidFill>
              </a:rPr>
              <a:t>paparan</a:t>
            </a:r>
            <a:r>
              <a:rPr lang="en-US" kern="0" dirty="0">
                <a:solidFill>
                  <a:sysClr val="windowText" lastClr="000000"/>
                </a:solidFill>
              </a:rPr>
              <a:t> </a:t>
            </a:r>
            <a:r>
              <a:rPr lang="en-US" kern="0" dirty="0" err="1">
                <a:solidFill>
                  <a:sysClr val="windowText" lastClr="000000"/>
                </a:solidFill>
              </a:rPr>
              <a:t>bahan</a:t>
            </a:r>
            <a:r>
              <a:rPr lang="en-US" kern="0" dirty="0">
                <a:solidFill>
                  <a:sysClr val="windowText" lastClr="000000"/>
                </a:solidFill>
              </a:rPr>
              <a:t> </a:t>
            </a:r>
            <a:r>
              <a:rPr lang="en-US" kern="0" dirty="0" err="1">
                <a:solidFill>
                  <a:sysClr val="windowText" lastClr="000000"/>
                </a:solidFill>
              </a:rPr>
              <a:t>kimia</a:t>
            </a:r>
            <a:r>
              <a:rPr lang="en-US" kern="0" dirty="0">
                <a:solidFill>
                  <a:sysClr val="windowText" lastClr="000000"/>
                </a:solidFill>
              </a:rPr>
              <a:t> </a:t>
            </a:r>
            <a:r>
              <a:rPr lang="en-US" kern="0" dirty="0" err="1">
                <a:solidFill>
                  <a:sysClr val="windowText" lastClr="000000"/>
                </a:solidFill>
              </a:rPr>
              <a:t>termasuk</a:t>
            </a:r>
            <a:r>
              <a:rPr lang="en-US" kern="0" dirty="0">
                <a:solidFill>
                  <a:sysClr val="windowText" lastClr="000000"/>
                </a:solidFill>
              </a:rPr>
              <a:t> </a:t>
            </a:r>
            <a:r>
              <a:rPr lang="en-US" kern="0" dirty="0" err="1">
                <a:solidFill>
                  <a:sysClr val="windowText" lastClr="000000"/>
                </a:solidFill>
              </a:rPr>
              <a:t>obat-obatan</a:t>
            </a:r>
            <a:r>
              <a:rPr lang="en-US" kern="0" dirty="0">
                <a:solidFill>
                  <a:sysClr val="windowText" lastClr="000000"/>
                </a:solidFill>
              </a:rPr>
              <a:t>. </a:t>
            </a:r>
            <a:r>
              <a:rPr lang="en-US" kern="0" dirty="0" err="1">
                <a:solidFill>
                  <a:sysClr val="windowText" lastClr="000000"/>
                </a:solidFill>
              </a:rPr>
              <a:t>Ototoksisitas</a:t>
            </a:r>
            <a:r>
              <a:rPr lang="en-US" kern="0" dirty="0">
                <a:solidFill>
                  <a:sysClr val="windowText" lastClr="000000"/>
                </a:solidFill>
              </a:rPr>
              <a:t> </a:t>
            </a:r>
            <a:r>
              <a:rPr lang="en-US" kern="0" dirty="0" err="1">
                <a:solidFill>
                  <a:sysClr val="windowText" lastClr="000000"/>
                </a:solidFill>
              </a:rPr>
              <a:t>didefinisikan</a:t>
            </a:r>
            <a:r>
              <a:rPr lang="en-US" kern="0" dirty="0">
                <a:solidFill>
                  <a:sysClr val="windowText" lastClr="000000"/>
                </a:solidFill>
              </a:rPr>
              <a:t> juga </a:t>
            </a:r>
            <a:r>
              <a:rPr lang="en-US" kern="0" dirty="0" err="1">
                <a:solidFill>
                  <a:sysClr val="windowText" lastClr="000000"/>
                </a:solidFill>
              </a:rPr>
              <a:t>sebagai</a:t>
            </a:r>
            <a:r>
              <a:rPr lang="en-US" kern="0" dirty="0">
                <a:solidFill>
                  <a:sysClr val="windowText" lastClr="000000"/>
                </a:solidFill>
              </a:rPr>
              <a:t> </a:t>
            </a:r>
            <a:r>
              <a:rPr lang="en-US" kern="0" dirty="0" err="1">
                <a:solidFill>
                  <a:sysClr val="windowText" lastClr="000000"/>
                </a:solidFill>
              </a:rPr>
              <a:t>kerusakan</a:t>
            </a:r>
            <a:r>
              <a:rPr lang="en-US" kern="0" dirty="0">
                <a:solidFill>
                  <a:sysClr val="windowText" lastClr="000000"/>
                </a:solidFill>
              </a:rPr>
              <a:t> yang </a:t>
            </a:r>
            <a:r>
              <a:rPr lang="en-US" kern="0" dirty="0" err="1">
                <a:solidFill>
                  <a:sysClr val="windowText" lastClr="000000"/>
                </a:solidFill>
              </a:rPr>
              <a:t>disebabkan</a:t>
            </a:r>
            <a:r>
              <a:rPr lang="en-US" kern="0" dirty="0">
                <a:solidFill>
                  <a:sysClr val="windowText" lastClr="000000"/>
                </a:solidFill>
              </a:rPr>
              <a:t> oleh </a:t>
            </a:r>
            <a:r>
              <a:rPr lang="en-US" kern="0" dirty="0" err="1">
                <a:solidFill>
                  <a:sysClr val="windowText" lastClr="000000"/>
                </a:solidFill>
              </a:rPr>
              <a:t>agen</a:t>
            </a:r>
            <a:r>
              <a:rPr lang="en-US" kern="0" dirty="0">
                <a:solidFill>
                  <a:sysClr val="windowText" lastClr="000000"/>
                </a:solidFill>
              </a:rPr>
              <a:t> </a:t>
            </a:r>
            <a:r>
              <a:rPr lang="en-US" kern="0" dirty="0" err="1">
                <a:solidFill>
                  <a:sysClr val="windowText" lastClr="000000"/>
                </a:solidFill>
              </a:rPr>
              <a:t>kimiawi</a:t>
            </a:r>
            <a:r>
              <a:rPr lang="en-US" kern="0" dirty="0">
                <a:solidFill>
                  <a:sysClr val="windowText" lastClr="000000"/>
                </a:solidFill>
              </a:rPr>
              <a:t> dan </a:t>
            </a:r>
            <a:r>
              <a:rPr lang="en-US" kern="0" dirty="0" err="1">
                <a:solidFill>
                  <a:sysClr val="windowText" lastClr="000000"/>
                </a:solidFill>
              </a:rPr>
              <a:t>farmasi</a:t>
            </a:r>
            <a:r>
              <a:rPr lang="en-US" kern="0" dirty="0">
                <a:solidFill>
                  <a:sysClr val="windowText" lastClr="000000"/>
                </a:solidFill>
              </a:rPr>
              <a:t> </a:t>
            </a:r>
            <a:r>
              <a:rPr lang="en-US" kern="0" dirty="0" err="1">
                <a:solidFill>
                  <a:sysClr val="windowText" lastClr="000000"/>
                </a:solidFill>
              </a:rPr>
              <a:t>tertentu</a:t>
            </a:r>
            <a:r>
              <a:rPr lang="en-US" kern="0" dirty="0">
                <a:solidFill>
                  <a:sysClr val="windowText" lastClr="000000"/>
                </a:solidFill>
              </a:rPr>
              <a:t> yang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menyebabkan</a:t>
            </a:r>
            <a:r>
              <a:rPr lang="en-US" kern="0" dirty="0">
                <a:solidFill>
                  <a:sysClr val="windowText" lastClr="000000"/>
                </a:solidFill>
              </a:rPr>
              <a:t> </a:t>
            </a:r>
            <a:r>
              <a:rPr lang="en-US" kern="0" dirty="0" err="1">
                <a:solidFill>
                  <a:sysClr val="windowText" lastClr="000000"/>
                </a:solidFill>
              </a:rPr>
              <a:t>gangguan</a:t>
            </a:r>
            <a:r>
              <a:rPr lang="en-US" kern="0" dirty="0">
                <a:solidFill>
                  <a:sysClr val="windowText" lastClr="000000"/>
                </a:solidFill>
              </a:rPr>
              <a:t> </a:t>
            </a:r>
            <a:r>
              <a:rPr lang="en-US" kern="0" dirty="0" err="1">
                <a:solidFill>
                  <a:sysClr val="windowText" lastClr="000000"/>
                </a:solidFill>
              </a:rPr>
              <a:t>fungsi</a:t>
            </a:r>
            <a:r>
              <a:rPr lang="en-US" kern="0" dirty="0">
                <a:solidFill>
                  <a:sysClr val="windowText" lastClr="000000"/>
                </a:solidFill>
              </a:rPr>
              <a:t> dan </a:t>
            </a:r>
            <a:r>
              <a:rPr lang="en-US" kern="0" dirty="0" err="1">
                <a:solidFill>
                  <a:sysClr val="windowText" lastClr="000000"/>
                </a:solidFill>
              </a:rPr>
              <a:t>degenerasi</a:t>
            </a:r>
            <a:r>
              <a:rPr lang="en-US" kern="0" dirty="0">
                <a:solidFill>
                  <a:sysClr val="windowText" lastClr="000000"/>
                </a:solidFill>
              </a:rPr>
              <a:t> </a:t>
            </a:r>
            <a:r>
              <a:rPr lang="en-US" kern="0" dirty="0" err="1">
                <a:solidFill>
                  <a:sysClr val="windowText" lastClr="000000"/>
                </a:solidFill>
              </a:rPr>
              <a:t>seluler</a:t>
            </a:r>
            <a:r>
              <a:rPr lang="en-US" kern="0" dirty="0">
                <a:solidFill>
                  <a:sysClr val="windowText" lastClr="000000"/>
                </a:solidFill>
              </a:rPr>
              <a:t> </a:t>
            </a:r>
            <a:r>
              <a:rPr lang="en-US" kern="0" dirty="0" err="1">
                <a:solidFill>
                  <a:sysClr val="windowText" lastClr="000000"/>
                </a:solidFill>
              </a:rPr>
              <a:t>dari</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r>
              <a:rPr lang="en-US" kern="0" dirty="0" err="1">
                <a:solidFill>
                  <a:sysClr val="windowText" lastClr="000000"/>
                </a:solidFill>
              </a:rPr>
              <a:t>serta</a:t>
            </a:r>
            <a:r>
              <a:rPr lang="en-US" kern="0" dirty="0">
                <a:solidFill>
                  <a:sysClr val="windowText" lastClr="000000"/>
                </a:solidFill>
              </a:rPr>
              <a:t> </a:t>
            </a:r>
            <a:r>
              <a:rPr lang="en-US" kern="0" dirty="0" err="1">
                <a:solidFill>
                  <a:sysClr val="windowText" lastClr="000000"/>
                </a:solidFill>
              </a:rPr>
              <a:t>nervus</a:t>
            </a:r>
            <a:r>
              <a:rPr lang="en-US" kern="0" dirty="0">
                <a:solidFill>
                  <a:sysClr val="windowText" lastClr="000000"/>
                </a:solidFill>
              </a:rPr>
              <a:t> VII. </a:t>
            </a:r>
          </a:p>
          <a:p>
            <a:pPr marL="285750" indent="-285750">
              <a:buFont typeface="Arial" panose="020B0604020202020204" pitchFamily="34" charset="0"/>
              <a:buChar char="•"/>
            </a:pPr>
            <a:r>
              <a:rPr lang="en-US" kern="0" dirty="0" err="1">
                <a:solidFill>
                  <a:sysClr val="windowText" lastClr="000000"/>
                </a:solidFill>
              </a:rPr>
              <a:t>Obat</a:t>
            </a:r>
            <a:r>
              <a:rPr lang="en-US" kern="0" dirty="0">
                <a:solidFill>
                  <a:sysClr val="windowText" lastClr="000000"/>
                </a:solidFill>
              </a:rPr>
              <a:t> </a:t>
            </a:r>
            <a:r>
              <a:rPr lang="en-US" kern="0" dirty="0" err="1">
                <a:solidFill>
                  <a:sysClr val="windowText" lastClr="000000"/>
                </a:solidFill>
              </a:rPr>
              <a:t>ototoksik</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didefinisikan</a:t>
            </a:r>
            <a:r>
              <a:rPr lang="en-US" kern="0" dirty="0">
                <a:solidFill>
                  <a:sysClr val="windowText" lastClr="000000"/>
                </a:solidFill>
              </a:rPr>
              <a:t> </a:t>
            </a:r>
            <a:r>
              <a:rPr lang="en-US" kern="0" dirty="0" err="1">
                <a:solidFill>
                  <a:sysClr val="windowText" lastClr="000000"/>
                </a:solidFill>
              </a:rPr>
              <a:t>sebagai</a:t>
            </a:r>
            <a:r>
              <a:rPr lang="en-US" kern="0" dirty="0">
                <a:solidFill>
                  <a:sysClr val="windowText" lastClr="000000"/>
                </a:solidFill>
              </a:rPr>
              <a:t> </a:t>
            </a:r>
            <a:r>
              <a:rPr lang="en-US" kern="0" dirty="0" err="1">
                <a:solidFill>
                  <a:sysClr val="windowText" lastClr="000000"/>
                </a:solidFill>
              </a:rPr>
              <a:t>obat</a:t>
            </a:r>
            <a:r>
              <a:rPr lang="en-US" kern="0" dirty="0">
                <a:solidFill>
                  <a:sysClr val="windowText" lastClr="000000"/>
                </a:solidFill>
              </a:rPr>
              <a:t> yang </a:t>
            </a:r>
            <a:r>
              <a:rPr lang="en-US" kern="0" dirty="0" err="1">
                <a:solidFill>
                  <a:sysClr val="windowText" lastClr="000000"/>
                </a:solidFill>
              </a:rPr>
              <a:t>mempunyai</a:t>
            </a:r>
            <a:r>
              <a:rPr lang="en-US" kern="0" dirty="0">
                <a:solidFill>
                  <a:sysClr val="windowText" lastClr="000000"/>
                </a:solidFill>
              </a:rPr>
              <a:t> </a:t>
            </a:r>
            <a:r>
              <a:rPr lang="en-US" kern="0" dirty="0" err="1">
                <a:solidFill>
                  <a:sysClr val="windowText" lastClr="000000"/>
                </a:solidFill>
              </a:rPr>
              <a:t>potensi</a:t>
            </a:r>
            <a:r>
              <a:rPr lang="en-US" kern="0" dirty="0">
                <a:solidFill>
                  <a:sysClr val="windowText" lastClr="000000"/>
                </a:solidFill>
              </a:rPr>
              <a:t> yang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menyebabkan</a:t>
            </a:r>
            <a:r>
              <a:rPr lang="en-US" kern="0" dirty="0">
                <a:solidFill>
                  <a:sysClr val="windowText" lastClr="000000"/>
                </a:solidFill>
              </a:rPr>
              <a:t> </a:t>
            </a:r>
            <a:r>
              <a:rPr lang="en-US" kern="0" dirty="0" err="1">
                <a:solidFill>
                  <a:sysClr val="windowText" lastClr="000000"/>
                </a:solidFill>
              </a:rPr>
              <a:t>reaksi</a:t>
            </a:r>
            <a:r>
              <a:rPr lang="en-US" kern="0" dirty="0">
                <a:solidFill>
                  <a:sysClr val="windowText" lastClr="000000"/>
                </a:solidFill>
              </a:rPr>
              <a:t> </a:t>
            </a:r>
            <a:r>
              <a:rPr lang="en-US" kern="0" dirty="0" err="1">
                <a:solidFill>
                  <a:sysClr val="windowText" lastClr="000000"/>
                </a:solidFill>
              </a:rPr>
              <a:t>toksik</a:t>
            </a:r>
            <a:r>
              <a:rPr lang="en-US" kern="0" dirty="0">
                <a:solidFill>
                  <a:sysClr val="windowText" lastClr="000000"/>
                </a:solidFill>
              </a:rPr>
              <a:t> pada </a:t>
            </a:r>
            <a:r>
              <a:rPr lang="en-US" kern="0" dirty="0" err="1">
                <a:solidFill>
                  <a:sysClr val="windowText" lastClr="000000"/>
                </a:solidFill>
              </a:rPr>
              <a:t>struktur</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r>
              <a:rPr lang="en-US" kern="0" dirty="0" err="1">
                <a:solidFill>
                  <a:sysClr val="windowText" lastClr="000000"/>
                </a:solidFill>
              </a:rPr>
              <a:t>seperti</a:t>
            </a:r>
            <a:r>
              <a:rPr lang="en-US" kern="0" dirty="0">
                <a:solidFill>
                  <a:sysClr val="windowText" lastClr="000000"/>
                </a:solidFill>
              </a:rPr>
              <a:t> </a:t>
            </a:r>
            <a:r>
              <a:rPr lang="en-US" kern="0" dirty="0" err="1">
                <a:solidFill>
                  <a:sysClr val="windowText" lastClr="000000"/>
                </a:solidFill>
              </a:rPr>
              <a:t>koklea</a:t>
            </a:r>
            <a:r>
              <a:rPr lang="en-US" kern="0" dirty="0">
                <a:solidFill>
                  <a:sysClr val="windowText" lastClr="000000"/>
                </a:solidFill>
              </a:rPr>
              <a:t>, vestibule, </a:t>
            </a:r>
            <a:r>
              <a:rPr lang="en-US" kern="0" dirty="0" err="1">
                <a:solidFill>
                  <a:sysClr val="windowText" lastClr="000000"/>
                </a:solidFill>
              </a:rPr>
              <a:t>kanalis</a:t>
            </a:r>
            <a:r>
              <a:rPr lang="en-US" kern="0" dirty="0">
                <a:solidFill>
                  <a:sysClr val="windowText" lastClr="000000"/>
                </a:solidFill>
              </a:rPr>
              <a:t> </a:t>
            </a:r>
            <a:r>
              <a:rPr lang="en-US" kern="0" dirty="0" err="1">
                <a:solidFill>
                  <a:sysClr val="windowText" lastClr="000000"/>
                </a:solidFill>
              </a:rPr>
              <a:t>semisirkularis</a:t>
            </a:r>
            <a:r>
              <a:rPr lang="en-US" kern="0" dirty="0">
                <a:solidFill>
                  <a:sysClr val="windowText" lastClr="000000"/>
                </a:solidFill>
              </a:rPr>
              <a:t>, dan otolith.</a:t>
            </a:r>
          </a:p>
          <a:p>
            <a:pPr marL="285750" indent="-285750">
              <a:buFont typeface="Arial" panose="020B0604020202020204" pitchFamily="34" charset="0"/>
              <a:buChar char="•"/>
            </a:pPr>
            <a:r>
              <a:rPr lang="en-US" kern="0" dirty="0" err="1">
                <a:solidFill>
                  <a:sysClr val="windowText" lastClr="000000"/>
                </a:solidFill>
              </a:rPr>
              <a:t>Mekanisme</a:t>
            </a:r>
            <a:r>
              <a:rPr lang="en-US" kern="0" dirty="0">
                <a:solidFill>
                  <a:sysClr val="windowText" lastClr="000000"/>
                </a:solidFill>
              </a:rPr>
              <a:t> </a:t>
            </a:r>
            <a:r>
              <a:rPr lang="en-US" kern="0" dirty="0" err="1">
                <a:solidFill>
                  <a:sysClr val="windowText" lastClr="000000"/>
                </a:solidFill>
              </a:rPr>
              <a:t>dari</a:t>
            </a:r>
            <a:r>
              <a:rPr lang="en-US" kern="0" dirty="0">
                <a:solidFill>
                  <a:sysClr val="windowText" lastClr="000000"/>
                </a:solidFill>
              </a:rPr>
              <a:t> </a:t>
            </a:r>
            <a:r>
              <a:rPr lang="en-US" kern="0" dirty="0" err="1">
                <a:solidFill>
                  <a:sysClr val="windowText" lastClr="000000"/>
                </a:solidFill>
              </a:rPr>
              <a:t>tuli</a:t>
            </a:r>
            <a:r>
              <a:rPr lang="en-US" kern="0" dirty="0">
                <a:solidFill>
                  <a:sysClr val="windowText" lastClr="000000"/>
                </a:solidFill>
              </a:rPr>
              <a:t> </a:t>
            </a:r>
            <a:r>
              <a:rPr lang="en-US" kern="0" dirty="0" err="1">
                <a:solidFill>
                  <a:sysClr val="windowText" lastClr="000000"/>
                </a:solidFill>
              </a:rPr>
              <a:t>akibat</a:t>
            </a:r>
            <a:r>
              <a:rPr lang="en-US" kern="0" dirty="0">
                <a:solidFill>
                  <a:sysClr val="windowText" lastClr="000000"/>
                </a:solidFill>
              </a:rPr>
              <a:t> </a:t>
            </a:r>
            <a:r>
              <a:rPr lang="en-US" kern="0" dirty="0" err="1">
                <a:solidFill>
                  <a:sysClr val="windowText" lastClr="000000"/>
                </a:solidFill>
              </a:rPr>
              <a:t>ototoksik</a:t>
            </a:r>
            <a:r>
              <a:rPr lang="en-US" kern="0" dirty="0">
                <a:solidFill>
                  <a:sysClr val="windowText" lastClr="000000"/>
                </a:solidFill>
              </a:rPr>
              <a:t> </a:t>
            </a:r>
            <a:r>
              <a:rPr lang="en-US" kern="0" dirty="0" err="1">
                <a:solidFill>
                  <a:sysClr val="windowText" lastClr="000000"/>
                </a:solidFill>
              </a:rPr>
              <a:t>masih</a:t>
            </a:r>
            <a:r>
              <a:rPr lang="en-US" kern="0" dirty="0">
                <a:solidFill>
                  <a:sysClr val="windowText" lastClr="000000"/>
                </a:solidFill>
              </a:rPr>
              <a:t> </a:t>
            </a:r>
            <a:r>
              <a:rPr lang="en-US" kern="0" dirty="0" err="1">
                <a:solidFill>
                  <a:sysClr val="windowText" lastClr="000000"/>
                </a:solidFill>
              </a:rPr>
              <a:t>belum</a:t>
            </a:r>
            <a:r>
              <a:rPr lang="en-US" kern="0" dirty="0">
                <a:solidFill>
                  <a:sysClr val="windowText" lastClr="000000"/>
                </a:solidFill>
              </a:rPr>
              <a:t> </a:t>
            </a:r>
            <a:r>
              <a:rPr lang="en-US" kern="0" dirty="0" err="1">
                <a:solidFill>
                  <a:sysClr val="windowText" lastClr="000000"/>
                </a:solidFill>
              </a:rPr>
              <a:t>begitu</a:t>
            </a:r>
            <a:r>
              <a:rPr lang="en-US" kern="0" dirty="0">
                <a:solidFill>
                  <a:sysClr val="windowText" lastClr="000000"/>
                </a:solidFill>
              </a:rPr>
              <a:t> </a:t>
            </a:r>
            <a:r>
              <a:rPr lang="en-US" kern="0" dirty="0" err="1">
                <a:solidFill>
                  <a:sysClr val="windowText" lastClr="000000"/>
                </a:solidFill>
              </a:rPr>
              <a:t>jelas</a:t>
            </a:r>
            <a:r>
              <a:rPr lang="en-US" kern="0" dirty="0">
                <a:solidFill>
                  <a:sysClr val="windowText" lastClr="000000"/>
                </a:solidFill>
              </a:rPr>
              <a:t>. </a:t>
            </a:r>
            <a:r>
              <a:rPr lang="en-US" kern="0" dirty="0" err="1">
                <a:solidFill>
                  <a:sysClr val="windowText" lastClr="000000"/>
                </a:solidFill>
              </a:rPr>
              <a:t>Patologinya</a:t>
            </a:r>
            <a:r>
              <a:rPr lang="en-US" kern="0" dirty="0">
                <a:solidFill>
                  <a:sysClr val="windowText" lastClr="000000"/>
                </a:solidFill>
              </a:rPr>
              <a:t> </a:t>
            </a:r>
            <a:r>
              <a:rPr lang="en-US" kern="0" dirty="0" err="1">
                <a:solidFill>
                  <a:sysClr val="windowText" lastClr="000000"/>
                </a:solidFill>
              </a:rPr>
              <a:t>meliputi</a:t>
            </a:r>
            <a:r>
              <a:rPr lang="en-US" kern="0" dirty="0">
                <a:solidFill>
                  <a:sysClr val="windowText" lastClr="000000"/>
                </a:solidFill>
              </a:rPr>
              <a:t> </a:t>
            </a:r>
            <a:r>
              <a:rPr lang="en-US" kern="0" dirty="0" err="1">
                <a:solidFill>
                  <a:sysClr val="windowText" lastClr="000000"/>
                </a:solidFill>
              </a:rPr>
              <a:t>hilangnya</a:t>
            </a:r>
            <a:r>
              <a:rPr lang="en-US" kern="0" dirty="0">
                <a:solidFill>
                  <a:sysClr val="windowText" lastClr="000000"/>
                </a:solidFill>
              </a:rPr>
              <a:t> </a:t>
            </a:r>
            <a:r>
              <a:rPr lang="en-US" kern="0" dirty="0" err="1">
                <a:solidFill>
                  <a:sysClr val="windowText" lastClr="000000"/>
                </a:solidFill>
              </a:rPr>
              <a:t>sel</a:t>
            </a:r>
            <a:r>
              <a:rPr lang="en-US" kern="0" dirty="0">
                <a:solidFill>
                  <a:sysClr val="windowText" lastClr="000000"/>
                </a:solidFill>
              </a:rPr>
              <a:t> </a:t>
            </a:r>
            <a:r>
              <a:rPr lang="en-US" kern="0" dirty="0" err="1">
                <a:solidFill>
                  <a:sysClr val="windowText" lastClr="000000"/>
                </a:solidFill>
              </a:rPr>
              <a:t>rambut</a:t>
            </a:r>
            <a:r>
              <a:rPr lang="en-US" kern="0" dirty="0">
                <a:solidFill>
                  <a:sysClr val="windowText" lastClr="000000"/>
                </a:solidFill>
              </a:rPr>
              <a:t> </a:t>
            </a:r>
            <a:r>
              <a:rPr lang="en-US" kern="0" dirty="0" err="1">
                <a:solidFill>
                  <a:sysClr val="windowText" lastClr="000000"/>
                </a:solidFill>
              </a:rPr>
              <a:t>luar</a:t>
            </a:r>
            <a:r>
              <a:rPr lang="en-US" kern="0" dirty="0">
                <a:solidFill>
                  <a:sysClr val="windowText" lastClr="000000"/>
                </a:solidFill>
              </a:rPr>
              <a:t> yang </a:t>
            </a:r>
            <a:r>
              <a:rPr lang="en-US" kern="0" dirty="0" err="1">
                <a:solidFill>
                  <a:sysClr val="windowText" lastClr="000000"/>
                </a:solidFill>
              </a:rPr>
              <a:t>lebih</a:t>
            </a:r>
            <a:r>
              <a:rPr lang="en-US" kern="0" dirty="0">
                <a:solidFill>
                  <a:sysClr val="windowText" lastClr="000000"/>
                </a:solidFill>
              </a:rPr>
              <a:t> apical, yang </a:t>
            </a:r>
            <a:r>
              <a:rPr lang="en-US" kern="0" dirty="0" err="1">
                <a:solidFill>
                  <a:sysClr val="windowText" lastClr="000000"/>
                </a:solidFill>
              </a:rPr>
              <a:t>diikuti</a:t>
            </a:r>
            <a:r>
              <a:rPr lang="en-US" kern="0" dirty="0">
                <a:solidFill>
                  <a:sysClr val="windowText" lastClr="000000"/>
                </a:solidFill>
              </a:rPr>
              <a:t>  oleh </a:t>
            </a:r>
            <a:r>
              <a:rPr lang="en-US" kern="0" dirty="0" err="1">
                <a:solidFill>
                  <a:sysClr val="windowText" lastClr="000000"/>
                </a:solidFill>
              </a:rPr>
              <a:t>sel</a:t>
            </a:r>
            <a:r>
              <a:rPr lang="en-US" kern="0" dirty="0">
                <a:solidFill>
                  <a:sysClr val="windowText" lastClr="000000"/>
                </a:solidFill>
              </a:rPr>
              <a:t> </a:t>
            </a:r>
            <a:r>
              <a:rPr lang="en-US" kern="0" dirty="0" err="1">
                <a:solidFill>
                  <a:sysClr val="windowText" lastClr="000000"/>
                </a:solidFill>
              </a:rPr>
              <a:t>rambut</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Hal </a:t>
            </a:r>
            <a:r>
              <a:rPr lang="en-US" kern="0" dirty="0" err="1">
                <a:solidFill>
                  <a:sysClr val="windowText" lastClr="000000"/>
                </a:solidFill>
              </a:rPr>
              <a:t>ini</a:t>
            </a:r>
            <a:r>
              <a:rPr lang="en-US" kern="0" dirty="0">
                <a:solidFill>
                  <a:sysClr val="windowText" lastClr="000000"/>
                </a:solidFill>
              </a:rPr>
              <a:t> </a:t>
            </a:r>
            <a:r>
              <a:rPr lang="en-US" kern="0" dirty="0" err="1">
                <a:solidFill>
                  <a:sysClr val="windowText" lastClr="000000"/>
                </a:solidFill>
              </a:rPr>
              <a:t>permulaannya</a:t>
            </a:r>
            <a:r>
              <a:rPr lang="en-US" kern="0" dirty="0">
                <a:solidFill>
                  <a:sysClr val="windowText" lastClr="000000"/>
                </a:solidFill>
              </a:rPr>
              <a:t> </a:t>
            </a:r>
            <a:r>
              <a:rPr lang="en-US" kern="0" dirty="0" err="1">
                <a:solidFill>
                  <a:sysClr val="windowText" lastClr="000000"/>
                </a:solidFill>
              </a:rPr>
              <a:t>menyebabkan</a:t>
            </a:r>
            <a:r>
              <a:rPr lang="en-US" kern="0" dirty="0">
                <a:solidFill>
                  <a:sysClr val="windowText" lastClr="000000"/>
                </a:solidFill>
              </a:rPr>
              <a:t> </a:t>
            </a:r>
            <a:r>
              <a:rPr lang="en-US" kern="0" dirty="0" err="1">
                <a:solidFill>
                  <a:sysClr val="windowText" lastClr="000000"/>
                </a:solidFill>
              </a:rPr>
              <a:t>gangguan</a:t>
            </a:r>
            <a:r>
              <a:rPr lang="en-US" kern="0" dirty="0">
                <a:solidFill>
                  <a:sysClr val="windowText" lastClr="000000"/>
                </a:solidFill>
              </a:rPr>
              <a:t> </a:t>
            </a:r>
            <a:r>
              <a:rPr lang="en-US" kern="0" dirty="0" err="1">
                <a:solidFill>
                  <a:sysClr val="windowText" lastClr="000000"/>
                </a:solidFill>
              </a:rPr>
              <a:t>pendengaran</a:t>
            </a:r>
            <a:r>
              <a:rPr lang="en-US" kern="0" dirty="0">
                <a:solidFill>
                  <a:sysClr val="windowText" lastClr="000000"/>
                </a:solidFill>
              </a:rPr>
              <a:t> </a:t>
            </a:r>
            <a:r>
              <a:rPr lang="en-US" kern="0" dirty="0" err="1">
                <a:solidFill>
                  <a:sysClr val="windowText" lastClr="000000"/>
                </a:solidFill>
              </a:rPr>
              <a:t>frekuensi</a:t>
            </a:r>
            <a:r>
              <a:rPr lang="en-US" kern="0" dirty="0">
                <a:solidFill>
                  <a:sysClr val="windowText" lastClr="000000"/>
                </a:solidFill>
              </a:rPr>
              <a:t> </a:t>
            </a:r>
            <a:r>
              <a:rPr lang="en-US" kern="0" dirty="0" err="1">
                <a:solidFill>
                  <a:sysClr val="windowText" lastClr="000000"/>
                </a:solidFill>
              </a:rPr>
              <a:t>tinggi</a:t>
            </a:r>
            <a:r>
              <a:rPr lang="en-US" kern="0" dirty="0">
                <a:solidFill>
                  <a:sysClr val="windowText" lastClr="000000"/>
                </a:solidFill>
              </a:rPr>
              <a:t> yang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berlanjut</a:t>
            </a:r>
            <a:r>
              <a:rPr lang="en-US" kern="0" dirty="0">
                <a:solidFill>
                  <a:sysClr val="windowText" lastClr="000000"/>
                </a:solidFill>
              </a:rPr>
              <a:t> </a:t>
            </a:r>
            <a:r>
              <a:rPr lang="en-US" kern="0" dirty="0" err="1">
                <a:solidFill>
                  <a:sysClr val="windowText" lastClr="000000"/>
                </a:solidFill>
              </a:rPr>
              <a:t>ke</a:t>
            </a:r>
            <a:r>
              <a:rPr lang="en-US" kern="0" dirty="0">
                <a:solidFill>
                  <a:sysClr val="windowText" lastClr="000000"/>
                </a:solidFill>
              </a:rPr>
              <a:t> </a:t>
            </a:r>
            <a:r>
              <a:rPr lang="en-US" kern="0" dirty="0" err="1">
                <a:solidFill>
                  <a:sysClr val="windowText" lastClr="000000"/>
                </a:solidFill>
              </a:rPr>
              <a:t>frekuensi</a:t>
            </a:r>
            <a:r>
              <a:rPr lang="en-US" kern="0" dirty="0">
                <a:solidFill>
                  <a:sysClr val="windowText" lastClr="000000"/>
                </a:solidFill>
              </a:rPr>
              <a:t> </a:t>
            </a:r>
            <a:r>
              <a:rPr lang="en-US" kern="0" dirty="0" err="1">
                <a:solidFill>
                  <a:sysClr val="windowText" lastClr="000000"/>
                </a:solidFill>
              </a:rPr>
              <a:t>rendah</a:t>
            </a:r>
            <a:r>
              <a:rPr lang="en-US" kern="0" dirty="0">
                <a:solidFill>
                  <a:sysClr val="windowText" lastClr="000000"/>
                </a:solidFill>
              </a:rPr>
              <a:t>. </a:t>
            </a:r>
          </a:p>
        </p:txBody>
      </p:sp>
    </p:spTree>
    <p:extLst>
      <p:ext uri="{BB962C8B-B14F-4D97-AF65-F5344CB8AC3E}">
        <p14:creationId xmlns:p14="http://schemas.microsoft.com/office/powerpoint/2010/main" val="3671038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D83B-CAE2-4A75-A297-6A109825628D}"/>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2800" kern="0" dirty="0" err="1">
                <a:solidFill>
                  <a:sysClr val="windowText" lastClr="000000"/>
                </a:solidFill>
              </a:rPr>
              <a:t>Gejala</a:t>
            </a:r>
            <a:r>
              <a:rPr lang="en-US" sz="2800" kern="0" dirty="0">
                <a:solidFill>
                  <a:sysClr val="windowText" lastClr="000000"/>
                </a:solidFill>
              </a:rPr>
              <a:t> </a:t>
            </a:r>
            <a:r>
              <a:rPr lang="en-US" sz="2800" kern="0" dirty="0" err="1">
                <a:solidFill>
                  <a:sysClr val="windowText" lastClr="000000"/>
                </a:solidFill>
              </a:rPr>
              <a:t>Klinis</a:t>
            </a:r>
            <a:r>
              <a:rPr lang="en-US" sz="2800" kern="0" dirty="0">
                <a:solidFill>
                  <a:sysClr val="windowText" lastClr="000000"/>
                </a:solidFill>
              </a:rPr>
              <a:t> </a:t>
            </a:r>
            <a:r>
              <a:rPr lang="en-US" sz="2800" kern="0" dirty="0" err="1">
                <a:solidFill>
                  <a:sysClr val="windowText" lastClr="000000"/>
                </a:solidFill>
              </a:rPr>
              <a:t>Ototoksis</a:t>
            </a:r>
            <a:endParaRPr lang="en-US" sz="2800" kern="0" dirty="0">
              <a:solidFill>
                <a:sysClr val="windowText" lastClr="000000"/>
              </a:solidFill>
            </a:endParaRPr>
          </a:p>
        </p:txBody>
      </p:sp>
      <p:sp>
        <p:nvSpPr>
          <p:cNvPr id="3" name="Content Placeholder 2">
            <a:extLst>
              <a:ext uri="{FF2B5EF4-FFF2-40B4-BE49-F238E27FC236}">
                <a16:creationId xmlns:a16="http://schemas.microsoft.com/office/drawing/2014/main" id="{CE15C438-FAA2-4A5D-BA33-6485E12F39AB}"/>
              </a:ext>
            </a:extLst>
          </p:cNvPr>
          <p:cNvSpPr txBox="1">
            <a:spLocks/>
          </p:cNvSpPr>
          <p:nvPr/>
        </p:nvSpPr>
        <p:spPr>
          <a:xfrm>
            <a:off x="857251" y="20574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solidFill>
                  <a:sysClr val="windowText" lastClr="000000"/>
                </a:solidFill>
              </a:rPr>
              <a:t>Tinitus dan vertigo merupakan gejala utama ototoksisitas. Tinitus biasanya menyertai segala jenis tuli sensorineural oleh sebab apapun dan seringkali keluhan pertama yang muncul serta mengganggu jika dibandingkan dengan tulinya sendiri dimana pada ototoksik, tinitus cirinya kuat dan bernada tinggi, berkisar antara 4 KHz sampai 6 KHz serta biasa bilateral. Pada kerusakan yang menetap, tinnitus lama kelamaan tidak begitu kuat tetapi juga tidak pernah hilang, gejala lainnya juga terdapat gangguan keseimbangan badan, sulit memfiksasi pandangan, terutama setelah perubahan posisi, ataksia (kehilangan koordinasi otot) dan oscillopsia (pandangan kabur dengan  pergerakan kepala) tanpa adanya riwayat vertigo sebelumnya, menyebabkan kesulitan melihat tanda lalu lintas ketika mengendarai kendaraan atau mengenali wajah orang ketika berjalan. </a:t>
            </a:r>
            <a:endParaRPr lang="en-US" kern="0" dirty="0">
              <a:solidFill>
                <a:sysClr val="windowText" lastClr="000000"/>
              </a:solidFill>
            </a:endParaRPr>
          </a:p>
        </p:txBody>
      </p:sp>
    </p:spTree>
    <p:extLst>
      <p:ext uri="{BB962C8B-B14F-4D97-AF65-F5344CB8AC3E}">
        <p14:creationId xmlns:p14="http://schemas.microsoft.com/office/powerpoint/2010/main" val="1647462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D6A194C-392A-4F2C-B63B-A9885A83B312}"/>
              </a:ext>
            </a:extLst>
          </p:cNvPr>
          <p:cNvSpPr txBox="1">
            <a:spLocks/>
          </p:cNvSpPr>
          <p:nvPr/>
        </p:nvSpPr>
        <p:spPr>
          <a:xfrm>
            <a:off x="869673" y="14097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err="1">
                <a:solidFill>
                  <a:sysClr val="windowText" lastClr="000000"/>
                </a:solidFill>
              </a:rPr>
              <a:t>Pemeriksaan</a:t>
            </a:r>
            <a:r>
              <a:rPr lang="en-US" b="1" kern="0" dirty="0">
                <a:solidFill>
                  <a:sysClr val="windowText" lastClr="000000"/>
                </a:solidFill>
              </a:rPr>
              <a:t> </a:t>
            </a:r>
            <a:r>
              <a:rPr lang="en-US" b="1" kern="0" dirty="0" err="1">
                <a:solidFill>
                  <a:sysClr val="windowText" lastClr="000000"/>
                </a:solidFill>
              </a:rPr>
              <a:t>Penunjang</a:t>
            </a:r>
            <a:endParaRPr lang="en-US" b="1" kern="0" dirty="0">
              <a:solidFill>
                <a:sysClr val="windowText" lastClr="000000"/>
              </a:solidFill>
            </a:endParaRPr>
          </a:p>
          <a:p>
            <a:r>
              <a:rPr lang="en-US" kern="0" dirty="0" err="1">
                <a:solidFill>
                  <a:sysClr val="windowText" lastClr="000000"/>
                </a:solidFill>
              </a:rPr>
              <a:t>Pemeriksaan</a:t>
            </a:r>
            <a:r>
              <a:rPr lang="en-US" kern="0" dirty="0">
                <a:solidFill>
                  <a:sysClr val="windowText" lastClr="000000"/>
                </a:solidFill>
              </a:rPr>
              <a:t> </a:t>
            </a:r>
            <a:r>
              <a:rPr lang="en-US" kern="0" dirty="0" err="1">
                <a:solidFill>
                  <a:sysClr val="windowText" lastClr="000000"/>
                </a:solidFill>
              </a:rPr>
              <a:t>penunjang</a:t>
            </a:r>
            <a:r>
              <a:rPr lang="en-US" kern="0" dirty="0">
                <a:solidFill>
                  <a:sysClr val="windowText" lastClr="000000"/>
                </a:solidFill>
              </a:rPr>
              <a:t> pada </a:t>
            </a:r>
            <a:r>
              <a:rPr lang="en-US" kern="0" dirty="0" err="1">
                <a:solidFill>
                  <a:sysClr val="windowText" lastClr="000000"/>
                </a:solidFill>
              </a:rPr>
              <a:t>ototoksik</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menggunakan</a:t>
            </a:r>
            <a:r>
              <a:rPr lang="en-US" kern="0" dirty="0">
                <a:solidFill>
                  <a:sysClr val="windowText" lastClr="000000"/>
                </a:solidFill>
              </a:rPr>
              <a:t> </a:t>
            </a:r>
            <a:r>
              <a:rPr lang="en-US" kern="0" dirty="0" err="1">
                <a:solidFill>
                  <a:sysClr val="windowText" lastClr="000000"/>
                </a:solidFill>
              </a:rPr>
              <a:t>audiometri</a:t>
            </a:r>
            <a:r>
              <a:rPr lang="en-US" kern="0" dirty="0">
                <a:solidFill>
                  <a:sysClr val="windowText" lastClr="000000"/>
                </a:solidFill>
              </a:rPr>
              <a:t> nada </a:t>
            </a:r>
            <a:r>
              <a:rPr lang="en-US" kern="0" dirty="0" err="1">
                <a:solidFill>
                  <a:sysClr val="windowText" lastClr="000000"/>
                </a:solidFill>
              </a:rPr>
              <a:t>murni</a:t>
            </a:r>
            <a:r>
              <a:rPr lang="en-US" kern="0" dirty="0">
                <a:solidFill>
                  <a:sysClr val="windowText" lastClr="000000"/>
                </a:solidFill>
              </a:rPr>
              <a:t> dan DP OAE 6 </a:t>
            </a:r>
            <a:r>
              <a:rPr lang="en-US" i="1" kern="0" dirty="0">
                <a:solidFill>
                  <a:sysClr val="windowText" lastClr="000000"/>
                </a:solidFill>
              </a:rPr>
              <a:t>channel</a:t>
            </a:r>
            <a:r>
              <a:rPr lang="en-US" kern="0" dirty="0">
                <a:solidFill>
                  <a:sysClr val="windowText" lastClr="000000"/>
                </a:solidFill>
              </a:rPr>
              <a:t>. </a:t>
            </a:r>
          </a:p>
          <a:p>
            <a:r>
              <a:rPr lang="en-US" b="1" kern="0" dirty="0" err="1">
                <a:solidFill>
                  <a:sysClr val="windowText" lastClr="000000"/>
                </a:solidFill>
              </a:rPr>
              <a:t>Penatalaksanaan</a:t>
            </a:r>
            <a:endParaRPr lang="en-US" kern="0" dirty="0">
              <a:solidFill>
                <a:sysClr val="windowText" lastClr="000000"/>
              </a:solidFill>
            </a:endParaRPr>
          </a:p>
          <a:p>
            <a:r>
              <a:rPr lang="en-US" kern="0" dirty="0">
                <a:solidFill>
                  <a:sysClr val="windowText" lastClr="000000"/>
                </a:solidFill>
              </a:rPr>
              <a:t>Tuli yang </a:t>
            </a:r>
            <a:r>
              <a:rPr lang="en-US" kern="0" dirty="0" err="1">
                <a:solidFill>
                  <a:sysClr val="windowText" lastClr="000000"/>
                </a:solidFill>
              </a:rPr>
              <a:t>diakibatkan</a:t>
            </a:r>
            <a:r>
              <a:rPr lang="en-US" kern="0" dirty="0">
                <a:solidFill>
                  <a:sysClr val="windowText" lastClr="000000"/>
                </a:solidFill>
              </a:rPr>
              <a:t> oleh </a:t>
            </a:r>
            <a:r>
              <a:rPr lang="en-US" kern="0" dirty="0" err="1">
                <a:solidFill>
                  <a:sysClr val="windowText" lastClr="000000"/>
                </a:solidFill>
              </a:rPr>
              <a:t>obat-obat</a:t>
            </a:r>
            <a:r>
              <a:rPr lang="en-US" kern="0" dirty="0">
                <a:solidFill>
                  <a:sysClr val="windowText" lastClr="000000"/>
                </a:solidFill>
              </a:rPr>
              <a:t> </a:t>
            </a:r>
            <a:r>
              <a:rPr lang="en-US" kern="0" dirty="0" err="1">
                <a:solidFill>
                  <a:sysClr val="windowText" lastClr="000000"/>
                </a:solidFill>
              </a:rPr>
              <a:t>ototoksik</a:t>
            </a:r>
            <a:r>
              <a:rPr lang="en-US" kern="0" dirty="0">
                <a:solidFill>
                  <a:sysClr val="windowText" lastClr="000000"/>
                </a:solidFill>
              </a:rPr>
              <a:t> </a:t>
            </a:r>
            <a:r>
              <a:rPr lang="en-US" kern="0" dirty="0" err="1">
                <a:solidFill>
                  <a:sysClr val="windowText" lastClr="000000"/>
                </a:solidFill>
              </a:rPr>
              <a:t>tidak</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diobati</a:t>
            </a:r>
            <a:r>
              <a:rPr lang="en-US" kern="0" dirty="0">
                <a:solidFill>
                  <a:sysClr val="windowText" lastClr="000000"/>
                </a:solidFill>
              </a:rPr>
              <a:t>. </a:t>
            </a:r>
          </a:p>
          <a:p>
            <a:r>
              <a:rPr lang="en-US" kern="0" dirty="0" err="1">
                <a:solidFill>
                  <a:sysClr val="windowText" lastClr="000000"/>
                </a:solidFill>
              </a:rPr>
              <a:t>Rehabilitasi</a:t>
            </a:r>
            <a:r>
              <a:rPr lang="en-US" kern="0" dirty="0">
                <a:solidFill>
                  <a:sysClr val="windowText" lastClr="000000"/>
                </a:solidFill>
              </a:rPr>
              <a:t> </a:t>
            </a:r>
            <a:r>
              <a:rPr lang="en-US" kern="0" dirty="0" err="1">
                <a:solidFill>
                  <a:sysClr val="windowText" lastClr="000000"/>
                </a:solidFill>
              </a:rPr>
              <a:t>antara</a:t>
            </a:r>
            <a:r>
              <a:rPr lang="en-US" kern="0" dirty="0">
                <a:solidFill>
                  <a:sysClr val="windowText" lastClr="000000"/>
                </a:solidFill>
              </a:rPr>
              <a:t> lain </a:t>
            </a:r>
            <a:r>
              <a:rPr lang="en-US" kern="0" dirty="0" err="1">
                <a:solidFill>
                  <a:sysClr val="windowText" lastClr="000000"/>
                </a:solidFill>
              </a:rPr>
              <a:t>dengan</a:t>
            </a:r>
            <a:r>
              <a:rPr lang="en-US" kern="0" dirty="0">
                <a:solidFill>
                  <a:sysClr val="windowText" lastClr="000000"/>
                </a:solidFill>
              </a:rPr>
              <a:t> </a:t>
            </a:r>
            <a:r>
              <a:rPr lang="en-US" kern="0" dirty="0" err="1">
                <a:solidFill>
                  <a:sysClr val="windowText" lastClr="000000"/>
                </a:solidFill>
              </a:rPr>
              <a:t>alat</a:t>
            </a:r>
            <a:r>
              <a:rPr lang="en-US" kern="0" dirty="0">
                <a:solidFill>
                  <a:sysClr val="windowText" lastClr="000000"/>
                </a:solidFill>
              </a:rPr>
              <a:t> Bantu </a:t>
            </a:r>
            <a:r>
              <a:rPr lang="en-US" kern="0" dirty="0" err="1">
                <a:solidFill>
                  <a:sysClr val="windowText" lastClr="000000"/>
                </a:solidFill>
              </a:rPr>
              <a:t>dengar</a:t>
            </a:r>
            <a:r>
              <a:rPr lang="en-US" kern="0" dirty="0">
                <a:solidFill>
                  <a:sysClr val="windowText" lastClr="000000"/>
                </a:solidFill>
              </a:rPr>
              <a:t> (ABD), </a:t>
            </a:r>
            <a:r>
              <a:rPr lang="en-US" kern="0" dirty="0" err="1">
                <a:solidFill>
                  <a:sysClr val="windowText" lastClr="000000"/>
                </a:solidFill>
              </a:rPr>
              <a:t>psikoterapi</a:t>
            </a:r>
            <a:r>
              <a:rPr lang="en-US" kern="0" dirty="0">
                <a:solidFill>
                  <a:sysClr val="windowText" lastClr="000000"/>
                </a:solidFill>
              </a:rPr>
              <a:t>, </a:t>
            </a:r>
            <a:r>
              <a:rPr lang="en-US" i="1" kern="0" dirty="0">
                <a:solidFill>
                  <a:sysClr val="windowText" lastClr="000000"/>
                </a:solidFill>
              </a:rPr>
              <a:t>auditory training</a:t>
            </a:r>
            <a:r>
              <a:rPr lang="en-US" kern="0" dirty="0">
                <a:solidFill>
                  <a:sysClr val="windowText" lastClr="000000"/>
                </a:solidFill>
              </a:rPr>
              <a:t>, </a:t>
            </a:r>
            <a:r>
              <a:rPr lang="en-US" kern="0" dirty="0" err="1">
                <a:solidFill>
                  <a:sysClr val="windowText" lastClr="000000"/>
                </a:solidFill>
              </a:rPr>
              <a:t>termasuk</a:t>
            </a:r>
            <a:r>
              <a:rPr lang="en-US" kern="0" dirty="0">
                <a:solidFill>
                  <a:sysClr val="windowText" lastClr="000000"/>
                </a:solidFill>
              </a:rPr>
              <a:t> </a:t>
            </a:r>
            <a:r>
              <a:rPr lang="en-US" kern="0" dirty="0" err="1">
                <a:solidFill>
                  <a:sysClr val="windowText" lastClr="000000"/>
                </a:solidFill>
              </a:rPr>
              <a:t>cara</a:t>
            </a:r>
            <a:r>
              <a:rPr lang="en-US" kern="0" dirty="0">
                <a:solidFill>
                  <a:sysClr val="windowText" lastClr="000000"/>
                </a:solidFill>
              </a:rPr>
              <a:t> </a:t>
            </a:r>
            <a:r>
              <a:rPr lang="en-US" kern="0" dirty="0" err="1">
                <a:solidFill>
                  <a:sysClr val="windowText" lastClr="000000"/>
                </a:solidFill>
              </a:rPr>
              <a:t>menggunakan</a:t>
            </a:r>
            <a:r>
              <a:rPr lang="en-US" kern="0" dirty="0">
                <a:solidFill>
                  <a:sysClr val="windowText" lastClr="000000"/>
                </a:solidFill>
              </a:rPr>
              <a:t> </a:t>
            </a:r>
            <a:r>
              <a:rPr lang="en-US" kern="0" dirty="0" err="1">
                <a:solidFill>
                  <a:sysClr val="windowText" lastClr="000000"/>
                </a:solidFill>
              </a:rPr>
              <a:t>sisa</a:t>
            </a:r>
            <a:r>
              <a:rPr lang="en-US" kern="0" dirty="0">
                <a:solidFill>
                  <a:sysClr val="windowText" lastClr="000000"/>
                </a:solidFill>
              </a:rPr>
              <a:t> </a:t>
            </a:r>
            <a:r>
              <a:rPr lang="en-US" kern="0" dirty="0" err="1">
                <a:solidFill>
                  <a:sysClr val="windowText" lastClr="000000"/>
                </a:solidFill>
              </a:rPr>
              <a:t>pendengaran</a:t>
            </a:r>
            <a:r>
              <a:rPr lang="en-US" kern="0" dirty="0">
                <a:solidFill>
                  <a:sysClr val="windowText" lastClr="000000"/>
                </a:solidFill>
              </a:rPr>
              <a:t> </a:t>
            </a:r>
            <a:r>
              <a:rPr lang="en-US" kern="0" dirty="0" err="1">
                <a:solidFill>
                  <a:sysClr val="windowText" lastClr="000000"/>
                </a:solidFill>
              </a:rPr>
              <a:t>dengan</a:t>
            </a:r>
            <a:r>
              <a:rPr lang="en-US" kern="0" dirty="0">
                <a:solidFill>
                  <a:sysClr val="windowText" lastClr="000000"/>
                </a:solidFill>
              </a:rPr>
              <a:t> </a:t>
            </a:r>
            <a:r>
              <a:rPr lang="en-US" kern="0" dirty="0" err="1">
                <a:solidFill>
                  <a:sysClr val="windowText" lastClr="000000"/>
                </a:solidFill>
              </a:rPr>
              <a:t>alat</a:t>
            </a:r>
            <a:r>
              <a:rPr lang="en-US" kern="0" dirty="0">
                <a:solidFill>
                  <a:sysClr val="windowText" lastClr="000000"/>
                </a:solidFill>
              </a:rPr>
              <a:t> bantu </a:t>
            </a:r>
            <a:r>
              <a:rPr lang="en-US" kern="0" dirty="0" err="1">
                <a:solidFill>
                  <a:sysClr val="windowText" lastClr="000000"/>
                </a:solidFill>
              </a:rPr>
              <a:t>dengar</a:t>
            </a:r>
            <a:r>
              <a:rPr lang="en-US" kern="0" dirty="0">
                <a:solidFill>
                  <a:sysClr val="windowText" lastClr="000000"/>
                </a:solidFill>
              </a:rPr>
              <a:t>, </a:t>
            </a:r>
            <a:r>
              <a:rPr lang="en-US" kern="0" dirty="0" err="1">
                <a:solidFill>
                  <a:sysClr val="windowText" lastClr="000000"/>
                </a:solidFill>
              </a:rPr>
              <a:t>belajar</a:t>
            </a:r>
            <a:r>
              <a:rPr lang="en-US" kern="0" dirty="0">
                <a:solidFill>
                  <a:sysClr val="windowText" lastClr="000000"/>
                </a:solidFill>
              </a:rPr>
              <a:t> </a:t>
            </a:r>
            <a:r>
              <a:rPr lang="en-US" kern="0" dirty="0" err="1">
                <a:solidFill>
                  <a:sysClr val="windowText" lastClr="000000"/>
                </a:solidFill>
              </a:rPr>
              <a:t>komunikasi</a:t>
            </a:r>
            <a:r>
              <a:rPr lang="en-US" kern="0" dirty="0">
                <a:solidFill>
                  <a:sysClr val="windowText" lastClr="000000"/>
                </a:solidFill>
              </a:rPr>
              <a:t> total </a:t>
            </a:r>
            <a:r>
              <a:rPr lang="en-US" kern="0" dirty="0" err="1">
                <a:solidFill>
                  <a:sysClr val="windowText" lastClr="000000"/>
                </a:solidFill>
              </a:rPr>
              <a:t>dengan</a:t>
            </a:r>
            <a:r>
              <a:rPr lang="en-US" kern="0" dirty="0">
                <a:solidFill>
                  <a:sysClr val="windowText" lastClr="000000"/>
                </a:solidFill>
              </a:rPr>
              <a:t> </a:t>
            </a:r>
            <a:r>
              <a:rPr lang="en-US" kern="0" dirty="0" err="1">
                <a:solidFill>
                  <a:sysClr val="windowText" lastClr="000000"/>
                </a:solidFill>
              </a:rPr>
              <a:t>belajar</a:t>
            </a:r>
            <a:r>
              <a:rPr lang="en-US" kern="0" dirty="0">
                <a:solidFill>
                  <a:sysClr val="windowText" lastClr="000000"/>
                </a:solidFill>
              </a:rPr>
              <a:t> </a:t>
            </a:r>
            <a:r>
              <a:rPr lang="en-US" kern="0" dirty="0" err="1">
                <a:solidFill>
                  <a:sysClr val="windowText" lastClr="000000"/>
                </a:solidFill>
              </a:rPr>
              <a:t>membaca</a:t>
            </a:r>
            <a:r>
              <a:rPr lang="en-US" kern="0" dirty="0">
                <a:solidFill>
                  <a:sysClr val="windowText" lastClr="000000"/>
                </a:solidFill>
              </a:rPr>
              <a:t> </a:t>
            </a:r>
            <a:r>
              <a:rPr lang="en-US" kern="0" dirty="0" err="1">
                <a:solidFill>
                  <a:sysClr val="windowText" lastClr="000000"/>
                </a:solidFill>
              </a:rPr>
              <a:t>bahasa</a:t>
            </a:r>
            <a:r>
              <a:rPr lang="en-US" kern="0" dirty="0">
                <a:solidFill>
                  <a:sysClr val="windowText" lastClr="000000"/>
                </a:solidFill>
              </a:rPr>
              <a:t> </a:t>
            </a:r>
            <a:r>
              <a:rPr lang="en-US" kern="0" dirty="0" err="1">
                <a:solidFill>
                  <a:sysClr val="windowText" lastClr="000000"/>
                </a:solidFill>
              </a:rPr>
              <a:t>isyarat</a:t>
            </a:r>
            <a:r>
              <a:rPr lang="en-US" kern="0" dirty="0">
                <a:solidFill>
                  <a:sysClr val="windowText" lastClr="000000"/>
                </a:solidFill>
              </a:rPr>
              <a:t>. Pada </a:t>
            </a:r>
            <a:r>
              <a:rPr lang="en-US" kern="0" dirty="0" err="1">
                <a:solidFill>
                  <a:sysClr val="windowText" lastClr="000000"/>
                </a:solidFill>
              </a:rPr>
              <a:t>tuli</a:t>
            </a:r>
            <a:r>
              <a:rPr lang="en-US" kern="0" dirty="0">
                <a:solidFill>
                  <a:sysClr val="windowText" lastClr="000000"/>
                </a:solidFill>
              </a:rPr>
              <a:t> total bilateral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dipertimbangkan</a:t>
            </a:r>
            <a:r>
              <a:rPr lang="en-US" kern="0" dirty="0">
                <a:solidFill>
                  <a:sysClr val="windowText" lastClr="000000"/>
                </a:solidFill>
              </a:rPr>
              <a:t> </a:t>
            </a:r>
            <a:r>
              <a:rPr lang="en-US" kern="0" dirty="0" err="1">
                <a:solidFill>
                  <a:sysClr val="windowText" lastClr="000000"/>
                </a:solidFill>
              </a:rPr>
              <a:t>pemasangan</a:t>
            </a:r>
            <a:r>
              <a:rPr lang="en-US" kern="0" dirty="0">
                <a:solidFill>
                  <a:sysClr val="windowText" lastClr="000000"/>
                </a:solidFill>
              </a:rPr>
              <a:t> </a:t>
            </a:r>
            <a:r>
              <a:rPr lang="en-US" kern="0" dirty="0" err="1">
                <a:solidFill>
                  <a:sysClr val="windowText" lastClr="000000"/>
                </a:solidFill>
              </a:rPr>
              <a:t>implan</a:t>
            </a:r>
            <a:r>
              <a:rPr lang="en-US" kern="0" dirty="0">
                <a:solidFill>
                  <a:sysClr val="windowText" lastClr="000000"/>
                </a:solidFill>
              </a:rPr>
              <a:t> </a:t>
            </a:r>
            <a:r>
              <a:rPr lang="en-US" kern="0" dirty="0" err="1">
                <a:solidFill>
                  <a:sysClr val="windowText" lastClr="000000"/>
                </a:solidFill>
              </a:rPr>
              <a:t>koklea</a:t>
            </a:r>
            <a:r>
              <a:rPr lang="en-US" kern="0" dirty="0">
                <a:solidFill>
                  <a:sysClr val="windowText" lastClr="000000"/>
                </a:solidFill>
              </a:rPr>
              <a:t>.</a:t>
            </a:r>
          </a:p>
          <a:p>
            <a:endParaRPr lang="en-US" kern="0" dirty="0">
              <a:solidFill>
                <a:sysClr val="windowText" lastClr="000000"/>
              </a:solidFill>
            </a:endParaRPr>
          </a:p>
        </p:txBody>
      </p:sp>
    </p:spTree>
    <p:extLst>
      <p:ext uri="{BB962C8B-B14F-4D97-AF65-F5344CB8AC3E}">
        <p14:creationId xmlns:p14="http://schemas.microsoft.com/office/powerpoint/2010/main" val="339973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76F0BA-CA15-4155-B7F0-AE3A2C69667B}"/>
              </a:ext>
            </a:extLst>
          </p:cNvPr>
          <p:cNvSpPr txBox="1">
            <a:spLocks noChangeArrowheads="1"/>
          </p:cNvSpPr>
          <p:nvPr/>
        </p:nvSpPr>
        <p:spPr>
          <a:xfrm>
            <a:off x="228600" y="2667000"/>
            <a:ext cx="9144000" cy="2297113"/>
          </a:xfrm>
          <a:prstGeom prst="rect">
            <a:avLst/>
          </a:prstGeom>
        </p:spPr>
        <p:txBody>
          <a:bodyPr/>
          <a:lstStyle>
            <a:lvl1pPr>
              <a:defRPr>
                <a:latin typeface="+mj-lt"/>
                <a:ea typeface="+mj-ea"/>
                <a:cs typeface="+mj-cs"/>
              </a:defRPr>
            </a:lvl1pPr>
          </a:lstStyle>
          <a:p>
            <a:pPr algn="ctr">
              <a:defRPr/>
            </a:pPr>
            <a:r>
              <a:rPr lang="en-US" sz="4800" b="1" kern="0" dirty="0">
                <a:solidFill>
                  <a:sysClr val="windowText" lastClr="000000"/>
                </a:solidFill>
              </a:rPr>
              <a:t>GANGGUAN KESEIMBANGAN</a:t>
            </a:r>
          </a:p>
        </p:txBody>
      </p:sp>
    </p:spTree>
    <p:extLst>
      <p:ext uri="{BB962C8B-B14F-4D97-AF65-F5344CB8AC3E}">
        <p14:creationId xmlns:p14="http://schemas.microsoft.com/office/powerpoint/2010/main" val="336201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91DFC3E-0ED5-4598-9274-8DFC29501A3B}"/>
              </a:ext>
            </a:extLst>
          </p:cNvPr>
          <p:cNvSpPr txBox="1">
            <a:spLocks noChangeArrowheads="1"/>
          </p:cNvSpPr>
          <p:nvPr/>
        </p:nvSpPr>
        <p:spPr>
          <a:xfrm>
            <a:off x="0" y="0"/>
            <a:ext cx="9144000" cy="836613"/>
          </a:xfrm>
          <a:prstGeom prst="rect">
            <a:avLst/>
          </a:prstGeom>
        </p:spPr>
        <p:txBody>
          <a:bodyPr/>
          <a:lstStyle>
            <a:lvl1pPr>
              <a:defRPr>
                <a:latin typeface="+mj-lt"/>
                <a:ea typeface="+mj-ea"/>
                <a:cs typeface="+mj-cs"/>
              </a:defRPr>
            </a:lvl1pPr>
          </a:lstStyle>
          <a:p>
            <a:pPr>
              <a:defRPr/>
            </a:pPr>
            <a:r>
              <a:rPr lang="en-US" b="1" kern="0">
                <a:solidFill>
                  <a:sysClr val="windowText" lastClr="000000"/>
                </a:solidFill>
              </a:rPr>
              <a:t>GANGGUAN KESEIMBANGAN</a:t>
            </a:r>
            <a:endParaRPr lang="en-US" b="1" kern="0" dirty="0">
              <a:solidFill>
                <a:sysClr val="windowText" lastClr="000000"/>
              </a:solidFill>
            </a:endParaRPr>
          </a:p>
        </p:txBody>
      </p:sp>
      <p:pic>
        <p:nvPicPr>
          <p:cNvPr id="3" name="Picture 3">
            <a:extLst>
              <a:ext uri="{FF2B5EF4-FFF2-40B4-BE49-F238E27FC236}">
                <a16:creationId xmlns:a16="http://schemas.microsoft.com/office/drawing/2014/main" id="{128B7233-17AA-4563-8C8C-2590E3F53772}"/>
              </a:ext>
            </a:extLst>
          </p:cNvPr>
          <p:cNvPicPr>
            <a:picLocks noChangeAspect="1" noChangeArrowheads="1"/>
          </p:cNvPicPr>
          <p:nvPr/>
        </p:nvPicPr>
        <p:blipFill>
          <a:blip r:embed="rId2"/>
          <a:srcRect/>
          <a:stretch>
            <a:fillRect/>
          </a:stretch>
        </p:blipFill>
        <p:spPr>
          <a:xfrm>
            <a:off x="10160" y="821373"/>
            <a:ext cx="9144000" cy="6036627"/>
          </a:xfrm>
          <a:prstGeom prst="rect">
            <a:avLst/>
          </a:prstGeom>
          <a:noFill/>
        </p:spPr>
      </p:pic>
    </p:spTree>
    <p:extLst>
      <p:ext uri="{BB962C8B-B14F-4D97-AF65-F5344CB8AC3E}">
        <p14:creationId xmlns:p14="http://schemas.microsoft.com/office/powerpoint/2010/main" val="370858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9B6-AF03-4E4B-A203-E367A4E12049}"/>
              </a:ext>
            </a:extLst>
          </p:cNvPr>
          <p:cNvSpPr txBox="1">
            <a:spLocks/>
          </p:cNvSpPr>
          <p:nvPr/>
        </p:nvSpPr>
        <p:spPr>
          <a:xfrm>
            <a:off x="533400" y="990600"/>
            <a:ext cx="8229600" cy="1143000"/>
          </a:xfrm>
          <a:prstGeom prst="rect">
            <a:avLst/>
          </a:prstGeom>
        </p:spPr>
        <p:txBody>
          <a:bodyPr>
            <a:normAutofit fontScale="97500"/>
          </a:bodyPr>
          <a:lstStyle>
            <a:lvl1pPr>
              <a:defRPr>
                <a:latin typeface="+mj-lt"/>
                <a:ea typeface="+mj-ea"/>
                <a:cs typeface="+mj-cs"/>
              </a:defRPr>
            </a:lvl1pPr>
          </a:lstStyle>
          <a:p>
            <a:pPr>
              <a:defRPr/>
            </a:pPr>
            <a:r>
              <a:rPr lang="en-US" sz="2400" b="1" kern="0" dirty="0">
                <a:solidFill>
                  <a:sysClr val="windowText" lastClr="000000"/>
                </a:solidFill>
              </a:rPr>
              <a:t>ETIOLOGI GANGGUAN KESEIMBANGAN</a:t>
            </a:r>
            <a:endParaRPr lang="id-ID" sz="2400" kern="0" dirty="0">
              <a:solidFill>
                <a:sysClr val="windowText" lastClr="000000"/>
              </a:solidFill>
            </a:endParaRPr>
          </a:p>
        </p:txBody>
      </p:sp>
      <p:sp>
        <p:nvSpPr>
          <p:cNvPr id="3" name="Content Placeholder 2">
            <a:extLst>
              <a:ext uri="{FF2B5EF4-FFF2-40B4-BE49-F238E27FC236}">
                <a16:creationId xmlns:a16="http://schemas.microsoft.com/office/drawing/2014/main" id="{6CE5EA82-75D8-4858-AF51-BDEFE164A85F}"/>
              </a:ext>
            </a:extLst>
          </p:cNvPr>
          <p:cNvSpPr txBox="1">
            <a:spLocks/>
          </p:cNvSpPr>
          <p:nvPr/>
        </p:nvSpPr>
        <p:spPr>
          <a:xfrm>
            <a:off x="428625" y="2500313"/>
            <a:ext cx="8229600" cy="368617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defRPr/>
            </a:pPr>
            <a:r>
              <a:rPr lang="id-ID" kern="0" dirty="0">
                <a:solidFill>
                  <a:sysClr val="windowText" lastClr="000000"/>
                </a:solidFill>
              </a:rPr>
              <a:t>OTOLOGI    </a:t>
            </a:r>
            <a:r>
              <a:rPr lang="id-ID" kern="0" dirty="0">
                <a:solidFill>
                  <a:sysClr val="windowText" lastClr="000000"/>
                </a:solidFill>
                <a:sym typeface="Wingdings" pitchFamily="2" charset="2"/>
              </a:rPr>
              <a:t> 50 %</a:t>
            </a:r>
          </a:p>
          <a:p>
            <a:pPr marL="285750" indent="-285750">
              <a:buFont typeface="Arial" panose="020B0604020202020204" pitchFamily="34" charset="0"/>
              <a:buChar char="•"/>
              <a:defRPr/>
            </a:pPr>
            <a:r>
              <a:rPr lang="id-ID" kern="0" dirty="0">
                <a:solidFill>
                  <a:sysClr val="windowText" lastClr="000000"/>
                </a:solidFill>
                <a:sym typeface="Wingdings" pitchFamily="2" charset="2"/>
              </a:rPr>
              <a:t>NEUROLOGI  20 %</a:t>
            </a:r>
          </a:p>
          <a:p>
            <a:pPr marL="285750" indent="-285750">
              <a:buFont typeface="Arial" panose="020B0604020202020204" pitchFamily="34" charset="0"/>
              <a:buChar char="•"/>
              <a:defRPr/>
            </a:pPr>
            <a:r>
              <a:rPr lang="id-ID" kern="0" dirty="0">
                <a:solidFill>
                  <a:sysClr val="windowText" lastClr="000000"/>
                </a:solidFill>
                <a:sym typeface="Wingdings" pitchFamily="2" charset="2"/>
              </a:rPr>
              <a:t>MEDICAL      5 %</a:t>
            </a:r>
          </a:p>
          <a:p>
            <a:pPr marL="285750" indent="-285750">
              <a:buFont typeface="Arial" panose="020B0604020202020204" pitchFamily="34" charset="0"/>
              <a:buChar char="•"/>
              <a:defRPr/>
            </a:pPr>
            <a:r>
              <a:rPr lang="id-ID" kern="0" dirty="0">
                <a:solidFill>
                  <a:sysClr val="windowText" lastClr="000000"/>
                </a:solidFill>
                <a:sym typeface="Wingdings" pitchFamily="2" charset="2"/>
              </a:rPr>
              <a:t>PSIKOGENIK  10 %</a:t>
            </a:r>
          </a:p>
          <a:p>
            <a:pPr marL="285750" indent="-285750">
              <a:buFont typeface="Arial" panose="020B0604020202020204" pitchFamily="34" charset="0"/>
              <a:buChar char="•"/>
              <a:defRPr/>
            </a:pPr>
            <a:r>
              <a:rPr lang="id-ID" kern="0" dirty="0">
                <a:solidFill>
                  <a:sysClr val="windowText" lastClr="000000"/>
                </a:solidFill>
                <a:sym typeface="Wingdings" pitchFamily="2" charset="2"/>
              </a:rPr>
              <a:t>LAIN-LAIN     15 %</a:t>
            </a:r>
          </a:p>
          <a:p>
            <a:pPr marL="285750" indent="-285750">
              <a:buFont typeface="Arial" panose="020B0604020202020204" pitchFamily="34" charset="0"/>
              <a:buChar char="•"/>
              <a:defRPr/>
            </a:pPr>
            <a:endParaRPr lang="id-ID" kern="0" dirty="0">
              <a:solidFill>
                <a:sysClr val="windowText" lastClr="000000"/>
              </a:solidFill>
              <a:sym typeface="Wingdings" pitchFamily="2" charset="2"/>
            </a:endParaRPr>
          </a:p>
          <a:p>
            <a:pPr marL="285750" indent="-285750">
              <a:buFont typeface="Arial" panose="020B0604020202020204" pitchFamily="34" charset="0"/>
              <a:buChar char="•"/>
              <a:defRPr/>
            </a:pPr>
            <a:endParaRPr lang="id-ID" kern="0" dirty="0">
              <a:solidFill>
                <a:sysClr val="windowText" lastClr="000000"/>
              </a:solidFill>
            </a:endParaRPr>
          </a:p>
        </p:txBody>
      </p:sp>
    </p:spTree>
    <p:extLst>
      <p:ext uri="{BB962C8B-B14F-4D97-AF65-F5344CB8AC3E}">
        <p14:creationId xmlns:p14="http://schemas.microsoft.com/office/powerpoint/2010/main" val="4275409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D5CF0EF-D3B8-4591-8FDB-148BBF7982AE}"/>
              </a:ext>
            </a:extLst>
          </p:cNvPr>
          <p:cNvSpPr txBox="1">
            <a:spLocks noChangeArrowheads="1"/>
          </p:cNvSpPr>
          <p:nvPr/>
        </p:nvSpPr>
        <p:spPr>
          <a:xfrm>
            <a:off x="357188" y="685800"/>
            <a:ext cx="9144000" cy="1143000"/>
          </a:xfrm>
          <a:prstGeom prst="rect">
            <a:avLst/>
          </a:prstGeom>
        </p:spPr>
        <p:txBody>
          <a:bodyPr>
            <a:normAutofit fontScale="97500"/>
          </a:bodyPr>
          <a:lstStyle>
            <a:lvl1pPr>
              <a:defRPr>
                <a:latin typeface="+mj-lt"/>
                <a:ea typeface="+mj-ea"/>
                <a:cs typeface="+mj-cs"/>
              </a:defRPr>
            </a:lvl1pPr>
          </a:lstStyle>
          <a:p>
            <a:pPr>
              <a:defRPr/>
            </a:pPr>
            <a:r>
              <a:rPr lang="en-US" sz="2400" b="1" kern="0" dirty="0">
                <a:solidFill>
                  <a:sysClr val="windowText" lastClr="000000"/>
                </a:solidFill>
              </a:rPr>
              <a:t>GANGGUAN KESEIMBANGAN SENTRAL</a:t>
            </a:r>
            <a:r>
              <a:rPr lang="id-ID" sz="2400" b="1" kern="0" dirty="0">
                <a:solidFill>
                  <a:sysClr val="windowText" lastClr="000000"/>
                </a:solidFill>
              </a:rPr>
              <a:t> (NEUROLOGI)</a:t>
            </a:r>
            <a:endParaRPr lang="en-US" sz="2400" b="1" kern="0" dirty="0">
              <a:solidFill>
                <a:sysClr val="windowText" lastClr="000000"/>
              </a:solidFill>
            </a:endParaRPr>
          </a:p>
        </p:txBody>
      </p:sp>
      <p:sp>
        <p:nvSpPr>
          <p:cNvPr id="3" name="Rectangle 3">
            <a:extLst>
              <a:ext uri="{FF2B5EF4-FFF2-40B4-BE49-F238E27FC236}">
                <a16:creationId xmlns:a16="http://schemas.microsoft.com/office/drawing/2014/main" id="{25208193-2110-456F-8194-608461E9A2D6}"/>
              </a:ext>
            </a:extLst>
          </p:cNvPr>
          <p:cNvSpPr txBox="1">
            <a:spLocks noChangeArrowheads="1"/>
          </p:cNvSpPr>
          <p:nvPr/>
        </p:nvSpPr>
        <p:spPr>
          <a:xfrm>
            <a:off x="357188" y="2000250"/>
            <a:ext cx="8229600" cy="45307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id-ID" kern="0">
                <a:solidFill>
                  <a:sysClr val="windowText" lastClr="000000"/>
                </a:solidFill>
              </a:rPr>
              <a:t>Migraine</a:t>
            </a:r>
          </a:p>
          <a:p>
            <a:pPr>
              <a:defRPr/>
            </a:pPr>
            <a:r>
              <a:rPr lang="id-ID" kern="0">
                <a:solidFill>
                  <a:sysClr val="windowText" lastClr="000000"/>
                </a:solidFill>
              </a:rPr>
              <a:t>Stroke dan TIA</a:t>
            </a:r>
          </a:p>
          <a:p>
            <a:pPr>
              <a:defRPr/>
            </a:pPr>
            <a:r>
              <a:rPr lang="id-ID" kern="0">
                <a:solidFill>
                  <a:sysClr val="windowText" lastClr="000000"/>
                </a:solidFill>
              </a:rPr>
              <a:t>Seizures</a:t>
            </a:r>
          </a:p>
          <a:p>
            <a:pPr>
              <a:defRPr/>
            </a:pPr>
            <a:r>
              <a:rPr lang="id-ID" kern="0">
                <a:solidFill>
                  <a:sysClr val="windowText" lastClr="000000"/>
                </a:solidFill>
              </a:rPr>
              <a:t>Neurodegenerative diseases</a:t>
            </a:r>
          </a:p>
          <a:p>
            <a:pPr>
              <a:defRPr/>
            </a:pPr>
            <a:r>
              <a:rPr lang="id-ID" kern="0">
                <a:solidFill>
                  <a:sysClr val="windowText" lastClr="000000"/>
                </a:solidFill>
              </a:rPr>
              <a:t>Vascular insufficiencies/VBI</a:t>
            </a:r>
          </a:p>
          <a:p>
            <a:pPr>
              <a:defRPr/>
            </a:pPr>
            <a:r>
              <a:rPr lang="id-ID" kern="0">
                <a:solidFill>
                  <a:sysClr val="windowText" lastClr="000000"/>
                </a:solidFill>
              </a:rPr>
              <a:t>Neoplasm/infecsions</a:t>
            </a:r>
            <a:endParaRPr lang="en-US" kern="0" dirty="0">
              <a:solidFill>
                <a:sysClr val="windowText" lastClr="000000"/>
              </a:solidFill>
            </a:endParaRPr>
          </a:p>
        </p:txBody>
      </p:sp>
    </p:spTree>
    <p:extLst>
      <p:ext uri="{BB962C8B-B14F-4D97-AF65-F5344CB8AC3E}">
        <p14:creationId xmlns:p14="http://schemas.microsoft.com/office/powerpoint/2010/main" val="241716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F6CC-1021-4562-A801-7CDD43804015}"/>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2400" b="1" kern="0" dirty="0" err="1">
                <a:solidFill>
                  <a:sysClr val="windowText" lastClr="000000"/>
                </a:solidFill>
              </a:rPr>
              <a:t>Macam</a:t>
            </a:r>
            <a:r>
              <a:rPr lang="en-US" sz="2400" b="1" kern="0" dirty="0">
                <a:solidFill>
                  <a:sysClr val="windowText" lastClr="000000"/>
                </a:solidFill>
              </a:rPr>
              <a:t> </a:t>
            </a:r>
            <a:r>
              <a:rPr lang="en-US" sz="2400" b="1" kern="0" dirty="0" err="1">
                <a:solidFill>
                  <a:sysClr val="windowText" lastClr="000000"/>
                </a:solidFill>
              </a:rPr>
              <a:t>labirinitis</a:t>
            </a:r>
            <a:endParaRPr lang="en-US" sz="2400" kern="0" dirty="0">
              <a:solidFill>
                <a:sysClr val="windowText" lastClr="000000"/>
              </a:solidFill>
            </a:endParaRPr>
          </a:p>
        </p:txBody>
      </p:sp>
      <p:graphicFrame>
        <p:nvGraphicFramePr>
          <p:cNvPr id="3" name="Content Placeholder 3">
            <a:extLst>
              <a:ext uri="{FF2B5EF4-FFF2-40B4-BE49-F238E27FC236}">
                <a16:creationId xmlns:a16="http://schemas.microsoft.com/office/drawing/2014/main" id="{E63F580D-4280-4757-9222-6CA663372A4B}"/>
              </a:ext>
            </a:extLst>
          </p:cNvPr>
          <p:cNvGraphicFramePr>
            <a:graphicFrameLocks/>
          </p:cNvGraphicFramePr>
          <p:nvPr>
            <p:extLst>
              <p:ext uri="{D42A27DB-BD31-4B8C-83A1-F6EECF244321}">
                <p14:modId xmlns:p14="http://schemas.microsoft.com/office/powerpoint/2010/main" val="2486455528"/>
              </p:ext>
            </p:extLst>
          </p:nvPr>
        </p:nvGraphicFramePr>
        <p:xfrm>
          <a:off x="1066800" y="1252220"/>
          <a:ext cx="7404100" cy="4770120"/>
        </p:xfrm>
        <a:graphic>
          <a:graphicData uri="http://schemas.openxmlformats.org/drawingml/2006/table">
            <a:tbl>
              <a:tblPr bandRow="1">
                <a:tableStyleId>{793D81CF-94F2-401A-BA57-92F5A7B2D0C5}</a:tableStyleId>
              </a:tblPr>
              <a:tblGrid>
                <a:gridCol w="3702050">
                  <a:extLst>
                    <a:ext uri="{9D8B030D-6E8A-4147-A177-3AD203B41FA5}">
                      <a16:colId xmlns:a16="http://schemas.microsoft.com/office/drawing/2014/main" val="20000"/>
                    </a:ext>
                  </a:extLst>
                </a:gridCol>
                <a:gridCol w="3702050">
                  <a:extLst>
                    <a:ext uri="{9D8B030D-6E8A-4147-A177-3AD203B41FA5}">
                      <a16:colId xmlns:a16="http://schemas.microsoft.com/office/drawing/2014/main" val="20001"/>
                    </a:ext>
                  </a:extLst>
                </a:gridCol>
              </a:tblGrid>
              <a:tr h="370840">
                <a:tc gridSpan="2">
                  <a:txBody>
                    <a:bodyPr/>
                    <a:lstStyle/>
                    <a:p>
                      <a:pPr algn="ctr"/>
                      <a:r>
                        <a:rPr lang="en-US" sz="1800" kern="1200" dirty="0" err="1">
                          <a:effectLst/>
                        </a:rPr>
                        <a:t>Labirinitis</a:t>
                      </a:r>
                      <a:r>
                        <a:rPr lang="en-US" sz="1800" kern="1200" dirty="0">
                          <a:effectLst/>
                        </a:rPr>
                        <a:t> </a:t>
                      </a:r>
                      <a:r>
                        <a:rPr lang="en-US" sz="1800" kern="1200" dirty="0" err="1">
                          <a:effectLst/>
                        </a:rPr>
                        <a:t>infeksi</a:t>
                      </a:r>
                      <a:endParaRPr lang="en-US" dirty="0"/>
                    </a:p>
                  </a:txBody>
                  <a:tcPr marL="82268" marR="82268">
                    <a:noFill/>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 </a:t>
                      </a:r>
                      <a:r>
                        <a:rPr lang="en-US" sz="1800" kern="1200" dirty="0" err="1">
                          <a:effectLst/>
                        </a:rPr>
                        <a:t>Infeksi</a:t>
                      </a:r>
                      <a:r>
                        <a:rPr lang="en-US" sz="1800" kern="1200" dirty="0">
                          <a:effectLst/>
                        </a:rPr>
                        <a:t> </a:t>
                      </a:r>
                      <a:r>
                        <a:rPr lang="en-US" sz="1800" kern="1200" dirty="0" err="1">
                          <a:effectLst/>
                        </a:rPr>
                        <a:t>bakteri</a:t>
                      </a:r>
                      <a:endParaRPr lang="en-US" sz="1800" kern="1200" dirty="0">
                        <a:solidFill>
                          <a:schemeClr val="dk1"/>
                        </a:solidFill>
                        <a:effectLst/>
                        <a:latin typeface="+mn-lt"/>
                        <a:ea typeface="+mn-ea"/>
                        <a:cs typeface="+mn-cs"/>
                      </a:endParaRPr>
                    </a:p>
                  </a:txBody>
                  <a:tcPr marL="82268" marR="8226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B. </a:t>
                      </a:r>
                      <a:r>
                        <a:rPr lang="en-US" sz="1800" kern="1200" dirty="0" err="1">
                          <a:effectLst/>
                        </a:rPr>
                        <a:t>Infeksi</a:t>
                      </a:r>
                      <a:r>
                        <a:rPr lang="en-US" sz="1800" kern="1200" dirty="0">
                          <a:effectLst/>
                        </a:rPr>
                        <a:t> virus</a:t>
                      </a:r>
                      <a:endParaRPr lang="en-US" sz="1800" kern="1200" dirty="0">
                        <a:solidFill>
                          <a:schemeClr val="dk1"/>
                        </a:solidFill>
                        <a:effectLst/>
                        <a:latin typeface="+mn-lt"/>
                        <a:ea typeface="+mn-ea"/>
                        <a:cs typeface="+mn-cs"/>
                      </a:endParaRPr>
                    </a:p>
                  </a:txBody>
                  <a:tcPr marL="82268" marR="82268"/>
                </a:tc>
                <a:extLst>
                  <a:ext uri="{0D108BD9-81ED-4DB2-BD59-A6C34878D82A}">
                    <a16:rowId xmlns:a16="http://schemas.microsoft.com/office/drawing/2014/main" val="10001"/>
                  </a:ext>
                </a:extLst>
              </a:tr>
              <a:tr h="370840">
                <a:tc>
                  <a:txBody>
                    <a:bodyPr/>
                    <a:lstStyle/>
                    <a:p>
                      <a:r>
                        <a:rPr lang="en-US" sz="1800" kern="1200" dirty="0">
                          <a:effectLst/>
                        </a:rPr>
                        <a:t>1. </a:t>
                      </a:r>
                      <a:r>
                        <a:rPr lang="en-US" sz="1800" kern="1200" dirty="0" err="1">
                          <a:effectLst/>
                        </a:rPr>
                        <a:t>Labirinitis</a:t>
                      </a:r>
                      <a:r>
                        <a:rPr lang="en-US" sz="1800" kern="1200" dirty="0">
                          <a:effectLst/>
                        </a:rPr>
                        <a:t> serosa</a:t>
                      </a:r>
                    </a:p>
                    <a:p>
                      <a:r>
                        <a:rPr lang="en-US" sz="1800" kern="1200" dirty="0">
                          <a:effectLst/>
                        </a:rPr>
                        <a:t>2. </a:t>
                      </a:r>
                      <a:r>
                        <a:rPr lang="en-US" sz="1800" kern="1200" dirty="0" err="1">
                          <a:effectLst/>
                        </a:rPr>
                        <a:t>Labirinitis</a:t>
                      </a:r>
                      <a:r>
                        <a:rPr lang="en-US" sz="1800" kern="1200" dirty="0">
                          <a:effectLst/>
                        </a:rPr>
                        <a:t> </a:t>
                      </a:r>
                      <a:r>
                        <a:rPr lang="en-US" sz="1800" kern="1200" dirty="0" err="1">
                          <a:effectLst/>
                        </a:rPr>
                        <a:t>supuratif</a:t>
                      </a:r>
                      <a:r>
                        <a:rPr lang="en-US" sz="1800" kern="1200" dirty="0">
                          <a:effectLst/>
                        </a:rPr>
                        <a:t> : 	</a:t>
                      </a:r>
                    </a:p>
                    <a:p>
                      <a:pPr marL="742950" lvl="1" indent="-285750">
                        <a:buFontTx/>
                        <a:buChar char="-"/>
                      </a:pPr>
                      <a:r>
                        <a:rPr lang="en-US" sz="1800" kern="1200" dirty="0" err="1">
                          <a:effectLst/>
                        </a:rPr>
                        <a:t>Otogenik</a:t>
                      </a:r>
                      <a:endParaRPr lang="en-US" sz="1800" kern="1200" dirty="0">
                        <a:effectLst/>
                      </a:endParaRPr>
                    </a:p>
                    <a:p>
                      <a:pPr marL="742950" lvl="1" indent="-285750">
                        <a:buFontTx/>
                        <a:buChar char="-"/>
                      </a:pPr>
                      <a:r>
                        <a:rPr lang="en-US" sz="1800" kern="1200" dirty="0">
                          <a:effectLst/>
                        </a:rPr>
                        <a:t>Meningogenik</a:t>
                      </a:r>
                      <a:r>
                        <a:rPr lang="en-US" sz="1800" kern="1200" baseline="30000" dirty="0">
                          <a:effectLst/>
                        </a:rPr>
                        <a:t>2</a:t>
                      </a:r>
                      <a:endParaRPr lang="en-US" sz="1800" kern="1200" dirty="0">
                        <a:effectLst/>
                      </a:endParaRPr>
                    </a:p>
                    <a:p>
                      <a:r>
                        <a:rPr lang="en-US" sz="1800" kern="1200" dirty="0">
                          <a:effectLst/>
                        </a:rPr>
                        <a:t>3. </a:t>
                      </a:r>
                      <a:r>
                        <a:rPr lang="en-US" sz="1800" kern="1200" dirty="0" err="1">
                          <a:effectLst/>
                        </a:rPr>
                        <a:t>Labirinitis</a:t>
                      </a:r>
                      <a:r>
                        <a:rPr lang="en-US" sz="1800" kern="1200" dirty="0">
                          <a:effectLst/>
                        </a:rPr>
                        <a:t> </a:t>
                      </a:r>
                      <a:r>
                        <a:rPr lang="en-US" sz="1800" kern="1200" dirty="0" err="1">
                          <a:effectLst/>
                        </a:rPr>
                        <a:t>sifilis</a:t>
                      </a:r>
                      <a:endParaRPr lang="en-US" sz="1800" kern="1200" dirty="0">
                        <a:effectLst/>
                      </a:endParaRPr>
                    </a:p>
                    <a:p>
                      <a:r>
                        <a:rPr lang="en-US" sz="1800" kern="1200" dirty="0">
                          <a:effectLst/>
                        </a:rPr>
                        <a:t>4. </a:t>
                      </a:r>
                      <a:r>
                        <a:rPr lang="en-US" sz="1800" kern="1200" dirty="0" err="1">
                          <a:effectLst/>
                        </a:rPr>
                        <a:t>Labirinitis</a:t>
                      </a:r>
                      <a:r>
                        <a:rPr lang="en-US" sz="1800" kern="1200" dirty="0">
                          <a:effectLst/>
                        </a:rPr>
                        <a:t> </a:t>
                      </a:r>
                      <a:r>
                        <a:rPr lang="en-US" sz="1800" kern="1200" dirty="0" err="1">
                          <a:effectLst/>
                        </a:rPr>
                        <a:t>mikobakterium</a:t>
                      </a:r>
                      <a:endParaRPr lang="en-US" sz="1800" kern="1200" dirty="0">
                        <a:solidFill>
                          <a:schemeClr val="dk1"/>
                        </a:solidFill>
                        <a:effectLst/>
                        <a:latin typeface="+mn-lt"/>
                        <a:ea typeface="+mn-ea"/>
                        <a:cs typeface="+mn-cs"/>
                      </a:endParaRPr>
                    </a:p>
                  </a:txBody>
                  <a:tcPr marL="82268" marR="82268">
                    <a:noFill/>
                  </a:tcPr>
                </a:tc>
                <a:tc>
                  <a:txBody>
                    <a:bodyPr/>
                    <a:lstStyle/>
                    <a:p>
                      <a:r>
                        <a:rPr lang="en-US" sz="1800" kern="1200" dirty="0">
                          <a:effectLst/>
                        </a:rPr>
                        <a:t>1. </a:t>
                      </a:r>
                      <a:r>
                        <a:rPr lang="en-US" sz="1800" kern="1200" dirty="0" err="1">
                          <a:effectLst/>
                        </a:rPr>
                        <a:t>Labirinitis</a:t>
                      </a:r>
                      <a:r>
                        <a:rPr lang="en-US" sz="1800" kern="1200" dirty="0">
                          <a:effectLst/>
                        </a:rPr>
                        <a:t> viral perinatal</a:t>
                      </a:r>
                    </a:p>
                    <a:p>
                      <a:pPr lvl="1"/>
                      <a:r>
                        <a:rPr lang="en-US" sz="1800" kern="1200" dirty="0">
                          <a:effectLst/>
                        </a:rPr>
                        <a:t>a. Cytomegalovirus (CMV)</a:t>
                      </a:r>
                    </a:p>
                    <a:p>
                      <a:pPr lvl="1"/>
                      <a:r>
                        <a:rPr lang="en-US" sz="1800" kern="1200" dirty="0">
                          <a:effectLst/>
                        </a:rPr>
                        <a:t>b. Rubella (German measles)</a:t>
                      </a:r>
                    </a:p>
                    <a:p>
                      <a:r>
                        <a:rPr lang="en-US" sz="1800" kern="1200" dirty="0">
                          <a:effectLst/>
                        </a:rPr>
                        <a:t>2. </a:t>
                      </a:r>
                      <a:r>
                        <a:rPr lang="en-US" sz="1800" kern="1200" dirty="0" err="1">
                          <a:effectLst/>
                        </a:rPr>
                        <a:t>Labirinitis</a:t>
                      </a:r>
                      <a:r>
                        <a:rPr lang="en-US" sz="1800" kern="1200" dirty="0">
                          <a:effectLst/>
                        </a:rPr>
                        <a:t> viral post-natal</a:t>
                      </a:r>
                    </a:p>
                    <a:p>
                      <a:pPr marL="800100" lvl="1" indent="-342900">
                        <a:buFont typeface="+mj-lt"/>
                        <a:buAutoNum type="alphaLcPeriod"/>
                      </a:pPr>
                      <a:r>
                        <a:rPr lang="en-US" sz="1800" kern="1200" dirty="0">
                          <a:effectLst/>
                        </a:rPr>
                        <a:t>Mumps</a:t>
                      </a:r>
                    </a:p>
                    <a:p>
                      <a:pPr marL="800100" lvl="1" indent="-342900">
                        <a:buFont typeface="+mj-lt"/>
                        <a:buAutoNum type="alphaLcPeriod"/>
                      </a:pPr>
                      <a:r>
                        <a:rPr lang="en-US" sz="1800" kern="1200" dirty="0">
                          <a:effectLst/>
                        </a:rPr>
                        <a:t>Measles </a:t>
                      </a:r>
                    </a:p>
                    <a:p>
                      <a:pPr marL="800100" lvl="1" indent="-342900">
                        <a:buFont typeface="+mj-lt"/>
                        <a:buAutoNum type="alphaLcPeriod"/>
                      </a:pPr>
                      <a:r>
                        <a:rPr lang="en-US" sz="1800" kern="1200" dirty="0">
                          <a:effectLst/>
                        </a:rPr>
                        <a:t>Varicella-zoster</a:t>
                      </a:r>
                    </a:p>
                    <a:p>
                      <a:pPr marL="800100" lvl="1" indent="-342900">
                        <a:buFont typeface="+mj-lt"/>
                        <a:buAutoNum type="alphaLcPeriod"/>
                      </a:pPr>
                      <a:r>
                        <a:rPr lang="en-US" sz="1800" kern="1200" dirty="0">
                          <a:effectLst/>
                        </a:rPr>
                        <a:t>Human </a:t>
                      </a:r>
                      <a:r>
                        <a:rPr lang="en-US" sz="1800" kern="1200" dirty="0" err="1">
                          <a:effectLst/>
                        </a:rPr>
                        <a:t>Imunodeficiency</a:t>
                      </a:r>
                      <a:r>
                        <a:rPr lang="en-US" sz="1800" kern="1200" dirty="0">
                          <a:effectLst/>
                        </a:rPr>
                        <a:t> Virus (HIV)</a:t>
                      </a:r>
                    </a:p>
                    <a:p>
                      <a:pPr marL="800100" lvl="1" indent="-342900">
                        <a:buFont typeface="+mj-lt"/>
                        <a:buAutoNum type="alphaLcPeriod"/>
                      </a:pPr>
                      <a:r>
                        <a:rPr lang="en-US" sz="1800" kern="1200" dirty="0">
                          <a:effectLst/>
                        </a:rPr>
                        <a:t>Herpes simplex virus (HSV)  </a:t>
                      </a:r>
                      <a:r>
                        <a:rPr lang="en-US" sz="1800" kern="1200" dirty="0" err="1">
                          <a:effectLst/>
                        </a:rPr>
                        <a:t>tipe</a:t>
                      </a:r>
                      <a:r>
                        <a:rPr lang="en-US" sz="1800" kern="1200" dirty="0">
                          <a:effectLst/>
                        </a:rPr>
                        <a:t> 1</a:t>
                      </a:r>
                    </a:p>
                    <a:p>
                      <a:pPr marL="800100" lvl="1" indent="-342900">
                        <a:buFont typeface="+mj-lt"/>
                        <a:buAutoNum type="alphaLcPeriod"/>
                      </a:pPr>
                      <a:r>
                        <a:rPr lang="en-US" sz="1800" kern="1200" dirty="0">
                          <a:effectLst/>
                        </a:rPr>
                        <a:t>Virus lain </a:t>
                      </a:r>
                      <a:r>
                        <a:rPr lang="en-US" sz="1800" kern="1200" baseline="30000" dirty="0">
                          <a:effectLst/>
                        </a:rPr>
                        <a:t>1,3</a:t>
                      </a:r>
                      <a:endParaRPr lang="en-US" sz="1800" kern="1200" dirty="0">
                        <a:effectLst/>
                      </a:endParaRPr>
                    </a:p>
                    <a:p>
                      <a:endParaRPr lang="en-US" dirty="0"/>
                    </a:p>
                  </a:txBody>
                  <a:tcPr marL="82268" marR="82268">
                    <a:noFill/>
                  </a:tcPr>
                </a:tc>
                <a:extLst>
                  <a:ext uri="{0D108BD9-81ED-4DB2-BD59-A6C34878D82A}">
                    <a16:rowId xmlns:a16="http://schemas.microsoft.com/office/drawing/2014/main" val="10002"/>
                  </a:ext>
                </a:extLst>
              </a:tr>
              <a:tr h="370840">
                <a:tc gridSpan="2">
                  <a:txBody>
                    <a:bodyPr/>
                    <a:lstStyle/>
                    <a:p>
                      <a:pPr algn="ctr"/>
                      <a:r>
                        <a:rPr lang="en-US" sz="1800" kern="1200" dirty="0" err="1">
                          <a:effectLst/>
                        </a:rPr>
                        <a:t>Labirinitis</a:t>
                      </a:r>
                      <a:r>
                        <a:rPr lang="en-US" sz="1800" kern="1200" dirty="0">
                          <a:effectLst/>
                        </a:rPr>
                        <a:t> </a:t>
                      </a:r>
                      <a:r>
                        <a:rPr lang="en-US" sz="1800" kern="1200" dirty="0" err="1">
                          <a:effectLst/>
                        </a:rPr>
                        <a:t>sirkumskripta</a:t>
                      </a:r>
                      <a:r>
                        <a:rPr lang="en-US" sz="1800" kern="1200" dirty="0">
                          <a:effectLst/>
                        </a:rPr>
                        <a:t> (fistula </a:t>
                      </a:r>
                      <a:r>
                        <a:rPr lang="en-US" sz="1800" kern="1200" dirty="0" err="1">
                          <a:effectLst/>
                        </a:rPr>
                        <a:t>labirin</a:t>
                      </a:r>
                      <a:r>
                        <a:rPr lang="en-US" sz="1800" kern="1200" dirty="0">
                          <a:effectLst/>
                        </a:rPr>
                        <a:t>)</a:t>
                      </a:r>
                      <a:r>
                        <a:rPr lang="en-US" sz="1800" kern="1200" baseline="30000" dirty="0">
                          <a:effectLst/>
                        </a:rPr>
                        <a:t> 2,4</a:t>
                      </a:r>
                      <a:endParaRPr lang="en-US" sz="1800" kern="1200" dirty="0">
                        <a:solidFill>
                          <a:schemeClr val="dk1"/>
                        </a:solidFill>
                        <a:effectLst/>
                        <a:latin typeface="+mn-lt"/>
                        <a:ea typeface="+mn-ea"/>
                        <a:cs typeface="+mn-cs"/>
                      </a:endParaRPr>
                    </a:p>
                  </a:txBody>
                  <a:tcPr marL="82268" marR="82268"/>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F78A2C0-36CC-40B6-BD5C-7F863F890009}"/>
              </a:ext>
            </a:extLst>
          </p:cNvPr>
          <p:cNvSpPr txBox="1">
            <a:spLocks noChangeArrowheads="1"/>
          </p:cNvSpPr>
          <p:nvPr/>
        </p:nvSpPr>
        <p:spPr>
          <a:xfrm>
            <a:off x="762000" y="533400"/>
            <a:ext cx="9144000" cy="1143000"/>
          </a:xfrm>
          <a:prstGeom prst="rect">
            <a:avLst/>
          </a:prstGeom>
        </p:spPr>
        <p:txBody>
          <a:bodyPr>
            <a:normAutofit fontScale="97500"/>
          </a:bodyPr>
          <a:lstStyle>
            <a:lvl1pPr>
              <a:defRPr>
                <a:latin typeface="+mj-lt"/>
                <a:ea typeface="+mj-ea"/>
                <a:cs typeface="+mj-cs"/>
              </a:defRPr>
            </a:lvl1pPr>
          </a:lstStyle>
          <a:p>
            <a:pPr>
              <a:defRPr/>
            </a:pPr>
            <a:r>
              <a:rPr lang="en-US" sz="2400" b="1" kern="0" dirty="0">
                <a:solidFill>
                  <a:sysClr val="windowText" lastClr="000000"/>
                </a:solidFill>
              </a:rPr>
              <a:t>GANGGUAN KESEIMBANGAN PERIFER</a:t>
            </a:r>
            <a:r>
              <a:rPr lang="en-US" sz="2400" kern="0" dirty="0">
                <a:solidFill>
                  <a:sysClr val="windowText" lastClr="000000"/>
                </a:solidFill>
              </a:rPr>
              <a:t> (</a:t>
            </a:r>
            <a:r>
              <a:rPr lang="en-US" sz="2400" kern="0" dirty="0" err="1">
                <a:solidFill>
                  <a:sysClr val="windowText" lastClr="000000"/>
                </a:solidFill>
              </a:rPr>
              <a:t>daerah</a:t>
            </a:r>
            <a:r>
              <a:rPr lang="en-US" sz="2400" kern="0" dirty="0">
                <a:solidFill>
                  <a:sysClr val="windowText" lastClr="000000"/>
                </a:solidFill>
              </a:rPr>
              <a:t> </a:t>
            </a:r>
            <a:r>
              <a:rPr lang="en-US" sz="2400" kern="0" dirty="0" err="1">
                <a:solidFill>
                  <a:sysClr val="windowText" lastClr="000000"/>
                </a:solidFill>
              </a:rPr>
              <a:t>telinga</a:t>
            </a:r>
            <a:r>
              <a:rPr lang="en-US" sz="2400" kern="0" dirty="0">
                <a:solidFill>
                  <a:sysClr val="windowText" lastClr="000000"/>
                </a:solidFill>
              </a:rPr>
              <a:t> </a:t>
            </a:r>
            <a:r>
              <a:rPr lang="en-US" sz="2400" kern="0" dirty="0" err="1">
                <a:solidFill>
                  <a:sysClr val="windowText" lastClr="000000"/>
                </a:solidFill>
              </a:rPr>
              <a:t>dalam</a:t>
            </a:r>
            <a:r>
              <a:rPr lang="en-US" sz="2400" kern="0" dirty="0">
                <a:solidFill>
                  <a:sysClr val="windowText" lastClr="000000"/>
                </a:solidFill>
              </a:rPr>
              <a:t>)</a:t>
            </a:r>
          </a:p>
        </p:txBody>
      </p:sp>
      <p:sp>
        <p:nvSpPr>
          <p:cNvPr id="3" name="Rectangle 3">
            <a:extLst>
              <a:ext uri="{FF2B5EF4-FFF2-40B4-BE49-F238E27FC236}">
                <a16:creationId xmlns:a16="http://schemas.microsoft.com/office/drawing/2014/main" id="{F2A238CD-5229-4D02-B768-8146D5BB73CC}"/>
              </a:ext>
            </a:extLst>
          </p:cNvPr>
          <p:cNvSpPr txBox="1">
            <a:spLocks noChangeArrowheads="1"/>
          </p:cNvSpPr>
          <p:nvPr/>
        </p:nvSpPr>
        <p:spPr>
          <a:xfrm>
            <a:off x="152400" y="1600200"/>
            <a:ext cx="8763000" cy="45307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buFontTx/>
              <a:buChar char="-"/>
              <a:defRPr/>
            </a:pPr>
            <a:r>
              <a:rPr lang="en-US" sz="2400" b="1" kern="0" dirty="0">
                <a:solidFill>
                  <a:srgbClr val="002060"/>
                </a:solidFill>
              </a:rPr>
              <a:t>BPPV (</a:t>
            </a:r>
            <a:r>
              <a:rPr lang="en-US" sz="2400" b="1" kern="0" dirty="0" err="1">
                <a:solidFill>
                  <a:srgbClr val="002060"/>
                </a:solidFill>
              </a:rPr>
              <a:t>Benigne</a:t>
            </a:r>
            <a:r>
              <a:rPr lang="en-US" sz="2400" b="1" kern="0" dirty="0">
                <a:solidFill>
                  <a:srgbClr val="002060"/>
                </a:solidFill>
              </a:rPr>
              <a:t> Paroxysmal Positional Vertigo)</a:t>
            </a:r>
          </a:p>
          <a:p>
            <a:pPr>
              <a:lnSpc>
                <a:spcPct val="90000"/>
              </a:lnSpc>
              <a:buFontTx/>
              <a:buChar char="-"/>
              <a:defRPr/>
            </a:pPr>
            <a:r>
              <a:rPr lang="en-US" sz="2400" kern="0" dirty="0" err="1">
                <a:solidFill>
                  <a:sysClr val="windowText" lastClr="000000"/>
                </a:solidFill>
              </a:rPr>
              <a:t>Menier’s</a:t>
            </a:r>
            <a:r>
              <a:rPr lang="en-US" sz="2400" kern="0" dirty="0">
                <a:solidFill>
                  <a:sysClr val="windowText" lastClr="000000"/>
                </a:solidFill>
              </a:rPr>
              <a:t> disease</a:t>
            </a:r>
          </a:p>
          <a:p>
            <a:pPr>
              <a:lnSpc>
                <a:spcPct val="90000"/>
              </a:lnSpc>
              <a:buFontTx/>
              <a:buChar char="-"/>
              <a:defRPr/>
            </a:pPr>
            <a:r>
              <a:rPr lang="en-US" sz="2400" kern="0" dirty="0" err="1">
                <a:solidFill>
                  <a:sysClr val="windowText" lastClr="000000"/>
                </a:solidFill>
              </a:rPr>
              <a:t>Infeksi</a:t>
            </a:r>
            <a:r>
              <a:rPr lang="en-US" sz="2400" kern="0" dirty="0">
                <a:solidFill>
                  <a:sysClr val="windowText" lastClr="000000"/>
                </a:solidFill>
              </a:rPr>
              <a:t> (neuritis </a:t>
            </a:r>
            <a:r>
              <a:rPr lang="en-US" sz="2400" kern="0" dirty="0" err="1">
                <a:solidFill>
                  <a:sysClr val="windowText" lastClr="000000"/>
                </a:solidFill>
              </a:rPr>
              <a:t>vestibuler</a:t>
            </a:r>
            <a:r>
              <a:rPr lang="en-US" sz="2400" kern="0" dirty="0">
                <a:solidFill>
                  <a:sysClr val="windowText" lastClr="000000"/>
                </a:solidFill>
              </a:rPr>
              <a:t>, </a:t>
            </a:r>
            <a:r>
              <a:rPr lang="id-ID" sz="2400" kern="0" dirty="0">
                <a:solidFill>
                  <a:sysClr val="windowText" lastClr="000000"/>
                </a:solidFill>
              </a:rPr>
              <a:t>labirintitis</a:t>
            </a:r>
            <a:r>
              <a:rPr lang="en-US" sz="2400" kern="0" dirty="0">
                <a:solidFill>
                  <a:sysClr val="windowText" lastClr="000000"/>
                </a:solidFill>
              </a:rPr>
              <a:t>)</a:t>
            </a:r>
          </a:p>
          <a:p>
            <a:pPr>
              <a:lnSpc>
                <a:spcPct val="90000"/>
              </a:lnSpc>
              <a:buFontTx/>
              <a:buChar char="-"/>
              <a:defRPr/>
            </a:pPr>
            <a:r>
              <a:rPr lang="en-US" sz="2400" kern="0" dirty="0" err="1">
                <a:solidFill>
                  <a:sysClr val="windowText" lastClr="000000"/>
                </a:solidFill>
              </a:rPr>
              <a:t>Ototoksik</a:t>
            </a:r>
            <a:r>
              <a:rPr lang="en-US" sz="2400" kern="0" dirty="0">
                <a:solidFill>
                  <a:sysClr val="windowText" lastClr="000000"/>
                </a:solidFill>
              </a:rPr>
              <a:t> (</a:t>
            </a:r>
            <a:r>
              <a:rPr lang="en-US" sz="2400" kern="0" dirty="0" err="1">
                <a:solidFill>
                  <a:sysClr val="windowText" lastClr="000000"/>
                </a:solidFill>
              </a:rPr>
              <a:t>obat</a:t>
            </a:r>
            <a:r>
              <a:rPr lang="en-US" sz="2400" kern="0" dirty="0">
                <a:solidFill>
                  <a:sysClr val="windowText" lastClr="000000"/>
                </a:solidFill>
              </a:rPr>
              <a:t> yang </a:t>
            </a:r>
            <a:r>
              <a:rPr lang="en-US" sz="2400" kern="0" dirty="0" err="1">
                <a:solidFill>
                  <a:sysClr val="windowText" lastClr="000000"/>
                </a:solidFill>
              </a:rPr>
              <a:t>menyebabkan</a:t>
            </a:r>
            <a:r>
              <a:rPr lang="en-US" sz="2400" kern="0" dirty="0">
                <a:solidFill>
                  <a:sysClr val="windowText" lastClr="000000"/>
                </a:solidFill>
              </a:rPr>
              <a:t> </a:t>
            </a:r>
            <a:r>
              <a:rPr lang="en-US" sz="2400" kern="0" dirty="0" err="1">
                <a:solidFill>
                  <a:sysClr val="windowText" lastClr="000000"/>
                </a:solidFill>
              </a:rPr>
              <a:t>toksik</a:t>
            </a:r>
            <a:r>
              <a:rPr lang="en-US" sz="2400" kern="0" dirty="0">
                <a:solidFill>
                  <a:sysClr val="windowText" lastClr="000000"/>
                </a:solidFill>
              </a:rPr>
              <a:t>/</a:t>
            </a:r>
            <a:r>
              <a:rPr lang="en-US" sz="2400" kern="0" dirty="0" err="1">
                <a:solidFill>
                  <a:sysClr val="windowText" lastClr="000000"/>
                </a:solidFill>
              </a:rPr>
              <a:t>racun</a:t>
            </a:r>
            <a:r>
              <a:rPr lang="en-US" sz="2400" kern="0" dirty="0">
                <a:solidFill>
                  <a:sysClr val="windowText" lastClr="000000"/>
                </a:solidFill>
              </a:rPr>
              <a:t> pada </a:t>
            </a:r>
            <a:r>
              <a:rPr lang="en-US" sz="2400" kern="0" dirty="0" err="1">
                <a:solidFill>
                  <a:sysClr val="windowText" lastClr="000000"/>
                </a:solidFill>
              </a:rPr>
              <a:t>telinga</a:t>
            </a:r>
            <a:r>
              <a:rPr lang="en-US" sz="2400" kern="0" dirty="0">
                <a:solidFill>
                  <a:sysClr val="windowText" lastClr="000000"/>
                </a:solidFill>
              </a:rPr>
              <a:t> </a:t>
            </a:r>
            <a:r>
              <a:rPr lang="en-US" sz="2400" kern="0" dirty="0" err="1">
                <a:solidFill>
                  <a:sysClr val="windowText" lastClr="000000"/>
                </a:solidFill>
              </a:rPr>
              <a:t>dalam</a:t>
            </a:r>
            <a:r>
              <a:rPr lang="en-US" sz="2400" kern="0" dirty="0">
                <a:solidFill>
                  <a:sysClr val="windowText" lastClr="000000"/>
                </a:solidFill>
              </a:rPr>
              <a:t>)</a:t>
            </a:r>
          </a:p>
          <a:p>
            <a:pPr>
              <a:lnSpc>
                <a:spcPct val="90000"/>
              </a:lnSpc>
              <a:buFontTx/>
              <a:buChar char="-"/>
              <a:defRPr/>
            </a:pPr>
            <a:r>
              <a:rPr lang="en-US" sz="2400" kern="0" dirty="0" err="1">
                <a:solidFill>
                  <a:sysClr val="windowText" lastClr="000000"/>
                </a:solidFill>
              </a:rPr>
              <a:t>Penyumbatan</a:t>
            </a:r>
            <a:r>
              <a:rPr lang="en-US" sz="2400" kern="0" dirty="0">
                <a:solidFill>
                  <a:sysClr val="windowText" lastClr="000000"/>
                </a:solidFill>
              </a:rPr>
              <a:t> </a:t>
            </a:r>
            <a:r>
              <a:rPr lang="en-US" sz="2400" kern="0" dirty="0" err="1">
                <a:solidFill>
                  <a:sysClr val="windowText" lastClr="000000"/>
                </a:solidFill>
              </a:rPr>
              <a:t>pembuluh</a:t>
            </a:r>
            <a:r>
              <a:rPr lang="en-US" sz="2400" kern="0" dirty="0">
                <a:solidFill>
                  <a:sysClr val="windowText" lastClr="000000"/>
                </a:solidFill>
              </a:rPr>
              <a:t> </a:t>
            </a:r>
            <a:r>
              <a:rPr lang="en-US" sz="2400" kern="0" dirty="0" err="1">
                <a:solidFill>
                  <a:sysClr val="windowText" lastClr="000000"/>
                </a:solidFill>
              </a:rPr>
              <a:t>darah</a:t>
            </a:r>
            <a:r>
              <a:rPr lang="en-US" sz="2400" kern="0" dirty="0">
                <a:solidFill>
                  <a:sysClr val="windowText" lastClr="000000"/>
                </a:solidFill>
              </a:rPr>
              <a:t> (</a:t>
            </a:r>
            <a:r>
              <a:rPr lang="en-US" sz="2400" kern="0" dirty="0" err="1">
                <a:solidFill>
                  <a:sysClr val="windowText" lastClr="000000"/>
                </a:solidFill>
              </a:rPr>
              <a:t>oklusi</a:t>
            </a:r>
            <a:r>
              <a:rPr lang="en-US" sz="2400" kern="0" dirty="0">
                <a:solidFill>
                  <a:sysClr val="windowText" lastClr="000000"/>
                </a:solidFill>
              </a:rPr>
              <a:t> a. </a:t>
            </a:r>
            <a:r>
              <a:rPr lang="en-US" sz="2400" kern="0" dirty="0" err="1">
                <a:solidFill>
                  <a:sysClr val="windowText" lastClr="000000"/>
                </a:solidFill>
              </a:rPr>
              <a:t>labirin</a:t>
            </a:r>
            <a:r>
              <a:rPr lang="en-US" sz="2400" kern="0" dirty="0">
                <a:solidFill>
                  <a:sysClr val="windowText" lastClr="000000"/>
                </a:solidFill>
              </a:rPr>
              <a:t>)</a:t>
            </a:r>
          </a:p>
          <a:p>
            <a:pPr>
              <a:lnSpc>
                <a:spcPct val="90000"/>
              </a:lnSpc>
              <a:buFontTx/>
              <a:buChar char="-"/>
              <a:defRPr/>
            </a:pPr>
            <a:r>
              <a:rPr lang="id-ID" sz="2400" kern="0" dirty="0">
                <a:solidFill>
                  <a:sysClr val="windowText" lastClr="000000"/>
                </a:solidFill>
              </a:rPr>
              <a:t>Imunologi</a:t>
            </a:r>
            <a:endParaRPr lang="en-US" sz="2400" kern="0" dirty="0">
              <a:solidFill>
                <a:sysClr val="windowText" lastClr="000000"/>
              </a:solidFill>
            </a:endParaRPr>
          </a:p>
          <a:p>
            <a:pPr>
              <a:lnSpc>
                <a:spcPct val="90000"/>
              </a:lnSpc>
              <a:buFontTx/>
              <a:buChar char="-"/>
              <a:defRPr/>
            </a:pPr>
            <a:r>
              <a:rPr lang="en-US" sz="2400" kern="0" dirty="0">
                <a:solidFill>
                  <a:sysClr val="windowText" lastClr="000000"/>
                </a:solidFill>
              </a:rPr>
              <a:t>Tumor (neuroma </a:t>
            </a:r>
            <a:r>
              <a:rPr lang="en-US" sz="2400" kern="0" dirty="0" err="1">
                <a:solidFill>
                  <a:sysClr val="windowText" lastClr="000000"/>
                </a:solidFill>
              </a:rPr>
              <a:t>akustik</a:t>
            </a:r>
            <a:r>
              <a:rPr lang="en-US" sz="2400" kern="0" dirty="0">
                <a:solidFill>
                  <a:sysClr val="windowText" lastClr="000000"/>
                </a:solidFill>
              </a:rPr>
              <a:t>)</a:t>
            </a:r>
            <a:endParaRPr lang="id-ID" sz="2400" kern="0" dirty="0">
              <a:solidFill>
                <a:sysClr val="windowText" lastClr="000000"/>
              </a:solidFill>
            </a:endParaRPr>
          </a:p>
          <a:p>
            <a:pPr>
              <a:lnSpc>
                <a:spcPct val="90000"/>
              </a:lnSpc>
              <a:buFontTx/>
              <a:buChar char="-"/>
              <a:defRPr/>
            </a:pPr>
            <a:r>
              <a:rPr lang="id-ID" sz="2400" kern="0" dirty="0">
                <a:solidFill>
                  <a:sysClr val="windowText" lastClr="000000"/>
                </a:solidFill>
              </a:rPr>
              <a:t>Superior canal dehiscence (SCD), perilymph fistula</a:t>
            </a:r>
            <a:endParaRPr lang="en-US" sz="2400" kern="0" dirty="0">
              <a:solidFill>
                <a:sysClr val="windowText" lastClr="000000"/>
              </a:solidFill>
            </a:endParaRPr>
          </a:p>
        </p:txBody>
      </p:sp>
    </p:spTree>
    <p:extLst>
      <p:ext uri="{BB962C8B-B14F-4D97-AF65-F5344CB8AC3E}">
        <p14:creationId xmlns:p14="http://schemas.microsoft.com/office/powerpoint/2010/main" val="3489030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ECBE2A-B2E3-4B96-B920-EFD137004302}"/>
              </a:ext>
            </a:extLst>
          </p:cNvPr>
          <p:cNvSpPr txBox="1">
            <a:spLocks noChangeArrowheads="1"/>
          </p:cNvSpPr>
          <p:nvPr/>
        </p:nvSpPr>
        <p:spPr>
          <a:xfrm>
            <a:off x="1143000" y="498475"/>
            <a:ext cx="9144000" cy="1143000"/>
          </a:xfrm>
          <a:prstGeom prst="rect">
            <a:avLst/>
          </a:prstGeom>
        </p:spPr>
        <p:txBody>
          <a:bodyPr>
            <a:normAutofit fontScale="97500"/>
          </a:bodyPr>
          <a:lstStyle>
            <a:lvl1pPr>
              <a:defRPr>
                <a:latin typeface="+mj-lt"/>
                <a:ea typeface="+mj-ea"/>
                <a:cs typeface="+mj-cs"/>
              </a:defRPr>
            </a:lvl1pPr>
          </a:lstStyle>
          <a:p>
            <a:pPr>
              <a:defRPr/>
            </a:pPr>
            <a:r>
              <a:rPr lang="id-ID" sz="2400" b="1" kern="0" dirty="0">
                <a:solidFill>
                  <a:sysClr val="windowText" lastClr="000000"/>
                </a:solidFill>
              </a:rPr>
              <a:t>DIAGNOSIS </a:t>
            </a:r>
            <a:r>
              <a:rPr lang="en-US" sz="2400" b="1" kern="0" dirty="0">
                <a:solidFill>
                  <a:sysClr val="windowText" lastClr="000000"/>
                </a:solidFill>
              </a:rPr>
              <a:t>GANGGUAN KESEIMBANGAN</a:t>
            </a:r>
          </a:p>
        </p:txBody>
      </p:sp>
      <p:sp>
        <p:nvSpPr>
          <p:cNvPr id="3" name="Rectangle 3">
            <a:extLst>
              <a:ext uri="{FF2B5EF4-FFF2-40B4-BE49-F238E27FC236}">
                <a16:creationId xmlns:a16="http://schemas.microsoft.com/office/drawing/2014/main" id="{89B4845B-94DC-4525-8AC9-571431DE4C47}"/>
              </a:ext>
            </a:extLst>
          </p:cNvPr>
          <p:cNvSpPr txBox="1">
            <a:spLocks noChangeArrowheads="1"/>
          </p:cNvSpPr>
          <p:nvPr/>
        </p:nvSpPr>
        <p:spPr>
          <a:xfrm>
            <a:off x="914400" y="1828800"/>
            <a:ext cx="9144000" cy="45307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90000"/>
              </a:lnSpc>
              <a:buFont typeface="Arial" panose="020B0604020202020204" pitchFamily="34" charset="0"/>
              <a:buChar char="•"/>
              <a:defRPr/>
            </a:pPr>
            <a:r>
              <a:rPr lang="en-US" sz="2000" kern="0" dirty="0">
                <a:solidFill>
                  <a:sysClr val="windowText" lastClr="000000"/>
                </a:solidFill>
              </a:rPr>
              <a:t>Tanya </a:t>
            </a:r>
            <a:r>
              <a:rPr lang="en-US" sz="2000" kern="0" dirty="0" err="1">
                <a:solidFill>
                  <a:sysClr val="windowText" lastClr="000000"/>
                </a:solidFill>
              </a:rPr>
              <a:t>jawab</a:t>
            </a:r>
            <a:r>
              <a:rPr lang="en-US" sz="2000" kern="0" dirty="0">
                <a:solidFill>
                  <a:sysClr val="windowText" lastClr="000000"/>
                </a:solidFill>
              </a:rPr>
              <a:t> </a:t>
            </a:r>
            <a:r>
              <a:rPr lang="en-US" sz="2000" kern="0" dirty="0" err="1">
                <a:solidFill>
                  <a:sysClr val="windowText" lastClr="000000"/>
                </a:solidFill>
              </a:rPr>
              <a:t>antara</a:t>
            </a:r>
            <a:r>
              <a:rPr lang="en-US" sz="2000" kern="0" dirty="0">
                <a:solidFill>
                  <a:sysClr val="windowText" lastClr="000000"/>
                </a:solidFill>
              </a:rPr>
              <a:t> </a:t>
            </a:r>
            <a:r>
              <a:rPr lang="en-US" sz="2000" kern="0" dirty="0" err="1">
                <a:solidFill>
                  <a:sysClr val="windowText" lastClr="000000"/>
                </a:solidFill>
              </a:rPr>
              <a:t>dokter</a:t>
            </a:r>
            <a:r>
              <a:rPr lang="en-US" sz="2000" kern="0" dirty="0">
                <a:solidFill>
                  <a:sysClr val="windowText" lastClr="000000"/>
                </a:solidFill>
              </a:rPr>
              <a:t> dan </a:t>
            </a:r>
            <a:r>
              <a:rPr lang="en-US" sz="2000" kern="0" dirty="0" err="1">
                <a:solidFill>
                  <a:sysClr val="windowText" lastClr="000000"/>
                </a:solidFill>
              </a:rPr>
              <a:t>penderita</a:t>
            </a:r>
            <a:r>
              <a:rPr lang="en-US" sz="2000" kern="0" dirty="0">
                <a:solidFill>
                  <a:sysClr val="windowText" lastClr="000000"/>
                </a:solidFill>
              </a:rPr>
              <a:t> (anamnesis) :</a:t>
            </a:r>
          </a:p>
          <a:p>
            <a:pPr marL="285750" indent="-285750">
              <a:lnSpc>
                <a:spcPct val="90000"/>
              </a:lnSpc>
              <a:buFont typeface="Arial" panose="020B0604020202020204" pitchFamily="34" charset="0"/>
              <a:buChar char="•"/>
              <a:defRPr/>
            </a:pPr>
            <a:r>
              <a:rPr lang="en-US" sz="2000" kern="0" dirty="0">
                <a:solidFill>
                  <a:sysClr val="windowText" lastClr="000000"/>
                </a:solidFill>
              </a:rPr>
              <a:t>    - </a:t>
            </a:r>
            <a:r>
              <a:rPr lang="en-US" sz="2000" kern="0" dirty="0" err="1">
                <a:solidFill>
                  <a:sysClr val="windowText" lastClr="000000"/>
                </a:solidFill>
              </a:rPr>
              <a:t>ungkapkan</a:t>
            </a:r>
            <a:r>
              <a:rPr lang="en-US" sz="2000" kern="0" dirty="0">
                <a:solidFill>
                  <a:sysClr val="windowText" lastClr="000000"/>
                </a:solidFill>
              </a:rPr>
              <a:t> </a:t>
            </a:r>
            <a:r>
              <a:rPr lang="en-US" sz="2000" kern="0" dirty="0" err="1">
                <a:solidFill>
                  <a:sysClr val="windowText" lastClr="000000"/>
                </a:solidFill>
              </a:rPr>
              <a:t>dengan</a:t>
            </a:r>
            <a:r>
              <a:rPr lang="en-US" sz="2000" kern="0" dirty="0">
                <a:solidFill>
                  <a:sysClr val="windowText" lastClr="000000"/>
                </a:solidFill>
              </a:rPr>
              <a:t> </a:t>
            </a:r>
            <a:r>
              <a:rPr lang="en-US" sz="2000" kern="0" dirty="0" err="1">
                <a:solidFill>
                  <a:sysClr val="windowText" lastClr="000000"/>
                </a:solidFill>
              </a:rPr>
              <a:t>jelas</a:t>
            </a:r>
            <a:r>
              <a:rPr lang="en-US" sz="2000" kern="0" dirty="0">
                <a:solidFill>
                  <a:sysClr val="windowText" lastClr="000000"/>
                </a:solidFill>
              </a:rPr>
              <a:t> dan </a:t>
            </a:r>
            <a:r>
              <a:rPr lang="en-US" sz="2000" kern="0" dirty="0" err="1">
                <a:solidFill>
                  <a:sysClr val="windowText" lastClr="000000"/>
                </a:solidFill>
              </a:rPr>
              <a:t>lengkap</a:t>
            </a:r>
            <a:endParaRPr lang="en-US" sz="2000" kern="0" dirty="0">
              <a:solidFill>
                <a:sysClr val="windowText" lastClr="000000"/>
              </a:solidFill>
            </a:endParaRPr>
          </a:p>
          <a:p>
            <a:pPr marL="285750" indent="-285750">
              <a:lnSpc>
                <a:spcPct val="90000"/>
              </a:lnSpc>
              <a:buFont typeface="Arial" panose="020B0604020202020204" pitchFamily="34" charset="0"/>
              <a:buChar char="•"/>
              <a:defRPr/>
            </a:pPr>
            <a:r>
              <a:rPr lang="en-US" sz="2000" kern="0" dirty="0">
                <a:solidFill>
                  <a:sysClr val="windowText" lastClr="000000"/>
                </a:solidFill>
              </a:rPr>
              <a:t>    - </a:t>
            </a:r>
            <a:r>
              <a:rPr lang="en-US" sz="2000" kern="0" dirty="0" err="1">
                <a:solidFill>
                  <a:sysClr val="windowText" lastClr="000000"/>
                </a:solidFill>
              </a:rPr>
              <a:t>persepsi</a:t>
            </a:r>
            <a:r>
              <a:rPr lang="en-US" sz="2000" kern="0" dirty="0">
                <a:solidFill>
                  <a:sysClr val="windowText" lastClr="000000"/>
                </a:solidFill>
              </a:rPr>
              <a:t> </a:t>
            </a:r>
            <a:r>
              <a:rPr lang="en-US" sz="2000" kern="0" dirty="0" err="1">
                <a:solidFill>
                  <a:sysClr val="windowText" lastClr="000000"/>
                </a:solidFill>
              </a:rPr>
              <a:t>dokter</a:t>
            </a:r>
            <a:r>
              <a:rPr lang="en-US" sz="2000" kern="0" dirty="0">
                <a:solidFill>
                  <a:sysClr val="windowText" lastClr="000000"/>
                </a:solidFill>
              </a:rPr>
              <a:t> dan </a:t>
            </a:r>
            <a:r>
              <a:rPr lang="en-US" sz="2000" kern="0" dirty="0" err="1">
                <a:solidFill>
                  <a:sysClr val="windowText" lastClr="000000"/>
                </a:solidFill>
              </a:rPr>
              <a:t>penderita</a:t>
            </a:r>
            <a:r>
              <a:rPr lang="en-US" sz="2000" kern="0" dirty="0">
                <a:solidFill>
                  <a:sysClr val="windowText" lastClr="000000"/>
                </a:solidFill>
              </a:rPr>
              <a:t> </a:t>
            </a:r>
            <a:r>
              <a:rPr lang="en-US" sz="2000" kern="0" dirty="0" err="1">
                <a:solidFill>
                  <a:sysClr val="windowText" lastClr="000000"/>
                </a:solidFill>
              </a:rPr>
              <a:t>sama</a:t>
            </a:r>
            <a:r>
              <a:rPr lang="en-US" sz="2000" kern="0" dirty="0">
                <a:solidFill>
                  <a:sysClr val="windowText" lastClr="000000"/>
                </a:solidFill>
              </a:rPr>
              <a:t>    </a:t>
            </a:r>
          </a:p>
          <a:p>
            <a:pPr marL="285750" indent="-285750">
              <a:lnSpc>
                <a:spcPct val="90000"/>
              </a:lnSpc>
              <a:buFont typeface="Arial" panose="020B0604020202020204" pitchFamily="34" charset="0"/>
              <a:buChar char="•"/>
              <a:defRPr/>
            </a:pPr>
            <a:r>
              <a:rPr lang="en-US" sz="2000" kern="0" dirty="0" err="1">
                <a:solidFill>
                  <a:sysClr val="windowText" lastClr="000000"/>
                </a:solidFill>
              </a:rPr>
              <a:t>Pemeriksaan</a:t>
            </a:r>
            <a:r>
              <a:rPr lang="en-US" sz="2000" kern="0" dirty="0">
                <a:solidFill>
                  <a:sysClr val="windowText" lastClr="000000"/>
                </a:solidFill>
              </a:rPr>
              <a:t> </a:t>
            </a:r>
            <a:r>
              <a:rPr lang="en-US" sz="2000" kern="0" dirty="0" err="1">
                <a:solidFill>
                  <a:sysClr val="windowText" lastClr="000000"/>
                </a:solidFill>
              </a:rPr>
              <a:t>fungsi</a:t>
            </a:r>
            <a:r>
              <a:rPr lang="en-US" sz="2000" kern="0" dirty="0">
                <a:solidFill>
                  <a:sysClr val="windowText" lastClr="000000"/>
                </a:solidFill>
              </a:rPr>
              <a:t> </a:t>
            </a:r>
            <a:r>
              <a:rPr lang="en-US" sz="2000" kern="0" dirty="0" err="1">
                <a:solidFill>
                  <a:sysClr val="windowText" lastClr="000000"/>
                </a:solidFill>
              </a:rPr>
              <a:t>keseimbangan</a:t>
            </a:r>
            <a:r>
              <a:rPr lang="en-US" sz="2000" kern="0" dirty="0">
                <a:solidFill>
                  <a:sysClr val="windowText" lastClr="000000"/>
                </a:solidFill>
              </a:rPr>
              <a:t> </a:t>
            </a:r>
            <a:r>
              <a:rPr lang="en-US" sz="2000" kern="0" dirty="0" err="1">
                <a:solidFill>
                  <a:sysClr val="windowText" lastClr="000000"/>
                </a:solidFill>
              </a:rPr>
              <a:t>dari</a:t>
            </a:r>
            <a:r>
              <a:rPr lang="en-US" sz="2000" kern="0" dirty="0">
                <a:solidFill>
                  <a:sysClr val="windowText" lastClr="000000"/>
                </a:solidFill>
              </a:rPr>
              <a:t> yang </a:t>
            </a:r>
            <a:r>
              <a:rPr lang="en-US" sz="2000" kern="0" dirty="0" err="1">
                <a:solidFill>
                  <a:srgbClr val="002060"/>
                </a:solidFill>
              </a:rPr>
              <a:t>sederhana</a:t>
            </a:r>
            <a:r>
              <a:rPr lang="en-US" sz="2000" kern="0" dirty="0">
                <a:solidFill>
                  <a:sysClr val="windowText" lastClr="000000"/>
                </a:solidFill>
              </a:rPr>
              <a:t> </a:t>
            </a:r>
            <a:r>
              <a:rPr lang="en-US" sz="2000" kern="0" dirty="0" err="1">
                <a:solidFill>
                  <a:sysClr val="windowText" lastClr="000000"/>
                </a:solidFill>
              </a:rPr>
              <a:t>sampai</a:t>
            </a:r>
            <a:r>
              <a:rPr lang="en-US" sz="2000" kern="0" dirty="0">
                <a:solidFill>
                  <a:sysClr val="windowText" lastClr="000000"/>
                </a:solidFill>
              </a:rPr>
              <a:t> yang </a:t>
            </a:r>
            <a:r>
              <a:rPr lang="en-US" sz="2000" kern="0" dirty="0" err="1">
                <a:solidFill>
                  <a:sysClr val="windowText" lastClr="000000"/>
                </a:solidFill>
              </a:rPr>
              <a:t>canggih</a:t>
            </a:r>
            <a:endParaRPr lang="en-US" sz="2000" kern="0" dirty="0">
              <a:solidFill>
                <a:sysClr val="windowText" lastClr="000000"/>
              </a:solidFill>
            </a:endParaRPr>
          </a:p>
          <a:p>
            <a:pPr marL="285750" indent="-285750">
              <a:lnSpc>
                <a:spcPct val="90000"/>
              </a:lnSpc>
              <a:buFont typeface="Arial" panose="020B0604020202020204" pitchFamily="34" charset="0"/>
              <a:buChar char="•"/>
              <a:defRPr/>
            </a:pPr>
            <a:r>
              <a:rPr lang="en-US" sz="2000" b="1" kern="0" dirty="0">
                <a:solidFill>
                  <a:srgbClr val="002060"/>
                </a:solidFill>
              </a:rPr>
              <a:t>MEMAHAMI FISIOLOGI KESEIMBANGAN</a:t>
            </a:r>
          </a:p>
          <a:p>
            <a:pPr marL="285750" indent="-285750">
              <a:lnSpc>
                <a:spcPct val="90000"/>
              </a:lnSpc>
              <a:buFont typeface="Arial" panose="020B0604020202020204" pitchFamily="34" charset="0"/>
              <a:buChar char="•"/>
              <a:defRPr/>
            </a:pPr>
            <a:r>
              <a:rPr lang="en-US" sz="2000" kern="0" dirty="0" err="1">
                <a:solidFill>
                  <a:sysClr val="windowText" lastClr="000000"/>
                </a:solidFill>
              </a:rPr>
              <a:t>Pemeriksaan</a:t>
            </a:r>
            <a:r>
              <a:rPr lang="en-US" sz="2000" kern="0" dirty="0">
                <a:solidFill>
                  <a:sysClr val="windowText" lastClr="000000"/>
                </a:solidFill>
              </a:rPr>
              <a:t> </a:t>
            </a:r>
            <a:r>
              <a:rPr lang="en-US" sz="2000" kern="0" dirty="0" err="1">
                <a:solidFill>
                  <a:sysClr val="windowText" lastClr="000000"/>
                </a:solidFill>
              </a:rPr>
              <a:t>penunjang</a:t>
            </a:r>
            <a:r>
              <a:rPr lang="en-US" sz="2000" kern="0" dirty="0">
                <a:solidFill>
                  <a:sysClr val="windowText" lastClr="000000"/>
                </a:solidFill>
              </a:rPr>
              <a:t> : </a:t>
            </a:r>
            <a:r>
              <a:rPr lang="en-US" sz="2000" kern="0" dirty="0" err="1">
                <a:solidFill>
                  <a:sysClr val="windowText" lastClr="000000"/>
                </a:solidFill>
              </a:rPr>
              <a:t>foto</a:t>
            </a:r>
            <a:r>
              <a:rPr lang="en-US" sz="2000" kern="0" dirty="0">
                <a:solidFill>
                  <a:sysClr val="windowText" lastClr="000000"/>
                </a:solidFill>
              </a:rPr>
              <a:t> Ro”, CT Scan, MRI (KALAU PERLU)</a:t>
            </a:r>
          </a:p>
        </p:txBody>
      </p:sp>
    </p:spTree>
    <p:extLst>
      <p:ext uri="{BB962C8B-B14F-4D97-AF65-F5344CB8AC3E}">
        <p14:creationId xmlns:p14="http://schemas.microsoft.com/office/powerpoint/2010/main" val="2479525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B2385-D0D9-4181-8368-0397711F02C1}"/>
              </a:ext>
            </a:extLst>
          </p:cNvPr>
          <p:cNvSpPr txBox="1">
            <a:spLocks/>
          </p:cNvSpPr>
          <p:nvPr/>
        </p:nvSpPr>
        <p:spPr>
          <a:xfrm>
            <a:off x="565404" y="2610612"/>
            <a:ext cx="8013192" cy="1636776"/>
          </a:xfrm>
          <a:prstGeom prst="rect">
            <a:avLst/>
          </a:prstGeom>
        </p:spPr>
        <p:txBody>
          <a:bodyPr>
            <a:normAutofit fontScale="97500"/>
          </a:bodyPr>
          <a:lstStyle>
            <a:lvl1pPr>
              <a:defRPr>
                <a:latin typeface="+mj-lt"/>
                <a:ea typeface="+mj-ea"/>
                <a:cs typeface="+mj-cs"/>
              </a:defRPr>
            </a:lvl1pPr>
          </a:lstStyle>
          <a:p>
            <a:pPr algn="ctr"/>
            <a:r>
              <a:rPr lang="en-US" sz="2800" b="1" kern="0" dirty="0">
                <a:solidFill>
                  <a:sysClr val="windowText" lastClr="000000"/>
                </a:solidFill>
              </a:rPr>
              <a:t>ANATOMI DAN FISIOLOGI ALAT KESEIMBANGAN</a:t>
            </a:r>
          </a:p>
        </p:txBody>
      </p:sp>
    </p:spTree>
    <p:extLst>
      <p:ext uri="{BB962C8B-B14F-4D97-AF65-F5344CB8AC3E}">
        <p14:creationId xmlns:p14="http://schemas.microsoft.com/office/powerpoint/2010/main" val="2756717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ear">
            <a:extLst>
              <a:ext uri="{FF2B5EF4-FFF2-40B4-BE49-F238E27FC236}">
                <a16:creationId xmlns:a16="http://schemas.microsoft.com/office/drawing/2014/main" id="{B1CFEFD4-D3A7-43FD-99A4-90785D936D18}"/>
              </a:ext>
            </a:extLst>
          </p:cNvPr>
          <p:cNvPicPr>
            <a:picLocks noChangeAspect="1" noChangeArrowheads="1"/>
          </p:cNvPicPr>
          <p:nvPr/>
        </p:nvPicPr>
        <p:blipFill>
          <a:blip r:embed="rId2"/>
          <a:srcRect/>
          <a:stretch>
            <a:fillRect/>
          </a:stretch>
        </p:blipFill>
        <p:spPr>
          <a:xfrm>
            <a:off x="1" y="1"/>
            <a:ext cx="9144000" cy="6858000"/>
          </a:xfrm>
          <a:prstGeom prst="rect">
            <a:avLst/>
          </a:prstGeom>
          <a:noFill/>
        </p:spPr>
      </p:pic>
    </p:spTree>
    <p:extLst>
      <p:ext uri="{BB962C8B-B14F-4D97-AF65-F5344CB8AC3E}">
        <p14:creationId xmlns:p14="http://schemas.microsoft.com/office/powerpoint/2010/main" val="928689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D0237EE-9B1E-4BA6-93A0-5B8550CDE6B5}"/>
              </a:ext>
            </a:extLst>
          </p:cNvPr>
          <p:cNvSpPr txBox="1">
            <a:spLocks noChangeArrowheads="1"/>
          </p:cNvSpPr>
          <p:nvPr/>
        </p:nvSpPr>
        <p:spPr>
          <a:xfrm>
            <a:off x="0" y="178287"/>
            <a:ext cx="9144000" cy="1368425"/>
          </a:xfrm>
          <a:prstGeom prst="rect">
            <a:avLst/>
          </a:prstGeom>
        </p:spPr>
        <p:txBody>
          <a:bodyPr>
            <a:normAutofit fontScale="90000" lnSpcReduction="10000"/>
          </a:bodyPr>
          <a:lstStyle>
            <a:lvl1pPr>
              <a:defRPr>
                <a:latin typeface="+mj-lt"/>
                <a:ea typeface="+mj-ea"/>
                <a:cs typeface="+mj-cs"/>
              </a:defRPr>
            </a:lvl1pPr>
          </a:lstStyle>
          <a:p>
            <a:pPr algn="l">
              <a:defRPr/>
            </a:pPr>
            <a:r>
              <a:rPr lang="en-US" sz="3200" b="1" kern="0" dirty="0">
                <a:solidFill>
                  <a:sysClr val="windowText" lastClr="000000"/>
                </a:solidFill>
                <a:hlinkClick r:id="rId2" action="ppaction://hlinkfile"/>
              </a:rPr>
              <a:t>VESTIBULER</a:t>
            </a:r>
            <a:r>
              <a:rPr lang="en-US" sz="3200" kern="0" dirty="0">
                <a:solidFill>
                  <a:sysClr val="windowText" lastClr="000000"/>
                </a:solidFill>
              </a:rPr>
              <a:t> </a:t>
            </a:r>
            <a:r>
              <a:rPr lang="en-US" sz="3200" b="1" kern="0" dirty="0">
                <a:solidFill>
                  <a:sysClr val="windowText" lastClr="000000"/>
                </a:solidFill>
              </a:rPr>
              <a:t>/ LABIRIN</a:t>
            </a:r>
            <a:r>
              <a:rPr lang="en-US" sz="3200" kern="0" dirty="0">
                <a:solidFill>
                  <a:sysClr val="windowText" lastClr="000000"/>
                </a:solidFill>
              </a:rPr>
              <a:t> </a:t>
            </a:r>
            <a:r>
              <a:rPr lang="en-US" sz="3200" kern="0" dirty="0">
                <a:solidFill>
                  <a:srgbClr val="FFFF00"/>
                </a:solidFill>
              </a:rPr>
              <a:t>: </a:t>
            </a:r>
            <a:r>
              <a:rPr lang="en-US" sz="3200" kern="0" dirty="0">
                <a:solidFill>
                  <a:schemeClr val="tx1"/>
                </a:solidFill>
              </a:rPr>
              <a:t> </a:t>
            </a:r>
            <a:r>
              <a:rPr lang="en-US" sz="3200" kern="0" dirty="0" err="1">
                <a:solidFill>
                  <a:schemeClr val="tx1"/>
                </a:solidFill>
              </a:rPr>
              <a:t>memberitahu</a:t>
            </a:r>
            <a:r>
              <a:rPr lang="en-US" sz="3200" kern="0" dirty="0">
                <a:solidFill>
                  <a:schemeClr val="tx1"/>
                </a:solidFill>
              </a:rPr>
              <a:t> </a:t>
            </a:r>
            <a:r>
              <a:rPr lang="en-US" sz="3200" kern="0" dirty="0" err="1">
                <a:solidFill>
                  <a:schemeClr val="tx1"/>
                </a:solidFill>
              </a:rPr>
              <a:t>otak</a:t>
            </a:r>
            <a:r>
              <a:rPr lang="en-US" sz="3200" kern="0" dirty="0">
                <a:solidFill>
                  <a:schemeClr val="tx1"/>
                </a:solidFill>
              </a:rPr>
              <a:t> </a:t>
            </a:r>
            <a:r>
              <a:rPr lang="en-US" sz="3200" kern="0" dirty="0" err="1">
                <a:solidFill>
                  <a:schemeClr val="tx1"/>
                </a:solidFill>
              </a:rPr>
              <a:t>tentang</a:t>
            </a:r>
            <a:r>
              <a:rPr lang="en-US" sz="3200" kern="0" dirty="0">
                <a:solidFill>
                  <a:schemeClr val="tx1"/>
                </a:solidFill>
              </a:rPr>
              <a:t> </a:t>
            </a:r>
            <a:r>
              <a:rPr lang="en-US" sz="3200" kern="0" dirty="0" err="1">
                <a:solidFill>
                  <a:schemeClr val="tx1"/>
                </a:solidFill>
              </a:rPr>
              <a:t>bagaimana</a:t>
            </a:r>
            <a:r>
              <a:rPr lang="en-US" sz="3200" kern="0" dirty="0">
                <a:solidFill>
                  <a:schemeClr val="tx1"/>
                </a:solidFill>
              </a:rPr>
              <a:t> </a:t>
            </a:r>
            <a:r>
              <a:rPr lang="en-US" sz="3200" kern="0" dirty="0" err="1">
                <a:solidFill>
                  <a:schemeClr val="tx1"/>
                </a:solidFill>
              </a:rPr>
              <a:t>posisi</a:t>
            </a:r>
            <a:r>
              <a:rPr lang="en-US" sz="3200" kern="0" dirty="0">
                <a:solidFill>
                  <a:schemeClr val="tx1"/>
                </a:solidFill>
              </a:rPr>
              <a:t> </a:t>
            </a:r>
            <a:r>
              <a:rPr lang="en-US" sz="3200" kern="0" dirty="0" err="1">
                <a:solidFill>
                  <a:schemeClr val="tx1"/>
                </a:solidFill>
              </a:rPr>
              <a:t>kepala</a:t>
            </a:r>
            <a:r>
              <a:rPr lang="en-US" sz="3200" kern="0" dirty="0">
                <a:solidFill>
                  <a:schemeClr val="tx1"/>
                </a:solidFill>
              </a:rPr>
              <a:t> </a:t>
            </a:r>
            <a:r>
              <a:rPr lang="en-US" sz="3200" kern="0" dirty="0" err="1">
                <a:solidFill>
                  <a:schemeClr val="tx1"/>
                </a:solidFill>
              </a:rPr>
              <a:t>kita</a:t>
            </a:r>
            <a:r>
              <a:rPr lang="en-US" sz="3200" kern="0" dirty="0">
                <a:solidFill>
                  <a:schemeClr val="tx1"/>
                </a:solidFill>
              </a:rPr>
              <a:t> </a:t>
            </a:r>
            <a:r>
              <a:rPr lang="en-US" sz="3200" kern="0" dirty="0" err="1">
                <a:solidFill>
                  <a:schemeClr val="tx1"/>
                </a:solidFill>
              </a:rPr>
              <a:t>berorientasi</a:t>
            </a:r>
            <a:r>
              <a:rPr lang="en-US" sz="3200" kern="0" dirty="0">
                <a:solidFill>
                  <a:schemeClr val="tx1"/>
                </a:solidFill>
              </a:rPr>
              <a:t> </a:t>
            </a:r>
            <a:r>
              <a:rPr lang="en-US" sz="3200" kern="0" dirty="0" err="1">
                <a:solidFill>
                  <a:schemeClr val="tx1"/>
                </a:solidFill>
              </a:rPr>
              <a:t>terhadap</a:t>
            </a:r>
            <a:r>
              <a:rPr lang="en-US" sz="3200" kern="0" dirty="0">
                <a:solidFill>
                  <a:schemeClr val="tx1"/>
                </a:solidFill>
              </a:rPr>
              <a:t> </a:t>
            </a:r>
            <a:r>
              <a:rPr lang="en-US" sz="3200" kern="0" dirty="0" err="1">
                <a:solidFill>
                  <a:schemeClr val="tx1"/>
                </a:solidFill>
              </a:rPr>
              <a:t>ruangan</a:t>
            </a:r>
            <a:r>
              <a:rPr lang="en-US" sz="3200" kern="0" dirty="0">
                <a:solidFill>
                  <a:schemeClr val="tx1"/>
                </a:solidFill>
              </a:rPr>
              <a:t> di </a:t>
            </a:r>
            <a:r>
              <a:rPr lang="en-US" sz="3200" kern="0" dirty="0" err="1">
                <a:solidFill>
                  <a:schemeClr val="tx1"/>
                </a:solidFill>
              </a:rPr>
              <a:t>sekitarnya</a:t>
            </a:r>
            <a:endParaRPr lang="en-US" sz="3200" kern="0" dirty="0">
              <a:solidFill>
                <a:schemeClr val="tx1"/>
              </a:solidFill>
            </a:endParaRPr>
          </a:p>
        </p:txBody>
      </p:sp>
      <p:pic>
        <p:nvPicPr>
          <p:cNvPr id="3" name="Picture 4" descr="img003">
            <a:extLst>
              <a:ext uri="{FF2B5EF4-FFF2-40B4-BE49-F238E27FC236}">
                <a16:creationId xmlns:a16="http://schemas.microsoft.com/office/drawing/2014/main" id="{BDB2CC1B-A25D-480B-B94A-1E762DAEE98E}"/>
              </a:ext>
            </a:extLst>
          </p:cNvPr>
          <p:cNvPicPr>
            <a:picLocks noChangeAspect="1" noChangeArrowheads="1"/>
          </p:cNvPicPr>
          <p:nvPr/>
        </p:nvPicPr>
        <p:blipFill>
          <a:blip r:embed="rId3"/>
          <a:srcRect l="22586" t="22437" b="6215"/>
          <a:stretch>
            <a:fillRect/>
          </a:stretch>
        </p:blipFill>
        <p:spPr bwMode="auto">
          <a:xfrm>
            <a:off x="231967" y="1621451"/>
            <a:ext cx="3312368" cy="3615098"/>
          </a:xfrm>
          <a:prstGeom prst="rect">
            <a:avLst/>
          </a:prstGeom>
          <a:noFill/>
          <a:ln w="9525">
            <a:solidFill>
              <a:srgbClr val="CC0000"/>
            </a:solidFill>
            <a:miter lim="800000"/>
            <a:headEnd/>
            <a:tailEnd/>
          </a:ln>
        </p:spPr>
      </p:pic>
      <p:pic>
        <p:nvPicPr>
          <p:cNvPr id="4" name="Picture 3" descr="kss">
            <a:extLst>
              <a:ext uri="{FF2B5EF4-FFF2-40B4-BE49-F238E27FC236}">
                <a16:creationId xmlns:a16="http://schemas.microsoft.com/office/drawing/2014/main" id="{C75A5574-4C53-4C4F-9E56-8DCAE2366FE2}"/>
              </a:ext>
            </a:extLst>
          </p:cNvPr>
          <p:cNvPicPr>
            <a:picLocks noChangeAspect="1" noChangeArrowheads="1"/>
          </p:cNvPicPr>
          <p:nvPr/>
        </p:nvPicPr>
        <p:blipFill>
          <a:blip r:embed="rId4"/>
          <a:stretch>
            <a:fillRect/>
          </a:stretch>
        </p:blipFill>
        <p:spPr>
          <a:xfrm>
            <a:off x="3962400" y="1546712"/>
            <a:ext cx="4949633" cy="4038600"/>
          </a:xfrm>
          <a:prstGeom prst="rect">
            <a:avLst/>
          </a:prstGeom>
          <a:noFill/>
          <a:ln>
            <a:solidFill>
              <a:srgbClr val="CC0000"/>
            </a:solidFill>
          </a:ln>
        </p:spPr>
      </p:pic>
    </p:spTree>
    <p:extLst>
      <p:ext uri="{BB962C8B-B14F-4D97-AF65-F5344CB8AC3E}">
        <p14:creationId xmlns:p14="http://schemas.microsoft.com/office/powerpoint/2010/main" val="1377765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31D9075-2B7D-4D2D-ADFA-03FD13B0020D}"/>
              </a:ext>
            </a:extLst>
          </p:cNvPr>
          <p:cNvSpPr txBox="1">
            <a:spLocks noChangeArrowheads="1"/>
          </p:cNvSpPr>
          <p:nvPr/>
        </p:nvSpPr>
        <p:spPr>
          <a:xfrm>
            <a:off x="575628" y="145551"/>
            <a:ext cx="9144000" cy="990600"/>
          </a:xfrm>
          <a:prstGeom prst="rect">
            <a:avLst/>
          </a:prstGeom>
        </p:spPr>
        <p:txBody>
          <a:bodyPr/>
          <a:lstStyle>
            <a:lvl1pPr>
              <a:defRPr>
                <a:latin typeface="+mj-lt"/>
                <a:ea typeface="+mj-ea"/>
                <a:cs typeface="+mj-cs"/>
              </a:defRPr>
            </a:lvl1pPr>
          </a:lstStyle>
          <a:p>
            <a:pPr>
              <a:defRPr/>
            </a:pPr>
            <a:r>
              <a:rPr lang="en-US" sz="2400" b="1" kern="0" dirty="0">
                <a:solidFill>
                  <a:sysClr val="windowText" lastClr="000000"/>
                </a:solidFill>
              </a:rPr>
              <a:t>VISUAL </a:t>
            </a:r>
            <a:r>
              <a:rPr lang="en-US" sz="2400" b="1" kern="0" dirty="0" err="1">
                <a:solidFill>
                  <a:sysClr val="windowText" lastClr="000000"/>
                </a:solidFill>
              </a:rPr>
              <a:t>atau</a:t>
            </a:r>
            <a:r>
              <a:rPr lang="en-US" sz="2400" b="1" kern="0" dirty="0">
                <a:solidFill>
                  <a:sysClr val="windowText" lastClr="000000"/>
                </a:solidFill>
              </a:rPr>
              <a:t> MATA</a:t>
            </a:r>
          </a:p>
        </p:txBody>
      </p:sp>
      <p:sp>
        <p:nvSpPr>
          <p:cNvPr id="3" name="Rectangle 3">
            <a:extLst>
              <a:ext uri="{FF2B5EF4-FFF2-40B4-BE49-F238E27FC236}">
                <a16:creationId xmlns:a16="http://schemas.microsoft.com/office/drawing/2014/main" id="{9ADD31DD-94E6-46CC-85FC-79DDBDF9221A}"/>
              </a:ext>
            </a:extLst>
          </p:cNvPr>
          <p:cNvSpPr txBox="1">
            <a:spLocks noChangeArrowheads="1"/>
          </p:cNvSpPr>
          <p:nvPr/>
        </p:nvSpPr>
        <p:spPr>
          <a:xfrm>
            <a:off x="465137" y="640851"/>
            <a:ext cx="8291513" cy="280828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Font typeface="Wingdings" pitchFamily="2" charset="2"/>
              <a:buBlip>
                <a:blip r:embed="rId2"/>
              </a:buBlip>
              <a:defRPr/>
            </a:pPr>
            <a:r>
              <a:rPr lang="en-US" sz="2400" kern="0" dirty="0" err="1">
                <a:solidFill>
                  <a:sysClr val="windowText" lastClr="000000"/>
                </a:solidFill>
                <a:sym typeface="Wingdings" pitchFamily="2" charset="2"/>
              </a:rPr>
              <a:t>Memberi</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informasi</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kepada</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otak</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tentang</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posisi</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tubuh</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terhadap</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lingkungan</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berdasarkan</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sudut</a:t>
            </a:r>
            <a:r>
              <a:rPr lang="en-US" sz="2400" kern="0" dirty="0">
                <a:solidFill>
                  <a:sysClr val="windowText" lastClr="000000"/>
                </a:solidFill>
                <a:sym typeface="Wingdings" pitchFamily="2" charset="2"/>
              </a:rPr>
              <a:t> dan </a:t>
            </a:r>
            <a:r>
              <a:rPr lang="en-US" sz="2400" kern="0" dirty="0" err="1">
                <a:solidFill>
                  <a:sysClr val="windowText" lastClr="000000"/>
                </a:solidFill>
                <a:sym typeface="Wingdings" pitchFamily="2" charset="2"/>
              </a:rPr>
              <a:t>jarak</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dengan</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obyek</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sekitarnya</a:t>
            </a:r>
            <a:endParaRPr lang="en-US" sz="2400" kern="0" dirty="0">
              <a:solidFill>
                <a:sysClr val="windowText" lastClr="000000"/>
              </a:solidFill>
              <a:sym typeface="Wingdings" pitchFamily="2" charset="2"/>
            </a:endParaRPr>
          </a:p>
        </p:txBody>
      </p:sp>
      <p:pic>
        <p:nvPicPr>
          <p:cNvPr id="4" name="Picture 4">
            <a:extLst>
              <a:ext uri="{FF2B5EF4-FFF2-40B4-BE49-F238E27FC236}">
                <a16:creationId xmlns:a16="http://schemas.microsoft.com/office/drawing/2014/main" id="{1E60102D-DEA9-4D07-B072-A43E66F73AA7}"/>
              </a:ext>
            </a:extLst>
          </p:cNvPr>
          <p:cNvPicPr>
            <a:picLocks noChangeAspect="1" noChangeArrowheads="1"/>
          </p:cNvPicPr>
          <p:nvPr/>
        </p:nvPicPr>
        <p:blipFill>
          <a:blip r:embed="rId3"/>
          <a:srcRect/>
          <a:stretch>
            <a:fillRect/>
          </a:stretch>
        </p:blipFill>
        <p:spPr>
          <a:xfrm>
            <a:off x="575628" y="1651771"/>
            <a:ext cx="7999412" cy="3887787"/>
          </a:xfrm>
          <a:prstGeom prst="rect">
            <a:avLst/>
          </a:prstGeom>
          <a:noFill/>
          <a:ln>
            <a:solidFill>
              <a:srgbClr val="CC0000"/>
            </a:solidFill>
          </a:ln>
        </p:spPr>
      </p:pic>
    </p:spTree>
    <p:extLst>
      <p:ext uri="{BB962C8B-B14F-4D97-AF65-F5344CB8AC3E}">
        <p14:creationId xmlns:p14="http://schemas.microsoft.com/office/powerpoint/2010/main" val="522527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354B273-2252-41C3-A7FF-34E8882C248E}"/>
              </a:ext>
            </a:extLst>
          </p:cNvPr>
          <p:cNvSpPr txBox="1">
            <a:spLocks noChangeArrowheads="1"/>
          </p:cNvSpPr>
          <p:nvPr/>
        </p:nvSpPr>
        <p:spPr>
          <a:xfrm>
            <a:off x="0" y="0"/>
            <a:ext cx="9144000" cy="823913"/>
          </a:xfrm>
          <a:prstGeom prst="rect">
            <a:avLst/>
          </a:prstGeom>
        </p:spPr>
        <p:txBody>
          <a:bodyPr/>
          <a:lstStyle>
            <a:lvl1pPr>
              <a:defRPr>
                <a:latin typeface="+mj-lt"/>
                <a:ea typeface="+mj-ea"/>
                <a:cs typeface="+mj-cs"/>
              </a:defRPr>
            </a:lvl1pPr>
          </a:lstStyle>
          <a:p>
            <a:pPr>
              <a:defRPr/>
            </a:pPr>
            <a:r>
              <a:rPr lang="en-US" sz="3600" b="1" kern="0">
                <a:solidFill>
                  <a:sysClr val="windowText" lastClr="000000"/>
                </a:solidFill>
              </a:rPr>
              <a:t>PROPIOSEPTIK / SOMATOSENSORIK</a:t>
            </a:r>
            <a:endParaRPr lang="en-US" sz="3600" b="1" kern="0" dirty="0">
              <a:solidFill>
                <a:sysClr val="windowText" lastClr="000000"/>
              </a:solidFill>
            </a:endParaRPr>
          </a:p>
        </p:txBody>
      </p:sp>
      <p:sp>
        <p:nvSpPr>
          <p:cNvPr id="3" name="Rectangle 3">
            <a:extLst>
              <a:ext uri="{FF2B5EF4-FFF2-40B4-BE49-F238E27FC236}">
                <a16:creationId xmlns:a16="http://schemas.microsoft.com/office/drawing/2014/main" id="{68F25E8B-9F71-4D02-A70B-F095528080D9}"/>
              </a:ext>
            </a:extLst>
          </p:cNvPr>
          <p:cNvSpPr txBox="1">
            <a:spLocks noChangeArrowheads="1"/>
          </p:cNvSpPr>
          <p:nvPr/>
        </p:nvSpPr>
        <p:spPr>
          <a:xfrm>
            <a:off x="0" y="1600200"/>
            <a:ext cx="5364163" cy="45307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990600" lvl="1" indent="-533400">
              <a:buFont typeface="Wingdings" pitchFamily="2" charset="2"/>
              <a:buNone/>
              <a:defRPr/>
            </a:pPr>
            <a:r>
              <a:rPr lang="en-US" b="1" kern="0">
                <a:solidFill>
                  <a:sysClr val="windowText" lastClr="000000"/>
                </a:solidFill>
                <a:latin typeface="Arial" charset="0"/>
              </a:rPr>
              <a:t>Memiliki 2 fungsi utama :</a:t>
            </a:r>
            <a:endParaRPr lang="en-US" b="1" kern="0">
              <a:solidFill>
                <a:sysClr val="windowText" lastClr="000000"/>
              </a:solidFill>
              <a:latin typeface="Arial" charset="0"/>
              <a:sym typeface="Wingdings" pitchFamily="2" charset="2"/>
            </a:endParaRPr>
          </a:p>
          <a:p>
            <a:pPr marL="609600" indent="-609600">
              <a:buFont typeface="Wingdings" pitchFamily="2" charset="2"/>
              <a:buNone/>
              <a:defRPr/>
            </a:pPr>
            <a:r>
              <a:rPr lang="en-US" sz="2800" kern="0">
                <a:solidFill>
                  <a:sysClr val="windowText" lastClr="000000"/>
                </a:solidFill>
                <a:latin typeface="Arial" charset="0"/>
                <a:sym typeface="Wingdings" pitchFamily="2" charset="2"/>
              </a:rPr>
              <a:t>1. Sebagai mekanoreseptor, </a:t>
            </a:r>
          </a:p>
          <a:p>
            <a:pPr marL="609600" indent="-609600">
              <a:buFont typeface="Wingdings" pitchFamily="2" charset="2"/>
              <a:buNone/>
              <a:defRPr/>
            </a:pPr>
            <a:r>
              <a:rPr lang="en-US" sz="2800" kern="0">
                <a:solidFill>
                  <a:sysClr val="windowText" lastClr="000000"/>
                </a:solidFill>
                <a:latin typeface="Arial" charset="0"/>
                <a:sym typeface="Wingdings" pitchFamily="2" charset="2"/>
              </a:rPr>
              <a:t>      memberi informasi posisi tubuh sepanjang waktu</a:t>
            </a:r>
          </a:p>
          <a:p>
            <a:pPr marL="609600" indent="-609600">
              <a:buFont typeface="Wingdings" pitchFamily="2" charset="2"/>
              <a:buNone/>
              <a:defRPr/>
            </a:pPr>
            <a:r>
              <a:rPr lang="en-US" sz="2800" kern="0">
                <a:solidFill>
                  <a:sysClr val="windowText" lastClr="000000"/>
                </a:solidFill>
                <a:latin typeface="Arial" charset="0"/>
                <a:sym typeface="Wingdings" pitchFamily="2" charset="2"/>
              </a:rPr>
              <a:t>       </a:t>
            </a:r>
          </a:p>
          <a:p>
            <a:pPr marL="609600" indent="-609600">
              <a:buFont typeface="Wingdings" pitchFamily="2" charset="2"/>
              <a:buNone/>
              <a:defRPr/>
            </a:pPr>
            <a:r>
              <a:rPr lang="en-US" sz="2800" kern="0">
                <a:solidFill>
                  <a:sysClr val="windowText" lastClr="000000"/>
                </a:solidFill>
                <a:latin typeface="Arial" charset="0"/>
                <a:sym typeface="Wingdings" pitchFamily="2" charset="2"/>
              </a:rPr>
              <a:t>2. Memberi informasi </a:t>
            </a:r>
            <a:r>
              <a:rPr lang="id-ID" sz="2800" kern="0">
                <a:solidFill>
                  <a:sysClr val="windowText" lastClr="000000"/>
                </a:solidFill>
                <a:latin typeface="Arial" charset="0"/>
                <a:sym typeface="Wingdings" pitchFamily="2" charset="2"/>
              </a:rPr>
              <a:t>tentang </a:t>
            </a:r>
            <a:r>
              <a:rPr lang="en-US" sz="2800" kern="0">
                <a:solidFill>
                  <a:sysClr val="windowText" lastClr="000000"/>
                </a:solidFill>
                <a:latin typeface="Arial" charset="0"/>
                <a:sym typeface="Wingdings" pitchFamily="2" charset="2"/>
              </a:rPr>
              <a:t>titik tumpu beban tubuh</a:t>
            </a:r>
            <a:r>
              <a:rPr lang="en-US" kern="0">
                <a:solidFill>
                  <a:sysClr val="windowText" lastClr="000000"/>
                </a:solidFill>
                <a:sym typeface="Wingdings" pitchFamily="2" charset="2"/>
              </a:rPr>
              <a:t> </a:t>
            </a:r>
          </a:p>
          <a:p>
            <a:pPr marL="609600" indent="-609600">
              <a:buFont typeface="Wingdings" pitchFamily="2" charset="2"/>
              <a:buNone/>
              <a:defRPr/>
            </a:pPr>
            <a:endParaRPr lang="en-US" kern="0" dirty="0">
              <a:solidFill>
                <a:sysClr val="windowText" lastClr="000000"/>
              </a:solidFill>
            </a:endParaRPr>
          </a:p>
        </p:txBody>
      </p:sp>
      <p:pic>
        <p:nvPicPr>
          <p:cNvPr id="4" name="Picture 4">
            <a:extLst>
              <a:ext uri="{FF2B5EF4-FFF2-40B4-BE49-F238E27FC236}">
                <a16:creationId xmlns:a16="http://schemas.microsoft.com/office/drawing/2014/main" id="{53583FB1-90C1-4567-8092-C54836028778}"/>
              </a:ext>
            </a:extLst>
          </p:cNvPr>
          <p:cNvPicPr>
            <a:picLocks noChangeAspect="1" noChangeArrowheads="1"/>
          </p:cNvPicPr>
          <p:nvPr/>
        </p:nvPicPr>
        <p:blipFill>
          <a:blip r:embed="rId2"/>
          <a:srcRect/>
          <a:stretch>
            <a:fillRect/>
          </a:stretch>
        </p:blipFill>
        <p:spPr bwMode="auto">
          <a:xfrm>
            <a:off x="5181600" y="692468"/>
            <a:ext cx="3572120" cy="5526088"/>
          </a:xfrm>
          <a:prstGeom prst="rect">
            <a:avLst/>
          </a:prstGeom>
          <a:noFill/>
          <a:ln w="9525">
            <a:solidFill>
              <a:srgbClr val="CC0000"/>
            </a:solidFill>
            <a:miter lim="800000"/>
            <a:headEnd/>
            <a:tailEnd/>
          </a:ln>
        </p:spPr>
      </p:pic>
    </p:spTree>
    <p:extLst>
      <p:ext uri="{BB962C8B-B14F-4D97-AF65-F5344CB8AC3E}">
        <p14:creationId xmlns:p14="http://schemas.microsoft.com/office/powerpoint/2010/main" val="650399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C0F23C3-E990-44F7-8C75-614FBE4B0D7E}"/>
              </a:ext>
            </a:extLst>
          </p:cNvPr>
          <p:cNvSpPr txBox="1">
            <a:spLocks noChangeArrowheads="1"/>
          </p:cNvSpPr>
          <p:nvPr/>
        </p:nvSpPr>
        <p:spPr>
          <a:xfrm>
            <a:off x="0" y="0"/>
            <a:ext cx="9144000" cy="863600"/>
          </a:xfrm>
          <a:prstGeom prst="rect">
            <a:avLst/>
          </a:prstGeom>
        </p:spPr>
        <p:txBody>
          <a:bodyPr/>
          <a:lstStyle>
            <a:lvl1pPr>
              <a:defRPr>
                <a:latin typeface="+mj-lt"/>
                <a:ea typeface="+mj-ea"/>
                <a:cs typeface="+mj-cs"/>
              </a:defRPr>
            </a:lvl1pPr>
          </a:lstStyle>
          <a:p>
            <a:pPr>
              <a:defRPr/>
            </a:pPr>
            <a:r>
              <a:rPr lang="en-US" sz="3600" b="1" kern="0">
                <a:solidFill>
                  <a:sysClr val="windowText" lastClr="000000"/>
                </a:solidFill>
              </a:rPr>
              <a:t>REFLEKS VESTIBULO-OKULER (VOR)</a:t>
            </a:r>
            <a:endParaRPr lang="en-US" sz="3600" b="1" kern="0" dirty="0">
              <a:solidFill>
                <a:sysClr val="windowText" lastClr="000000"/>
              </a:solidFill>
            </a:endParaRPr>
          </a:p>
        </p:txBody>
      </p:sp>
      <p:sp>
        <p:nvSpPr>
          <p:cNvPr id="3" name="Rectangle 3">
            <a:extLst>
              <a:ext uri="{FF2B5EF4-FFF2-40B4-BE49-F238E27FC236}">
                <a16:creationId xmlns:a16="http://schemas.microsoft.com/office/drawing/2014/main" id="{19D69812-3205-4F67-AB8C-2D23BB4BE806}"/>
              </a:ext>
            </a:extLst>
          </p:cNvPr>
          <p:cNvSpPr txBox="1">
            <a:spLocks noChangeArrowheads="1"/>
          </p:cNvSpPr>
          <p:nvPr/>
        </p:nvSpPr>
        <p:spPr>
          <a:xfrm>
            <a:off x="0" y="2357430"/>
            <a:ext cx="4286248" cy="257176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Font typeface="Wingdings" pitchFamily="2" charset="2"/>
              <a:buNone/>
              <a:defRPr/>
            </a:pPr>
            <a:r>
              <a:rPr lang="en-US" kern="0" dirty="0">
                <a:solidFill>
                  <a:sysClr val="windowText" lastClr="000000"/>
                </a:solidFill>
              </a:rPr>
              <a:t> </a:t>
            </a:r>
            <a:r>
              <a:rPr lang="en-US" b="1" kern="0" dirty="0" err="1">
                <a:solidFill>
                  <a:sysClr val="windowText" lastClr="000000"/>
                </a:solidFill>
                <a:latin typeface="Arial" charset="0"/>
              </a:rPr>
              <a:t>Berfungsi</a:t>
            </a:r>
            <a:r>
              <a:rPr lang="en-US" b="1" kern="0" dirty="0">
                <a:solidFill>
                  <a:sysClr val="windowText" lastClr="000000"/>
                </a:solidFill>
                <a:latin typeface="Arial" charset="0"/>
              </a:rPr>
              <a:t> </a:t>
            </a:r>
            <a:r>
              <a:rPr lang="en-US" b="1" kern="0" dirty="0" err="1">
                <a:solidFill>
                  <a:sysClr val="windowText" lastClr="000000"/>
                </a:solidFill>
                <a:latin typeface="Arial" charset="0"/>
              </a:rPr>
              <a:t>untuk</a:t>
            </a:r>
            <a:r>
              <a:rPr lang="en-US" b="1" kern="0" dirty="0">
                <a:solidFill>
                  <a:sysClr val="windowText" lastClr="000000"/>
                </a:solidFill>
                <a:latin typeface="Arial" charset="0"/>
              </a:rPr>
              <a:t> </a:t>
            </a:r>
            <a:r>
              <a:rPr lang="en-US" b="1" kern="0" dirty="0" err="1">
                <a:solidFill>
                  <a:sysClr val="windowText" lastClr="000000"/>
                </a:solidFill>
                <a:latin typeface="Arial" charset="0"/>
              </a:rPr>
              <a:t>menstabilkan</a:t>
            </a:r>
            <a:r>
              <a:rPr lang="en-US" b="1" kern="0" dirty="0">
                <a:solidFill>
                  <a:sysClr val="windowText" lastClr="000000"/>
                </a:solidFill>
                <a:latin typeface="Arial" charset="0"/>
              </a:rPr>
              <a:t> </a:t>
            </a:r>
            <a:r>
              <a:rPr lang="en-US" b="1" kern="0" dirty="0" err="1">
                <a:solidFill>
                  <a:sysClr val="windowText" lastClr="000000"/>
                </a:solidFill>
                <a:latin typeface="Arial" charset="0"/>
              </a:rPr>
              <a:t>bayangan</a:t>
            </a:r>
            <a:r>
              <a:rPr lang="en-US" b="1" kern="0" dirty="0">
                <a:solidFill>
                  <a:sysClr val="windowText" lastClr="000000"/>
                </a:solidFill>
                <a:latin typeface="Arial" charset="0"/>
              </a:rPr>
              <a:t> </a:t>
            </a:r>
            <a:r>
              <a:rPr lang="en-US" b="1" kern="0" dirty="0" err="1">
                <a:solidFill>
                  <a:sysClr val="windowText" lastClr="000000"/>
                </a:solidFill>
                <a:latin typeface="Arial" charset="0"/>
              </a:rPr>
              <a:t>obyek</a:t>
            </a:r>
            <a:r>
              <a:rPr lang="en-US" b="1" kern="0" dirty="0">
                <a:solidFill>
                  <a:sysClr val="windowText" lastClr="000000"/>
                </a:solidFill>
                <a:latin typeface="Arial" charset="0"/>
              </a:rPr>
              <a:t> di retina pada </a:t>
            </a:r>
            <a:r>
              <a:rPr lang="en-US" b="1" kern="0" dirty="0" err="1">
                <a:solidFill>
                  <a:sysClr val="windowText" lastClr="000000"/>
                </a:solidFill>
                <a:latin typeface="Arial" charset="0"/>
              </a:rPr>
              <a:t>saat</a:t>
            </a:r>
            <a:r>
              <a:rPr lang="en-US" b="1" kern="0" dirty="0">
                <a:solidFill>
                  <a:sysClr val="windowText" lastClr="000000"/>
                </a:solidFill>
                <a:latin typeface="Arial" charset="0"/>
              </a:rPr>
              <a:t> </a:t>
            </a:r>
            <a:r>
              <a:rPr lang="en-US" b="1" kern="0" dirty="0" err="1">
                <a:solidFill>
                  <a:sysClr val="windowText" lastClr="000000"/>
                </a:solidFill>
                <a:latin typeface="Arial" charset="0"/>
              </a:rPr>
              <a:t>terjadi</a:t>
            </a:r>
            <a:r>
              <a:rPr lang="en-US" b="1" kern="0" dirty="0">
                <a:solidFill>
                  <a:sysClr val="windowText" lastClr="000000"/>
                </a:solidFill>
                <a:latin typeface="Arial" charset="0"/>
              </a:rPr>
              <a:t> </a:t>
            </a:r>
            <a:r>
              <a:rPr lang="en-US" b="1" kern="0" dirty="0" err="1">
                <a:solidFill>
                  <a:sysClr val="windowText" lastClr="000000"/>
                </a:solidFill>
                <a:latin typeface="Arial" charset="0"/>
              </a:rPr>
              <a:t>pergerakan</a:t>
            </a:r>
            <a:r>
              <a:rPr lang="en-US" b="1" kern="0" dirty="0">
                <a:solidFill>
                  <a:sysClr val="windowText" lastClr="000000"/>
                </a:solidFill>
                <a:latin typeface="Arial" charset="0"/>
              </a:rPr>
              <a:t> </a:t>
            </a:r>
            <a:r>
              <a:rPr lang="en-US" b="1" kern="0" dirty="0" err="1">
                <a:solidFill>
                  <a:sysClr val="windowText" lastClr="000000"/>
                </a:solidFill>
                <a:latin typeface="Arial" charset="0"/>
              </a:rPr>
              <a:t>kepala</a:t>
            </a:r>
            <a:endParaRPr lang="en-US" b="1" kern="0" dirty="0">
              <a:solidFill>
                <a:sysClr val="windowText" lastClr="000000"/>
              </a:solidFill>
              <a:latin typeface="Arial" charset="0"/>
            </a:endParaRPr>
          </a:p>
          <a:p>
            <a:pPr>
              <a:buFont typeface="Wingdings" pitchFamily="2" charset="2"/>
              <a:buNone/>
              <a:defRPr/>
            </a:pPr>
            <a:r>
              <a:rPr lang="en-US" sz="2400" b="1" kern="0" dirty="0">
                <a:solidFill>
                  <a:sysClr val="windowText" lastClr="000000"/>
                </a:solidFill>
                <a:latin typeface="Arial" charset="0"/>
              </a:rPr>
              <a:t>  	</a:t>
            </a:r>
            <a:endParaRPr lang="en-US" kern="0" dirty="0">
              <a:solidFill>
                <a:sysClr val="windowText" lastClr="000000"/>
              </a:solidFill>
            </a:endParaRPr>
          </a:p>
        </p:txBody>
      </p:sp>
      <p:pic>
        <p:nvPicPr>
          <p:cNvPr id="4" name="Picture 4">
            <a:extLst>
              <a:ext uri="{FF2B5EF4-FFF2-40B4-BE49-F238E27FC236}">
                <a16:creationId xmlns:a16="http://schemas.microsoft.com/office/drawing/2014/main" id="{40D9025F-3257-45BF-AC48-FC5EE66BF7EF}"/>
              </a:ext>
            </a:extLst>
          </p:cNvPr>
          <p:cNvPicPr>
            <a:picLocks noChangeAspect="1" noChangeArrowheads="1"/>
          </p:cNvPicPr>
          <p:nvPr/>
        </p:nvPicPr>
        <p:blipFill>
          <a:blip r:embed="rId2"/>
          <a:srcRect/>
          <a:stretch>
            <a:fillRect/>
          </a:stretch>
        </p:blipFill>
        <p:spPr>
          <a:xfrm>
            <a:off x="4566920" y="765137"/>
            <a:ext cx="4286248" cy="5327726"/>
          </a:xfrm>
          <a:prstGeom prst="rect">
            <a:avLst/>
          </a:prstGeom>
          <a:ln>
            <a:solidFill>
              <a:srgbClr val="CC0000"/>
            </a:solidFill>
          </a:ln>
        </p:spPr>
      </p:pic>
    </p:spTree>
    <p:extLst>
      <p:ext uri="{BB962C8B-B14F-4D97-AF65-F5344CB8AC3E}">
        <p14:creationId xmlns:p14="http://schemas.microsoft.com/office/powerpoint/2010/main" val="407462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B3A3FA0-41FC-4893-8E7F-208C5317B756}"/>
              </a:ext>
            </a:extLst>
          </p:cNvPr>
          <p:cNvSpPr>
            <a:spLocks noChangeArrowheads="1"/>
          </p:cNvSpPr>
          <p:nvPr/>
        </p:nvSpPr>
        <p:spPr bwMode="auto">
          <a:xfrm>
            <a:off x="1447800" y="-10160"/>
            <a:ext cx="9144000" cy="523220"/>
          </a:xfrm>
          <a:prstGeom prst="rect">
            <a:avLst/>
          </a:prstGeom>
          <a:noFill/>
          <a:ln w="9525">
            <a:noFill/>
            <a:miter lim="800000"/>
            <a:headEnd/>
            <a:tailEnd/>
          </a:ln>
          <a:effectLst/>
        </p:spPr>
        <p:txBody>
          <a:bodyPr>
            <a:spAutoFit/>
          </a:bodyPr>
          <a:lstStyle/>
          <a:p>
            <a:pPr>
              <a:defRPr/>
            </a:pPr>
            <a:r>
              <a:rPr lang="en-US" sz="2800" b="1" dirty="0">
                <a:effectLst>
                  <a:outerShdw blurRad="38100" dist="38100" dir="2700000" algn="tl">
                    <a:srgbClr val="000000"/>
                  </a:outerShdw>
                </a:effectLst>
                <a:latin typeface="Arial" charset="0"/>
              </a:rPr>
              <a:t>REFLEKS VESTIBULO-OKULER (VOR)</a:t>
            </a:r>
          </a:p>
        </p:txBody>
      </p:sp>
      <p:pic>
        <p:nvPicPr>
          <p:cNvPr id="3" name="Picture 3" descr="GBR01">
            <a:extLst>
              <a:ext uri="{FF2B5EF4-FFF2-40B4-BE49-F238E27FC236}">
                <a16:creationId xmlns:a16="http://schemas.microsoft.com/office/drawing/2014/main" id="{802D2FE1-35D8-45F3-961E-38CFD258E2D6}"/>
              </a:ext>
            </a:extLst>
          </p:cNvPr>
          <p:cNvPicPr>
            <a:picLocks noChangeAspect="1" noChangeArrowheads="1"/>
          </p:cNvPicPr>
          <p:nvPr/>
        </p:nvPicPr>
        <p:blipFill>
          <a:blip r:embed="rId2"/>
          <a:srcRect/>
          <a:stretch>
            <a:fillRect/>
          </a:stretch>
        </p:blipFill>
        <p:spPr>
          <a:xfrm>
            <a:off x="914400" y="609600"/>
            <a:ext cx="7693429" cy="4882862"/>
          </a:xfrm>
          <a:prstGeom prst="rect">
            <a:avLst/>
          </a:prstGeom>
          <a:noFill/>
        </p:spPr>
      </p:pic>
      <p:sp>
        <p:nvSpPr>
          <p:cNvPr id="4" name="Text Box 4">
            <a:extLst>
              <a:ext uri="{FF2B5EF4-FFF2-40B4-BE49-F238E27FC236}">
                <a16:creationId xmlns:a16="http://schemas.microsoft.com/office/drawing/2014/main" id="{E413367C-0D9D-4F29-9173-DB4B36357E20}"/>
              </a:ext>
            </a:extLst>
          </p:cNvPr>
          <p:cNvSpPr txBox="1">
            <a:spLocks noChangeArrowheads="1"/>
          </p:cNvSpPr>
          <p:nvPr/>
        </p:nvSpPr>
        <p:spPr bwMode="auto">
          <a:xfrm>
            <a:off x="1219200" y="5492462"/>
            <a:ext cx="2743200" cy="707886"/>
          </a:xfrm>
          <a:prstGeom prst="rect">
            <a:avLst/>
          </a:prstGeom>
          <a:noFill/>
          <a:ln w="9525">
            <a:noFill/>
            <a:miter lim="800000"/>
            <a:headEnd/>
            <a:tailEnd/>
          </a:ln>
        </p:spPr>
        <p:txBody>
          <a:bodyPr wrap="square">
            <a:spAutoFit/>
          </a:bodyPr>
          <a:lstStyle/>
          <a:p>
            <a:pPr algn="l" eaLnBrk="0" hangingPunct="0"/>
            <a:r>
              <a:rPr lang="en-US" sz="800" dirty="0">
                <a:latin typeface="Verdana" pitchFamily="34" charset="0"/>
              </a:rPr>
              <a:t>Kumar A, </a:t>
            </a:r>
            <a:r>
              <a:rPr lang="en-US" sz="800" dirty="0" err="1">
                <a:latin typeface="Verdana" pitchFamily="34" charset="0"/>
              </a:rPr>
              <a:t>Aplebaum</a:t>
            </a:r>
            <a:r>
              <a:rPr lang="en-US" sz="800" dirty="0">
                <a:latin typeface="Verdana" pitchFamily="34" charset="0"/>
              </a:rPr>
              <a:t> EL. Evaluation of the </a:t>
            </a:r>
            <a:r>
              <a:rPr lang="en-US" sz="800" dirty="0" err="1">
                <a:latin typeface="Verdana" pitchFamily="34" charset="0"/>
              </a:rPr>
              <a:t>Vesibular</a:t>
            </a:r>
            <a:r>
              <a:rPr lang="en-US" sz="800" dirty="0">
                <a:latin typeface="Verdana" pitchFamily="34" charset="0"/>
              </a:rPr>
              <a:t> </a:t>
            </a:r>
            <a:r>
              <a:rPr lang="en-US" sz="800" dirty="0" err="1">
                <a:latin typeface="Verdana" pitchFamily="34" charset="0"/>
              </a:rPr>
              <a:t>System.In:Nadol</a:t>
            </a:r>
            <a:r>
              <a:rPr lang="en-US" sz="800" dirty="0">
                <a:latin typeface="Verdana" pitchFamily="34" charset="0"/>
              </a:rPr>
              <a:t> JB, Schuknecht </a:t>
            </a:r>
            <a:r>
              <a:rPr lang="en-US" sz="800" dirty="0" err="1">
                <a:latin typeface="Verdana" pitchFamily="34" charset="0"/>
              </a:rPr>
              <a:t>HE,editors</a:t>
            </a:r>
            <a:r>
              <a:rPr lang="en-US" sz="800" dirty="0">
                <a:latin typeface="Verdana" pitchFamily="34" charset="0"/>
              </a:rPr>
              <a:t>. Surgery of the ear and temporal bone.1st </a:t>
            </a:r>
            <a:r>
              <a:rPr lang="en-US" sz="800" dirty="0" err="1">
                <a:latin typeface="Verdana" pitchFamily="34" charset="0"/>
              </a:rPr>
              <a:t>ed;New</a:t>
            </a:r>
            <a:r>
              <a:rPr lang="en-US" sz="800" dirty="0">
                <a:latin typeface="Verdana" pitchFamily="34" charset="0"/>
              </a:rPr>
              <a:t> </a:t>
            </a:r>
            <a:r>
              <a:rPr lang="en-US" sz="800" dirty="0" err="1">
                <a:latin typeface="Verdana" pitchFamily="34" charset="0"/>
              </a:rPr>
              <a:t>york</a:t>
            </a:r>
            <a:r>
              <a:rPr lang="en-US" sz="800" dirty="0">
                <a:latin typeface="Verdana" pitchFamily="34" charset="0"/>
              </a:rPr>
              <a:t>.;Raven press.1993.p.57-70</a:t>
            </a:r>
          </a:p>
        </p:txBody>
      </p:sp>
    </p:spTree>
    <p:extLst>
      <p:ext uri="{BB962C8B-B14F-4D97-AF65-F5344CB8AC3E}">
        <p14:creationId xmlns:p14="http://schemas.microsoft.com/office/powerpoint/2010/main" val="3953874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8011171-614D-4FBD-96CB-B1E6AFDC716E}"/>
              </a:ext>
            </a:extLst>
          </p:cNvPr>
          <p:cNvSpPr txBox="1">
            <a:spLocks noChangeArrowheads="1"/>
          </p:cNvSpPr>
          <p:nvPr/>
        </p:nvSpPr>
        <p:spPr>
          <a:xfrm>
            <a:off x="0" y="0"/>
            <a:ext cx="9144000" cy="1143000"/>
          </a:xfrm>
          <a:prstGeom prst="rect">
            <a:avLst/>
          </a:prstGeom>
        </p:spPr>
        <p:txBody>
          <a:bodyPr>
            <a:normAutofit fontScale="97500"/>
          </a:bodyPr>
          <a:lstStyle>
            <a:lvl1pPr>
              <a:defRPr>
                <a:latin typeface="+mj-lt"/>
                <a:ea typeface="+mj-ea"/>
                <a:cs typeface="+mj-cs"/>
              </a:defRPr>
            </a:lvl1pPr>
          </a:lstStyle>
          <a:p>
            <a:pPr algn="ctr">
              <a:defRPr/>
            </a:pPr>
            <a:r>
              <a:rPr lang="en-US" sz="2400" kern="0" dirty="0" err="1">
                <a:solidFill>
                  <a:sysClr val="windowText" lastClr="000000"/>
                </a:solidFill>
              </a:rPr>
              <a:t>Melihat</a:t>
            </a:r>
            <a:r>
              <a:rPr lang="en-US" sz="2400" kern="0" dirty="0">
                <a:solidFill>
                  <a:sysClr val="windowText" lastClr="000000"/>
                </a:solidFill>
              </a:rPr>
              <a:t> </a:t>
            </a:r>
            <a:r>
              <a:rPr lang="en-US" sz="2400" kern="0" dirty="0" err="1">
                <a:solidFill>
                  <a:sysClr val="windowText" lastClr="000000"/>
                </a:solidFill>
              </a:rPr>
              <a:t>nistagmus</a:t>
            </a:r>
            <a:r>
              <a:rPr lang="en-US" sz="2400" kern="0" dirty="0">
                <a:solidFill>
                  <a:sysClr val="windowText" lastClr="000000"/>
                </a:solidFill>
              </a:rPr>
              <a:t> </a:t>
            </a:r>
            <a:r>
              <a:rPr lang="id-ID" sz="2400" kern="0" dirty="0">
                <a:solidFill>
                  <a:sysClr val="windowText" lastClr="000000"/>
                </a:solidFill>
              </a:rPr>
              <a:t>vestibuler </a:t>
            </a:r>
            <a:r>
              <a:rPr lang="en-US" sz="2400" kern="0" dirty="0" err="1">
                <a:solidFill>
                  <a:sysClr val="windowText" lastClr="000000"/>
                </a:solidFill>
              </a:rPr>
              <a:t>dengan</a:t>
            </a:r>
            <a:r>
              <a:rPr lang="en-US" sz="2400" kern="0" dirty="0">
                <a:solidFill>
                  <a:sysClr val="windowText" lastClr="000000"/>
                </a:solidFill>
              </a:rPr>
              <a:t> </a:t>
            </a:r>
            <a:r>
              <a:rPr lang="en-US" sz="2400" kern="0" dirty="0" err="1">
                <a:solidFill>
                  <a:sysClr val="windowText" lastClr="000000"/>
                </a:solidFill>
              </a:rPr>
              <a:t>kaca-mata</a:t>
            </a:r>
            <a:r>
              <a:rPr lang="en-US" sz="2400" kern="0" dirty="0">
                <a:solidFill>
                  <a:sysClr val="windowText" lastClr="000000"/>
                </a:solidFill>
              </a:rPr>
              <a:t> </a:t>
            </a:r>
            <a:r>
              <a:rPr lang="en-US" sz="2400" kern="0" dirty="0" err="1">
                <a:solidFill>
                  <a:sysClr val="windowText" lastClr="000000"/>
                </a:solidFill>
              </a:rPr>
              <a:t>Frenzel</a:t>
            </a:r>
            <a:endParaRPr lang="en-US" sz="2400" kern="0" dirty="0">
              <a:solidFill>
                <a:sysClr val="windowText" lastClr="000000"/>
              </a:solidFill>
            </a:endParaRPr>
          </a:p>
        </p:txBody>
      </p:sp>
      <p:pic>
        <p:nvPicPr>
          <p:cNvPr id="3" name="Picture 5" descr="FrenzelEwa">
            <a:extLst>
              <a:ext uri="{FF2B5EF4-FFF2-40B4-BE49-F238E27FC236}">
                <a16:creationId xmlns:a16="http://schemas.microsoft.com/office/drawing/2014/main" id="{BD16638E-6F9C-4F0C-AB54-C25CE67002B1}"/>
              </a:ext>
            </a:extLst>
          </p:cNvPr>
          <p:cNvPicPr>
            <a:picLocks noChangeAspect="1" noChangeArrowheads="1"/>
          </p:cNvPicPr>
          <p:nvPr/>
        </p:nvPicPr>
        <p:blipFill>
          <a:blip r:embed="rId2"/>
          <a:srcRect/>
          <a:stretch>
            <a:fillRect/>
          </a:stretch>
        </p:blipFill>
        <p:spPr bwMode="auto">
          <a:xfrm>
            <a:off x="1638300" y="571500"/>
            <a:ext cx="5867400" cy="5486400"/>
          </a:xfrm>
          <a:prstGeom prst="rect">
            <a:avLst/>
          </a:prstGeom>
          <a:noFill/>
          <a:ln w="9525">
            <a:noFill/>
            <a:miter lim="800000"/>
            <a:headEnd/>
            <a:tailEnd/>
          </a:ln>
        </p:spPr>
      </p:pic>
    </p:spTree>
    <p:extLst>
      <p:ext uri="{BB962C8B-B14F-4D97-AF65-F5344CB8AC3E}">
        <p14:creationId xmlns:p14="http://schemas.microsoft.com/office/powerpoint/2010/main" val="70104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89DB-2980-4DB7-BDAF-3CF7B3739A7A}"/>
              </a:ext>
            </a:extLst>
          </p:cNvPr>
          <p:cNvSpPr txBox="1">
            <a:spLocks/>
          </p:cNvSpPr>
          <p:nvPr/>
        </p:nvSpPr>
        <p:spPr>
          <a:xfrm>
            <a:off x="902417" y="1143000"/>
            <a:ext cx="7406640" cy="1356360"/>
          </a:xfrm>
          <a:prstGeom prst="rect">
            <a:avLst/>
          </a:prstGeom>
        </p:spPr>
        <p:txBody>
          <a:bodyPr/>
          <a:lstStyle>
            <a:lvl1pPr>
              <a:defRPr>
                <a:latin typeface="+mj-lt"/>
                <a:ea typeface="+mj-ea"/>
                <a:cs typeface="+mj-cs"/>
              </a:defRPr>
            </a:lvl1pPr>
          </a:lstStyle>
          <a:p>
            <a:r>
              <a:rPr lang="en-US" sz="2400" b="1" kern="0" dirty="0">
                <a:solidFill>
                  <a:sysClr val="windowText" lastClr="000000"/>
                </a:solidFill>
              </a:rPr>
              <a:t>LABIRINITIS SEROSA</a:t>
            </a:r>
            <a:endParaRPr lang="en-US" sz="2400" kern="0" dirty="0">
              <a:solidFill>
                <a:sysClr val="windowText" lastClr="000000"/>
              </a:solidFill>
            </a:endParaRPr>
          </a:p>
        </p:txBody>
      </p:sp>
      <p:sp>
        <p:nvSpPr>
          <p:cNvPr id="3" name="Content Placeholder 2">
            <a:extLst>
              <a:ext uri="{FF2B5EF4-FFF2-40B4-BE49-F238E27FC236}">
                <a16:creationId xmlns:a16="http://schemas.microsoft.com/office/drawing/2014/main" id="{E258DB16-1440-42A4-8A87-3A63EEC11A24}"/>
              </a:ext>
            </a:extLst>
          </p:cNvPr>
          <p:cNvSpPr txBox="1">
            <a:spLocks/>
          </p:cNvSpPr>
          <p:nvPr/>
        </p:nvSpPr>
        <p:spPr>
          <a:xfrm>
            <a:off x="857250" y="196596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kern="0" dirty="0" err="1">
                <a:solidFill>
                  <a:sysClr val="windowText" lastClr="000000"/>
                </a:solidFill>
              </a:rPr>
              <a:t>Definisi</a:t>
            </a:r>
            <a:r>
              <a:rPr lang="en-US" kern="0" dirty="0">
                <a:solidFill>
                  <a:sysClr val="windowText" lastClr="000000"/>
                </a:solidFill>
              </a:rPr>
              <a:t>: </a:t>
            </a:r>
          </a:p>
          <a:p>
            <a:pPr lvl="1" algn="just"/>
            <a:r>
              <a:rPr lang="en-US" kern="0" dirty="0" err="1">
                <a:solidFill>
                  <a:sysClr val="windowText" lastClr="000000"/>
                </a:solidFill>
              </a:rPr>
              <a:t>Peradangan</a:t>
            </a:r>
            <a:r>
              <a:rPr lang="en-US" kern="0" dirty="0">
                <a:solidFill>
                  <a:sysClr val="windowText" lastClr="000000"/>
                </a:solidFill>
              </a:rPr>
              <a:t> </a:t>
            </a:r>
            <a:r>
              <a:rPr lang="en-US" kern="0" dirty="0" err="1">
                <a:solidFill>
                  <a:sysClr val="windowText" lastClr="000000"/>
                </a:solidFill>
              </a:rPr>
              <a:t>difus</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r>
              <a:rPr lang="en-US" kern="0" dirty="0" err="1">
                <a:solidFill>
                  <a:sysClr val="windowText" lastClr="000000"/>
                </a:solidFill>
              </a:rPr>
              <a:t>labirin</a:t>
            </a:r>
            <a:r>
              <a:rPr lang="en-US" kern="0" dirty="0">
                <a:solidFill>
                  <a:sysClr val="windowText" lastClr="000000"/>
                </a:solidFill>
              </a:rPr>
              <a:t> </a:t>
            </a:r>
            <a:r>
              <a:rPr lang="en-US" kern="0" dirty="0" err="1">
                <a:solidFill>
                  <a:sysClr val="windowText" lastClr="000000"/>
                </a:solidFill>
              </a:rPr>
              <a:t>tanpa</a:t>
            </a:r>
            <a:r>
              <a:rPr lang="en-US" kern="0" dirty="0">
                <a:solidFill>
                  <a:sysClr val="windowText" lastClr="000000"/>
                </a:solidFill>
              </a:rPr>
              <a:t> </a:t>
            </a:r>
            <a:r>
              <a:rPr lang="en-US" kern="0" dirty="0" err="1">
                <a:solidFill>
                  <a:sysClr val="windowText" lastClr="000000"/>
                </a:solidFill>
              </a:rPr>
              <a:t>nanah</a:t>
            </a:r>
            <a:r>
              <a:rPr lang="en-US" kern="0" dirty="0">
                <a:solidFill>
                  <a:sysClr val="windowText" lastClr="000000"/>
                </a:solidFill>
              </a:rPr>
              <a:t>, </a:t>
            </a:r>
            <a:r>
              <a:rPr lang="en-US" kern="0" dirty="0" err="1">
                <a:solidFill>
                  <a:sysClr val="windowText" lastClr="000000"/>
                </a:solidFill>
              </a:rPr>
              <a:t>reversibel</a:t>
            </a:r>
            <a:r>
              <a:rPr lang="en-US" kern="0" dirty="0">
                <a:solidFill>
                  <a:sysClr val="windowText" lastClr="000000"/>
                </a:solidFill>
              </a:rPr>
              <a:t> </a:t>
            </a:r>
            <a:r>
              <a:rPr lang="en-US" kern="0" dirty="0" err="1">
                <a:solidFill>
                  <a:sysClr val="windowText" lastClr="000000"/>
                </a:solidFill>
              </a:rPr>
              <a:t>dengan</a:t>
            </a:r>
            <a:r>
              <a:rPr lang="en-US" kern="0" dirty="0">
                <a:solidFill>
                  <a:sysClr val="windowText" lastClr="000000"/>
                </a:solidFill>
              </a:rPr>
              <a:t> </a:t>
            </a:r>
            <a:r>
              <a:rPr lang="en-US" kern="0" dirty="0" err="1">
                <a:solidFill>
                  <a:sysClr val="windowText" lastClr="000000"/>
                </a:solidFill>
              </a:rPr>
              <a:t>pengobatan</a:t>
            </a:r>
            <a:r>
              <a:rPr lang="en-US" kern="0" dirty="0">
                <a:solidFill>
                  <a:sysClr val="windowText" lastClr="000000"/>
                </a:solidFill>
              </a:rPr>
              <a:t> dini.</a:t>
            </a:r>
            <a:r>
              <a:rPr lang="en-US" kern="0" baseline="30000" dirty="0">
                <a:solidFill>
                  <a:sysClr val="windowText" lastClr="000000"/>
                </a:solidFill>
              </a:rPr>
              <a:t>4</a:t>
            </a:r>
            <a:endParaRPr lang="en-US" kern="0" dirty="0">
              <a:solidFill>
                <a:sysClr val="windowText" lastClr="000000"/>
              </a:solidFill>
            </a:endParaRPr>
          </a:p>
          <a:p>
            <a:pPr algn="just"/>
            <a:r>
              <a:rPr lang="en-US" kern="0" dirty="0">
                <a:solidFill>
                  <a:sysClr val="windowText" lastClr="000000"/>
                </a:solidFill>
              </a:rPr>
              <a:t>Paling </a:t>
            </a:r>
            <a:r>
              <a:rPr lang="en-US" kern="0" dirty="0" err="1">
                <a:solidFill>
                  <a:sysClr val="windowText" lastClr="000000"/>
                </a:solidFill>
              </a:rPr>
              <a:t>sering</a:t>
            </a:r>
            <a:r>
              <a:rPr lang="en-US" kern="0" dirty="0">
                <a:solidFill>
                  <a:sysClr val="windowText" lastClr="000000"/>
                </a:solidFill>
              </a:rPr>
              <a:t> </a:t>
            </a:r>
            <a:r>
              <a:rPr lang="en-US" kern="0" dirty="0" err="1">
                <a:solidFill>
                  <a:sysClr val="windowText" lastClr="000000"/>
                </a:solidFill>
              </a:rPr>
              <a:t>terjadi</a:t>
            </a:r>
            <a:r>
              <a:rPr lang="en-US" kern="0" dirty="0">
                <a:solidFill>
                  <a:sysClr val="windowText" lastClr="000000"/>
                </a:solidFill>
              </a:rPr>
              <a:t> pada </a:t>
            </a:r>
            <a:r>
              <a:rPr lang="en-US" kern="0" dirty="0" err="1">
                <a:solidFill>
                  <a:sysClr val="windowText" lastClr="000000"/>
                </a:solidFill>
              </a:rPr>
              <a:t>anak-anak</a:t>
            </a:r>
            <a:r>
              <a:rPr lang="en-US" kern="0" dirty="0">
                <a:solidFill>
                  <a:sysClr val="windowText" lastClr="000000"/>
                </a:solidFill>
              </a:rPr>
              <a:t>.</a:t>
            </a:r>
          </a:p>
          <a:p>
            <a:pPr algn="just"/>
            <a:r>
              <a:rPr lang="en-US" kern="0" dirty="0" err="1">
                <a:solidFill>
                  <a:sysClr val="windowText" lastClr="000000"/>
                </a:solidFill>
              </a:rPr>
              <a:t>Patologi</a:t>
            </a:r>
            <a:r>
              <a:rPr lang="en-US" kern="0" dirty="0">
                <a:solidFill>
                  <a:sysClr val="windowText" lastClr="000000"/>
                </a:solidFill>
              </a:rPr>
              <a:t>: </a:t>
            </a:r>
          </a:p>
          <a:p>
            <a:pPr lvl="1" algn="just"/>
            <a:r>
              <a:rPr lang="en-US" kern="0" dirty="0" err="1">
                <a:solidFill>
                  <a:sysClr val="windowText" lastClr="000000"/>
                </a:solidFill>
              </a:rPr>
              <a:t>Perubahan</a:t>
            </a:r>
            <a:r>
              <a:rPr lang="en-US" kern="0" dirty="0">
                <a:solidFill>
                  <a:sysClr val="windowText" lastClr="000000"/>
                </a:solidFill>
              </a:rPr>
              <a:t> </a:t>
            </a:r>
            <a:r>
              <a:rPr lang="en-US" kern="0" dirty="0" err="1">
                <a:solidFill>
                  <a:sysClr val="windowText" lastClr="000000"/>
                </a:solidFill>
              </a:rPr>
              <a:t>lingkungan</a:t>
            </a:r>
            <a:r>
              <a:rPr lang="en-US" kern="0" dirty="0">
                <a:solidFill>
                  <a:sysClr val="windowText" lastClr="000000"/>
                </a:solidFill>
              </a:rPr>
              <a:t> </a:t>
            </a:r>
            <a:r>
              <a:rPr lang="en-US" kern="0" dirty="0" err="1">
                <a:solidFill>
                  <a:sysClr val="windowText" lastClr="000000"/>
                </a:solidFill>
              </a:rPr>
              <a:t>cairan</a:t>
            </a:r>
            <a:r>
              <a:rPr lang="en-US" kern="0" dirty="0">
                <a:solidFill>
                  <a:sysClr val="windowText" lastClr="000000"/>
                </a:solidFill>
              </a:rPr>
              <a:t> </a:t>
            </a:r>
            <a:r>
              <a:rPr lang="en-US" kern="0" dirty="0" err="1">
                <a:solidFill>
                  <a:sysClr val="windowText" lastClr="000000"/>
                </a:solidFill>
              </a:rPr>
              <a:t>jaringan</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bagian</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r>
              <a:rPr lang="en-US" kern="0" dirty="0" err="1">
                <a:solidFill>
                  <a:sysClr val="windowText" lastClr="000000"/>
                </a:solidFill>
              </a:rPr>
              <a:t>karena</a:t>
            </a:r>
            <a:r>
              <a:rPr lang="en-US" kern="0" dirty="0">
                <a:solidFill>
                  <a:sysClr val="windowText" lastClr="000000"/>
                </a:solidFill>
              </a:rPr>
              <a:t> </a:t>
            </a:r>
            <a:r>
              <a:rPr lang="en-US" kern="0" dirty="0" err="1">
                <a:solidFill>
                  <a:sysClr val="windowText" lastClr="000000"/>
                </a:solidFill>
              </a:rPr>
              <a:t>toksin</a:t>
            </a:r>
            <a:r>
              <a:rPr lang="en-US" kern="0" dirty="0">
                <a:solidFill>
                  <a:sysClr val="windowText" lastClr="000000"/>
                </a:solidFill>
              </a:rPr>
              <a:t> bakteri.</a:t>
            </a:r>
            <a:r>
              <a:rPr lang="en-US" kern="0" baseline="30000" dirty="0">
                <a:solidFill>
                  <a:sysClr val="windowText" lastClr="000000"/>
                </a:solidFill>
              </a:rPr>
              <a:t>2</a:t>
            </a:r>
            <a:endParaRPr lang="en-US" kern="0" dirty="0">
              <a:solidFill>
                <a:sysClr val="windowText" lastClr="000000"/>
              </a:solidFill>
            </a:endParaRPr>
          </a:p>
          <a:p>
            <a:pPr lvl="1" algn="just"/>
            <a:r>
              <a:rPr lang="en-US" kern="0" dirty="0" err="1">
                <a:solidFill>
                  <a:sysClr val="windowText" lastClr="000000"/>
                </a:solidFill>
              </a:rPr>
              <a:t>Regenerasi</a:t>
            </a:r>
            <a:r>
              <a:rPr lang="en-US" kern="0" dirty="0">
                <a:solidFill>
                  <a:sysClr val="windowText" lastClr="000000"/>
                </a:solidFill>
              </a:rPr>
              <a:t> </a:t>
            </a:r>
            <a:r>
              <a:rPr lang="en-US" kern="0" dirty="0" err="1">
                <a:solidFill>
                  <a:sysClr val="windowText" lastClr="000000"/>
                </a:solidFill>
              </a:rPr>
              <a:t>potensial</a:t>
            </a:r>
            <a:r>
              <a:rPr lang="en-US" kern="0" dirty="0">
                <a:solidFill>
                  <a:sysClr val="windowText" lastClr="000000"/>
                </a:solidFill>
              </a:rPr>
              <a:t> </a:t>
            </a:r>
            <a:r>
              <a:rPr lang="en-US" kern="0" dirty="0" err="1">
                <a:solidFill>
                  <a:sysClr val="windowText" lastClr="000000"/>
                </a:solidFill>
              </a:rPr>
              <a:t>listrik</a:t>
            </a:r>
            <a:r>
              <a:rPr lang="en-US" kern="0" dirty="0">
                <a:solidFill>
                  <a:sysClr val="windowText" lastClr="000000"/>
                </a:solidFill>
              </a:rPr>
              <a:t> </a:t>
            </a:r>
            <a:r>
              <a:rPr lang="en-US" kern="0" dirty="0" err="1">
                <a:solidFill>
                  <a:sysClr val="windowText" lastClr="000000"/>
                </a:solidFill>
              </a:rPr>
              <a:t>labirin</a:t>
            </a:r>
            <a:r>
              <a:rPr lang="en-US" kern="0" dirty="0">
                <a:solidFill>
                  <a:sysClr val="windowText" lastClr="000000"/>
                </a:solidFill>
              </a:rPr>
              <a:t> </a:t>
            </a:r>
            <a:r>
              <a:rPr lang="en-US" kern="0" dirty="0" err="1">
                <a:solidFill>
                  <a:sysClr val="windowText" lastClr="000000"/>
                </a:solidFill>
              </a:rPr>
              <a:t>atau</a:t>
            </a:r>
            <a:r>
              <a:rPr lang="en-US" kern="0" dirty="0">
                <a:solidFill>
                  <a:sysClr val="windowText" lastClr="000000"/>
                </a:solidFill>
              </a:rPr>
              <a:t> </a:t>
            </a:r>
            <a:r>
              <a:rPr lang="en-US" kern="0" dirty="0" err="1">
                <a:solidFill>
                  <a:sysClr val="windowText" lastClr="000000"/>
                </a:solidFill>
              </a:rPr>
              <a:t>endokoklea</a:t>
            </a:r>
            <a:r>
              <a:rPr lang="en-US" kern="0" dirty="0">
                <a:solidFill>
                  <a:sysClr val="windowText" lastClr="000000"/>
                </a:solidFill>
              </a:rPr>
              <a:t>, </a:t>
            </a:r>
            <a:r>
              <a:rPr lang="en-US" kern="0" dirty="0" err="1">
                <a:solidFill>
                  <a:sysClr val="windowText" lastClr="000000"/>
                </a:solidFill>
              </a:rPr>
              <a:t>fungsi</a:t>
            </a:r>
            <a:r>
              <a:rPr lang="en-US" kern="0" dirty="0">
                <a:solidFill>
                  <a:sysClr val="windowText" lastClr="000000"/>
                </a:solidFill>
              </a:rPr>
              <a:t> </a:t>
            </a:r>
            <a:r>
              <a:rPr lang="en-US" i="1" kern="0" dirty="0">
                <a:solidFill>
                  <a:sysClr val="windowText" lastClr="000000"/>
                </a:solidFill>
              </a:rPr>
              <a:t>end-organ </a:t>
            </a:r>
            <a:r>
              <a:rPr lang="en-US" kern="0" dirty="0" err="1">
                <a:solidFill>
                  <a:sysClr val="windowText" lastClr="000000"/>
                </a:solidFill>
              </a:rPr>
              <a:t>dapat</a:t>
            </a:r>
            <a:r>
              <a:rPr lang="en-US" kern="0" dirty="0">
                <a:solidFill>
                  <a:sysClr val="windowText" lastClr="000000"/>
                </a:solidFill>
              </a:rPr>
              <a:t> kembali.</a:t>
            </a:r>
            <a:r>
              <a:rPr lang="en-US" kern="0" baseline="30000" dirty="0">
                <a:solidFill>
                  <a:sysClr val="windowText" lastClr="000000"/>
                </a:solidFill>
              </a:rPr>
              <a:t>3</a:t>
            </a:r>
            <a:endParaRPr lang="en-US" kern="0" dirty="0">
              <a:solidFill>
                <a:sysClr val="windowText" lastClr="000000"/>
              </a:solidFill>
            </a:endParaRPr>
          </a:p>
          <a:p>
            <a:pPr lvl="1" algn="just"/>
            <a:r>
              <a:rPr lang="en-US" kern="0" dirty="0" err="1">
                <a:solidFill>
                  <a:sysClr val="windowText" lastClr="000000"/>
                </a:solidFill>
              </a:rPr>
              <a:t>Hidrops</a:t>
            </a:r>
            <a:r>
              <a:rPr lang="en-US" kern="0" dirty="0">
                <a:solidFill>
                  <a:sysClr val="windowText" lastClr="000000"/>
                </a:solidFill>
              </a:rPr>
              <a:t> </a:t>
            </a:r>
            <a:r>
              <a:rPr lang="en-US" kern="0" dirty="0" err="1">
                <a:solidFill>
                  <a:sysClr val="windowText" lastClr="000000"/>
                </a:solidFill>
              </a:rPr>
              <a:t>endolimfatik</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terkait</a:t>
            </a:r>
            <a:r>
              <a:rPr lang="en-US" kern="0" dirty="0">
                <a:solidFill>
                  <a:sysClr val="windowText" lastClr="000000"/>
                </a:solidFill>
              </a:rPr>
              <a:t> </a:t>
            </a:r>
            <a:r>
              <a:rPr lang="en-US" kern="0" dirty="0" err="1">
                <a:solidFill>
                  <a:sysClr val="windowText" lastClr="000000"/>
                </a:solidFill>
              </a:rPr>
              <a:t>dengan</a:t>
            </a:r>
            <a:r>
              <a:rPr lang="en-US" kern="0" dirty="0">
                <a:solidFill>
                  <a:sysClr val="windowText" lastClr="000000"/>
                </a:solidFill>
              </a:rPr>
              <a:t>  </a:t>
            </a:r>
            <a:r>
              <a:rPr lang="en-US" kern="0" dirty="0" err="1">
                <a:solidFill>
                  <a:sysClr val="windowText" lastClr="000000"/>
                </a:solidFill>
              </a:rPr>
              <a:t>labirinitis</a:t>
            </a:r>
            <a:r>
              <a:rPr lang="en-US" kern="0" dirty="0">
                <a:solidFill>
                  <a:sysClr val="windowText" lastClr="000000"/>
                </a:solidFill>
              </a:rPr>
              <a:t> serosa.</a:t>
            </a:r>
            <a:r>
              <a:rPr lang="en-US" kern="0" baseline="30000" dirty="0">
                <a:solidFill>
                  <a:sysClr val="windowText" lastClr="000000"/>
                </a:solidFill>
              </a:rPr>
              <a:t> 2</a:t>
            </a:r>
            <a:endParaRPr lang="en-US" kern="0" dirty="0">
              <a:solidFill>
                <a:sysClr val="windowText" lastClr="000000"/>
              </a:solidFill>
            </a:endParaRPr>
          </a:p>
          <a:p>
            <a:pPr algn="just"/>
            <a:endParaRPr lang="en-US" kern="0" dirty="0">
              <a:solidFill>
                <a:sysClr val="windowText" lastClr="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36EDE14-93BF-4437-A692-9FC155189D29}"/>
              </a:ext>
            </a:extLst>
          </p:cNvPr>
          <p:cNvSpPr txBox="1">
            <a:spLocks noChangeArrowheads="1"/>
          </p:cNvSpPr>
          <p:nvPr/>
        </p:nvSpPr>
        <p:spPr>
          <a:xfrm>
            <a:off x="0" y="152400"/>
            <a:ext cx="9144000" cy="828675"/>
          </a:xfrm>
          <a:prstGeom prst="rect">
            <a:avLst/>
          </a:prstGeom>
        </p:spPr>
        <p:txBody>
          <a:bodyPr/>
          <a:lstStyle>
            <a:lvl1pPr>
              <a:defRPr>
                <a:latin typeface="+mj-lt"/>
                <a:ea typeface="+mj-ea"/>
                <a:cs typeface="+mj-cs"/>
              </a:defRPr>
            </a:lvl1pPr>
          </a:lstStyle>
          <a:p>
            <a:pPr algn="ctr">
              <a:defRPr/>
            </a:pPr>
            <a:r>
              <a:rPr lang="en-US" sz="2400" b="1" kern="0" dirty="0">
                <a:solidFill>
                  <a:sysClr val="windowText" lastClr="000000"/>
                </a:solidFill>
              </a:rPr>
              <a:t>NISTAGMUS VESTIBULER</a:t>
            </a:r>
          </a:p>
        </p:txBody>
      </p:sp>
      <p:pic>
        <p:nvPicPr>
          <p:cNvPr id="3" name="Picture 3" descr="3D%20VOG%20Torsional%20Measurement">
            <a:extLst>
              <a:ext uri="{FF2B5EF4-FFF2-40B4-BE49-F238E27FC236}">
                <a16:creationId xmlns:a16="http://schemas.microsoft.com/office/drawing/2014/main" id="{2B40A25B-9CEA-41B1-A5CC-93B505F5E072}"/>
              </a:ext>
            </a:extLst>
          </p:cNvPr>
          <p:cNvPicPr>
            <a:picLocks noChangeAspect="1" noChangeArrowheads="1" noCrop="1"/>
          </p:cNvPicPr>
          <p:nvPr/>
        </p:nvPicPr>
        <p:blipFill>
          <a:blip r:embed="rId2"/>
          <a:srcRect/>
          <a:stretch>
            <a:fillRect/>
          </a:stretch>
        </p:blipFill>
        <p:spPr>
          <a:xfrm>
            <a:off x="762000" y="685800"/>
            <a:ext cx="7978775" cy="5144287"/>
          </a:xfrm>
          <a:prstGeom prst="rect">
            <a:avLst/>
          </a:prstGeom>
          <a:noFill/>
        </p:spPr>
      </p:pic>
    </p:spTree>
    <p:extLst>
      <p:ext uri="{BB962C8B-B14F-4D97-AF65-F5344CB8AC3E}">
        <p14:creationId xmlns:p14="http://schemas.microsoft.com/office/powerpoint/2010/main" val="2825288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C1C997-AC24-457F-A09F-36CECC792040}"/>
              </a:ext>
            </a:extLst>
          </p:cNvPr>
          <p:cNvSpPr txBox="1">
            <a:spLocks noChangeArrowheads="1"/>
          </p:cNvSpPr>
          <p:nvPr/>
        </p:nvSpPr>
        <p:spPr>
          <a:xfrm>
            <a:off x="0" y="0"/>
            <a:ext cx="9144000" cy="908050"/>
          </a:xfrm>
          <a:prstGeom prst="rect">
            <a:avLst/>
          </a:prstGeom>
        </p:spPr>
        <p:txBody>
          <a:bodyPr/>
          <a:lstStyle>
            <a:lvl1pPr>
              <a:defRPr>
                <a:latin typeface="+mj-lt"/>
                <a:ea typeface="+mj-ea"/>
                <a:cs typeface="+mj-cs"/>
              </a:defRPr>
            </a:lvl1pPr>
          </a:lstStyle>
          <a:p>
            <a:pPr algn="ctr">
              <a:defRPr/>
            </a:pPr>
            <a:r>
              <a:rPr lang="en-US" sz="3600" b="1" kern="0" dirty="0">
                <a:solidFill>
                  <a:sysClr val="windowText" lastClr="000000"/>
                </a:solidFill>
              </a:rPr>
              <a:t>REFLEKS VESTIBULO-SPINAL (VSR)</a:t>
            </a:r>
          </a:p>
        </p:txBody>
      </p:sp>
      <p:sp>
        <p:nvSpPr>
          <p:cNvPr id="3" name="Rectangle 3">
            <a:extLst>
              <a:ext uri="{FF2B5EF4-FFF2-40B4-BE49-F238E27FC236}">
                <a16:creationId xmlns:a16="http://schemas.microsoft.com/office/drawing/2014/main" id="{804A6C96-6344-4E45-8309-5BEB769C8D34}"/>
              </a:ext>
            </a:extLst>
          </p:cNvPr>
          <p:cNvSpPr txBox="1">
            <a:spLocks noChangeArrowheads="1"/>
          </p:cNvSpPr>
          <p:nvPr/>
        </p:nvSpPr>
        <p:spPr>
          <a:xfrm>
            <a:off x="457200" y="1600200"/>
            <a:ext cx="4475163" cy="45307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Font typeface="Wingdings" pitchFamily="2" charset="2"/>
              <a:buBlip>
                <a:blip r:embed="rId2"/>
              </a:buBlip>
              <a:defRPr/>
            </a:pPr>
            <a:r>
              <a:rPr lang="en-US" kern="0">
                <a:solidFill>
                  <a:sysClr val="windowText" lastClr="000000"/>
                </a:solidFill>
              </a:rPr>
              <a:t>Memiliki fungsi utama </a:t>
            </a:r>
          </a:p>
          <a:p>
            <a:pPr>
              <a:buFont typeface="Wingdings" pitchFamily="2" charset="2"/>
              <a:buNone/>
              <a:defRPr/>
            </a:pPr>
            <a:r>
              <a:rPr lang="en-US" kern="0">
                <a:solidFill>
                  <a:sysClr val="windowText" lastClr="000000"/>
                </a:solidFill>
              </a:rPr>
              <a:t>   mencegah agar tubuh </a:t>
            </a:r>
          </a:p>
          <a:p>
            <a:pPr>
              <a:buFont typeface="Wingdings" pitchFamily="2" charset="2"/>
              <a:buNone/>
              <a:defRPr/>
            </a:pPr>
            <a:r>
              <a:rPr lang="en-US" kern="0">
                <a:solidFill>
                  <a:sysClr val="windowText" lastClr="000000"/>
                </a:solidFill>
              </a:rPr>
              <a:t>   tidak jatuh dengan </a:t>
            </a:r>
          </a:p>
          <a:p>
            <a:pPr>
              <a:buFont typeface="Wingdings" pitchFamily="2" charset="2"/>
              <a:buNone/>
              <a:defRPr/>
            </a:pPr>
            <a:r>
              <a:rPr lang="en-US" kern="0">
                <a:solidFill>
                  <a:sysClr val="windowText" lastClr="000000"/>
                </a:solidFill>
              </a:rPr>
              <a:t>   mempertahankan posisi </a:t>
            </a:r>
          </a:p>
          <a:p>
            <a:pPr>
              <a:buFont typeface="Wingdings" pitchFamily="2" charset="2"/>
              <a:buNone/>
              <a:defRPr/>
            </a:pPr>
            <a:r>
              <a:rPr lang="en-US" kern="0">
                <a:solidFill>
                  <a:sysClr val="windowText" lastClr="000000"/>
                </a:solidFill>
              </a:rPr>
              <a:t>   tubuh dan titik tumpu </a:t>
            </a:r>
          </a:p>
          <a:p>
            <a:pPr>
              <a:buFont typeface="Wingdings" pitchFamily="2" charset="2"/>
              <a:buNone/>
              <a:defRPr/>
            </a:pPr>
            <a:r>
              <a:rPr lang="en-US" kern="0">
                <a:solidFill>
                  <a:sysClr val="windowText" lastClr="000000"/>
                </a:solidFill>
              </a:rPr>
              <a:t>   beban.</a:t>
            </a:r>
            <a:endParaRPr lang="en-US" kern="0">
              <a:solidFill>
                <a:sysClr val="windowText" lastClr="000000"/>
              </a:solidFill>
              <a:sym typeface="Wingdings" pitchFamily="2" charset="2"/>
            </a:endParaRPr>
          </a:p>
          <a:p>
            <a:pPr>
              <a:buFont typeface="Wingdings" pitchFamily="2" charset="2"/>
              <a:buNone/>
              <a:defRPr/>
            </a:pPr>
            <a:endParaRPr lang="en-US" kern="0" dirty="0">
              <a:solidFill>
                <a:sysClr val="windowText" lastClr="000000"/>
              </a:solidFill>
            </a:endParaRPr>
          </a:p>
        </p:txBody>
      </p:sp>
      <p:pic>
        <p:nvPicPr>
          <p:cNvPr id="4" name="Picture 4">
            <a:extLst>
              <a:ext uri="{FF2B5EF4-FFF2-40B4-BE49-F238E27FC236}">
                <a16:creationId xmlns:a16="http://schemas.microsoft.com/office/drawing/2014/main" id="{513DAD32-6075-4EC5-B9DA-1B9A983F0A6C}"/>
              </a:ext>
            </a:extLst>
          </p:cNvPr>
          <p:cNvPicPr>
            <a:picLocks noChangeAspect="1" noChangeArrowheads="1"/>
          </p:cNvPicPr>
          <p:nvPr/>
        </p:nvPicPr>
        <p:blipFill>
          <a:blip r:embed="rId3"/>
          <a:srcRect l="6383" t="5046" r="5319" b="4135"/>
          <a:stretch>
            <a:fillRect/>
          </a:stretch>
        </p:blipFill>
        <p:spPr bwMode="auto">
          <a:xfrm>
            <a:off x="5276850" y="685800"/>
            <a:ext cx="3409950" cy="5285567"/>
          </a:xfrm>
          <a:prstGeom prst="rect">
            <a:avLst/>
          </a:prstGeom>
          <a:noFill/>
          <a:ln w="9525">
            <a:solidFill>
              <a:srgbClr val="CC0000"/>
            </a:solidFill>
            <a:miter lim="800000"/>
            <a:headEnd/>
            <a:tailEnd/>
          </a:ln>
        </p:spPr>
      </p:pic>
    </p:spTree>
    <p:extLst>
      <p:ext uri="{BB962C8B-B14F-4D97-AF65-F5344CB8AC3E}">
        <p14:creationId xmlns:p14="http://schemas.microsoft.com/office/powerpoint/2010/main" val="2468676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5E31D83-47A0-4A54-84B6-566801CFC675}"/>
              </a:ext>
            </a:extLst>
          </p:cNvPr>
          <p:cNvSpPr txBox="1">
            <a:spLocks noChangeArrowheads="1"/>
          </p:cNvSpPr>
          <p:nvPr/>
        </p:nvSpPr>
        <p:spPr>
          <a:xfrm>
            <a:off x="0" y="277813"/>
            <a:ext cx="9144000" cy="1143000"/>
          </a:xfrm>
          <a:prstGeom prst="rect">
            <a:avLst/>
          </a:prstGeom>
        </p:spPr>
        <p:txBody>
          <a:bodyPr/>
          <a:lstStyle>
            <a:lvl1pPr>
              <a:defRPr>
                <a:latin typeface="+mj-lt"/>
                <a:ea typeface="+mj-ea"/>
                <a:cs typeface="+mj-cs"/>
              </a:defRPr>
            </a:lvl1pPr>
          </a:lstStyle>
          <a:p>
            <a:pPr>
              <a:defRPr/>
            </a:pPr>
            <a:r>
              <a:rPr lang="en-US" sz="2800" b="1" kern="0" dirty="0" err="1">
                <a:solidFill>
                  <a:sysClr val="windowText" lastClr="000000"/>
                </a:solidFill>
              </a:rPr>
              <a:t>Refleks</a:t>
            </a:r>
            <a:r>
              <a:rPr lang="en-US" sz="2800" b="1" kern="0" dirty="0">
                <a:solidFill>
                  <a:sysClr val="windowText" lastClr="000000"/>
                </a:solidFill>
              </a:rPr>
              <a:t> </a:t>
            </a:r>
            <a:r>
              <a:rPr lang="en-US" sz="2800" b="1" kern="0" dirty="0" err="1">
                <a:solidFill>
                  <a:sysClr val="windowText" lastClr="000000"/>
                </a:solidFill>
              </a:rPr>
              <a:t>Vestibulo</a:t>
            </a:r>
            <a:r>
              <a:rPr lang="en-US" sz="2800" b="1" kern="0" dirty="0">
                <a:solidFill>
                  <a:sysClr val="windowText" lastClr="000000"/>
                </a:solidFill>
              </a:rPr>
              <a:t>-Spinal (VSR)</a:t>
            </a:r>
          </a:p>
        </p:txBody>
      </p:sp>
      <p:sp>
        <p:nvSpPr>
          <p:cNvPr id="3" name="Rectangle 3">
            <a:extLst>
              <a:ext uri="{FF2B5EF4-FFF2-40B4-BE49-F238E27FC236}">
                <a16:creationId xmlns:a16="http://schemas.microsoft.com/office/drawing/2014/main" id="{72B8967E-85ED-4B2D-9B17-5B7AED443E13}"/>
              </a:ext>
            </a:extLst>
          </p:cNvPr>
          <p:cNvSpPr txBox="1">
            <a:spLocks noChangeArrowheads="1"/>
          </p:cNvSpPr>
          <p:nvPr/>
        </p:nvSpPr>
        <p:spPr>
          <a:xfrm>
            <a:off x="304800" y="1524000"/>
            <a:ext cx="3962400" cy="51054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defRPr/>
            </a:pPr>
            <a:r>
              <a:rPr lang="en-US" sz="2800" kern="0">
                <a:solidFill>
                  <a:sysClr val="windowText" lastClr="000000"/>
                </a:solidFill>
              </a:rPr>
              <a:t>VSR:</a:t>
            </a:r>
          </a:p>
          <a:p>
            <a:pPr lvl="1">
              <a:lnSpc>
                <a:spcPct val="90000"/>
              </a:lnSpc>
              <a:defRPr/>
            </a:pPr>
            <a:r>
              <a:rPr lang="en-US" sz="2400" kern="0">
                <a:solidFill>
                  <a:sysClr val="windowText" lastClr="000000"/>
                </a:solidFill>
              </a:rPr>
              <a:t>Membantu stabilitas postur</a:t>
            </a:r>
          </a:p>
          <a:p>
            <a:pPr lvl="1">
              <a:lnSpc>
                <a:spcPct val="90000"/>
              </a:lnSpc>
              <a:defRPr/>
            </a:pPr>
            <a:r>
              <a:rPr lang="en-US" sz="2400" kern="0">
                <a:solidFill>
                  <a:sysClr val="windowText" lastClr="000000"/>
                </a:solidFill>
              </a:rPr>
              <a:t>Dapat terjadi secara </a:t>
            </a:r>
          </a:p>
          <a:p>
            <a:pPr lvl="2">
              <a:lnSpc>
                <a:spcPct val="90000"/>
              </a:lnSpc>
              <a:defRPr/>
            </a:pPr>
            <a:r>
              <a:rPr lang="en-US" sz="2000" kern="0">
                <a:solidFill>
                  <a:sysClr val="windowText" lastClr="000000"/>
                </a:solidFill>
              </a:rPr>
              <a:t>Volunter:</a:t>
            </a:r>
          </a:p>
          <a:p>
            <a:pPr lvl="3">
              <a:lnSpc>
                <a:spcPct val="90000"/>
              </a:lnSpc>
              <a:defRPr/>
            </a:pPr>
            <a:r>
              <a:rPr lang="en-US" kern="0">
                <a:solidFill>
                  <a:sysClr val="windowText" lastClr="000000"/>
                </a:solidFill>
              </a:rPr>
              <a:t>Memindahkan tumpuan dari pusat gravitasi (b), meraih obyek (c)</a:t>
            </a:r>
          </a:p>
          <a:p>
            <a:pPr lvl="2">
              <a:lnSpc>
                <a:spcPct val="90000"/>
              </a:lnSpc>
              <a:defRPr/>
            </a:pPr>
            <a:r>
              <a:rPr lang="en-US" sz="2000" kern="0">
                <a:solidFill>
                  <a:sysClr val="windowText" lastClr="000000"/>
                </a:solidFill>
              </a:rPr>
              <a:t>Involunter:</a:t>
            </a:r>
          </a:p>
          <a:p>
            <a:pPr lvl="3">
              <a:lnSpc>
                <a:spcPct val="90000"/>
              </a:lnSpc>
              <a:defRPr/>
            </a:pPr>
            <a:r>
              <a:rPr lang="en-US" kern="0">
                <a:solidFill>
                  <a:sysClr val="windowText" lastClr="000000"/>
                </a:solidFill>
              </a:rPr>
              <a:t>Ankle strategy (A)</a:t>
            </a:r>
          </a:p>
          <a:p>
            <a:pPr lvl="3">
              <a:lnSpc>
                <a:spcPct val="90000"/>
              </a:lnSpc>
              <a:defRPr/>
            </a:pPr>
            <a:r>
              <a:rPr lang="en-US" kern="0">
                <a:solidFill>
                  <a:sysClr val="windowText" lastClr="000000"/>
                </a:solidFill>
              </a:rPr>
              <a:t>Hip strategy (B)</a:t>
            </a:r>
          </a:p>
          <a:p>
            <a:pPr lvl="3">
              <a:lnSpc>
                <a:spcPct val="90000"/>
              </a:lnSpc>
              <a:defRPr/>
            </a:pPr>
            <a:r>
              <a:rPr lang="en-US" kern="0">
                <a:solidFill>
                  <a:sysClr val="windowText" lastClr="000000"/>
                </a:solidFill>
              </a:rPr>
              <a:t>Suspensatory strategy (C)</a:t>
            </a:r>
          </a:p>
          <a:p>
            <a:pPr lvl="3">
              <a:lnSpc>
                <a:spcPct val="90000"/>
              </a:lnSpc>
              <a:defRPr/>
            </a:pPr>
            <a:r>
              <a:rPr lang="en-US" kern="0">
                <a:solidFill>
                  <a:sysClr val="windowText" lastClr="000000"/>
                </a:solidFill>
              </a:rPr>
              <a:t>Stepping stratgy (D)</a:t>
            </a:r>
            <a:endParaRPr lang="en-US" kern="0" dirty="0">
              <a:solidFill>
                <a:sysClr val="windowText" lastClr="000000"/>
              </a:solidFill>
            </a:endParaRPr>
          </a:p>
        </p:txBody>
      </p:sp>
      <p:grpSp>
        <p:nvGrpSpPr>
          <p:cNvPr id="4" name="Group 5">
            <a:extLst>
              <a:ext uri="{FF2B5EF4-FFF2-40B4-BE49-F238E27FC236}">
                <a16:creationId xmlns:a16="http://schemas.microsoft.com/office/drawing/2014/main" id="{FD594FA9-0570-4B53-B4A0-4DB55D47DCD0}"/>
              </a:ext>
            </a:extLst>
          </p:cNvPr>
          <p:cNvGrpSpPr>
            <a:grpSpLocks/>
          </p:cNvGrpSpPr>
          <p:nvPr/>
        </p:nvGrpSpPr>
        <p:grpSpPr bwMode="auto">
          <a:xfrm>
            <a:off x="5050940" y="609600"/>
            <a:ext cx="4057650" cy="2305050"/>
            <a:chOff x="2676" y="948"/>
            <a:chExt cx="2028" cy="1265"/>
          </a:xfrm>
        </p:grpSpPr>
        <p:pic>
          <p:nvPicPr>
            <p:cNvPr id="5" name="Picture 6">
              <a:extLst>
                <a:ext uri="{FF2B5EF4-FFF2-40B4-BE49-F238E27FC236}">
                  <a16:creationId xmlns:a16="http://schemas.microsoft.com/office/drawing/2014/main" id="{DEFBC2FF-44A3-4209-8200-780665E4210F}"/>
                </a:ext>
              </a:extLst>
            </p:cNvPr>
            <p:cNvPicPr>
              <a:picLocks noChangeAspect="1" noChangeArrowheads="1"/>
            </p:cNvPicPr>
            <p:nvPr/>
          </p:nvPicPr>
          <p:blipFill>
            <a:blip r:embed="rId2"/>
            <a:srcRect/>
            <a:stretch>
              <a:fillRect/>
            </a:stretch>
          </p:blipFill>
          <p:spPr bwMode="auto">
            <a:xfrm>
              <a:off x="2676" y="948"/>
              <a:ext cx="1980" cy="1265"/>
            </a:xfrm>
            <a:prstGeom prst="rect">
              <a:avLst/>
            </a:prstGeom>
            <a:noFill/>
            <a:ln w="9525">
              <a:noFill/>
              <a:miter lim="800000"/>
              <a:headEnd/>
              <a:tailEnd/>
            </a:ln>
          </p:spPr>
        </p:pic>
        <p:sp>
          <p:nvSpPr>
            <p:cNvPr id="6" name="Text Box 7">
              <a:extLst>
                <a:ext uri="{FF2B5EF4-FFF2-40B4-BE49-F238E27FC236}">
                  <a16:creationId xmlns:a16="http://schemas.microsoft.com/office/drawing/2014/main" id="{A99868DB-ADED-420B-9837-FBF85111279A}"/>
                </a:ext>
              </a:extLst>
            </p:cNvPr>
            <p:cNvSpPr txBox="1">
              <a:spLocks noChangeArrowheads="1"/>
            </p:cNvSpPr>
            <p:nvPr/>
          </p:nvSpPr>
          <p:spPr bwMode="auto">
            <a:xfrm>
              <a:off x="3744" y="1872"/>
              <a:ext cx="240" cy="202"/>
            </a:xfrm>
            <a:prstGeom prst="rect">
              <a:avLst/>
            </a:prstGeom>
            <a:noFill/>
            <a:ln w="12700" cap="sq" algn="ctr">
              <a:noFill/>
              <a:miter lim="800000"/>
              <a:headEnd/>
              <a:tailEnd/>
            </a:ln>
          </p:spPr>
          <p:txBody>
            <a:bodyPr>
              <a:spAutoFit/>
            </a:bodyPr>
            <a:lstStyle/>
            <a:p>
              <a:pPr algn="l" eaLnBrk="0" hangingPunct="0">
                <a:spcBef>
                  <a:spcPct val="50000"/>
                </a:spcBef>
              </a:pPr>
              <a:r>
                <a:rPr lang="en-US">
                  <a:solidFill>
                    <a:srgbClr val="000000"/>
                  </a:solidFill>
                </a:rPr>
                <a:t>b</a:t>
              </a:r>
            </a:p>
          </p:txBody>
        </p:sp>
        <p:sp>
          <p:nvSpPr>
            <p:cNvPr id="7" name="Text Box 8">
              <a:extLst>
                <a:ext uri="{FF2B5EF4-FFF2-40B4-BE49-F238E27FC236}">
                  <a16:creationId xmlns:a16="http://schemas.microsoft.com/office/drawing/2014/main" id="{E8C76AFB-89CF-4A0C-8343-43EBEE12D1BF}"/>
                </a:ext>
              </a:extLst>
            </p:cNvPr>
            <p:cNvSpPr txBox="1">
              <a:spLocks noChangeArrowheads="1"/>
            </p:cNvSpPr>
            <p:nvPr/>
          </p:nvSpPr>
          <p:spPr bwMode="auto">
            <a:xfrm>
              <a:off x="4464" y="1881"/>
              <a:ext cx="240" cy="201"/>
            </a:xfrm>
            <a:prstGeom prst="rect">
              <a:avLst/>
            </a:prstGeom>
            <a:noFill/>
            <a:ln w="12700" cap="sq" algn="ctr">
              <a:noFill/>
              <a:miter lim="800000"/>
              <a:headEnd/>
              <a:tailEnd/>
            </a:ln>
          </p:spPr>
          <p:txBody>
            <a:bodyPr>
              <a:spAutoFit/>
            </a:bodyPr>
            <a:lstStyle/>
            <a:p>
              <a:pPr algn="l" eaLnBrk="0" hangingPunct="0">
                <a:spcBef>
                  <a:spcPct val="50000"/>
                </a:spcBef>
              </a:pPr>
              <a:r>
                <a:rPr lang="en-US">
                  <a:solidFill>
                    <a:srgbClr val="000000"/>
                  </a:solidFill>
                </a:rPr>
                <a:t>c</a:t>
              </a:r>
            </a:p>
          </p:txBody>
        </p:sp>
        <p:sp>
          <p:nvSpPr>
            <p:cNvPr id="8" name="Text Box 9">
              <a:extLst>
                <a:ext uri="{FF2B5EF4-FFF2-40B4-BE49-F238E27FC236}">
                  <a16:creationId xmlns:a16="http://schemas.microsoft.com/office/drawing/2014/main" id="{61F7DEA3-6C80-44CC-9874-4EDF10654A68}"/>
                </a:ext>
              </a:extLst>
            </p:cNvPr>
            <p:cNvSpPr txBox="1">
              <a:spLocks noChangeArrowheads="1"/>
            </p:cNvSpPr>
            <p:nvPr/>
          </p:nvSpPr>
          <p:spPr bwMode="auto">
            <a:xfrm>
              <a:off x="3168" y="1872"/>
              <a:ext cx="240" cy="202"/>
            </a:xfrm>
            <a:prstGeom prst="rect">
              <a:avLst/>
            </a:prstGeom>
            <a:noFill/>
            <a:ln w="12700" cap="sq" algn="ctr">
              <a:noFill/>
              <a:miter lim="800000"/>
              <a:headEnd/>
              <a:tailEnd/>
            </a:ln>
          </p:spPr>
          <p:txBody>
            <a:bodyPr>
              <a:spAutoFit/>
            </a:bodyPr>
            <a:lstStyle/>
            <a:p>
              <a:pPr algn="l" eaLnBrk="0" hangingPunct="0">
                <a:spcBef>
                  <a:spcPct val="50000"/>
                </a:spcBef>
              </a:pPr>
              <a:r>
                <a:rPr lang="en-US">
                  <a:solidFill>
                    <a:srgbClr val="000000"/>
                  </a:solidFill>
                </a:rPr>
                <a:t>a</a:t>
              </a:r>
            </a:p>
          </p:txBody>
        </p:sp>
      </p:grpSp>
      <p:pic>
        <p:nvPicPr>
          <p:cNvPr id="9" name="Picture 4">
            <a:extLst>
              <a:ext uri="{FF2B5EF4-FFF2-40B4-BE49-F238E27FC236}">
                <a16:creationId xmlns:a16="http://schemas.microsoft.com/office/drawing/2014/main" id="{9B054BA1-B077-4C02-9379-41E7BA6DB239}"/>
              </a:ext>
            </a:extLst>
          </p:cNvPr>
          <p:cNvPicPr>
            <a:picLocks noChangeAspect="1" noChangeArrowheads="1"/>
          </p:cNvPicPr>
          <p:nvPr/>
        </p:nvPicPr>
        <p:blipFill>
          <a:blip r:embed="rId3"/>
          <a:srcRect/>
          <a:stretch>
            <a:fillRect/>
          </a:stretch>
        </p:blipFill>
        <p:spPr bwMode="auto">
          <a:xfrm>
            <a:off x="5334000" y="3266757"/>
            <a:ext cx="3505200" cy="2909888"/>
          </a:xfrm>
          <a:prstGeom prst="rect">
            <a:avLst/>
          </a:prstGeom>
          <a:noFill/>
          <a:ln w="9525">
            <a:noFill/>
            <a:miter lim="800000"/>
            <a:headEnd/>
            <a:tailEnd/>
          </a:ln>
        </p:spPr>
      </p:pic>
    </p:spTree>
    <p:extLst>
      <p:ext uri="{BB962C8B-B14F-4D97-AF65-F5344CB8AC3E}">
        <p14:creationId xmlns:p14="http://schemas.microsoft.com/office/powerpoint/2010/main" val="438860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E734C93-90D3-437E-B1E3-05804F7514C9}"/>
              </a:ext>
            </a:extLst>
          </p:cNvPr>
          <p:cNvSpPr txBox="1">
            <a:spLocks noChangeArrowheads="1"/>
          </p:cNvSpPr>
          <p:nvPr/>
        </p:nvSpPr>
        <p:spPr>
          <a:xfrm>
            <a:off x="0" y="620713"/>
            <a:ext cx="9144000" cy="1143000"/>
          </a:xfrm>
          <a:prstGeom prst="rect">
            <a:avLst/>
          </a:prstGeom>
        </p:spPr>
        <p:txBody>
          <a:bodyPr/>
          <a:lstStyle>
            <a:lvl1pPr>
              <a:defRPr>
                <a:latin typeface="+mj-lt"/>
                <a:ea typeface="+mj-ea"/>
                <a:cs typeface="+mj-cs"/>
              </a:defRPr>
            </a:lvl1pPr>
          </a:lstStyle>
          <a:p>
            <a:pPr>
              <a:defRPr/>
            </a:pPr>
            <a:r>
              <a:rPr lang="en-US" sz="2800" b="1" kern="0" dirty="0" err="1">
                <a:solidFill>
                  <a:sysClr val="windowText" lastClr="000000"/>
                </a:solidFill>
              </a:rPr>
              <a:t>Refleks</a:t>
            </a:r>
            <a:r>
              <a:rPr lang="en-US" sz="2800" b="1" kern="0" dirty="0">
                <a:solidFill>
                  <a:sysClr val="windowText" lastClr="000000"/>
                </a:solidFill>
              </a:rPr>
              <a:t> </a:t>
            </a:r>
            <a:r>
              <a:rPr lang="en-US" sz="2800" b="1" kern="0" dirty="0" err="1">
                <a:solidFill>
                  <a:sysClr val="windowText" lastClr="000000"/>
                </a:solidFill>
              </a:rPr>
              <a:t>Vestibulo-Kolik</a:t>
            </a:r>
            <a:r>
              <a:rPr lang="en-US" sz="2800" b="1" kern="0" dirty="0">
                <a:solidFill>
                  <a:sysClr val="windowText" lastClr="000000"/>
                </a:solidFill>
              </a:rPr>
              <a:t> (VCR)</a:t>
            </a:r>
          </a:p>
        </p:txBody>
      </p:sp>
      <p:sp>
        <p:nvSpPr>
          <p:cNvPr id="3" name="Rectangle 3">
            <a:extLst>
              <a:ext uri="{FF2B5EF4-FFF2-40B4-BE49-F238E27FC236}">
                <a16:creationId xmlns:a16="http://schemas.microsoft.com/office/drawing/2014/main" id="{B75F9095-15CC-48C0-94E7-4F812C4DFC12}"/>
              </a:ext>
            </a:extLst>
          </p:cNvPr>
          <p:cNvSpPr txBox="1">
            <a:spLocks noChangeArrowheads="1"/>
          </p:cNvSpPr>
          <p:nvPr/>
        </p:nvSpPr>
        <p:spPr>
          <a:xfrm>
            <a:off x="179388" y="2349500"/>
            <a:ext cx="4495800" cy="33528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sv-SE" altLang="ko-KR" kern="0">
                <a:solidFill>
                  <a:sysClr val="windowText" lastClr="000000"/>
                </a:solidFill>
                <a:ea typeface="굴림" charset="-127"/>
              </a:rPr>
              <a:t>reaksi otot leher dalam usaha untuk mempertahankan atau menstabilkan kepala</a:t>
            </a:r>
            <a:r>
              <a:rPr lang="en-US" altLang="ko-KR" kern="0">
                <a:solidFill>
                  <a:sysClr val="windowText" lastClr="000000"/>
                </a:solidFill>
                <a:ea typeface="굴림" charset="-127"/>
              </a:rPr>
              <a:t> </a:t>
            </a:r>
            <a:endParaRPr lang="en-US" kern="0" dirty="0">
              <a:solidFill>
                <a:sysClr val="windowText" lastClr="000000"/>
              </a:solidFill>
            </a:endParaRPr>
          </a:p>
        </p:txBody>
      </p:sp>
      <p:pic>
        <p:nvPicPr>
          <p:cNvPr id="4" name="Picture 4" descr="reflex001">
            <a:extLst>
              <a:ext uri="{FF2B5EF4-FFF2-40B4-BE49-F238E27FC236}">
                <a16:creationId xmlns:a16="http://schemas.microsoft.com/office/drawing/2014/main" id="{170746D5-ED5A-4C60-B6FF-804796A71269}"/>
              </a:ext>
            </a:extLst>
          </p:cNvPr>
          <p:cNvPicPr>
            <a:picLocks noChangeAspect="1" noChangeArrowheads="1"/>
          </p:cNvPicPr>
          <p:nvPr/>
        </p:nvPicPr>
        <p:blipFill>
          <a:blip r:embed="rId2">
            <a:lum bright="6000" contrast="54000"/>
          </a:blip>
          <a:srcRect l="3448" t="2327" r="48276"/>
          <a:stretch>
            <a:fillRect/>
          </a:stretch>
        </p:blipFill>
        <p:spPr bwMode="auto">
          <a:xfrm>
            <a:off x="4649788" y="1016794"/>
            <a:ext cx="3889375" cy="4824412"/>
          </a:xfrm>
          <a:prstGeom prst="rect">
            <a:avLst/>
          </a:prstGeom>
          <a:noFill/>
          <a:ln w="9525">
            <a:noFill/>
            <a:miter lim="800000"/>
            <a:headEnd/>
            <a:tailEnd/>
          </a:ln>
        </p:spPr>
      </p:pic>
    </p:spTree>
    <p:extLst>
      <p:ext uri="{BB962C8B-B14F-4D97-AF65-F5344CB8AC3E}">
        <p14:creationId xmlns:p14="http://schemas.microsoft.com/office/powerpoint/2010/main" val="2851718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EEC680-AD7F-4154-A103-BA8183AE708C}"/>
              </a:ext>
            </a:extLst>
          </p:cNvPr>
          <p:cNvSpPr txBox="1">
            <a:spLocks noChangeArrowheads="1"/>
          </p:cNvSpPr>
          <p:nvPr/>
        </p:nvSpPr>
        <p:spPr>
          <a:xfrm>
            <a:off x="0" y="714356"/>
            <a:ext cx="9144000" cy="908050"/>
          </a:xfrm>
          <a:prstGeom prst="rect">
            <a:avLst/>
          </a:prstGeom>
        </p:spPr>
        <p:txBody>
          <a:bodyPr/>
          <a:lstStyle>
            <a:lvl1pPr>
              <a:defRPr>
                <a:latin typeface="+mj-lt"/>
                <a:ea typeface="+mj-ea"/>
                <a:cs typeface="+mj-cs"/>
              </a:defRPr>
            </a:lvl1pPr>
          </a:lstStyle>
          <a:p>
            <a:pPr algn="ctr">
              <a:defRPr/>
            </a:pPr>
            <a:r>
              <a:rPr lang="en-US" sz="3600" b="1" kern="0" dirty="0">
                <a:solidFill>
                  <a:sysClr val="windowText" lastClr="000000"/>
                </a:solidFill>
              </a:rPr>
              <a:t>PURSUIT, VESTIBULER &amp; OPTOKINETIK</a:t>
            </a:r>
          </a:p>
        </p:txBody>
      </p:sp>
      <p:sp>
        <p:nvSpPr>
          <p:cNvPr id="3" name="Rectangle 5">
            <a:extLst>
              <a:ext uri="{FF2B5EF4-FFF2-40B4-BE49-F238E27FC236}">
                <a16:creationId xmlns:a16="http://schemas.microsoft.com/office/drawing/2014/main" id="{9E0776E6-3FDE-43A3-8D0A-AE02A95E43B9}"/>
              </a:ext>
            </a:extLst>
          </p:cNvPr>
          <p:cNvSpPr txBox="1">
            <a:spLocks noChangeArrowheads="1"/>
          </p:cNvSpPr>
          <p:nvPr/>
        </p:nvSpPr>
        <p:spPr>
          <a:xfrm>
            <a:off x="0" y="1773238"/>
            <a:ext cx="4752975" cy="482441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lnSpc>
                <a:spcPct val="90000"/>
              </a:lnSpc>
              <a:buFont typeface="Arial" panose="020B0604020202020204" pitchFamily="34" charset="0"/>
              <a:buChar char="•"/>
              <a:defRPr/>
            </a:pPr>
            <a:r>
              <a:rPr lang="en-US" sz="2400" kern="0" dirty="0" err="1">
                <a:solidFill>
                  <a:srgbClr val="002060"/>
                </a:solidFill>
              </a:rPr>
              <a:t>Sistem</a:t>
            </a:r>
            <a:r>
              <a:rPr lang="en-US" sz="2400" kern="0" dirty="0">
                <a:solidFill>
                  <a:srgbClr val="002060"/>
                </a:solidFill>
              </a:rPr>
              <a:t> pursuit </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menstabilkan</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bayangan</a:t>
            </a:r>
            <a:r>
              <a:rPr lang="en-US" sz="2400" kern="0" dirty="0">
                <a:solidFill>
                  <a:sysClr val="windowText" lastClr="000000"/>
                </a:solidFill>
                <a:sym typeface="Wingdings" pitchFamily="2" charset="2"/>
              </a:rPr>
              <a:t> di retina </a:t>
            </a:r>
            <a:r>
              <a:rPr lang="en-US" sz="2400" kern="0" dirty="0" err="1">
                <a:solidFill>
                  <a:sysClr val="windowText" lastClr="000000"/>
                </a:solidFill>
                <a:sym typeface="Wingdings" pitchFamily="2" charset="2"/>
              </a:rPr>
              <a:t>ketika</a:t>
            </a:r>
            <a:r>
              <a:rPr lang="en-US" sz="2400" kern="0" dirty="0">
                <a:solidFill>
                  <a:sysClr val="windowText" lastClr="000000"/>
                </a:solidFill>
                <a:sym typeface="Wingdings" pitchFamily="2" charset="2"/>
              </a:rPr>
              <a:t> target </a:t>
            </a:r>
            <a:r>
              <a:rPr lang="en-US" sz="2400" kern="0" dirty="0" err="1">
                <a:solidFill>
                  <a:sysClr val="windowText" lastClr="000000"/>
                </a:solidFill>
                <a:sym typeface="Wingdings" pitchFamily="2" charset="2"/>
              </a:rPr>
              <a:t>bergerak</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tapi</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tidak</a:t>
            </a:r>
            <a:r>
              <a:rPr lang="en-US" sz="2400" kern="0" dirty="0">
                <a:solidFill>
                  <a:sysClr val="windowText" lastClr="000000"/>
                </a:solidFill>
                <a:sym typeface="Wingdings" pitchFamily="2" charset="2"/>
              </a:rPr>
              <a:t> pada </a:t>
            </a:r>
            <a:r>
              <a:rPr lang="en-US" sz="2400" kern="0" dirty="0" err="1">
                <a:solidFill>
                  <a:sysClr val="windowText" lastClr="000000"/>
                </a:solidFill>
                <a:sym typeface="Wingdings" pitchFamily="2" charset="2"/>
              </a:rPr>
              <a:t>saat</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kepala</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bergerak</a:t>
            </a:r>
            <a:endParaRPr lang="en-US" sz="2400" kern="0" dirty="0">
              <a:solidFill>
                <a:sysClr val="windowText" lastClr="000000"/>
              </a:solidFill>
              <a:sym typeface="Wingdings" pitchFamily="2" charset="2"/>
            </a:endParaRPr>
          </a:p>
          <a:p>
            <a:pPr marL="457200" indent="-457200">
              <a:lnSpc>
                <a:spcPct val="90000"/>
              </a:lnSpc>
              <a:buFont typeface="Arial" panose="020B0604020202020204" pitchFamily="34" charset="0"/>
              <a:buChar char="•"/>
              <a:defRPr/>
            </a:pPr>
            <a:r>
              <a:rPr lang="en-US" sz="2400" kern="0" dirty="0" err="1">
                <a:solidFill>
                  <a:srgbClr val="002060"/>
                </a:solidFill>
                <a:sym typeface="Wingdings" pitchFamily="2" charset="2"/>
              </a:rPr>
              <a:t>Vestibuler</a:t>
            </a:r>
            <a:r>
              <a:rPr lang="en-US" sz="2400" kern="0" dirty="0">
                <a:solidFill>
                  <a:srgbClr val="002060"/>
                </a:solidFill>
                <a:sym typeface="Wingdings" pitchFamily="2" charset="2"/>
              </a:rPr>
              <a:t> &amp; </a:t>
            </a:r>
            <a:r>
              <a:rPr lang="en-US" sz="2400" kern="0" dirty="0" err="1">
                <a:solidFill>
                  <a:srgbClr val="002060"/>
                </a:solidFill>
                <a:sym typeface="Wingdings" pitchFamily="2" charset="2"/>
              </a:rPr>
              <a:t>optokinetik</a:t>
            </a:r>
            <a:r>
              <a:rPr lang="en-US" sz="2400" kern="0" dirty="0">
                <a:solidFill>
                  <a:srgbClr val="002060"/>
                </a:solidFill>
                <a:sym typeface="Wingdings" pitchFamily="2" charset="2"/>
              </a:rPr>
              <a:t> </a:t>
            </a:r>
            <a:r>
              <a:rPr lang="en-US" sz="2400" kern="0" dirty="0">
                <a:solidFill>
                  <a:sysClr val="windowText" lastClr="000000"/>
                </a:solidFill>
                <a:sym typeface="Wingdings" pitchFamily="2" charset="2"/>
              </a:rPr>
              <a:t> pada </a:t>
            </a:r>
            <a:r>
              <a:rPr lang="en-US" sz="2400" kern="0" dirty="0" err="1">
                <a:solidFill>
                  <a:sysClr val="windowText" lastClr="000000"/>
                </a:solidFill>
                <a:sym typeface="Wingdings" pitchFamily="2" charset="2"/>
              </a:rPr>
              <a:t>saat</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kepala</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bergerak</a:t>
            </a:r>
            <a:endParaRPr lang="en-US" sz="2400" kern="0" dirty="0">
              <a:solidFill>
                <a:sysClr val="windowText" lastClr="000000"/>
              </a:solidFill>
              <a:sym typeface="Wingdings" pitchFamily="2" charset="2"/>
            </a:endParaRPr>
          </a:p>
          <a:p>
            <a:pPr marL="457200" indent="-457200">
              <a:lnSpc>
                <a:spcPct val="90000"/>
              </a:lnSpc>
              <a:buFont typeface="Arial" panose="020B0604020202020204" pitchFamily="34" charset="0"/>
              <a:buChar char="•"/>
              <a:defRPr/>
            </a:pPr>
            <a:r>
              <a:rPr lang="en-US" sz="2400" kern="0" dirty="0" err="1">
                <a:solidFill>
                  <a:srgbClr val="002060"/>
                </a:solidFill>
                <a:sym typeface="Wingdings" pitchFamily="2" charset="2"/>
              </a:rPr>
              <a:t>Vestibuler</a:t>
            </a:r>
            <a:r>
              <a:rPr lang="en-US" sz="2400" kern="0" dirty="0">
                <a:solidFill>
                  <a:sysClr val="windowText" lastClr="000000"/>
                </a:solidFill>
                <a:sym typeface="Wingdings" pitchFamily="2" charset="2"/>
              </a:rPr>
              <a:t>  </a:t>
            </a:r>
            <a:r>
              <a:rPr lang="en-US" sz="2400" kern="0" dirty="0" err="1">
                <a:solidFill>
                  <a:sysClr val="windowText" lastClr="000000"/>
                </a:solidFill>
                <a:sym typeface="Wingdings" pitchFamily="2" charset="2"/>
              </a:rPr>
              <a:t>kompensasi</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gerakan</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cepat</a:t>
            </a:r>
            <a:endParaRPr lang="en-US" sz="2400" kern="0" dirty="0">
              <a:solidFill>
                <a:sysClr val="windowText" lastClr="000000"/>
              </a:solidFill>
              <a:sym typeface="Wingdings" pitchFamily="2" charset="2"/>
            </a:endParaRPr>
          </a:p>
          <a:p>
            <a:pPr marL="457200" indent="-457200">
              <a:lnSpc>
                <a:spcPct val="90000"/>
              </a:lnSpc>
              <a:buFont typeface="Arial" panose="020B0604020202020204" pitchFamily="34" charset="0"/>
              <a:buChar char="•"/>
              <a:defRPr/>
            </a:pPr>
            <a:r>
              <a:rPr lang="en-US" sz="2400" kern="0" dirty="0" err="1">
                <a:solidFill>
                  <a:srgbClr val="002060"/>
                </a:solidFill>
                <a:sym typeface="Wingdings" pitchFamily="2" charset="2"/>
              </a:rPr>
              <a:t>Optokinetik</a:t>
            </a:r>
            <a:r>
              <a:rPr lang="en-US" sz="2400" kern="0" dirty="0">
                <a:solidFill>
                  <a:sysClr val="windowText" lastClr="000000"/>
                </a:solidFill>
                <a:sym typeface="Wingdings" pitchFamily="2" charset="2"/>
              </a:rPr>
              <a:t>  </a:t>
            </a:r>
            <a:r>
              <a:rPr lang="en-US" sz="2400" kern="0" dirty="0" err="1">
                <a:solidFill>
                  <a:sysClr val="windowText" lastClr="000000"/>
                </a:solidFill>
                <a:sym typeface="Wingdings" pitchFamily="2" charset="2"/>
              </a:rPr>
              <a:t>kompensasi</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gerakan</a:t>
            </a:r>
            <a:r>
              <a:rPr lang="en-US" sz="2400" kern="0" dirty="0">
                <a:solidFill>
                  <a:sysClr val="windowText" lastClr="000000"/>
                </a:solidFill>
                <a:sym typeface="Wingdings" pitchFamily="2" charset="2"/>
              </a:rPr>
              <a:t> </a:t>
            </a:r>
            <a:r>
              <a:rPr lang="en-US" sz="2400" kern="0" dirty="0" err="1">
                <a:solidFill>
                  <a:sysClr val="windowText" lastClr="000000"/>
                </a:solidFill>
                <a:sym typeface="Wingdings" pitchFamily="2" charset="2"/>
              </a:rPr>
              <a:t>lambat</a:t>
            </a:r>
            <a:endParaRPr lang="en-US" sz="2400" kern="0" dirty="0">
              <a:solidFill>
                <a:sysClr val="windowText" lastClr="000000"/>
              </a:solidFill>
              <a:sym typeface="Wingdings" pitchFamily="2" charset="2"/>
            </a:endParaRPr>
          </a:p>
          <a:p>
            <a:pPr marL="457200" indent="-457200">
              <a:lnSpc>
                <a:spcPct val="90000"/>
              </a:lnSpc>
              <a:buFont typeface="Arial" panose="020B0604020202020204" pitchFamily="34" charset="0"/>
              <a:buChar char="•"/>
              <a:defRPr/>
            </a:pPr>
            <a:endParaRPr lang="en-US" sz="2400" kern="0" dirty="0">
              <a:solidFill>
                <a:sysClr val="windowText" lastClr="000000"/>
              </a:solidFill>
            </a:endParaRPr>
          </a:p>
        </p:txBody>
      </p:sp>
      <p:pic>
        <p:nvPicPr>
          <p:cNvPr id="4" name="Picture 7" descr="pursuit system001">
            <a:extLst>
              <a:ext uri="{FF2B5EF4-FFF2-40B4-BE49-F238E27FC236}">
                <a16:creationId xmlns:a16="http://schemas.microsoft.com/office/drawing/2014/main" id="{8EBB0F8E-DD4C-404F-A34C-5F6DFEAE2D48}"/>
              </a:ext>
            </a:extLst>
          </p:cNvPr>
          <p:cNvPicPr>
            <a:picLocks noChangeAspect="1" noChangeArrowheads="1"/>
          </p:cNvPicPr>
          <p:nvPr/>
        </p:nvPicPr>
        <p:blipFill>
          <a:blip r:embed="rId2"/>
          <a:stretch>
            <a:fillRect/>
          </a:stretch>
        </p:blipFill>
        <p:spPr>
          <a:xfrm>
            <a:off x="4649488" y="1668818"/>
            <a:ext cx="4036024" cy="4393488"/>
          </a:xfrm>
          <a:prstGeom prst="rect">
            <a:avLst/>
          </a:prstGeom>
          <a:noFill/>
        </p:spPr>
      </p:pic>
    </p:spTree>
    <p:extLst>
      <p:ext uri="{BB962C8B-B14F-4D97-AF65-F5344CB8AC3E}">
        <p14:creationId xmlns:p14="http://schemas.microsoft.com/office/powerpoint/2010/main" val="2489432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E808ED-13EC-4328-ABC7-2F76ADEEE043}"/>
              </a:ext>
            </a:extLst>
          </p:cNvPr>
          <p:cNvSpPr txBox="1">
            <a:spLocks noChangeArrowheads="1"/>
          </p:cNvSpPr>
          <p:nvPr/>
        </p:nvSpPr>
        <p:spPr>
          <a:xfrm>
            <a:off x="0" y="357166"/>
            <a:ext cx="9144000" cy="1143000"/>
          </a:xfrm>
          <a:prstGeom prst="rect">
            <a:avLst/>
          </a:prstGeom>
        </p:spPr>
        <p:txBody>
          <a:bodyPr>
            <a:normAutofit fontScale="97500"/>
          </a:bodyPr>
          <a:lstStyle>
            <a:lvl1pPr>
              <a:defRPr>
                <a:latin typeface="+mj-lt"/>
                <a:ea typeface="+mj-ea"/>
                <a:cs typeface="+mj-cs"/>
              </a:defRPr>
            </a:lvl1pPr>
          </a:lstStyle>
          <a:p>
            <a:pPr algn="ctr">
              <a:defRPr/>
            </a:pPr>
            <a:r>
              <a:rPr lang="en-US" sz="2800" b="1" kern="0" dirty="0">
                <a:solidFill>
                  <a:sysClr val="windowText" lastClr="000000"/>
                </a:solidFill>
              </a:rPr>
              <a:t>PENANGANAN GANGGUAN KESEIMBANGAN</a:t>
            </a:r>
          </a:p>
        </p:txBody>
      </p:sp>
      <p:sp>
        <p:nvSpPr>
          <p:cNvPr id="3" name="Rectangle 3">
            <a:extLst>
              <a:ext uri="{FF2B5EF4-FFF2-40B4-BE49-F238E27FC236}">
                <a16:creationId xmlns:a16="http://schemas.microsoft.com/office/drawing/2014/main" id="{4A9C0F17-7236-4693-B0D8-4235360D649C}"/>
              </a:ext>
            </a:extLst>
          </p:cNvPr>
          <p:cNvSpPr txBox="1">
            <a:spLocks noChangeArrowheads="1"/>
          </p:cNvSpPr>
          <p:nvPr/>
        </p:nvSpPr>
        <p:spPr>
          <a:xfrm>
            <a:off x="535623" y="2057400"/>
            <a:ext cx="8643937" cy="33528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90000"/>
              </a:lnSpc>
              <a:buFont typeface="Arial" panose="020B0604020202020204" pitchFamily="34" charset="0"/>
              <a:buChar char="•"/>
              <a:defRPr/>
            </a:pPr>
            <a:r>
              <a:rPr lang="en-US" sz="2000" kern="0" dirty="0" err="1">
                <a:solidFill>
                  <a:sysClr val="windowText" lastClr="000000"/>
                </a:solidFill>
              </a:rPr>
              <a:t>Tergantung</a:t>
            </a:r>
            <a:r>
              <a:rPr lang="en-US" sz="2000" kern="0" dirty="0">
                <a:solidFill>
                  <a:sysClr val="windowText" lastClr="000000"/>
                </a:solidFill>
              </a:rPr>
              <a:t> </a:t>
            </a:r>
            <a:r>
              <a:rPr lang="en-US" sz="2000" kern="0" dirty="0" err="1">
                <a:solidFill>
                  <a:sysClr val="windowText" lastClr="000000"/>
                </a:solidFill>
              </a:rPr>
              <a:t>dari</a:t>
            </a:r>
            <a:r>
              <a:rPr lang="en-US" sz="2000" kern="0" dirty="0">
                <a:solidFill>
                  <a:sysClr val="windowText" lastClr="000000"/>
                </a:solidFill>
              </a:rPr>
              <a:t> </a:t>
            </a:r>
            <a:r>
              <a:rPr lang="en-US" sz="2000" kern="0" dirty="0" err="1">
                <a:solidFill>
                  <a:sysClr val="windowText" lastClr="000000"/>
                </a:solidFill>
              </a:rPr>
              <a:t>fungsi</a:t>
            </a:r>
            <a:r>
              <a:rPr lang="en-US" sz="2000" kern="0" dirty="0">
                <a:solidFill>
                  <a:sysClr val="windowText" lastClr="000000"/>
                </a:solidFill>
              </a:rPr>
              <a:t> yang </a:t>
            </a:r>
            <a:r>
              <a:rPr lang="en-US" sz="2000" kern="0" dirty="0" err="1">
                <a:solidFill>
                  <a:sysClr val="windowText" lastClr="000000"/>
                </a:solidFill>
              </a:rPr>
              <a:t>terganggu</a:t>
            </a:r>
            <a:r>
              <a:rPr lang="en-US" sz="2000" kern="0" dirty="0">
                <a:solidFill>
                  <a:sysClr val="windowText" lastClr="000000"/>
                </a:solidFill>
              </a:rPr>
              <a:t> dan </a:t>
            </a:r>
            <a:r>
              <a:rPr lang="en-US" sz="2000" kern="0" dirty="0" err="1">
                <a:solidFill>
                  <a:sysClr val="windowText" lastClr="000000"/>
                </a:solidFill>
              </a:rPr>
              <a:t>penyebabnya</a:t>
            </a:r>
            <a:r>
              <a:rPr lang="id-ID" sz="2000" kern="0" dirty="0">
                <a:solidFill>
                  <a:sysClr val="windowText" lastClr="000000"/>
                </a:solidFill>
              </a:rPr>
              <a:t> </a:t>
            </a:r>
            <a:r>
              <a:rPr lang="id-ID" sz="2000" kern="0" dirty="0">
                <a:solidFill>
                  <a:sysClr val="windowText" lastClr="000000"/>
                </a:solidFill>
                <a:sym typeface="Wingdings" pitchFamily="2" charset="2"/>
              </a:rPr>
              <a:t> anatomi &amp; fisiologi keseimbangan</a:t>
            </a:r>
            <a:endParaRPr lang="en-US" sz="2000" kern="0" dirty="0">
              <a:solidFill>
                <a:sysClr val="windowText" lastClr="000000"/>
              </a:solidFill>
            </a:endParaRPr>
          </a:p>
          <a:p>
            <a:pPr marL="342900" indent="-342900">
              <a:lnSpc>
                <a:spcPct val="90000"/>
              </a:lnSpc>
              <a:buFont typeface="Arial" panose="020B0604020202020204" pitchFamily="34" charset="0"/>
              <a:buChar char="•"/>
              <a:defRPr/>
            </a:pPr>
            <a:r>
              <a:rPr lang="en-US" sz="2000" kern="0" dirty="0" err="1">
                <a:solidFill>
                  <a:sysClr val="windowText" lastClr="000000"/>
                </a:solidFill>
              </a:rPr>
              <a:t>Konseling</a:t>
            </a:r>
            <a:r>
              <a:rPr lang="id-ID" sz="2000" kern="0" dirty="0">
                <a:solidFill>
                  <a:sysClr val="windowText" lastClr="000000"/>
                </a:solidFill>
              </a:rPr>
              <a:t> </a:t>
            </a:r>
            <a:r>
              <a:rPr lang="id-ID" sz="2000" kern="0" dirty="0">
                <a:solidFill>
                  <a:sysClr val="windowText" lastClr="000000"/>
                </a:solidFill>
                <a:sym typeface="Wingdings" pitchFamily="2" charset="2"/>
              </a:rPr>
              <a:t> memahami emosional pasien, sabar, </a:t>
            </a:r>
            <a:r>
              <a:rPr lang="id-ID" sz="2000" b="1" kern="0" dirty="0">
                <a:solidFill>
                  <a:srgbClr val="002060"/>
                </a:solidFill>
                <a:sym typeface="Wingdings" pitchFamily="2" charset="2"/>
              </a:rPr>
              <a:t>perlu waktu  (time cunsuming)</a:t>
            </a:r>
            <a:endParaRPr lang="en-US" sz="2000" b="1" kern="0" dirty="0">
              <a:solidFill>
                <a:srgbClr val="002060"/>
              </a:solidFill>
            </a:endParaRPr>
          </a:p>
          <a:p>
            <a:pPr marL="342900" indent="-342900">
              <a:lnSpc>
                <a:spcPct val="90000"/>
              </a:lnSpc>
              <a:buFont typeface="Arial" panose="020B0604020202020204" pitchFamily="34" charset="0"/>
              <a:buChar char="•"/>
              <a:defRPr/>
            </a:pPr>
            <a:r>
              <a:rPr lang="en-US" sz="2000" kern="0" dirty="0" err="1">
                <a:solidFill>
                  <a:sysClr val="windowText" lastClr="000000"/>
                </a:solidFill>
              </a:rPr>
              <a:t>Obat-obatan</a:t>
            </a:r>
            <a:endParaRPr lang="en-US" sz="2000" kern="0" dirty="0">
              <a:solidFill>
                <a:sysClr val="windowText" lastClr="000000"/>
              </a:solidFill>
            </a:endParaRPr>
          </a:p>
          <a:p>
            <a:pPr marL="342900" indent="-342900">
              <a:lnSpc>
                <a:spcPct val="90000"/>
              </a:lnSpc>
              <a:buFont typeface="Arial" panose="020B0604020202020204" pitchFamily="34" charset="0"/>
              <a:buChar char="•"/>
              <a:defRPr/>
            </a:pPr>
            <a:r>
              <a:rPr lang="en-US" sz="2000" kern="0" dirty="0" err="1">
                <a:solidFill>
                  <a:sysClr val="windowText" lastClr="000000"/>
                </a:solidFill>
              </a:rPr>
              <a:t>Fisioterapi</a:t>
            </a:r>
            <a:endParaRPr lang="en-US" sz="2000" kern="0" dirty="0">
              <a:solidFill>
                <a:sysClr val="windowText" lastClr="000000"/>
              </a:solidFill>
            </a:endParaRPr>
          </a:p>
          <a:p>
            <a:pPr marL="342900" indent="-342900">
              <a:lnSpc>
                <a:spcPct val="90000"/>
              </a:lnSpc>
              <a:buFont typeface="Arial" panose="020B0604020202020204" pitchFamily="34" charset="0"/>
              <a:buChar char="•"/>
              <a:defRPr/>
            </a:pPr>
            <a:r>
              <a:rPr lang="en-US" sz="2000" kern="0" dirty="0" err="1">
                <a:solidFill>
                  <a:sysClr val="windowText" lastClr="000000"/>
                </a:solidFill>
              </a:rPr>
              <a:t>Perasat</a:t>
            </a:r>
            <a:r>
              <a:rPr lang="en-US" sz="2000" kern="0" dirty="0">
                <a:solidFill>
                  <a:sysClr val="windowText" lastClr="000000"/>
                </a:solidFill>
              </a:rPr>
              <a:t>/</a:t>
            </a:r>
            <a:r>
              <a:rPr lang="en-US" sz="2000" kern="0" dirty="0" err="1">
                <a:solidFill>
                  <a:sysClr val="windowText" lastClr="000000"/>
                </a:solidFill>
              </a:rPr>
              <a:t>manuver</a:t>
            </a:r>
            <a:r>
              <a:rPr lang="en-US" sz="2000" kern="0" dirty="0">
                <a:solidFill>
                  <a:sysClr val="windowText" lastClr="000000"/>
                </a:solidFill>
              </a:rPr>
              <a:t> dan </a:t>
            </a:r>
            <a:r>
              <a:rPr lang="en-US" sz="2000" kern="0" dirty="0" err="1">
                <a:solidFill>
                  <a:sysClr val="windowText" lastClr="000000"/>
                </a:solidFill>
              </a:rPr>
              <a:t>Latihan</a:t>
            </a:r>
            <a:r>
              <a:rPr lang="en-US" sz="2000" kern="0" dirty="0">
                <a:solidFill>
                  <a:sysClr val="windowText" lastClr="000000"/>
                </a:solidFill>
              </a:rPr>
              <a:t> </a:t>
            </a:r>
            <a:r>
              <a:rPr lang="en-US" sz="2000" kern="0" dirty="0" err="1">
                <a:solidFill>
                  <a:sysClr val="windowText" lastClr="000000"/>
                </a:solidFill>
              </a:rPr>
              <a:t>Vestibuler</a:t>
            </a:r>
            <a:endParaRPr lang="en-US" sz="2000" kern="0" dirty="0">
              <a:solidFill>
                <a:sysClr val="windowText" lastClr="000000"/>
              </a:solidFill>
            </a:endParaRPr>
          </a:p>
          <a:p>
            <a:pPr marL="342900" indent="-342900">
              <a:lnSpc>
                <a:spcPct val="90000"/>
              </a:lnSpc>
              <a:buFont typeface="Arial" panose="020B0604020202020204" pitchFamily="34" charset="0"/>
              <a:buChar char="•"/>
              <a:defRPr/>
            </a:pPr>
            <a:r>
              <a:rPr lang="en-US" sz="2000" kern="0" dirty="0" err="1">
                <a:solidFill>
                  <a:sysClr val="windowText" lastClr="000000"/>
                </a:solidFill>
              </a:rPr>
              <a:t>Kerjasama</a:t>
            </a:r>
            <a:r>
              <a:rPr lang="en-US" sz="2000" kern="0" dirty="0">
                <a:solidFill>
                  <a:sysClr val="windowText" lastClr="000000"/>
                </a:solidFill>
              </a:rPr>
              <a:t> </a:t>
            </a:r>
            <a:r>
              <a:rPr lang="en-US" sz="2000" kern="0" dirty="0" err="1">
                <a:solidFill>
                  <a:sysClr val="windowText" lastClr="000000"/>
                </a:solidFill>
              </a:rPr>
              <a:t>dokter-penderita</a:t>
            </a:r>
            <a:endParaRPr lang="en-US" sz="2000" kern="0" dirty="0">
              <a:solidFill>
                <a:sysClr val="windowText" lastClr="000000"/>
              </a:solidFill>
            </a:endParaRPr>
          </a:p>
        </p:txBody>
      </p:sp>
    </p:spTree>
    <p:extLst>
      <p:ext uri="{BB962C8B-B14F-4D97-AF65-F5344CB8AC3E}">
        <p14:creationId xmlns:p14="http://schemas.microsoft.com/office/powerpoint/2010/main" val="3085095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E0F858-0674-4E54-85F1-6DBEF7F4E426}"/>
              </a:ext>
            </a:extLst>
          </p:cNvPr>
          <p:cNvPicPr>
            <a:picLocks noChangeAspect="1"/>
          </p:cNvPicPr>
          <p:nvPr/>
        </p:nvPicPr>
        <p:blipFill rotWithShape="1">
          <a:blip r:embed="rId2"/>
          <a:srcRect l="39167" t="23704" r="25833" b="33332"/>
          <a:stretch/>
        </p:blipFill>
        <p:spPr>
          <a:xfrm>
            <a:off x="1037896" y="685800"/>
            <a:ext cx="7068207" cy="4880429"/>
          </a:xfrm>
          <a:prstGeom prst="rect">
            <a:avLst/>
          </a:prstGeom>
        </p:spPr>
      </p:pic>
    </p:spTree>
    <p:extLst>
      <p:ext uri="{BB962C8B-B14F-4D97-AF65-F5344CB8AC3E}">
        <p14:creationId xmlns:p14="http://schemas.microsoft.com/office/powerpoint/2010/main" val="1203354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50F9877-F5CE-429C-9F5D-60AE8EF47F31}"/>
              </a:ext>
            </a:extLst>
          </p:cNvPr>
          <p:cNvSpPr txBox="1">
            <a:spLocks noChangeArrowheads="1"/>
          </p:cNvSpPr>
          <p:nvPr/>
        </p:nvSpPr>
        <p:spPr bwMode="auto">
          <a:xfrm>
            <a:off x="0" y="214313"/>
            <a:ext cx="9144000" cy="708025"/>
          </a:xfrm>
          <a:prstGeom prst="rect">
            <a:avLst/>
          </a:prstGeom>
          <a:noFill/>
          <a:ln w="12700" cap="sq" algn="ctr">
            <a:noFill/>
            <a:miter lim="800000"/>
            <a:headEnd/>
            <a:tailEnd/>
          </a:ln>
        </p:spPr>
        <p:txBody>
          <a:bodyPr>
            <a:spAutoFit/>
          </a:bodyPr>
          <a:lstStyle/>
          <a:p>
            <a:pPr>
              <a:spcBef>
                <a:spcPct val="50000"/>
              </a:spcBef>
            </a:pPr>
            <a:r>
              <a:rPr lang="sv-SE" sz="4000" b="1" dirty="0"/>
              <a:t>Keluhan  gangguan keseimbangan</a:t>
            </a:r>
            <a:endParaRPr lang="en-US" sz="4000" b="1" dirty="0"/>
          </a:p>
        </p:txBody>
      </p:sp>
      <p:sp>
        <p:nvSpPr>
          <p:cNvPr id="3" name="AutoShape 5">
            <a:extLst>
              <a:ext uri="{FF2B5EF4-FFF2-40B4-BE49-F238E27FC236}">
                <a16:creationId xmlns:a16="http://schemas.microsoft.com/office/drawing/2014/main" id="{DE300481-CBC9-4392-86C9-47D231B2AD81}"/>
              </a:ext>
            </a:extLst>
          </p:cNvPr>
          <p:cNvSpPr>
            <a:spLocks noChangeArrowheads="1"/>
          </p:cNvSpPr>
          <p:nvPr/>
        </p:nvSpPr>
        <p:spPr bwMode="auto">
          <a:xfrm>
            <a:off x="381000" y="1279525"/>
            <a:ext cx="4648200" cy="4454525"/>
          </a:xfrm>
          <a:prstGeom prst="rightArrowCallout">
            <a:avLst>
              <a:gd name="adj1" fmla="val 15398"/>
              <a:gd name="adj2" fmla="val 11958"/>
              <a:gd name="adj3" fmla="val 19402"/>
              <a:gd name="adj4" fmla="val 66667"/>
            </a:avLst>
          </a:prstGeom>
          <a:noFill/>
          <a:ln w="28575" cap="sq" algn="ctr">
            <a:solidFill>
              <a:schemeClr val="hlink"/>
            </a:solidFill>
            <a:miter lim="800000"/>
            <a:headEnd/>
            <a:tailEnd/>
          </a:ln>
        </p:spPr>
        <p:txBody>
          <a:bodyPr anchor="ctr">
            <a:spAutoFit/>
          </a:bodyPr>
          <a:lstStyle/>
          <a:p>
            <a:endParaRPr lang="id-ID"/>
          </a:p>
        </p:txBody>
      </p:sp>
      <p:sp>
        <p:nvSpPr>
          <p:cNvPr id="4" name="Text Box 4">
            <a:extLst>
              <a:ext uri="{FF2B5EF4-FFF2-40B4-BE49-F238E27FC236}">
                <a16:creationId xmlns:a16="http://schemas.microsoft.com/office/drawing/2014/main" id="{03AA73F5-824E-4F33-9ED8-A1C871002232}"/>
              </a:ext>
            </a:extLst>
          </p:cNvPr>
          <p:cNvSpPr txBox="1">
            <a:spLocks noChangeArrowheads="1"/>
          </p:cNvSpPr>
          <p:nvPr/>
        </p:nvSpPr>
        <p:spPr bwMode="auto">
          <a:xfrm>
            <a:off x="500063" y="1643912"/>
            <a:ext cx="3317875" cy="4076802"/>
          </a:xfrm>
          <a:prstGeom prst="rect">
            <a:avLst/>
          </a:prstGeom>
          <a:noFill/>
          <a:ln w="28575" cap="sq" algn="ctr">
            <a:noFill/>
            <a:miter lim="800000"/>
            <a:headEnd/>
            <a:tailEnd/>
          </a:ln>
        </p:spPr>
        <p:txBody>
          <a:bodyPr>
            <a:spAutoFit/>
          </a:bodyPr>
          <a:lstStyle/>
          <a:p>
            <a:pPr algn="l">
              <a:spcBef>
                <a:spcPct val="50000"/>
              </a:spcBef>
              <a:buFontTx/>
              <a:buChar char="•"/>
            </a:pPr>
            <a:r>
              <a:rPr lang="sv-SE" sz="1600" b="1" dirty="0"/>
              <a:t> </a:t>
            </a:r>
            <a:r>
              <a:rPr lang="sv-SE" b="1" dirty="0"/>
              <a:t>adanya rasa goyang (</a:t>
            </a:r>
            <a:r>
              <a:rPr lang="sv-SE" b="1" i="1" dirty="0"/>
              <a:t>unsteadiness</a:t>
            </a:r>
            <a:r>
              <a:rPr lang="sv-SE" b="1" dirty="0"/>
              <a:t>)</a:t>
            </a:r>
          </a:p>
          <a:p>
            <a:pPr algn="l">
              <a:spcBef>
                <a:spcPct val="50000"/>
              </a:spcBef>
              <a:buFontTx/>
              <a:buChar char="•"/>
            </a:pPr>
            <a:r>
              <a:rPr lang="sv-SE" b="1" dirty="0"/>
              <a:t>pening/mumet </a:t>
            </a:r>
          </a:p>
          <a:p>
            <a:pPr algn="l">
              <a:spcBef>
                <a:spcPct val="50000"/>
              </a:spcBef>
              <a:buFontTx/>
              <a:buChar char="•"/>
            </a:pPr>
            <a:r>
              <a:rPr lang="sv-SE" b="1" dirty="0"/>
              <a:t>pusing berputar    </a:t>
            </a:r>
            <a:r>
              <a:rPr lang="sv-SE" b="1" dirty="0">
                <a:solidFill>
                  <a:srgbClr val="002060"/>
                </a:solidFill>
              </a:rPr>
              <a:t>(VERTIGO)</a:t>
            </a:r>
          </a:p>
          <a:p>
            <a:pPr algn="l">
              <a:spcBef>
                <a:spcPct val="50000"/>
              </a:spcBef>
              <a:buFontTx/>
              <a:buChar char="•"/>
            </a:pPr>
            <a:r>
              <a:rPr lang="sv-SE" b="1" dirty="0"/>
              <a:t> rasa tidak menapak (</a:t>
            </a:r>
            <a:r>
              <a:rPr lang="sv-SE" b="1" i="1" dirty="0"/>
              <a:t>unfoodtedness</a:t>
            </a:r>
            <a:r>
              <a:rPr lang="sv-SE" b="1" dirty="0"/>
              <a:t>)</a:t>
            </a:r>
          </a:p>
          <a:p>
            <a:pPr algn="l">
              <a:spcBef>
                <a:spcPct val="50000"/>
              </a:spcBef>
              <a:buFontTx/>
              <a:buChar char="•"/>
            </a:pPr>
            <a:r>
              <a:rPr lang="sv-SE" b="1" dirty="0"/>
              <a:t> instabilitas postural (</a:t>
            </a:r>
            <a:r>
              <a:rPr lang="sv-SE" b="1" i="1" dirty="0"/>
              <a:t>postural instability</a:t>
            </a:r>
            <a:r>
              <a:rPr lang="sv-SE" b="1" dirty="0"/>
              <a:t>) </a:t>
            </a:r>
          </a:p>
          <a:p>
            <a:pPr algn="l">
              <a:spcBef>
                <a:spcPct val="50000"/>
              </a:spcBef>
              <a:buFontTx/>
              <a:buChar char="•"/>
            </a:pPr>
            <a:r>
              <a:rPr lang="sv-SE" b="1" dirty="0"/>
              <a:t> gejala  otonom : berdebar,keringat dingin, mual, muntah , cemas</a:t>
            </a:r>
            <a:endParaRPr lang="en-US" b="1" dirty="0"/>
          </a:p>
        </p:txBody>
      </p:sp>
      <p:pic>
        <p:nvPicPr>
          <p:cNvPr id="5" name="Picture 6" descr="1">
            <a:extLst>
              <a:ext uri="{FF2B5EF4-FFF2-40B4-BE49-F238E27FC236}">
                <a16:creationId xmlns:a16="http://schemas.microsoft.com/office/drawing/2014/main" id="{CB751006-2BE5-4CF7-9295-B060F111993C}"/>
              </a:ext>
            </a:extLst>
          </p:cNvPr>
          <p:cNvPicPr>
            <a:picLocks noChangeAspect="1" noChangeArrowheads="1"/>
          </p:cNvPicPr>
          <p:nvPr/>
        </p:nvPicPr>
        <p:blipFill>
          <a:blip r:embed="rId2">
            <a:lum contrast="36000"/>
          </a:blip>
          <a:srcRect/>
          <a:stretch>
            <a:fillRect/>
          </a:stretch>
        </p:blipFill>
        <p:spPr bwMode="auto">
          <a:xfrm>
            <a:off x="5286375" y="1000125"/>
            <a:ext cx="2800350" cy="2728913"/>
          </a:xfrm>
          <a:prstGeom prst="rect">
            <a:avLst/>
          </a:prstGeom>
          <a:noFill/>
          <a:ln w="9525">
            <a:noFill/>
            <a:miter lim="800000"/>
            <a:headEnd/>
            <a:tailEnd/>
          </a:ln>
        </p:spPr>
      </p:pic>
      <p:sp>
        <p:nvSpPr>
          <p:cNvPr id="6" name="AutoShape 7">
            <a:extLst>
              <a:ext uri="{FF2B5EF4-FFF2-40B4-BE49-F238E27FC236}">
                <a16:creationId xmlns:a16="http://schemas.microsoft.com/office/drawing/2014/main" id="{61897260-4469-4C20-B6F8-2CFB1383A8FC}"/>
              </a:ext>
            </a:extLst>
          </p:cNvPr>
          <p:cNvSpPr>
            <a:spLocks noChangeArrowheads="1"/>
          </p:cNvSpPr>
          <p:nvPr/>
        </p:nvSpPr>
        <p:spPr bwMode="auto">
          <a:xfrm>
            <a:off x="5867400" y="3962400"/>
            <a:ext cx="1676400" cy="1676400"/>
          </a:xfrm>
          <a:prstGeom prst="downArrow">
            <a:avLst>
              <a:gd name="adj1" fmla="val 50000"/>
              <a:gd name="adj2" fmla="val 25000"/>
            </a:avLst>
          </a:prstGeom>
          <a:solidFill>
            <a:srgbClr val="33CCCC">
              <a:alpha val="52940"/>
            </a:srgbClr>
          </a:solidFill>
          <a:ln w="12700" cap="sq" algn="ctr">
            <a:noFill/>
            <a:miter lim="800000"/>
            <a:headEnd/>
            <a:tailEnd/>
          </a:ln>
        </p:spPr>
        <p:txBody>
          <a:bodyPr anchor="ctr">
            <a:spAutoFit/>
          </a:bodyPr>
          <a:lstStyle/>
          <a:p>
            <a:endParaRPr lang="id-ID"/>
          </a:p>
        </p:txBody>
      </p:sp>
      <p:sp>
        <p:nvSpPr>
          <p:cNvPr id="7" name="Oval 8">
            <a:extLst>
              <a:ext uri="{FF2B5EF4-FFF2-40B4-BE49-F238E27FC236}">
                <a16:creationId xmlns:a16="http://schemas.microsoft.com/office/drawing/2014/main" id="{A532F931-546B-46AF-B293-589A87D5D8E9}"/>
              </a:ext>
            </a:extLst>
          </p:cNvPr>
          <p:cNvSpPr>
            <a:spLocks noChangeArrowheads="1"/>
          </p:cNvSpPr>
          <p:nvPr/>
        </p:nvSpPr>
        <p:spPr bwMode="auto">
          <a:xfrm>
            <a:off x="4787900" y="5734050"/>
            <a:ext cx="4038600" cy="914400"/>
          </a:xfrm>
          <a:prstGeom prst="ellipse">
            <a:avLst/>
          </a:prstGeom>
          <a:solidFill>
            <a:srgbClr val="FF0000"/>
          </a:solidFill>
          <a:ln w="12700" cap="sq" algn="ctr">
            <a:solidFill>
              <a:schemeClr val="tx1"/>
            </a:solidFill>
            <a:round/>
            <a:headEnd/>
            <a:tailEnd/>
          </a:ln>
        </p:spPr>
        <p:txBody>
          <a:bodyPr anchor="ctr">
            <a:spAutoFit/>
          </a:bodyPr>
          <a:lstStyle/>
          <a:p>
            <a:endParaRPr lang="id-ID"/>
          </a:p>
        </p:txBody>
      </p:sp>
      <p:sp>
        <p:nvSpPr>
          <p:cNvPr id="8" name="Text Box 9">
            <a:extLst>
              <a:ext uri="{FF2B5EF4-FFF2-40B4-BE49-F238E27FC236}">
                <a16:creationId xmlns:a16="http://schemas.microsoft.com/office/drawing/2014/main" id="{DB975E09-C8AB-413A-9B29-81A784C8BF37}"/>
              </a:ext>
            </a:extLst>
          </p:cNvPr>
          <p:cNvSpPr txBox="1">
            <a:spLocks noChangeArrowheads="1"/>
          </p:cNvSpPr>
          <p:nvPr/>
        </p:nvSpPr>
        <p:spPr bwMode="auto">
          <a:xfrm>
            <a:off x="5321300" y="5872162"/>
            <a:ext cx="2971800" cy="457200"/>
          </a:xfrm>
          <a:prstGeom prst="rect">
            <a:avLst/>
          </a:prstGeom>
          <a:noFill/>
          <a:ln w="12700" cap="sq" algn="ctr">
            <a:noFill/>
            <a:miter lim="800000"/>
            <a:headEnd/>
            <a:tailEnd/>
          </a:ln>
        </p:spPr>
        <p:txBody>
          <a:bodyPr>
            <a:spAutoFit/>
          </a:bodyPr>
          <a:lstStyle/>
          <a:p>
            <a:pPr eaLnBrk="0" hangingPunct="0">
              <a:spcBef>
                <a:spcPct val="50000"/>
              </a:spcBef>
            </a:pPr>
            <a:r>
              <a:rPr lang="en-US" sz="2400" dirty="0" err="1"/>
              <a:t>Kualitas</a:t>
            </a:r>
            <a:r>
              <a:rPr lang="en-US" sz="2400" dirty="0"/>
              <a:t> </a:t>
            </a:r>
            <a:r>
              <a:rPr lang="en-US" sz="2400" dirty="0" err="1"/>
              <a:t>hidup</a:t>
            </a:r>
            <a:r>
              <a:rPr lang="en-US" sz="2400" dirty="0"/>
              <a:t> </a:t>
            </a:r>
            <a:r>
              <a:rPr lang="sv-SE" altLang="ko-KR" sz="2400" dirty="0">
                <a:ea typeface="굴림" charset="-127"/>
              </a:rPr>
              <a:t>↓↓↓</a:t>
            </a:r>
            <a:endParaRPr lang="en-US" sz="2400" dirty="0"/>
          </a:p>
        </p:txBody>
      </p:sp>
    </p:spTree>
    <p:extLst>
      <p:ext uri="{BB962C8B-B14F-4D97-AF65-F5344CB8AC3E}">
        <p14:creationId xmlns:p14="http://schemas.microsoft.com/office/powerpoint/2010/main" val="3027190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D0F28-6D07-4452-B5DA-AA3635F8CC4D}"/>
              </a:ext>
            </a:extLst>
          </p:cNvPr>
          <p:cNvSpPr txBox="1">
            <a:spLocks/>
          </p:cNvSpPr>
          <p:nvPr/>
        </p:nvSpPr>
        <p:spPr>
          <a:xfrm>
            <a:off x="0" y="282113"/>
            <a:ext cx="9144000" cy="1143000"/>
          </a:xfrm>
          <a:prstGeom prst="rect">
            <a:avLst/>
          </a:prstGeom>
        </p:spPr>
        <p:txBody>
          <a:bodyPr/>
          <a:lstStyle>
            <a:lvl1pPr>
              <a:defRPr>
                <a:latin typeface="+mj-lt"/>
                <a:ea typeface="+mj-ea"/>
                <a:cs typeface="+mj-cs"/>
              </a:defRPr>
            </a:lvl1pPr>
          </a:lstStyle>
          <a:p>
            <a:pPr algn="ctr">
              <a:defRPr/>
            </a:pPr>
            <a:r>
              <a:rPr lang="id-ID" sz="2800" b="1" kern="0" dirty="0">
                <a:solidFill>
                  <a:sysClr val="windowText" lastClr="000000"/>
                </a:solidFill>
              </a:rPr>
              <a:t>GANGGUAN KESEIMBANGAN</a:t>
            </a:r>
            <a:endParaRPr lang="en-US" sz="2800" b="1" kern="0" dirty="0">
              <a:solidFill>
                <a:sysClr val="windowText" lastClr="000000"/>
              </a:solidFill>
            </a:endParaRPr>
          </a:p>
        </p:txBody>
      </p:sp>
      <p:sp>
        <p:nvSpPr>
          <p:cNvPr id="3" name="Content Placeholder 3">
            <a:extLst>
              <a:ext uri="{FF2B5EF4-FFF2-40B4-BE49-F238E27FC236}">
                <a16:creationId xmlns:a16="http://schemas.microsoft.com/office/drawing/2014/main" id="{0B595D8A-F4F7-4C26-AF06-3BA40E95A796}"/>
              </a:ext>
            </a:extLst>
          </p:cNvPr>
          <p:cNvSpPr txBox="1">
            <a:spLocks/>
          </p:cNvSpPr>
          <p:nvPr/>
        </p:nvSpPr>
        <p:spPr>
          <a:xfrm>
            <a:off x="107950" y="2174875"/>
            <a:ext cx="4389438" cy="395128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id-ID" kern="0">
                <a:solidFill>
                  <a:sysClr val="windowText" lastClr="000000"/>
                </a:solidFill>
              </a:rPr>
              <a:t>MENDADAK/TIBA-TIBA</a:t>
            </a:r>
          </a:p>
          <a:p>
            <a:pPr>
              <a:defRPr/>
            </a:pPr>
            <a:r>
              <a:rPr lang="id-ID" kern="0">
                <a:solidFill>
                  <a:sysClr val="windowText" lastClr="000000"/>
                </a:solidFill>
              </a:rPr>
              <a:t>HEBAT</a:t>
            </a:r>
          </a:p>
          <a:p>
            <a:pPr>
              <a:defRPr/>
            </a:pPr>
            <a:r>
              <a:rPr lang="id-ID" kern="0">
                <a:solidFill>
                  <a:sysClr val="windowText" lastClr="000000"/>
                </a:solidFill>
              </a:rPr>
              <a:t>GEJALA OTONOM HEBAT</a:t>
            </a:r>
          </a:p>
          <a:p>
            <a:pPr>
              <a:defRPr/>
            </a:pPr>
            <a:r>
              <a:rPr lang="id-ID" kern="0">
                <a:solidFill>
                  <a:sysClr val="windowText" lastClr="000000"/>
                </a:solidFill>
              </a:rPr>
              <a:t>TIDAK ADA GEJALA FOKAL DI OTAK</a:t>
            </a:r>
          </a:p>
          <a:p>
            <a:pPr>
              <a:defRPr/>
            </a:pPr>
            <a:r>
              <a:rPr lang="id-ID" kern="0">
                <a:solidFill>
                  <a:sysClr val="windowText" lastClr="000000"/>
                </a:solidFill>
              </a:rPr>
              <a:t>KADANG TERDAPAT GEJALA TELINGA (tinitus, gg pendengaran)</a:t>
            </a:r>
            <a:endParaRPr lang="en-US" kern="0" dirty="0">
              <a:solidFill>
                <a:sysClr val="windowText" lastClr="000000"/>
              </a:solidFill>
            </a:endParaRPr>
          </a:p>
        </p:txBody>
      </p:sp>
      <p:sp>
        <p:nvSpPr>
          <p:cNvPr id="4" name="Text Placeholder 2">
            <a:extLst>
              <a:ext uri="{FF2B5EF4-FFF2-40B4-BE49-F238E27FC236}">
                <a16:creationId xmlns:a16="http://schemas.microsoft.com/office/drawing/2014/main" id="{4EA08E93-80F3-4B20-85E7-3FABB4F2AAA1}"/>
              </a:ext>
            </a:extLst>
          </p:cNvPr>
          <p:cNvSpPr txBox="1">
            <a:spLocks/>
          </p:cNvSpPr>
          <p:nvPr/>
        </p:nvSpPr>
        <p:spPr>
          <a:xfrm>
            <a:off x="312738" y="1384301"/>
            <a:ext cx="3868340" cy="823912"/>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id-ID" sz="4000" kern="0">
                <a:solidFill>
                  <a:srgbClr val="002060"/>
                </a:solidFill>
              </a:rPr>
              <a:t>PERIFER</a:t>
            </a:r>
            <a:endParaRPr lang="en-US" sz="4000" kern="0" dirty="0">
              <a:solidFill>
                <a:srgbClr val="002060"/>
              </a:solidFill>
            </a:endParaRPr>
          </a:p>
        </p:txBody>
      </p:sp>
      <p:sp>
        <p:nvSpPr>
          <p:cNvPr id="5" name="Text Placeholder 4">
            <a:extLst>
              <a:ext uri="{FF2B5EF4-FFF2-40B4-BE49-F238E27FC236}">
                <a16:creationId xmlns:a16="http://schemas.microsoft.com/office/drawing/2014/main" id="{80261B31-8885-4701-849B-B70BD964E071}"/>
              </a:ext>
            </a:extLst>
          </p:cNvPr>
          <p:cNvSpPr txBox="1">
            <a:spLocks/>
          </p:cNvSpPr>
          <p:nvPr/>
        </p:nvSpPr>
        <p:spPr>
          <a:xfrm>
            <a:off x="4688809" y="1425113"/>
            <a:ext cx="3887391" cy="823912"/>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id-ID" sz="4000" kern="0">
                <a:solidFill>
                  <a:srgbClr val="002060"/>
                </a:solidFill>
              </a:rPr>
              <a:t>SENTRAL</a:t>
            </a:r>
            <a:endParaRPr lang="en-US" sz="4000" kern="0" dirty="0">
              <a:solidFill>
                <a:srgbClr val="002060"/>
              </a:solidFill>
            </a:endParaRPr>
          </a:p>
        </p:txBody>
      </p:sp>
      <p:sp>
        <p:nvSpPr>
          <p:cNvPr id="6" name="Content Placeholder 5">
            <a:extLst>
              <a:ext uri="{FF2B5EF4-FFF2-40B4-BE49-F238E27FC236}">
                <a16:creationId xmlns:a16="http://schemas.microsoft.com/office/drawing/2014/main" id="{41BE9123-FC99-42A5-B6EE-C80BC85DF4C5}"/>
              </a:ext>
            </a:extLst>
          </p:cNvPr>
          <p:cNvSpPr txBox="1">
            <a:spLocks/>
          </p:cNvSpPr>
          <p:nvPr/>
        </p:nvSpPr>
        <p:spPr>
          <a:xfrm>
            <a:off x="4645025" y="2174875"/>
            <a:ext cx="4319588" cy="395128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id-ID" kern="0">
                <a:solidFill>
                  <a:sysClr val="windowText" lastClr="000000"/>
                </a:solidFill>
              </a:rPr>
              <a:t>PERLAHAN</a:t>
            </a:r>
          </a:p>
          <a:p>
            <a:pPr>
              <a:defRPr/>
            </a:pPr>
            <a:r>
              <a:rPr lang="id-ID" kern="0">
                <a:solidFill>
                  <a:sysClr val="windowText" lastClr="000000"/>
                </a:solidFill>
              </a:rPr>
              <a:t>TIDAK HEBAT</a:t>
            </a:r>
          </a:p>
          <a:p>
            <a:pPr>
              <a:defRPr/>
            </a:pPr>
            <a:r>
              <a:rPr lang="id-ID" kern="0">
                <a:solidFill>
                  <a:sysClr val="windowText" lastClr="000000"/>
                </a:solidFill>
              </a:rPr>
              <a:t>GEJALA OTONOM KURANG</a:t>
            </a:r>
          </a:p>
          <a:p>
            <a:pPr>
              <a:defRPr/>
            </a:pPr>
            <a:r>
              <a:rPr lang="id-ID" kern="0">
                <a:solidFill>
                  <a:sysClr val="windowText" lastClr="000000"/>
                </a:solidFill>
              </a:rPr>
              <a:t>ADA GEJALA FOKAL OTAK (spt penciuman, diplopia, parestesia, paresis, kejang, kaku kuduk dll)</a:t>
            </a:r>
            <a:endParaRPr lang="en-US" kern="0" dirty="0">
              <a:solidFill>
                <a:sysClr val="windowText" lastClr="000000"/>
              </a:solidFill>
            </a:endParaRPr>
          </a:p>
        </p:txBody>
      </p:sp>
    </p:spTree>
    <p:extLst>
      <p:ext uri="{BB962C8B-B14F-4D97-AF65-F5344CB8AC3E}">
        <p14:creationId xmlns:p14="http://schemas.microsoft.com/office/powerpoint/2010/main" val="2497041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0EF603B-36D3-4893-A9FA-5B11A27C86E3}"/>
              </a:ext>
            </a:extLst>
          </p:cNvPr>
          <p:cNvPicPr>
            <a:picLocks noChangeAspect="1" noChangeArrowheads="1"/>
          </p:cNvPicPr>
          <p:nvPr/>
        </p:nvPicPr>
        <p:blipFill>
          <a:blip r:embed="rId2"/>
          <a:srcRect/>
          <a:stretch>
            <a:fillRect/>
          </a:stretch>
        </p:blipFill>
        <p:spPr>
          <a:xfrm>
            <a:off x="936625" y="0"/>
            <a:ext cx="8207375" cy="6858000"/>
          </a:xfrm>
          <a:prstGeom prst="rect">
            <a:avLst/>
          </a:prstGeom>
        </p:spPr>
      </p:pic>
    </p:spTree>
    <p:extLst>
      <p:ext uri="{BB962C8B-B14F-4D97-AF65-F5344CB8AC3E}">
        <p14:creationId xmlns:p14="http://schemas.microsoft.com/office/powerpoint/2010/main" val="35217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2539-9C44-441A-881F-FCB05B2D4C09}"/>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2400" b="1" kern="0" dirty="0">
                <a:solidFill>
                  <a:sysClr val="windowText" lastClr="000000"/>
                </a:solidFill>
              </a:rPr>
              <a:t>LABIRINITIS SEROSA</a:t>
            </a:r>
            <a:endParaRPr lang="en-US" sz="2400" kern="0" dirty="0">
              <a:solidFill>
                <a:sysClr val="windowText" lastClr="000000"/>
              </a:solidFill>
            </a:endParaRPr>
          </a:p>
        </p:txBody>
      </p:sp>
      <p:sp>
        <p:nvSpPr>
          <p:cNvPr id="3" name="Content Placeholder 2">
            <a:extLst>
              <a:ext uri="{FF2B5EF4-FFF2-40B4-BE49-F238E27FC236}">
                <a16:creationId xmlns:a16="http://schemas.microsoft.com/office/drawing/2014/main" id="{772A0C66-250D-458A-B042-EFF394576A13}"/>
              </a:ext>
            </a:extLst>
          </p:cNvPr>
          <p:cNvSpPr txBox="1">
            <a:spLocks/>
          </p:cNvSpPr>
          <p:nvPr/>
        </p:nvSpPr>
        <p:spPr>
          <a:xfrm>
            <a:off x="857250" y="1752600"/>
            <a:ext cx="3566160" cy="402336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err="1">
                <a:solidFill>
                  <a:sysClr val="windowText" lastClr="000000"/>
                </a:solidFill>
              </a:rPr>
              <a:t>Tanda</a:t>
            </a:r>
            <a:r>
              <a:rPr lang="en-US" b="1" kern="0" dirty="0">
                <a:solidFill>
                  <a:sysClr val="windowText" lastClr="000000"/>
                </a:solidFill>
              </a:rPr>
              <a:t> dan </a:t>
            </a:r>
            <a:r>
              <a:rPr lang="en-US" b="1" kern="0" dirty="0" err="1">
                <a:solidFill>
                  <a:sysClr val="windowText" lastClr="000000"/>
                </a:solidFill>
              </a:rPr>
              <a:t>gejala</a:t>
            </a:r>
            <a:endParaRPr lang="en-US" kern="0" dirty="0">
              <a:solidFill>
                <a:sysClr val="windowText" lastClr="000000"/>
              </a:solidFill>
            </a:endParaRPr>
          </a:p>
          <a:p>
            <a:pPr lvl="1"/>
            <a:r>
              <a:rPr lang="en-US" kern="0" dirty="0">
                <a:solidFill>
                  <a:sysClr val="windowText" lastClr="000000"/>
                </a:solidFill>
              </a:rPr>
              <a:t>Tuli sensorineural (</a:t>
            </a:r>
            <a:r>
              <a:rPr lang="en-US" kern="0" dirty="0" err="1">
                <a:solidFill>
                  <a:sysClr val="windowText" lastClr="000000"/>
                </a:solidFill>
              </a:rPr>
              <a:t>ringan</a:t>
            </a:r>
            <a:r>
              <a:rPr lang="en-US" kern="0" dirty="0">
                <a:solidFill>
                  <a:sysClr val="windowText" lastClr="000000"/>
                </a:solidFill>
              </a:rPr>
              <a:t> s/d </a:t>
            </a:r>
            <a:r>
              <a:rPr lang="en-US" kern="0" dirty="0" err="1">
                <a:solidFill>
                  <a:sysClr val="windowText" lastClr="000000"/>
                </a:solidFill>
              </a:rPr>
              <a:t>berat</a:t>
            </a:r>
            <a:r>
              <a:rPr lang="en-US" kern="0" dirty="0">
                <a:solidFill>
                  <a:sysClr val="windowText" lastClr="000000"/>
                </a:solidFill>
              </a:rPr>
              <a:t>, ± </a:t>
            </a:r>
            <a:r>
              <a:rPr lang="en-US" kern="0" dirty="0" err="1">
                <a:solidFill>
                  <a:sysClr val="windowText" lastClr="000000"/>
                </a:solidFill>
              </a:rPr>
              <a:t>gejala</a:t>
            </a:r>
            <a:r>
              <a:rPr lang="en-US" kern="0" dirty="0">
                <a:solidFill>
                  <a:sysClr val="windowText" lastClr="000000"/>
                </a:solidFill>
              </a:rPr>
              <a:t> </a:t>
            </a:r>
            <a:r>
              <a:rPr lang="en-US" kern="0" dirty="0" err="1">
                <a:solidFill>
                  <a:sysClr val="windowText" lastClr="000000"/>
                </a:solidFill>
              </a:rPr>
              <a:t>vestibuler</a:t>
            </a:r>
            <a:r>
              <a:rPr lang="en-US" kern="0" dirty="0">
                <a:solidFill>
                  <a:sysClr val="windowText" lastClr="000000"/>
                </a:solidFill>
              </a:rPr>
              <a:t>).</a:t>
            </a:r>
            <a:r>
              <a:rPr lang="en-US" kern="0" baseline="30000" dirty="0">
                <a:solidFill>
                  <a:sysClr val="windowText" lastClr="000000"/>
                </a:solidFill>
              </a:rPr>
              <a:t>2</a:t>
            </a:r>
            <a:endParaRPr lang="en-US" kern="0" dirty="0">
              <a:solidFill>
                <a:sysClr val="windowText" lastClr="000000"/>
              </a:solidFill>
            </a:endParaRPr>
          </a:p>
          <a:p>
            <a:pPr lvl="1"/>
            <a:r>
              <a:rPr lang="en-US" kern="0" dirty="0" err="1">
                <a:solidFill>
                  <a:sysClr val="windowText" lastClr="000000"/>
                </a:solidFill>
              </a:rPr>
              <a:t>Reversibel</a:t>
            </a:r>
            <a:endParaRPr lang="en-US" kern="0" dirty="0">
              <a:solidFill>
                <a:sysClr val="windowText" lastClr="000000"/>
              </a:solidFill>
            </a:endParaRPr>
          </a:p>
          <a:p>
            <a:pPr lvl="1"/>
            <a:r>
              <a:rPr lang="en-US" kern="0" dirty="0" err="1">
                <a:solidFill>
                  <a:sysClr val="windowText" lastClr="000000"/>
                </a:solidFill>
              </a:rPr>
              <a:t>Bertahap</a:t>
            </a:r>
            <a:r>
              <a:rPr lang="en-US" kern="0" dirty="0">
                <a:solidFill>
                  <a:sysClr val="windowText" lastClr="000000"/>
                </a:solidFill>
              </a:rPr>
              <a:t> </a:t>
            </a:r>
            <a:r>
              <a:rPr lang="en-US" kern="0" dirty="0" err="1">
                <a:solidFill>
                  <a:sysClr val="windowText" lastClr="000000"/>
                </a:solidFill>
              </a:rPr>
              <a:t>menghilang</a:t>
            </a:r>
            <a:r>
              <a:rPr lang="en-US" kern="0" dirty="0">
                <a:solidFill>
                  <a:sysClr val="windowText" lastClr="000000"/>
                </a:solidFill>
              </a:rPr>
              <a:t> </a:t>
            </a:r>
            <a:r>
              <a:rPr lang="en-US" kern="0" dirty="0" err="1">
                <a:solidFill>
                  <a:sysClr val="windowText" lastClr="000000"/>
                </a:solidFill>
              </a:rPr>
              <a:t>secara</a:t>
            </a:r>
            <a:r>
              <a:rPr lang="en-US" kern="0" dirty="0">
                <a:solidFill>
                  <a:sysClr val="windowText" lastClr="000000"/>
                </a:solidFill>
              </a:rPr>
              <a:t> spontan.</a:t>
            </a:r>
            <a:r>
              <a:rPr lang="en-US" kern="0" baseline="30000" dirty="0">
                <a:solidFill>
                  <a:sysClr val="windowText" lastClr="000000"/>
                </a:solidFill>
              </a:rPr>
              <a:t>3</a:t>
            </a:r>
          </a:p>
          <a:p>
            <a:pPr marL="342900" lvl="1" indent="-342900">
              <a:buFont typeface="Arial" pitchFamily="34" charset="0"/>
              <a:buChar char="•"/>
            </a:pPr>
            <a:r>
              <a:rPr lang="en-US" b="1" kern="0" dirty="0">
                <a:solidFill>
                  <a:sysClr val="windowText" lastClr="000000"/>
                </a:solidFill>
              </a:rPr>
              <a:t>Diagnosis </a:t>
            </a:r>
            <a:r>
              <a:rPr lang="en-US" kern="0" baseline="30000" dirty="0">
                <a:solidFill>
                  <a:sysClr val="windowText" lastClr="000000"/>
                </a:solidFill>
              </a:rPr>
              <a:t>3</a:t>
            </a:r>
            <a:endParaRPr lang="en-US" kern="0" dirty="0">
              <a:solidFill>
                <a:sysClr val="windowText" lastClr="000000"/>
              </a:solidFill>
            </a:endParaRPr>
          </a:p>
          <a:p>
            <a:pPr lvl="1"/>
            <a:r>
              <a:rPr lang="en-US" kern="0" dirty="0">
                <a:solidFill>
                  <a:sysClr val="windowText" lastClr="000000"/>
                </a:solidFill>
              </a:rPr>
              <a:t>Kultur </a:t>
            </a:r>
            <a:r>
              <a:rPr lang="en-US" kern="0" dirty="0" err="1">
                <a:solidFill>
                  <a:sysClr val="windowText" lastClr="000000"/>
                </a:solidFill>
              </a:rPr>
              <a:t>cairan</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tengah</a:t>
            </a:r>
            <a:endParaRPr lang="en-US" kern="0" dirty="0">
              <a:solidFill>
                <a:sysClr val="windowText" lastClr="000000"/>
              </a:solidFill>
            </a:endParaRPr>
          </a:p>
          <a:p>
            <a:pPr lvl="1"/>
            <a:r>
              <a:rPr lang="en-US" kern="0" dirty="0" err="1">
                <a:solidFill>
                  <a:sysClr val="windowText" lastClr="000000"/>
                </a:solidFill>
              </a:rPr>
              <a:t>Audiometri</a:t>
            </a:r>
            <a:endParaRPr lang="en-US" kern="0" dirty="0">
              <a:solidFill>
                <a:sysClr val="windowText" lastClr="000000"/>
              </a:solidFill>
            </a:endParaRPr>
          </a:p>
          <a:p>
            <a:pPr lvl="1"/>
            <a:r>
              <a:rPr lang="en-US" kern="0" dirty="0" err="1">
                <a:solidFill>
                  <a:sysClr val="windowText" lastClr="000000"/>
                </a:solidFill>
              </a:rPr>
              <a:t>Tes</a:t>
            </a:r>
            <a:r>
              <a:rPr lang="en-US" kern="0" dirty="0">
                <a:solidFill>
                  <a:sysClr val="windowText" lastClr="000000"/>
                </a:solidFill>
              </a:rPr>
              <a:t> </a:t>
            </a:r>
            <a:r>
              <a:rPr lang="en-US" kern="0" dirty="0" err="1">
                <a:solidFill>
                  <a:sysClr val="windowText" lastClr="000000"/>
                </a:solidFill>
              </a:rPr>
              <a:t>vestibuler</a:t>
            </a:r>
            <a:endParaRPr lang="en-US" kern="0" dirty="0">
              <a:solidFill>
                <a:sysClr val="windowText" lastClr="000000"/>
              </a:solidFill>
            </a:endParaRPr>
          </a:p>
          <a:p>
            <a:pPr lvl="1"/>
            <a:r>
              <a:rPr lang="en-US" kern="0" dirty="0" err="1">
                <a:solidFill>
                  <a:sysClr val="windowText" lastClr="000000"/>
                </a:solidFill>
              </a:rPr>
              <a:t>Pencitraan</a:t>
            </a:r>
            <a:endParaRPr lang="en-US" kern="0" dirty="0">
              <a:solidFill>
                <a:sysClr val="windowText" lastClr="000000"/>
              </a:solidFill>
            </a:endParaRPr>
          </a:p>
        </p:txBody>
      </p:sp>
      <p:sp>
        <p:nvSpPr>
          <p:cNvPr id="4" name="Content Placeholder 3">
            <a:extLst>
              <a:ext uri="{FF2B5EF4-FFF2-40B4-BE49-F238E27FC236}">
                <a16:creationId xmlns:a16="http://schemas.microsoft.com/office/drawing/2014/main" id="{6FEDEC7A-3B7C-4340-B516-05964D001A8A}"/>
              </a:ext>
            </a:extLst>
          </p:cNvPr>
          <p:cNvSpPr txBox="1">
            <a:spLocks/>
          </p:cNvSpPr>
          <p:nvPr/>
        </p:nvSpPr>
        <p:spPr>
          <a:xfrm>
            <a:off x="5105400" y="1767840"/>
            <a:ext cx="3566160" cy="402336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lvl="1" indent="-342900">
              <a:buFont typeface="Arial" pitchFamily="34" charset="0"/>
              <a:buChar char="•"/>
            </a:pPr>
            <a:r>
              <a:rPr lang="en-US" b="1" kern="0" dirty="0" err="1">
                <a:solidFill>
                  <a:sysClr val="windowText" lastClr="000000"/>
                </a:solidFill>
              </a:rPr>
              <a:t>Terapi</a:t>
            </a:r>
            <a:r>
              <a:rPr lang="en-US" b="1" kern="0" dirty="0">
                <a:solidFill>
                  <a:sysClr val="windowText" lastClr="000000"/>
                </a:solidFill>
              </a:rPr>
              <a:t> </a:t>
            </a:r>
            <a:r>
              <a:rPr lang="en-US" kern="0" baseline="30000" dirty="0">
                <a:solidFill>
                  <a:sysClr val="windowText" lastClr="000000"/>
                </a:solidFill>
              </a:rPr>
              <a:t>2-4</a:t>
            </a:r>
          </a:p>
          <a:p>
            <a:pPr lvl="1"/>
            <a:r>
              <a:rPr lang="en-US" kern="0" dirty="0" err="1">
                <a:solidFill>
                  <a:sysClr val="windowText" lastClr="000000"/>
                </a:solidFill>
              </a:rPr>
              <a:t>Antibiotik</a:t>
            </a:r>
            <a:r>
              <a:rPr lang="en-US" kern="0" dirty="0">
                <a:solidFill>
                  <a:sysClr val="windowText" lastClr="000000"/>
                </a:solidFill>
              </a:rPr>
              <a:t> oral </a:t>
            </a:r>
            <a:r>
              <a:rPr lang="en-US" kern="0" dirty="0" err="1">
                <a:solidFill>
                  <a:sysClr val="windowText" lastClr="000000"/>
                </a:solidFill>
              </a:rPr>
              <a:t>dosis</a:t>
            </a:r>
            <a:r>
              <a:rPr lang="en-US" kern="0" dirty="0">
                <a:solidFill>
                  <a:sysClr val="windowText" lastClr="000000"/>
                </a:solidFill>
              </a:rPr>
              <a:t> </a:t>
            </a:r>
            <a:r>
              <a:rPr lang="en-US" kern="0" dirty="0" err="1">
                <a:solidFill>
                  <a:sysClr val="windowText" lastClr="000000"/>
                </a:solidFill>
              </a:rPr>
              <a:t>tinggi</a:t>
            </a:r>
            <a:endParaRPr lang="en-US" kern="0" dirty="0">
              <a:solidFill>
                <a:sysClr val="windowText" lastClr="000000"/>
              </a:solidFill>
            </a:endParaRPr>
          </a:p>
          <a:p>
            <a:pPr lvl="1"/>
            <a:r>
              <a:rPr lang="en-US" kern="0" dirty="0" err="1">
                <a:solidFill>
                  <a:sysClr val="windowText" lastClr="000000"/>
                </a:solidFill>
              </a:rPr>
              <a:t>Sedatif</a:t>
            </a:r>
            <a:r>
              <a:rPr lang="en-US" kern="0" dirty="0">
                <a:solidFill>
                  <a:sysClr val="windowText" lastClr="000000"/>
                </a:solidFill>
              </a:rPr>
              <a:t> </a:t>
            </a:r>
            <a:r>
              <a:rPr lang="en-US" kern="0" dirty="0" err="1">
                <a:solidFill>
                  <a:sysClr val="windowText" lastClr="000000"/>
                </a:solidFill>
              </a:rPr>
              <a:t>labirin</a:t>
            </a:r>
            <a:r>
              <a:rPr lang="en-US" kern="0" dirty="0">
                <a:solidFill>
                  <a:sysClr val="windowText" lastClr="000000"/>
                </a:solidFill>
              </a:rPr>
              <a:t> </a:t>
            </a:r>
          </a:p>
          <a:p>
            <a:pPr lvl="1"/>
            <a:r>
              <a:rPr lang="en-US" kern="0" dirty="0">
                <a:solidFill>
                  <a:sysClr val="windowText" lastClr="000000"/>
                </a:solidFill>
              </a:rPr>
              <a:t>Steroid </a:t>
            </a:r>
          </a:p>
          <a:p>
            <a:pPr lvl="1"/>
            <a:r>
              <a:rPr lang="en-US" kern="0" dirty="0" err="1">
                <a:solidFill>
                  <a:sysClr val="windowText" lastClr="000000"/>
                </a:solidFill>
              </a:rPr>
              <a:t>Miringotomi</a:t>
            </a:r>
            <a:endParaRPr lang="en-US" kern="0" dirty="0">
              <a:solidFill>
                <a:sysClr val="windowText" lastClr="000000"/>
              </a:solidFill>
            </a:endParaRPr>
          </a:p>
          <a:p>
            <a:pPr lvl="1"/>
            <a:r>
              <a:rPr lang="en-US" kern="0" dirty="0">
                <a:solidFill>
                  <a:sysClr val="windowText" lastClr="000000"/>
                </a:solidFill>
              </a:rPr>
              <a:t> </a:t>
            </a:r>
            <a:r>
              <a:rPr lang="en-US" kern="0" dirty="0" err="1">
                <a:solidFill>
                  <a:sysClr val="windowText" lastClr="000000"/>
                </a:solidFill>
              </a:rPr>
              <a:t>Timpanomastoidektomi</a:t>
            </a:r>
            <a:endParaRPr lang="en-US" kern="0" dirty="0">
              <a:solidFill>
                <a:sysClr val="windowText" lastClr="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751CD-4C9A-4C10-BA84-AD61802F9A76}"/>
              </a:ext>
            </a:extLst>
          </p:cNvPr>
          <p:cNvSpPr txBox="1">
            <a:spLocks/>
          </p:cNvSpPr>
          <p:nvPr/>
        </p:nvSpPr>
        <p:spPr>
          <a:xfrm>
            <a:off x="0" y="404813"/>
            <a:ext cx="9144000" cy="1143000"/>
          </a:xfrm>
          <a:prstGeom prst="rect">
            <a:avLst/>
          </a:prstGeom>
        </p:spPr>
        <p:txBody>
          <a:bodyPr/>
          <a:lstStyle>
            <a:lvl1pPr>
              <a:defRPr>
                <a:latin typeface="+mj-lt"/>
                <a:ea typeface="+mj-ea"/>
                <a:cs typeface="+mj-cs"/>
              </a:defRPr>
            </a:lvl1pPr>
          </a:lstStyle>
          <a:p>
            <a:pPr>
              <a:defRPr/>
            </a:pPr>
            <a:r>
              <a:rPr lang="id-ID" sz="2800" b="1" kern="0" dirty="0">
                <a:solidFill>
                  <a:sysClr val="windowText" lastClr="000000"/>
                </a:solidFill>
              </a:rPr>
              <a:t>GANGGUAN KESEIMBANGAN</a:t>
            </a:r>
            <a:endParaRPr lang="en-US" sz="2800" b="1" kern="0" dirty="0">
              <a:solidFill>
                <a:sysClr val="windowText" lastClr="000000"/>
              </a:solidFill>
            </a:endParaRPr>
          </a:p>
        </p:txBody>
      </p:sp>
      <p:sp>
        <p:nvSpPr>
          <p:cNvPr id="3" name="Content Placeholder 3">
            <a:extLst>
              <a:ext uri="{FF2B5EF4-FFF2-40B4-BE49-F238E27FC236}">
                <a16:creationId xmlns:a16="http://schemas.microsoft.com/office/drawing/2014/main" id="{8FE9BB12-4360-470A-BDF1-D2CD3EEB5134}"/>
              </a:ext>
            </a:extLst>
          </p:cNvPr>
          <p:cNvSpPr txBox="1">
            <a:spLocks/>
          </p:cNvSpPr>
          <p:nvPr/>
        </p:nvSpPr>
        <p:spPr>
          <a:xfrm>
            <a:off x="166291" y="2505075"/>
            <a:ext cx="4389438" cy="395128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id-ID" kern="0">
                <a:solidFill>
                  <a:sysClr val="windowText" lastClr="000000"/>
                </a:solidFill>
              </a:rPr>
              <a:t>PROVOKASI GERAKAN KEPALA</a:t>
            </a:r>
          </a:p>
          <a:p>
            <a:pPr>
              <a:defRPr/>
            </a:pPr>
            <a:r>
              <a:rPr lang="id-ID" kern="0">
                <a:solidFill>
                  <a:sysClr val="windowText" lastClr="000000"/>
                </a:solidFill>
              </a:rPr>
              <a:t>NISTAGMUS VESTIBULER : arah ke sisi telinga sakit, terdapat masa laten, reverse nistagmus, fatique (kelelahan)</a:t>
            </a:r>
            <a:endParaRPr lang="en-US" kern="0" dirty="0">
              <a:solidFill>
                <a:sysClr val="windowText" lastClr="000000"/>
              </a:solidFill>
            </a:endParaRPr>
          </a:p>
        </p:txBody>
      </p:sp>
      <p:sp>
        <p:nvSpPr>
          <p:cNvPr id="4" name="Text Placeholder 2">
            <a:extLst>
              <a:ext uri="{FF2B5EF4-FFF2-40B4-BE49-F238E27FC236}">
                <a16:creationId xmlns:a16="http://schemas.microsoft.com/office/drawing/2014/main" id="{495D0075-6FB3-4FA2-BFD7-70731481B180}"/>
              </a:ext>
            </a:extLst>
          </p:cNvPr>
          <p:cNvSpPr txBox="1">
            <a:spLocks/>
          </p:cNvSpPr>
          <p:nvPr/>
        </p:nvSpPr>
        <p:spPr>
          <a:xfrm>
            <a:off x="857250" y="2001511"/>
            <a:ext cx="3566160" cy="77724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id-ID" sz="4000" kern="0">
                <a:solidFill>
                  <a:sysClr val="windowText" lastClr="000000"/>
                </a:solidFill>
              </a:rPr>
              <a:t>BPPV</a:t>
            </a:r>
            <a:endParaRPr lang="en-US" sz="4000" kern="0" dirty="0">
              <a:solidFill>
                <a:sysClr val="windowText" lastClr="000000"/>
              </a:solidFill>
            </a:endParaRPr>
          </a:p>
        </p:txBody>
      </p:sp>
      <p:sp>
        <p:nvSpPr>
          <p:cNvPr id="5" name="Text Placeholder 4">
            <a:extLst>
              <a:ext uri="{FF2B5EF4-FFF2-40B4-BE49-F238E27FC236}">
                <a16:creationId xmlns:a16="http://schemas.microsoft.com/office/drawing/2014/main" id="{B1CAED83-9C61-4E9E-937F-D13CE7F5D59D}"/>
              </a:ext>
            </a:extLst>
          </p:cNvPr>
          <p:cNvSpPr txBox="1">
            <a:spLocks/>
          </p:cNvSpPr>
          <p:nvPr/>
        </p:nvSpPr>
        <p:spPr>
          <a:xfrm>
            <a:off x="4701880" y="1999032"/>
            <a:ext cx="3566160" cy="77724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defRPr/>
            </a:pPr>
            <a:r>
              <a:rPr lang="id-ID" sz="4000" kern="0">
                <a:solidFill>
                  <a:sysClr val="windowText" lastClr="000000"/>
                </a:solidFill>
              </a:rPr>
              <a:t>NON BPPV</a:t>
            </a:r>
            <a:endParaRPr lang="en-US" sz="4000" kern="0" dirty="0">
              <a:solidFill>
                <a:sysClr val="windowText" lastClr="000000"/>
              </a:solidFill>
            </a:endParaRPr>
          </a:p>
        </p:txBody>
      </p:sp>
      <p:sp>
        <p:nvSpPr>
          <p:cNvPr id="6" name="Content Placeholder 5">
            <a:extLst>
              <a:ext uri="{FF2B5EF4-FFF2-40B4-BE49-F238E27FC236}">
                <a16:creationId xmlns:a16="http://schemas.microsoft.com/office/drawing/2014/main" id="{1730D8C0-B739-48C6-9FAA-00B4E0FE7F83}"/>
              </a:ext>
            </a:extLst>
          </p:cNvPr>
          <p:cNvSpPr txBox="1">
            <a:spLocks/>
          </p:cNvSpPr>
          <p:nvPr/>
        </p:nvSpPr>
        <p:spPr>
          <a:xfrm>
            <a:off x="4692608" y="2505075"/>
            <a:ext cx="4319588" cy="395128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defRPr/>
            </a:pPr>
            <a:r>
              <a:rPr lang="id-ID" kern="0">
                <a:solidFill>
                  <a:sysClr val="windowText" lastClr="000000"/>
                </a:solidFill>
              </a:rPr>
              <a:t>TIDAK SELALU</a:t>
            </a:r>
          </a:p>
          <a:p>
            <a:pPr>
              <a:defRPr/>
            </a:pPr>
            <a:r>
              <a:rPr lang="id-ID" kern="0">
                <a:solidFill>
                  <a:sysClr val="windowText" lastClr="000000"/>
                </a:solidFill>
              </a:rPr>
              <a:t>NISTAGMUS VESTIBULER : arah ke sisi telinga sehat, tidak ada masa laten,reverese nistagmus, dan kelelahan</a:t>
            </a:r>
          </a:p>
          <a:p>
            <a:pPr>
              <a:defRPr/>
            </a:pPr>
            <a:r>
              <a:rPr lang="id-ID" kern="0">
                <a:solidFill>
                  <a:sysClr val="windowText" lastClr="000000"/>
                </a:solidFill>
              </a:rPr>
              <a:t>PARESIS KANAL VESTIBULER UNILATERAL ATAU BILATERAL</a:t>
            </a:r>
            <a:endParaRPr lang="en-US" kern="0" dirty="0">
              <a:solidFill>
                <a:sysClr val="windowText" lastClr="000000"/>
              </a:solidFill>
            </a:endParaRPr>
          </a:p>
        </p:txBody>
      </p:sp>
    </p:spTree>
    <p:extLst>
      <p:ext uri="{BB962C8B-B14F-4D97-AF65-F5344CB8AC3E}">
        <p14:creationId xmlns:p14="http://schemas.microsoft.com/office/powerpoint/2010/main" val="2614035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8B44CB2-6D4E-42E9-BF50-58C833E71401}"/>
              </a:ext>
            </a:extLst>
          </p:cNvPr>
          <p:cNvSpPr txBox="1">
            <a:spLocks noChangeArrowheads="1"/>
          </p:cNvSpPr>
          <p:nvPr/>
        </p:nvSpPr>
        <p:spPr>
          <a:xfrm>
            <a:off x="0" y="277813"/>
            <a:ext cx="9144000" cy="1139825"/>
          </a:xfrm>
          <a:prstGeom prst="rect">
            <a:avLst/>
          </a:prstGeom>
        </p:spPr>
        <p:txBody>
          <a:bodyPr>
            <a:normAutofit fontScale="97500"/>
          </a:bodyPr>
          <a:lstStyle>
            <a:lvl1pPr>
              <a:defRPr>
                <a:latin typeface="+mj-lt"/>
                <a:ea typeface="+mj-ea"/>
                <a:cs typeface="+mj-cs"/>
              </a:defRPr>
            </a:lvl1pPr>
          </a:lstStyle>
          <a:p>
            <a:pPr algn="ctr">
              <a:defRPr/>
            </a:pPr>
            <a:r>
              <a:rPr lang="en-US" sz="2800" b="1" kern="0" dirty="0">
                <a:solidFill>
                  <a:sysClr val="windowText" lastClr="000000"/>
                </a:solidFill>
              </a:rPr>
              <a:t>STRATEGI REHABILITASI</a:t>
            </a:r>
            <a:br>
              <a:rPr lang="en-US" sz="2800" b="1" kern="0" dirty="0">
                <a:solidFill>
                  <a:sysClr val="windowText" lastClr="000000"/>
                </a:solidFill>
              </a:rPr>
            </a:br>
            <a:r>
              <a:rPr lang="en-US" sz="2800" b="1" kern="0" dirty="0">
                <a:solidFill>
                  <a:sysClr val="windowText" lastClr="000000"/>
                </a:solidFill>
              </a:rPr>
              <a:t> (RICHARD E.GANS)</a:t>
            </a:r>
          </a:p>
        </p:txBody>
      </p:sp>
      <p:graphicFrame>
        <p:nvGraphicFramePr>
          <p:cNvPr id="3" name="Group 3">
            <a:extLst>
              <a:ext uri="{FF2B5EF4-FFF2-40B4-BE49-F238E27FC236}">
                <a16:creationId xmlns:a16="http://schemas.microsoft.com/office/drawing/2014/main" id="{39418533-7E90-4138-B449-949D34A7BA29}"/>
              </a:ext>
            </a:extLst>
          </p:cNvPr>
          <p:cNvGraphicFramePr>
            <a:graphicFrameLocks/>
          </p:cNvGraphicFramePr>
          <p:nvPr>
            <p:extLst>
              <p:ext uri="{D42A27DB-BD31-4B8C-83A1-F6EECF244321}">
                <p14:modId xmlns:p14="http://schemas.microsoft.com/office/powerpoint/2010/main" val="3572134348"/>
              </p:ext>
            </p:extLst>
          </p:nvPr>
        </p:nvGraphicFramePr>
        <p:xfrm>
          <a:off x="457200" y="1219200"/>
          <a:ext cx="8229600" cy="51562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Diagnose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Strategy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1. </a:t>
                      </a:r>
                      <a:r>
                        <a:rPr kumimoji="0" lang="en-US" sz="2400" b="1" i="0" u="none" strike="noStrike" cap="none" normalizeH="0" baseline="0" dirty="0" err="1">
                          <a:ln>
                            <a:noFill/>
                          </a:ln>
                          <a:solidFill>
                            <a:schemeClr val="tx1"/>
                          </a:solidFill>
                          <a:effectLst/>
                          <a:latin typeface="Arial" charset="0"/>
                          <a:cs typeface="Arial" charset="0"/>
                        </a:rPr>
                        <a:t>Vestibulopathy</a:t>
                      </a:r>
                      <a:endParaRPr kumimoji="0" lang="en-US"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charset="0"/>
                          <a:cs typeface="Arial" charset="0"/>
                        </a:rPr>
                        <a:t>High frequency </a:t>
                      </a:r>
                      <a:r>
                        <a:rPr kumimoji="0" lang="en-US" sz="1800" b="1" i="0" u="none" strike="noStrike" cap="none" normalizeH="0" baseline="0" dirty="0" err="1">
                          <a:ln>
                            <a:noFill/>
                          </a:ln>
                          <a:solidFill>
                            <a:schemeClr val="tx1"/>
                          </a:solidFill>
                          <a:effectLst/>
                          <a:latin typeface="Arial" charset="0"/>
                          <a:cs typeface="Arial" charset="0"/>
                        </a:rPr>
                        <a:t>noncompensated</a:t>
                      </a:r>
                      <a:r>
                        <a:rPr kumimoji="0" lang="en-US" sz="1800" b="1" i="0" u="none" strike="noStrike" cap="none" normalizeH="0" baseline="0" dirty="0">
                          <a:ln>
                            <a:noFill/>
                          </a:ln>
                          <a:solidFill>
                            <a:schemeClr val="tx1"/>
                          </a:solidFill>
                          <a:effectLst/>
                          <a:latin typeface="Arial" charset="0"/>
                          <a:cs typeface="Arial" charset="0"/>
                        </a:rPr>
                        <a:t> weakness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Adaptation (self-directed)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2. </a:t>
                      </a:r>
                      <a:r>
                        <a:rPr kumimoji="0" lang="en-US" sz="2400" b="1" i="0" u="none" strike="noStrike" cap="none" normalizeH="0" baseline="0" dirty="0" err="1">
                          <a:ln>
                            <a:noFill/>
                          </a:ln>
                          <a:solidFill>
                            <a:schemeClr val="tx1"/>
                          </a:solidFill>
                          <a:effectLst/>
                          <a:latin typeface="Arial" charset="0"/>
                          <a:cs typeface="Arial" charset="0"/>
                        </a:rPr>
                        <a:t>Vestibulopathy</a:t>
                      </a:r>
                      <a:endParaRPr kumimoji="0" lang="en-US"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charset="0"/>
                          <a:cs typeface="Arial" charset="0"/>
                        </a:rPr>
                        <a:t>Unilateral weakness without unsteadiness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Adaptation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3. </a:t>
                      </a:r>
                      <a:r>
                        <a:rPr kumimoji="0" lang="en-US" sz="2400" b="1" i="0" u="none" strike="noStrike" cap="none" normalizeH="0" baseline="0" dirty="0" err="1">
                          <a:ln>
                            <a:noFill/>
                          </a:ln>
                          <a:solidFill>
                            <a:schemeClr val="tx1"/>
                          </a:solidFill>
                          <a:effectLst/>
                          <a:latin typeface="Arial" charset="0"/>
                          <a:cs typeface="Arial" charset="0"/>
                        </a:rPr>
                        <a:t>Vestibulopathy</a:t>
                      </a:r>
                      <a:endParaRPr kumimoji="0" lang="en-US"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charset="0"/>
                          <a:cs typeface="Arial" charset="0"/>
                        </a:rPr>
                        <a:t>Unilateral weakness with unsteadiness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Adaptation and substitution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4. </a:t>
                      </a:r>
                      <a:r>
                        <a:rPr kumimoji="0" lang="en-US" sz="2400" b="1" i="0" u="none" strike="noStrike" cap="none" normalizeH="0" baseline="0" dirty="0" err="1">
                          <a:ln>
                            <a:noFill/>
                          </a:ln>
                          <a:solidFill>
                            <a:schemeClr val="tx1"/>
                          </a:solidFill>
                          <a:effectLst/>
                          <a:latin typeface="Arial" charset="0"/>
                          <a:cs typeface="Arial" charset="0"/>
                        </a:rPr>
                        <a:t>Dysequilibrium</a:t>
                      </a:r>
                      <a:endParaRPr kumimoji="0" lang="en-US"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charset="0"/>
                          <a:cs typeface="Arial" charset="0"/>
                        </a:rPr>
                        <a:t>Bilateral weakness (peripheral)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Substitution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7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5. </a:t>
                      </a:r>
                      <a:r>
                        <a:rPr kumimoji="0" lang="en-US" sz="2400" b="1" i="0" u="none" strike="noStrike" cap="none" normalizeH="0" baseline="0" dirty="0" err="1">
                          <a:ln>
                            <a:noFill/>
                          </a:ln>
                          <a:solidFill>
                            <a:schemeClr val="tx1"/>
                          </a:solidFill>
                          <a:effectLst/>
                          <a:latin typeface="Arial" charset="0"/>
                          <a:cs typeface="Arial" charset="0"/>
                        </a:rPr>
                        <a:t>Dysequilibrium</a:t>
                      </a:r>
                      <a:endParaRPr kumimoji="0" lang="en-US"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charset="0"/>
                          <a:cs typeface="Arial" charset="0"/>
                        </a:rPr>
                        <a:t>Bilateral weakness (central)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Substitution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Arial" charset="0"/>
                          <a:cs typeface="Arial" charset="0"/>
                        </a:rPr>
                        <a:t>6. BPPV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dirty="0">
                          <a:ln>
                            <a:noFill/>
                          </a:ln>
                          <a:solidFill>
                            <a:schemeClr val="tx1"/>
                          </a:solidFill>
                          <a:effectLst/>
                          <a:latin typeface="Arial" charset="0"/>
                          <a:cs typeface="Arial" charset="0"/>
                        </a:rPr>
                        <a:t>BPPV (Benign Paroxysmal Positional Vertigo)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err="1">
                          <a:ln>
                            <a:noFill/>
                          </a:ln>
                          <a:solidFill>
                            <a:schemeClr val="tx1"/>
                          </a:solidFill>
                          <a:effectLst/>
                          <a:latin typeface="Arial" charset="0"/>
                          <a:cs typeface="Arial" charset="0"/>
                        </a:rPr>
                        <a:t>Canalith</a:t>
                      </a:r>
                      <a:r>
                        <a:rPr kumimoji="0" lang="en-US" sz="2000" b="1" i="0" u="none" strike="noStrike" cap="none" normalizeH="0" baseline="0" dirty="0">
                          <a:ln>
                            <a:noFill/>
                          </a:ln>
                          <a:solidFill>
                            <a:schemeClr val="tx1"/>
                          </a:solidFill>
                          <a:effectLst/>
                          <a:latin typeface="Arial" charset="0"/>
                          <a:cs typeface="Arial" charset="0"/>
                        </a:rPr>
                        <a:t> Repositioning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tx1"/>
                          </a:solidFill>
                          <a:effectLst/>
                          <a:latin typeface="Arial" charset="0"/>
                          <a:cs typeface="Arial" charset="0"/>
                        </a:rPr>
                        <a:t>(</a:t>
                      </a:r>
                      <a:r>
                        <a:rPr kumimoji="0" lang="en-US" sz="2000" b="1" i="0" u="none" strike="noStrike" cap="none" normalizeH="0" baseline="0" dirty="0" err="1">
                          <a:ln>
                            <a:noFill/>
                          </a:ln>
                          <a:solidFill>
                            <a:schemeClr val="tx1"/>
                          </a:solidFill>
                          <a:effectLst/>
                          <a:latin typeface="Arial" charset="0"/>
                          <a:cs typeface="Arial" charset="0"/>
                        </a:rPr>
                        <a:t>Liberatory</a:t>
                      </a:r>
                      <a:r>
                        <a:rPr kumimoji="0" lang="en-US" sz="2000" b="1" i="0" u="none" strike="noStrike" cap="none" normalizeH="0" baseline="0" dirty="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4233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91ED-7CD3-4DFA-9228-A541EBCA9E7E}"/>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4400" kern="0" dirty="0">
                <a:solidFill>
                  <a:sysClr val="windowText" lastClr="000000"/>
                </a:solidFill>
              </a:rPr>
              <a:t>BPPV</a:t>
            </a:r>
          </a:p>
        </p:txBody>
      </p:sp>
    </p:spTree>
    <p:extLst>
      <p:ext uri="{BB962C8B-B14F-4D97-AF65-F5344CB8AC3E}">
        <p14:creationId xmlns:p14="http://schemas.microsoft.com/office/powerpoint/2010/main" val="4265026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0588-9F8F-498A-9956-EB83AB45D08B}"/>
              </a:ext>
            </a:extLst>
          </p:cNvPr>
          <p:cNvSpPr txBox="1">
            <a:spLocks/>
          </p:cNvSpPr>
          <p:nvPr/>
        </p:nvSpPr>
        <p:spPr>
          <a:xfrm>
            <a:off x="857250" y="609600"/>
            <a:ext cx="7406640" cy="1356360"/>
          </a:xfrm>
          <a:prstGeom prst="rect">
            <a:avLst/>
          </a:prstGeom>
        </p:spPr>
        <p:style>
          <a:lnRef idx="0">
            <a:schemeClr val="accent2"/>
          </a:lnRef>
          <a:fillRef idx="3">
            <a:schemeClr val="accent2"/>
          </a:fillRef>
          <a:effectRef idx="3">
            <a:schemeClr val="accent2"/>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kern="0" dirty="0" err="1"/>
              <a:t>Definisi</a:t>
            </a:r>
            <a:r>
              <a:rPr lang="en-US" sz="3600" kern="0" dirty="0"/>
              <a:t> </a:t>
            </a:r>
          </a:p>
        </p:txBody>
      </p:sp>
      <p:sp>
        <p:nvSpPr>
          <p:cNvPr id="3" name="Content Placeholder 2">
            <a:extLst>
              <a:ext uri="{FF2B5EF4-FFF2-40B4-BE49-F238E27FC236}">
                <a16:creationId xmlns:a16="http://schemas.microsoft.com/office/drawing/2014/main" id="{45CABFDC-8686-4791-A5C9-6DA8BAFCEB1E}"/>
              </a:ext>
            </a:extLst>
          </p:cNvPr>
          <p:cNvSpPr txBox="1">
            <a:spLocks/>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solidFill>
                  <a:sysClr val="windowText" lastClr="000000"/>
                </a:solidFill>
              </a:rPr>
              <a:t>Bersifat paroxismal</a:t>
            </a:r>
          </a:p>
          <a:p>
            <a:r>
              <a:rPr lang="en-US" kern="0">
                <a:solidFill>
                  <a:sysClr val="windowText" lastClr="000000"/>
                </a:solidFill>
              </a:rPr>
              <a:t>Perubahan posisi kepala secara cepat dan tiba – tiba </a:t>
            </a:r>
          </a:p>
          <a:p>
            <a:r>
              <a:rPr lang="en-US" kern="0">
                <a:solidFill>
                  <a:sysClr val="windowText" lastClr="000000"/>
                </a:solidFill>
              </a:rPr>
              <a:t>Disertai nistagmus</a:t>
            </a:r>
            <a:endParaRPr lang="en-US" kern="0" dirty="0">
              <a:solidFill>
                <a:sysClr val="windowText" lastClr="000000"/>
              </a:solidFill>
            </a:endParaRPr>
          </a:p>
        </p:txBody>
      </p:sp>
    </p:spTree>
    <p:extLst>
      <p:ext uri="{BB962C8B-B14F-4D97-AF65-F5344CB8AC3E}">
        <p14:creationId xmlns:p14="http://schemas.microsoft.com/office/powerpoint/2010/main" val="3391912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0E7339-F3D7-402B-8211-56C2D550776C}"/>
              </a:ext>
            </a:extLst>
          </p:cNvPr>
          <p:cNvGrpSpPr/>
          <p:nvPr/>
        </p:nvGrpSpPr>
        <p:grpSpPr>
          <a:xfrm>
            <a:off x="3822500" y="282611"/>
            <a:ext cx="1803796" cy="1978462"/>
            <a:chOff x="3675181" y="-438826"/>
            <a:chExt cx="1803796" cy="1978462"/>
          </a:xfrm>
          <a:scene3d>
            <a:camera prst="orthographicFront">
              <a:rot lat="0" lon="0" rev="0"/>
            </a:camera>
            <a:lightRig rig="contrasting" dir="t">
              <a:rot lat="0" lon="0" rev="1200000"/>
            </a:lightRig>
          </a:scene3d>
        </p:grpSpPr>
        <p:sp>
          <p:nvSpPr>
            <p:cNvPr id="3" name="Oval 2">
              <a:extLst>
                <a:ext uri="{FF2B5EF4-FFF2-40B4-BE49-F238E27FC236}">
                  <a16:creationId xmlns:a16="http://schemas.microsoft.com/office/drawing/2014/main" id="{F9E1D8D8-8A1D-4438-BA0A-EF25F2E96A20}"/>
                </a:ext>
              </a:extLst>
            </p:cNvPr>
            <p:cNvSpPr/>
            <p:nvPr/>
          </p:nvSpPr>
          <p:spPr>
            <a:xfrm>
              <a:off x="3675181" y="-438826"/>
              <a:ext cx="1803796" cy="180379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 name="Oval 4">
              <a:extLst>
                <a:ext uri="{FF2B5EF4-FFF2-40B4-BE49-F238E27FC236}">
                  <a16:creationId xmlns:a16="http://schemas.microsoft.com/office/drawing/2014/main" id="{0BC6EC3F-EF64-493C-AD7F-32D6F8554F46}"/>
                </a:ext>
              </a:extLst>
            </p:cNvPr>
            <p:cNvSpPr txBox="1"/>
            <p:nvPr/>
          </p:nvSpPr>
          <p:spPr>
            <a:xfrm>
              <a:off x="3934261" y="264160"/>
              <a:ext cx="1275476" cy="12754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AS : </a:t>
              </a:r>
              <a:r>
                <a:rPr lang="en-US" sz="1700" kern="1200" dirty="0" err="1"/>
                <a:t>penyebab</a:t>
              </a:r>
              <a:r>
                <a:rPr lang="en-US" sz="1700" kern="1200" dirty="0"/>
                <a:t> vertigo </a:t>
              </a:r>
              <a:r>
                <a:rPr lang="en-US" sz="1700" kern="1200" dirty="0" err="1"/>
                <a:t>tersering</a:t>
              </a:r>
              <a:endParaRPr lang="en-US" sz="1700" kern="1200" dirty="0"/>
            </a:p>
          </p:txBody>
        </p:sp>
      </p:grpSp>
      <p:grpSp>
        <p:nvGrpSpPr>
          <p:cNvPr id="5" name="Group 4">
            <a:extLst>
              <a:ext uri="{FF2B5EF4-FFF2-40B4-BE49-F238E27FC236}">
                <a16:creationId xmlns:a16="http://schemas.microsoft.com/office/drawing/2014/main" id="{8F1821CD-120E-4FD9-B152-4EF7DFF5D8D4}"/>
              </a:ext>
            </a:extLst>
          </p:cNvPr>
          <p:cNvGrpSpPr/>
          <p:nvPr/>
        </p:nvGrpSpPr>
        <p:grpSpPr>
          <a:xfrm>
            <a:off x="3822502" y="2679502"/>
            <a:ext cx="1803796" cy="1803796"/>
            <a:chOff x="3670101" y="2527101"/>
            <a:chExt cx="1803796" cy="1803796"/>
          </a:xfrm>
          <a:scene3d>
            <a:camera prst="orthographicFront">
              <a:rot lat="0" lon="0" rev="0"/>
            </a:camera>
            <a:lightRig rig="contrasting" dir="t">
              <a:rot lat="0" lon="0" rev="1200000"/>
            </a:lightRig>
          </a:scene3d>
        </p:grpSpPr>
        <p:sp>
          <p:nvSpPr>
            <p:cNvPr id="6" name="Oval 5">
              <a:extLst>
                <a:ext uri="{FF2B5EF4-FFF2-40B4-BE49-F238E27FC236}">
                  <a16:creationId xmlns:a16="http://schemas.microsoft.com/office/drawing/2014/main" id="{B861A6C1-EA6B-45BA-8547-18730864E205}"/>
                </a:ext>
              </a:extLst>
            </p:cNvPr>
            <p:cNvSpPr/>
            <p:nvPr/>
          </p:nvSpPr>
          <p:spPr>
            <a:xfrm>
              <a:off x="3670101" y="2527101"/>
              <a:ext cx="1803796" cy="180379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7E493842-9077-4420-B6D8-CE62D7E55B89}"/>
                </a:ext>
              </a:extLst>
            </p:cNvPr>
            <p:cNvSpPr txBox="1"/>
            <p:nvPr/>
          </p:nvSpPr>
          <p:spPr>
            <a:xfrm>
              <a:off x="3934261" y="2791261"/>
              <a:ext cx="1275476" cy="12754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Epidemiologi</a:t>
              </a:r>
              <a:endParaRPr lang="en-US" sz="1700" kern="1200" dirty="0"/>
            </a:p>
          </p:txBody>
        </p:sp>
      </p:grpSp>
      <p:grpSp>
        <p:nvGrpSpPr>
          <p:cNvPr id="8" name="Group 7">
            <a:extLst>
              <a:ext uri="{FF2B5EF4-FFF2-40B4-BE49-F238E27FC236}">
                <a16:creationId xmlns:a16="http://schemas.microsoft.com/office/drawing/2014/main" id="{9BD16732-ABC4-4D46-B036-FB75D0E4928A}"/>
              </a:ext>
            </a:extLst>
          </p:cNvPr>
          <p:cNvGrpSpPr/>
          <p:nvPr/>
        </p:nvGrpSpPr>
        <p:grpSpPr>
          <a:xfrm>
            <a:off x="6219657" y="2679502"/>
            <a:ext cx="1996836" cy="1803796"/>
            <a:chOff x="5736958" y="2527101"/>
            <a:chExt cx="1996836" cy="1803796"/>
          </a:xfrm>
          <a:scene3d>
            <a:camera prst="orthographicFront">
              <a:rot lat="0" lon="0" rev="0"/>
            </a:camera>
            <a:lightRig rig="contrasting" dir="t">
              <a:rot lat="0" lon="0" rev="1200000"/>
            </a:lightRig>
          </a:scene3d>
        </p:grpSpPr>
        <p:sp>
          <p:nvSpPr>
            <p:cNvPr id="9" name="Oval 8">
              <a:extLst>
                <a:ext uri="{FF2B5EF4-FFF2-40B4-BE49-F238E27FC236}">
                  <a16:creationId xmlns:a16="http://schemas.microsoft.com/office/drawing/2014/main" id="{9C6BA600-F361-4C7A-9C29-31C43E7D4231}"/>
                </a:ext>
              </a:extLst>
            </p:cNvPr>
            <p:cNvSpPr/>
            <p:nvPr/>
          </p:nvSpPr>
          <p:spPr>
            <a:xfrm>
              <a:off x="5736958" y="2527101"/>
              <a:ext cx="1803796" cy="180379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583D7548-130B-4723-AD50-E60E7B3B2B84}"/>
                </a:ext>
              </a:extLst>
            </p:cNvPr>
            <p:cNvSpPr txBox="1"/>
            <p:nvPr/>
          </p:nvSpPr>
          <p:spPr>
            <a:xfrm>
              <a:off x="6458318" y="2791261"/>
              <a:ext cx="1275476" cy="12754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Indonesia : 30% </a:t>
              </a:r>
              <a:r>
                <a:rPr lang="en-US" sz="1700" kern="1200" dirty="0" err="1"/>
                <a:t>dari</a:t>
              </a:r>
              <a:r>
                <a:rPr lang="en-US" sz="1700" kern="1200" dirty="0"/>
                <a:t> </a:t>
              </a:r>
              <a:r>
                <a:rPr lang="en-US" sz="1700" kern="1200" dirty="0" err="1"/>
                <a:t>kasus</a:t>
              </a:r>
              <a:r>
                <a:rPr lang="en-US" sz="1700" kern="1200" dirty="0"/>
                <a:t> vertigo </a:t>
              </a:r>
              <a:r>
                <a:rPr lang="en-US" sz="1700" kern="1200" dirty="0" err="1"/>
                <a:t>perifer</a:t>
              </a:r>
              <a:endParaRPr lang="en-US" sz="1700" kern="1200" dirty="0"/>
            </a:p>
          </p:txBody>
        </p:sp>
      </p:grpSp>
      <p:grpSp>
        <p:nvGrpSpPr>
          <p:cNvPr id="11" name="Group 10">
            <a:extLst>
              <a:ext uri="{FF2B5EF4-FFF2-40B4-BE49-F238E27FC236}">
                <a16:creationId xmlns:a16="http://schemas.microsoft.com/office/drawing/2014/main" id="{22531E7B-EEBC-499C-848D-231042F1C290}"/>
              </a:ext>
            </a:extLst>
          </p:cNvPr>
          <p:cNvGrpSpPr/>
          <p:nvPr/>
        </p:nvGrpSpPr>
        <p:grpSpPr>
          <a:xfrm>
            <a:off x="1440587" y="2619906"/>
            <a:ext cx="1803796" cy="1803796"/>
            <a:chOff x="1146044" y="2527101"/>
            <a:chExt cx="1803796" cy="1803796"/>
          </a:xfrm>
          <a:scene3d>
            <a:camera prst="orthographicFront">
              <a:rot lat="0" lon="0" rev="0"/>
            </a:camera>
            <a:lightRig rig="contrasting" dir="t">
              <a:rot lat="0" lon="0" rev="1200000"/>
            </a:lightRig>
          </a:scene3d>
        </p:grpSpPr>
        <p:sp>
          <p:nvSpPr>
            <p:cNvPr id="12" name="Oval 11">
              <a:extLst>
                <a:ext uri="{FF2B5EF4-FFF2-40B4-BE49-F238E27FC236}">
                  <a16:creationId xmlns:a16="http://schemas.microsoft.com/office/drawing/2014/main" id="{7B6B2C4E-F112-44EB-B23D-201C5BE3476F}"/>
                </a:ext>
              </a:extLst>
            </p:cNvPr>
            <p:cNvSpPr/>
            <p:nvPr/>
          </p:nvSpPr>
          <p:spPr>
            <a:xfrm>
              <a:off x="1146044" y="2527101"/>
              <a:ext cx="1803796" cy="180379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1212AF20-C55C-4DBB-BFB8-4A4895231A77}"/>
                </a:ext>
              </a:extLst>
            </p:cNvPr>
            <p:cNvSpPr txBox="1"/>
            <p:nvPr/>
          </p:nvSpPr>
          <p:spPr>
            <a:xfrm>
              <a:off x="1410204" y="2791261"/>
              <a:ext cx="1275476" cy="12754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Usia</a:t>
              </a:r>
              <a:r>
                <a:rPr lang="en-US" sz="1700" kern="1200" dirty="0"/>
                <a:t> : </a:t>
              </a:r>
              <a:r>
                <a:rPr lang="en-US" sz="1700" kern="1200" dirty="0" err="1"/>
                <a:t>diatas</a:t>
              </a:r>
              <a:r>
                <a:rPr lang="en-US" sz="1700" kern="1200" dirty="0"/>
                <a:t> 51 </a:t>
              </a:r>
              <a:r>
                <a:rPr lang="en-US" sz="1700" kern="1200" dirty="0" err="1"/>
                <a:t>tahun</a:t>
              </a:r>
              <a:r>
                <a:rPr lang="en-US" sz="1700" kern="1200" dirty="0"/>
                <a:t>, </a:t>
              </a:r>
              <a:r>
                <a:rPr lang="en-US" sz="1700" kern="1200" dirty="0" err="1"/>
                <a:t>jarang</a:t>
              </a:r>
              <a:r>
                <a:rPr lang="en-US" sz="1700" kern="1200" dirty="0"/>
                <a:t> </a:t>
              </a:r>
              <a:r>
                <a:rPr lang="en-US" sz="1700" kern="1200" dirty="0" err="1"/>
                <a:t>dibawah</a:t>
              </a:r>
              <a:r>
                <a:rPr lang="en-US" sz="1700" kern="1200" dirty="0"/>
                <a:t> 35 </a:t>
              </a:r>
              <a:r>
                <a:rPr lang="en-US" sz="1700" kern="1200" dirty="0" err="1"/>
                <a:t>thn</a:t>
              </a:r>
              <a:endParaRPr lang="en-US" sz="1700" kern="1200" dirty="0"/>
            </a:p>
          </p:txBody>
        </p:sp>
      </p:grpSp>
      <p:grpSp>
        <p:nvGrpSpPr>
          <p:cNvPr id="14" name="Group 13">
            <a:extLst>
              <a:ext uri="{FF2B5EF4-FFF2-40B4-BE49-F238E27FC236}">
                <a16:creationId xmlns:a16="http://schemas.microsoft.com/office/drawing/2014/main" id="{A05EEAE9-8B67-4F6E-A152-EBB94EB34C6B}"/>
              </a:ext>
            </a:extLst>
          </p:cNvPr>
          <p:cNvGrpSpPr/>
          <p:nvPr/>
        </p:nvGrpSpPr>
        <p:grpSpPr>
          <a:xfrm>
            <a:off x="3822502" y="5054204"/>
            <a:ext cx="1803796" cy="1803796"/>
            <a:chOff x="3670101" y="5051158"/>
            <a:chExt cx="1803796" cy="1803796"/>
          </a:xfrm>
          <a:scene3d>
            <a:camera prst="orthographicFront">
              <a:rot lat="0" lon="0" rev="0"/>
            </a:camera>
            <a:lightRig rig="contrasting" dir="t">
              <a:rot lat="0" lon="0" rev="1200000"/>
            </a:lightRig>
          </a:scene3d>
        </p:grpSpPr>
        <p:sp>
          <p:nvSpPr>
            <p:cNvPr id="15" name="Oval 14">
              <a:extLst>
                <a:ext uri="{FF2B5EF4-FFF2-40B4-BE49-F238E27FC236}">
                  <a16:creationId xmlns:a16="http://schemas.microsoft.com/office/drawing/2014/main" id="{D7A3BC86-D5F3-4FA4-BBDE-EE6D2DF354CE}"/>
                </a:ext>
              </a:extLst>
            </p:cNvPr>
            <p:cNvSpPr/>
            <p:nvPr/>
          </p:nvSpPr>
          <p:spPr>
            <a:xfrm>
              <a:off x="3670101" y="5051158"/>
              <a:ext cx="1803796" cy="180379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1DEF0404-F6F3-4BC8-A2B7-C62C2D483061}"/>
                </a:ext>
              </a:extLst>
            </p:cNvPr>
            <p:cNvSpPr txBox="1"/>
            <p:nvPr/>
          </p:nvSpPr>
          <p:spPr>
            <a:xfrm>
              <a:off x="3934261" y="5315318"/>
              <a:ext cx="1275476" cy="12754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Jenis</a:t>
              </a:r>
              <a:r>
                <a:rPr lang="en-US" sz="1700" kern="1200" dirty="0"/>
                <a:t> </a:t>
              </a:r>
              <a:r>
                <a:rPr lang="en-US" sz="1700" kern="1200" dirty="0" err="1"/>
                <a:t>kelamin</a:t>
              </a:r>
              <a:r>
                <a:rPr lang="en-US" sz="1700" kern="1200" dirty="0"/>
                <a:t> : </a:t>
              </a:r>
              <a:r>
                <a:rPr lang="en-US" sz="1700" kern="1200" dirty="0" err="1"/>
                <a:t>wanita</a:t>
              </a:r>
              <a:r>
                <a:rPr lang="en-US" sz="1700" kern="1200" dirty="0"/>
                <a:t> </a:t>
              </a:r>
              <a:r>
                <a:rPr lang="en-US" sz="1700" kern="1200" dirty="0" err="1"/>
                <a:t>lebih</a:t>
              </a:r>
              <a:r>
                <a:rPr lang="en-US" sz="1700" kern="1200" dirty="0"/>
                <a:t> </a:t>
              </a:r>
              <a:r>
                <a:rPr lang="en-US" sz="1700" kern="1200" dirty="0" err="1"/>
                <a:t>sering</a:t>
              </a:r>
              <a:endParaRPr lang="en-US" sz="1700" kern="1200" dirty="0"/>
            </a:p>
          </p:txBody>
        </p:sp>
      </p:grpSp>
      <p:grpSp>
        <p:nvGrpSpPr>
          <p:cNvPr id="17" name="Group 16">
            <a:extLst>
              <a:ext uri="{FF2B5EF4-FFF2-40B4-BE49-F238E27FC236}">
                <a16:creationId xmlns:a16="http://schemas.microsoft.com/office/drawing/2014/main" id="{94D75B2B-D085-489B-AFE9-88C0682CF1AB}"/>
              </a:ext>
            </a:extLst>
          </p:cNvPr>
          <p:cNvGrpSpPr/>
          <p:nvPr/>
        </p:nvGrpSpPr>
        <p:grpSpPr>
          <a:xfrm>
            <a:off x="4417754" y="2181629"/>
            <a:ext cx="613290" cy="383352"/>
            <a:chOff x="4265355" y="1984622"/>
            <a:chExt cx="613290" cy="383352"/>
          </a:xfrm>
          <a:scene3d>
            <a:camera prst="orthographicFront">
              <a:rot lat="0" lon="0" rev="0"/>
            </a:camera>
            <a:lightRig rig="contrasting" dir="t">
              <a:rot lat="0" lon="0" rev="1200000"/>
            </a:lightRig>
          </a:scene3d>
        </p:grpSpPr>
        <p:sp>
          <p:nvSpPr>
            <p:cNvPr id="18" name="Arrow: Right 17">
              <a:extLst>
                <a:ext uri="{FF2B5EF4-FFF2-40B4-BE49-F238E27FC236}">
                  <a16:creationId xmlns:a16="http://schemas.microsoft.com/office/drawing/2014/main" id="{EAB17747-0480-4399-BDB8-D54B0D1BB9F4}"/>
                </a:ext>
              </a:extLst>
            </p:cNvPr>
            <p:cNvSpPr/>
            <p:nvPr/>
          </p:nvSpPr>
          <p:spPr>
            <a:xfrm rot="16200000">
              <a:off x="4380324" y="1869653"/>
              <a:ext cx="383351" cy="613290"/>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Arrow: Right 4">
              <a:extLst>
                <a:ext uri="{FF2B5EF4-FFF2-40B4-BE49-F238E27FC236}">
                  <a16:creationId xmlns:a16="http://schemas.microsoft.com/office/drawing/2014/main" id="{6BE55B82-2964-4ADD-A454-AB69AAC8F24B}"/>
                </a:ext>
              </a:extLst>
            </p:cNvPr>
            <p:cNvSpPr txBox="1"/>
            <p:nvPr/>
          </p:nvSpPr>
          <p:spPr>
            <a:xfrm rot="16200000">
              <a:off x="4437827" y="2049814"/>
              <a:ext cx="268346" cy="367974"/>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0" name="Group 19">
            <a:extLst>
              <a:ext uri="{FF2B5EF4-FFF2-40B4-BE49-F238E27FC236}">
                <a16:creationId xmlns:a16="http://schemas.microsoft.com/office/drawing/2014/main" id="{DFCC24C1-251F-4037-A8B2-C76FF87EE92F}"/>
              </a:ext>
            </a:extLst>
          </p:cNvPr>
          <p:cNvGrpSpPr/>
          <p:nvPr/>
        </p:nvGrpSpPr>
        <p:grpSpPr>
          <a:xfrm>
            <a:off x="5712091" y="3274756"/>
            <a:ext cx="381737" cy="613290"/>
            <a:chOff x="5632355" y="3122354"/>
            <a:chExt cx="381737" cy="613290"/>
          </a:xfrm>
          <a:scene3d>
            <a:camera prst="orthographicFront">
              <a:rot lat="0" lon="0" rev="0"/>
            </a:camera>
            <a:lightRig rig="contrasting" dir="t">
              <a:rot lat="0" lon="0" rev="1200000"/>
            </a:lightRig>
          </a:scene3d>
        </p:grpSpPr>
        <p:sp>
          <p:nvSpPr>
            <p:cNvPr id="21" name="Arrow: Right 20">
              <a:extLst>
                <a:ext uri="{FF2B5EF4-FFF2-40B4-BE49-F238E27FC236}">
                  <a16:creationId xmlns:a16="http://schemas.microsoft.com/office/drawing/2014/main" id="{771FA993-3042-4262-A599-A7F063CB4850}"/>
                </a:ext>
              </a:extLst>
            </p:cNvPr>
            <p:cNvSpPr/>
            <p:nvPr/>
          </p:nvSpPr>
          <p:spPr>
            <a:xfrm>
              <a:off x="5632355" y="3122354"/>
              <a:ext cx="381737" cy="613290"/>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2" name="Arrow: Right 4">
              <a:extLst>
                <a:ext uri="{FF2B5EF4-FFF2-40B4-BE49-F238E27FC236}">
                  <a16:creationId xmlns:a16="http://schemas.microsoft.com/office/drawing/2014/main" id="{2E89ABBD-5CA2-42D5-93A4-0D8662660B91}"/>
                </a:ext>
              </a:extLst>
            </p:cNvPr>
            <p:cNvSpPr txBox="1"/>
            <p:nvPr/>
          </p:nvSpPr>
          <p:spPr>
            <a:xfrm>
              <a:off x="5632355" y="3245012"/>
              <a:ext cx="267216" cy="367974"/>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3" name="Group 22">
            <a:extLst>
              <a:ext uri="{FF2B5EF4-FFF2-40B4-BE49-F238E27FC236}">
                <a16:creationId xmlns:a16="http://schemas.microsoft.com/office/drawing/2014/main" id="{3A5BFA65-643B-4D70-9586-C2F24919D9CE}"/>
              </a:ext>
            </a:extLst>
          </p:cNvPr>
          <p:cNvGrpSpPr/>
          <p:nvPr/>
        </p:nvGrpSpPr>
        <p:grpSpPr>
          <a:xfrm>
            <a:off x="3357477" y="3274755"/>
            <a:ext cx="381737" cy="613290"/>
            <a:chOff x="3129906" y="3122354"/>
            <a:chExt cx="381737" cy="613290"/>
          </a:xfrm>
          <a:scene3d>
            <a:camera prst="orthographicFront">
              <a:rot lat="0" lon="0" rev="0"/>
            </a:camera>
            <a:lightRig rig="contrasting" dir="t">
              <a:rot lat="0" lon="0" rev="1200000"/>
            </a:lightRig>
          </a:scene3d>
        </p:grpSpPr>
        <p:sp>
          <p:nvSpPr>
            <p:cNvPr id="24" name="Arrow: Right 23">
              <a:extLst>
                <a:ext uri="{FF2B5EF4-FFF2-40B4-BE49-F238E27FC236}">
                  <a16:creationId xmlns:a16="http://schemas.microsoft.com/office/drawing/2014/main" id="{4BF820B8-6C4E-431C-BCDA-C56345CB6C61}"/>
                </a:ext>
              </a:extLst>
            </p:cNvPr>
            <p:cNvSpPr/>
            <p:nvPr/>
          </p:nvSpPr>
          <p:spPr>
            <a:xfrm rot="10800000">
              <a:off x="3129906" y="3122354"/>
              <a:ext cx="381737" cy="613290"/>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Arrow: Right 4">
              <a:extLst>
                <a:ext uri="{FF2B5EF4-FFF2-40B4-BE49-F238E27FC236}">
                  <a16:creationId xmlns:a16="http://schemas.microsoft.com/office/drawing/2014/main" id="{1615207E-A8A6-456A-9710-63BB8DBCDA48}"/>
                </a:ext>
              </a:extLst>
            </p:cNvPr>
            <p:cNvSpPr txBox="1"/>
            <p:nvPr/>
          </p:nvSpPr>
          <p:spPr>
            <a:xfrm rot="21600000">
              <a:off x="3244427" y="3245012"/>
              <a:ext cx="267216" cy="367974"/>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grpSp>
        <p:nvGrpSpPr>
          <p:cNvPr id="26" name="Group 25">
            <a:extLst>
              <a:ext uri="{FF2B5EF4-FFF2-40B4-BE49-F238E27FC236}">
                <a16:creationId xmlns:a16="http://schemas.microsoft.com/office/drawing/2014/main" id="{1FBEA737-2A0E-4E17-BC9A-1FCF9A51D08E}"/>
              </a:ext>
            </a:extLst>
          </p:cNvPr>
          <p:cNvGrpSpPr/>
          <p:nvPr/>
        </p:nvGrpSpPr>
        <p:grpSpPr>
          <a:xfrm>
            <a:off x="4417754" y="4605956"/>
            <a:ext cx="613290" cy="381737"/>
            <a:chOff x="4265355" y="4489355"/>
            <a:chExt cx="613290" cy="381737"/>
          </a:xfrm>
          <a:scene3d>
            <a:camera prst="orthographicFront">
              <a:rot lat="0" lon="0" rev="0"/>
            </a:camera>
            <a:lightRig rig="contrasting" dir="t">
              <a:rot lat="0" lon="0" rev="1200000"/>
            </a:lightRig>
          </a:scene3d>
        </p:grpSpPr>
        <p:sp>
          <p:nvSpPr>
            <p:cNvPr id="27" name="Arrow: Right 26">
              <a:extLst>
                <a:ext uri="{FF2B5EF4-FFF2-40B4-BE49-F238E27FC236}">
                  <a16:creationId xmlns:a16="http://schemas.microsoft.com/office/drawing/2014/main" id="{DF36E738-6C48-4047-A0F5-7BD8111B138B}"/>
                </a:ext>
              </a:extLst>
            </p:cNvPr>
            <p:cNvSpPr/>
            <p:nvPr/>
          </p:nvSpPr>
          <p:spPr>
            <a:xfrm rot="5400000">
              <a:off x="4381131" y="4373579"/>
              <a:ext cx="381737" cy="613290"/>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Arrow: Right 4">
              <a:extLst>
                <a:ext uri="{FF2B5EF4-FFF2-40B4-BE49-F238E27FC236}">
                  <a16:creationId xmlns:a16="http://schemas.microsoft.com/office/drawing/2014/main" id="{35ABF467-2079-4C62-B9D1-4D415C40D08B}"/>
                </a:ext>
              </a:extLst>
            </p:cNvPr>
            <p:cNvSpPr txBox="1"/>
            <p:nvPr/>
          </p:nvSpPr>
          <p:spPr>
            <a:xfrm rot="5400000">
              <a:off x="4438392" y="4438977"/>
              <a:ext cx="267216" cy="367974"/>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grpSp>
    </p:spTree>
    <p:extLst>
      <p:ext uri="{BB962C8B-B14F-4D97-AF65-F5344CB8AC3E}">
        <p14:creationId xmlns:p14="http://schemas.microsoft.com/office/powerpoint/2010/main" val="2851969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3">
            <a:extLst>
              <a:ext uri="{FF2B5EF4-FFF2-40B4-BE49-F238E27FC236}">
                <a16:creationId xmlns:a16="http://schemas.microsoft.com/office/drawing/2014/main" id="{49FF482F-7773-48E6-B34D-8546B5C819C3}"/>
              </a:ext>
            </a:extLst>
          </p:cNvPr>
          <p:cNvGraphicFramePr>
            <a:graphicFrameLocks/>
          </p:cNvGraphicFramePr>
          <p:nvPr>
            <p:extLst>
              <p:ext uri="{D42A27DB-BD31-4B8C-83A1-F6EECF244321}">
                <p14:modId xmlns:p14="http://schemas.microsoft.com/office/powerpoint/2010/main" val="2858937444"/>
              </p:ext>
            </p:extLst>
          </p:nvPr>
        </p:nvGraphicFramePr>
        <p:xfrm>
          <a:off x="2209800" y="533400"/>
          <a:ext cx="7086600" cy="5306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3238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3FFD-6D33-4B27-873B-005F6C3BD5FC}"/>
              </a:ext>
            </a:extLst>
          </p:cNvPr>
          <p:cNvSpPr txBox="1">
            <a:spLocks/>
          </p:cNvSpPr>
          <p:nvPr/>
        </p:nvSpPr>
        <p:spPr>
          <a:xfrm>
            <a:off x="857250" y="609600"/>
            <a:ext cx="7406640" cy="1356360"/>
          </a:xfrm>
          <a:prstGeom prst="rect">
            <a:avLst/>
          </a:prstGeom>
        </p:spPr>
        <p:style>
          <a:lnRef idx="1">
            <a:schemeClr val="accent1"/>
          </a:lnRef>
          <a:fillRef idx="3">
            <a:schemeClr val="accent1"/>
          </a:fillRef>
          <a:effectRef idx="2">
            <a:schemeClr val="accent1"/>
          </a:effectRef>
          <a:fontRef idx="minor">
            <a:schemeClr val="lt1"/>
          </a:fontRef>
        </p:style>
        <p:txBody>
          <a:bodyP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kern="0"/>
              <a:t>Anatomi&amp; fisiologi sistem keseimbangan perifer </a:t>
            </a:r>
            <a:endParaRPr lang="en-US" kern="0" dirty="0"/>
          </a:p>
        </p:txBody>
      </p:sp>
      <p:pic>
        <p:nvPicPr>
          <p:cNvPr id="3" name="Content Placeholder 3" descr="Inner Ear.gif">
            <a:extLst>
              <a:ext uri="{FF2B5EF4-FFF2-40B4-BE49-F238E27FC236}">
                <a16:creationId xmlns:a16="http://schemas.microsoft.com/office/drawing/2014/main" id="{2AE42D0D-2B63-47EE-B15E-2E23CF76F065}"/>
              </a:ext>
            </a:extLst>
          </p:cNvPr>
          <p:cNvPicPr>
            <a:picLocks noChangeAspect="1"/>
          </p:cNvPicPr>
          <p:nvPr/>
        </p:nvPicPr>
        <p:blipFill>
          <a:blip r:embed="rId3"/>
          <a:stretch>
            <a:fillRect/>
          </a:stretch>
        </p:blipFill>
        <p:spPr>
          <a:xfrm>
            <a:off x="2032000" y="1983581"/>
            <a:ext cx="5080000" cy="3759200"/>
          </a:xfrm>
          <a:prstGeom prst="rect">
            <a:avLst/>
          </a:prstGeom>
        </p:spPr>
      </p:pic>
    </p:spTree>
    <p:extLst>
      <p:ext uri="{BB962C8B-B14F-4D97-AF65-F5344CB8AC3E}">
        <p14:creationId xmlns:p14="http://schemas.microsoft.com/office/powerpoint/2010/main" val="2223238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19-3.jpg">
            <a:extLst>
              <a:ext uri="{FF2B5EF4-FFF2-40B4-BE49-F238E27FC236}">
                <a16:creationId xmlns:a16="http://schemas.microsoft.com/office/drawing/2014/main" id="{B4533072-DF54-4475-93B8-28132F5502D9}"/>
              </a:ext>
            </a:extLst>
          </p:cNvPr>
          <p:cNvPicPr>
            <a:picLocks noChangeAspect="1"/>
          </p:cNvPicPr>
          <p:nvPr/>
        </p:nvPicPr>
        <p:blipFill>
          <a:blip r:embed="rId2"/>
          <a:stretch>
            <a:fillRect/>
          </a:stretch>
        </p:blipFill>
        <p:spPr>
          <a:xfrm>
            <a:off x="34290" y="120015"/>
            <a:ext cx="4572000" cy="3000375"/>
          </a:xfrm>
          <a:prstGeom prst="rect">
            <a:avLst/>
          </a:prstGeom>
        </p:spPr>
      </p:pic>
      <p:pic>
        <p:nvPicPr>
          <p:cNvPr id="3" name="Content Placeholder 5" descr="Fig19-7.jpg">
            <a:extLst>
              <a:ext uri="{FF2B5EF4-FFF2-40B4-BE49-F238E27FC236}">
                <a16:creationId xmlns:a16="http://schemas.microsoft.com/office/drawing/2014/main" id="{FA9753D4-1EC6-4DCF-B2F1-6740F5E728C0}"/>
              </a:ext>
            </a:extLst>
          </p:cNvPr>
          <p:cNvPicPr>
            <a:picLocks noChangeAspect="1"/>
          </p:cNvPicPr>
          <p:nvPr/>
        </p:nvPicPr>
        <p:blipFill>
          <a:blip r:embed="rId3"/>
          <a:stretch>
            <a:fillRect/>
          </a:stretch>
        </p:blipFill>
        <p:spPr>
          <a:xfrm>
            <a:off x="34290" y="2992120"/>
            <a:ext cx="4705453" cy="3886200"/>
          </a:xfrm>
          <a:prstGeom prst="rect">
            <a:avLst/>
          </a:prstGeom>
        </p:spPr>
      </p:pic>
      <p:pic>
        <p:nvPicPr>
          <p:cNvPr id="4" name="Picture 3" descr="15-35_Macula.jpg">
            <a:extLst>
              <a:ext uri="{FF2B5EF4-FFF2-40B4-BE49-F238E27FC236}">
                <a16:creationId xmlns:a16="http://schemas.microsoft.com/office/drawing/2014/main" id="{C81330A3-EA0B-4762-9A95-A621DD07539E}"/>
              </a:ext>
            </a:extLst>
          </p:cNvPr>
          <p:cNvPicPr>
            <a:picLocks noChangeAspect="1"/>
          </p:cNvPicPr>
          <p:nvPr/>
        </p:nvPicPr>
        <p:blipFill>
          <a:blip r:embed="rId4"/>
          <a:stretch>
            <a:fillRect/>
          </a:stretch>
        </p:blipFill>
        <p:spPr>
          <a:xfrm>
            <a:off x="4606290" y="127000"/>
            <a:ext cx="4537710" cy="6858000"/>
          </a:xfrm>
          <a:prstGeom prst="rect">
            <a:avLst/>
          </a:prstGeom>
        </p:spPr>
      </p:pic>
    </p:spTree>
    <p:extLst>
      <p:ext uri="{BB962C8B-B14F-4D97-AF65-F5344CB8AC3E}">
        <p14:creationId xmlns:p14="http://schemas.microsoft.com/office/powerpoint/2010/main" val="3894448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9060-C61B-4EA0-A23E-3222F335B454}"/>
              </a:ext>
            </a:extLst>
          </p:cNvPr>
          <p:cNvSpPr txBox="1">
            <a:spLocks/>
          </p:cNvSpPr>
          <p:nvPr/>
        </p:nvSpPr>
        <p:spPr>
          <a:xfrm>
            <a:off x="762000" y="66358"/>
            <a:ext cx="7406640" cy="1356360"/>
          </a:xfrm>
          <a:prstGeom prst="rect">
            <a:avLst/>
          </a:prstGeom>
        </p:spPr>
        <p:style>
          <a:lnRef idx="1">
            <a:schemeClr val="accent1"/>
          </a:lnRef>
          <a:fillRef idx="3">
            <a:schemeClr val="accent1"/>
          </a:fillRef>
          <a:effectRef idx="2">
            <a:schemeClr val="accent1"/>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400" kern="0" dirty="0" err="1"/>
              <a:t>Patofisiologi</a:t>
            </a:r>
            <a:endParaRPr lang="en-US" sz="2400" kern="0" dirty="0"/>
          </a:p>
        </p:txBody>
      </p:sp>
      <p:sp>
        <p:nvSpPr>
          <p:cNvPr id="3" name="Content Placeholder 3">
            <a:extLst>
              <a:ext uri="{FF2B5EF4-FFF2-40B4-BE49-F238E27FC236}">
                <a16:creationId xmlns:a16="http://schemas.microsoft.com/office/drawing/2014/main" id="{74178CA4-9F54-4538-B167-3CABD3F41ECA}"/>
              </a:ext>
            </a:extLst>
          </p:cNvPr>
          <p:cNvSpPr txBox="1">
            <a:spLocks/>
          </p:cNvSpPr>
          <p:nvPr/>
        </p:nvSpPr>
        <p:spPr>
          <a:xfrm>
            <a:off x="350520" y="502176"/>
            <a:ext cx="8229600" cy="966324"/>
          </a:xfrm>
          <a:prstGeom prst="rect">
            <a:avLst/>
          </a:prstGeom>
        </p:spPr>
        <p:style>
          <a:lnRef idx="0">
            <a:schemeClr val="accent2"/>
          </a:lnRef>
          <a:fillRef idx="3">
            <a:schemeClr val="accent2"/>
          </a:fillRef>
          <a:effectRef idx="3">
            <a:schemeClr val="accent2"/>
          </a:effectRef>
          <a:fontRef idx="minor">
            <a:schemeClr val="lt1"/>
          </a:fontRef>
        </p:style>
        <p:txBody>
          <a:bodyPr>
            <a:normAutofit/>
          </a:bodyPr>
          <a:lstStyle>
            <a:lvl1pPr marL="0">
              <a:defRPr>
                <a:solidFill>
                  <a:schemeClr val="lt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r>
              <a:rPr lang="en-US" sz="2400" kern="0" dirty="0" err="1"/>
              <a:t>Teori</a:t>
            </a:r>
            <a:r>
              <a:rPr lang="en-US" sz="2400" kern="0" dirty="0"/>
              <a:t> </a:t>
            </a:r>
            <a:r>
              <a:rPr lang="en-US" sz="2400" kern="0" dirty="0" err="1"/>
              <a:t>Kupulolitiasis</a:t>
            </a:r>
            <a:endParaRPr lang="en-US" sz="2400" kern="0" dirty="0"/>
          </a:p>
          <a:p>
            <a:r>
              <a:rPr lang="en-US" sz="2400" kern="0" dirty="0" err="1"/>
              <a:t>Teori</a:t>
            </a:r>
            <a:r>
              <a:rPr lang="en-US" sz="2400" kern="0" dirty="0"/>
              <a:t> </a:t>
            </a:r>
            <a:r>
              <a:rPr lang="en-US" sz="2400" kern="0" dirty="0" err="1"/>
              <a:t>Kanalitiasis</a:t>
            </a:r>
            <a:endParaRPr lang="en-US" sz="2400" kern="0" dirty="0"/>
          </a:p>
        </p:txBody>
      </p:sp>
      <p:pic>
        <p:nvPicPr>
          <p:cNvPr id="4" name="Picture 3" descr="5.gif">
            <a:extLst>
              <a:ext uri="{FF2B5EF4-FFF2-40B4-BE49-F238E27FC236}">
                <a16:creationId xmlns:a16="http://schemas.microsoft.com/office/drawing/2014/main" id="{2EF808C7-1234-4024-A54E-730D46A321C3}"/>
              </a:ext>
            </a:extLst>
          </p:cNvPr>
          <p:cNvPicPr>
            <a:picLocks noChangeAspect="1"/>
          </p:cNvPicPr>
          <p:nvPr/>
        </p:nvPicPr>
        <p:blipFill>
          <a:blip r:embed="rId2"/>
          <a:stretch>
            <a:fillRect/>
          </a:stretch>
        </p:blipFill>
        <p:spPr>
          <a:xfrm>
            <a:off x="228600" y="1468500"/>
            <a:ext cx="4648200" cy="3969922"/>
          </a:xfrm>
          <a:prstGeom prst="rect">
            <a:avLst/>
          </a:prstGeom>
        </p:spPr>
      </p:pic>
      <p:pic>
        <p:nvPicPr>
          <p:cNvPr id="5" name="Content Placeholder 5" descr="bppv-mech.jpg">
            <a:extLst>
              <a:ext uri="{FF2B5EF4-FFF2-40B4-BE49-F238E27FC236}">
                <a16:creationId xmlns:a16="http://schemas.microsoft.com/office/drawing/2014/main" id="{734E1469-8532-4B6E-82D9-DC30EB40F8E1}"/>
              </a:ext>
            </a:extLst>
          </p:cNvPr>
          <p:cNvPicPr>
            <a:picLocks noChangeAspect="1"/>
          </p:cNvPicPr>
          <p:nvPr/>
        </p:nvPicPr>
        <p:blipFill>
          <a:blip r:embed="rId3"/>
          <a:stretch>
            <a:fillRect/>
          </a:stretch>
        </p:blipFill>
        <p:spPr>
          <a:xfrm>
            <a:off x="5029200" y="2362200"/>
            <a:ext cx="4038600" cy="2951285"/>
          </a:xfrm>
          <a:prstGeom prst="rect">
            <a:avLst/>
          </a:prstGeom>
        </p:spPr>
      </p:pic>
    </p:spTree>
    <p:extLst>
      <p:ext uri="{BB962C8B-B14F-4D97-AF65-F5344CB8AC3E}">
        <p14:creationId xmlns:p14="http://schemas.microsoft.com/office/powerpoint/2010/main" val="2084642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4A1E-D6B4-4F44-9F90-E9FBA48EF850}"/>
              </a:ext>
            </a:extLst>
          </p:cNvPr>
          <p:cNvSpPr txBox="1">
            <a:spLocks/>
          </p:cNvSpPr>
          <p:nvPr/>
        </p:nvSpPr>
        <p:spPr>
          <a:xfrm>
            <a:off x="857250" y="609600"/>
            <a:ext cx="7406640" cy="1356360"/>
          </a:xfrm>
          <a:prstGeom prst="rect">
            <a:avLst/>
          </a:prstGeom>
        </p:spPr>
        <p:style>
          <a:lnRef idx="0">
            <a:schemeClr val="accent2"/>
          </a:lnRef>
          <a:fillRef idx="3">
            <a:schemeClr val="accent2"/>
          </a:fillRef>
          <a:effectRef idx="3">
            <a:schemeClr val="accent2"/>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kern="0" dirty="0"/>
              <a:t>Diagnosis</a:t>
            </a:r>
          </a:p>
        </p:txBody>
      </p:sp>
      <p:sp>
        <p:nvSpPr>
          <p:cNvPr id="3" name="Text Placeholder 5">
            <a:extLst>
              <a:ext uri="{FF2B5EF4-FFF2-40B4-BE49-F238E27FC236}">
                <a16:creationId xmlns:a16="http://schemas.microsoft.com/office/drawing/2014/main" id="{10F3AD17-CC40-4E99-9232-065B55FFA6BE}"/>
              </a:ext>
            </a:extLst>
          </p:cNvPr>
          <p:cNvSpPr txBox="1">
            <a:spLocks/>
          </p:cNvSpPr>
          <p:nvPr/>
        </p:nvSpPr>
        <p:spPr>
          <a:xfrm>
            <a:off x="857250" y="2001511"/>
            <a:ext cx="3566160" cy="77724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marL="0">
              <a:defRPr>
                <a:solidFill>
                  <a:schemeClr val="lt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kern="0"/>
              <a:t>Gejala Klinis</a:t>
            </a:r>
            <a:endParaRPr lang="en-US" kern="0" dirty="0"/>
          </a:p>
        </p:txBody>
      </p:sp>
      <p:sp>
        <p:nvSpPr>
          <p:cNvPr id="4" name="Content Placeholder 6">
            <a:extLst>
              <a:ext uri="{FF2B5EF4-FFF2-40B4-BE49-F238E27FC236}">
                <a16:creationId xmlns:a16="http://schemas.microsoft.com/office/drawing/2014/main" id="{7739EABF-FD30-45D4-A44E-06680E31960A}"/>
              </a:ext>
            </a:extLst>
          </p:cNvPr>
          <p:cNvSpPr txBox="1">
            <a:spLocks/>
          </p:cNvSpPr>
          <p:nvPr/>
        </p:nvSpPr>
        <p:spPr>
          <a:xfrm>
            <a:off x="857250" y="2776272"/>
            <a:ext cx="3566160" cy="3383280"/>
          </a:xfrm>
          <a:prstGeom prst="rect">
            <a:avLst/>
          </a:prstGeom>
        </p:spPr>
        <p:style>
          <a:lnRef idx="2">
            <a:schemeClr val="accent4"/>
          </a:lnRef>
          <a:fillRef idx="1">
            <a:schemeClr val="lt1"/>
          </a:fillRef>
          <a:effectRef idx="0">
            <a:schemeClr val="accent4"/>
          </a:effectRef>
          <a:fontRef idx="minor">
            <a:schemeClr val="dk1"/>
          </a:fontRef>
        </p:style>
        <p:txBody>
          <a:bodyPr>
            <a:normAutofit/>
          </a:bodyPr>
          <a:lstStyle>
            <a:lvl1pPr marL="0">
              <a:defRPr>
                <a:solidFill>
                  <a:schemeClr val="dk1"/>
                </a:solidFill>
                <a:latin typeface="+mn-lt"/>
                <a:ea typeface="+mn-ea"/>
                <a:cs typeface="+mn-cs"/>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r>
              <a:rPr lang="en-US" kern="0"/>
              <a:t>Terjadi secara tiba – tiba </a:t>
            </a:r>
          </a:p>
          <a:p>
            <a:r>
              <a:rPr lang="en-US" kern="0"/>
              <a:t>Berubah posisi</a:t>
            </a:r>
          </a:p>
          <a:p>
            <a:r>
              <a:rPr lang="en-US" kern="0"/>
              <a:t>Pusing berputar </a:t>
            </a:r>
            <a:r>
              <a:rPr lang="en-US" kern="0">
                <a:sym typeface="Wingdings"/>
              </a:rPr>
              <a:t> menghilang setelah 30 detik</a:t>
            </a:r>
          </a:p>
          <a:p>
            <a:r>
              <a:rPr lang="en-US" kern="0">
                <a:sym typeface="Wingdings"/>
              </a:rPr>
              <a:t>Jeda antara perubahan posisi dan pusing berputar</a:t>
            </a:r>
          </a:p>
          <a:p>
            <a:r>
              <a:rPr lang="en-US" kern="0">
                <a:sym typeface="Wingdings"/>
              </a:rPr>
              <a:t>Nystagmus </a:t>
            </a:r>
          </a:p>
          <a:p>
            <a:r>
              <a:rPr lang="en-US" kern="0">
                <a:sym typeface="Wingdings"/>
              </a:rPr>
              <a:t>+/- mual muntah</a:t>
            </a:r>
          </a:p>
          <a:p>
            <a:endParaRPr lang="en-US" kern="0" dirty="0"/>
          </a:p>
        </p:txBody>
      </p:sp>
      <p:sp>
        <p:nvSpPr>
          <p:cNvPr id="5" name="Text Placeholder 7">
            <a:extLst>
              <a:ext uri="{FF2B5EF4-FFF2-40B4-BE49-F238E27FC236}">
                <a16:creationId xmlns:a16="http://schemas.microsoft.com/office/drawing/2014/main" id="{80732374-EA10-4E3C-A02D-4E9E6AFB237A}"/>
              </a:ext>
            </a:extLst>
          </p:cNvPr>
          <p:cNvSpPr txBox="1">
            <a:spLocks/>
          </p:cNvSpPr>
          <p:nvPr/>
        </p:nvSpPr>
        <p:spPr>
          <a:xfrm>
            <a:off x="4701880" y="1999032"/>
            <a:ext cx="3566160" cy="777240"/>
          </a:xfrm>
          <a:prstGeom prst="rect">
            <a:avLst/>
          </a:prstGeom>
        </p:spPr>
        <p:style>
          <a:lnRef idx="0">
            <a:schemeClr val="accent6"/>
          </a:lnRef>
          <a:fillRef idx="3">
            <a:schemeClr val="accent6"/>
          </a:fillRef>
          <a:effectRef idx="3">
            <a:schemeClr val="accent6"/>
          </a:effectRef>
          <a:fontRef idx="minor">
            <a:schemeClr val="lt1"/>
          </a:fontRef>
        </p:style>
        <p:txBody>
          <a:bodyPr anchor="ctr">
            <a:normAutofit/>
          </a:bodyPr>
          <a:lstStyle>
            <a:lvl1pPr marL="0">
              <a:defRPr>
                <a:solidFill>
                  <a:schemeClr val="lt1"/>
                </a:solidFill>
                <a:latin typeface="+mn-lt"/>
                <a:ea typeface="+mn-ea"/>
                <a:cs typeface="+mn-cs"/>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pPr algn="ctr"/>
            <a:r>
              <a:rPr lang="en-US" kern="0"/>
              <a:t>Pemeriksaan fisik dan penunjang</a:t>
            </a:r>
            <a:endParaRPr lang="en-US" kern="0" dirty="0"/>
          </a:p>
        </p:txBody>
      </p:sp>
      <p:sp>
        <p:nvSpPr>
          <p:cNvPr id="6" name="Content Placeholder 8">
            <a:extLst>
              <a:ext uri="{FF2B5EF4-FFF2-40B4-BE49-F238E27FC236}">
                <a16:creationId xmlns:a16="http://schemas.microsoft.com/office/drawing/2014/main" id="{FD11C89C-99E7-4159-99ED-7683EA3B1D63}"/>
              </a:ext>
            </a:extLst>
          </p:cNvPr>
          <p:cNvSpPr txBox="1">
            <a:spLocks/>
          </p:cNvSpPr>
          <p:nvPr/>
        </p:nvSpPr>
        <p:spPr>
          <a:xfrm>
            <a:off x="4701880" y="2773784"/>
            <a:ext cx="3566160" cy="3383280"/>
          </a:xfrm>
          <a:prstGeom prst="rect">
            <a:avLst/>
          </a:prstGeom>
        </p:spPr>
        <p:style>
          <a:lnRef idx="2">
            <a:schemeClr val="accent4"/>
          </a:lnRef>
          <a:fillRef idx="1">
            <a:schemeClr val="lt1"/>
          </a:fillRef>
          <a:effectRef idx="0">
            <a:schemeClr val="accent4"/>
          </a:effectRef>
          <a:fontRef idx="minor">
            <a:schemeClr val="dk1"/>
          </a:fontRef>
        </p:style>
        <p:txBody>
          <a:bodyPr/>
          <a:lstStyle>
            <a:lvl1pPr marL="0">
              <a:defRPr>
                <a:solidFill>
                  <a:schemeClr val="dk1"/>
                </a:solidFill>
                <a:latin typeface="+mn-lt"/>
                <a:ea typeface="+mn-ea"/>
                <a:cs typeface="+mn-cs"/>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r>
              <a:rPr lang="en-US" kern="0"/>
              <a:t>Perasat Dix-Hallpike</a:t>
            </a:r>
          </a:p>
          <a:p>
            <a:r>
              <a:rPr lang="en-US" kern="0"/>
              <a:t>Perasat Sidelying</a:t>
            </a:r>
            <a:endParaRPr lang="en-US" kern="0" dirty="0"/>
          </a:p>
        </p:txBody>
      </p:sp>
    </p:spTree>
    <p:extLst>
      <p:ext uri="{BB962C8B-B14F-4D97-AF65-F5344CB8AC3E}">
        <p14:creationId xmlns:p14="http://schemas.microsoft.com/office/powerpoint/2010/main" val="377641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50B6-3CEF-4BF4-AEA0-4E2EAA25529D}"/>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2400" b="1" kern="0" dirty="0">
                <a:solidFill>
                  <a:sysClr val="windowText" lastClr="000000"/>
                </a:solidFill>
              </a:rPr>
              <a:t>LABIRINITIS SUPURATIF</a:t>
            </a:r>
            <a:endParaRPr lang="en-US" sz="2400" kern="0" dirty="0">
              <a:solidFill>
                <a:sysClr val="windowText" lastClr="000000"/>
              </a:solidFill>
            </a:endParaRPr>
          </a:p>
        </p:txBody>
      </p:sp>
      <p:sp>
        <p:nvSpPr>
          <p:cNvPr id="3" name="Content Placeholder 2">
            <a:extLst>
              <a:ext uri="{FF2B5EF4-FFF2-40B4-BE49-F238E27FC236}">
                <a16:creationId xmlns:a16="http://schemas.microsoft.com/office/drawing/2014/main" id="{CA9733C0-EE78-4EEE-91CE-63A79060E2E7}"/>
              </a:ext>
            </a:extLst>
          </p:cNvPr>
          <p:cNvSpPr txBox="1">
            <a:spLocks/>
          </p:cNvSpPr>
          <p:nvPr/>
        </p:nvSpPr>
        <p:spPr>
          <a:xfrm>
            <a:off x="887177" y="16764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b="1" kern="0" dirty="0" err="1">
                <a:solidFill>
                  <a:sysClr val="windowText" lastClr="000000"/>
                </a:solidFill>
              </a:rPr>
              <a:t>Definisi</a:t>
            </a:r>
            <a:r>
              <a:rPr lang="en-US" b="1" kern="0" dirty="0">
                <a:solidFill>
                  <a:sysClr val="windowText" lastClr="000000"/>
                </a:solidFill>
              </a:rPr>
              <a:t> : </a:t>
            </a:r>
            <a:r>
              <a:rPr lang="en-US" kern="0" dirty="0" err="1">
                <a:solidFill>
                  <a:sysClr val="windowText" lastClr="000000"/>
                </a:solidFill>
              </a:rPr>
              <a:t>Infeksi</a:t>
            </a:r>
            <a:r>
              <a:rPr lang="en-US" kern="0" dirty="0">
                <a:solidFill>
                  <a:sysClr val="windowText" lastClr="000000"/>
                </a:solidFill>
              </a:rPr>
              <a:t> </a:t>
            </a:r>
            <a:r>
              <a:rPr lang="en-US" kern="0" dirty="0" err="1">
                <a:solidFill>
                  <a:sysClr val="windowText" lastClr="000000"/>
                </a:solidFill>
              </a:rPr>
              <a:t>bakterial</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p>
          <a:p>
            <a:pPr lvl="1" algn="just"/>
            <a:r>
              <a:rPr lang="en-US" b="1" kern="0" dirty="0" err="1">
                <a:solidFill>
                  <a:sysClr val="windowText" lastClr="000000"/>
                </a:solidFill>
              </a:rPr>
              <a:t>Labirinitis</a:t>
            </a:r>
            <a:r>
              <a:rPr lang="en-US" b="1" kern="0" dirty="0">
                <a:solidFill>
                  <a:sysClr val="windowText" lastClr="000000"/>
                </a:solidFill>
              </a:rPr>
              <a:t> </a:t>
            </a:r>
            <a:r>
              <a:rPr lang="en-US" b="1" kern="0" dirty="0" err="1">
                <a:solidFill>
                  <a:sysClr val="windowText" lastClr="000000"/>
                </a:solidFill>
              </a:rPr>
              <a:t>supuratif</a:t>
            </a:r>
            <a:r>
              <a:rPr lang="en-US" b="1" kern="0" dirty="0">
                <a:solidFill>
                  <a:sysClr val="windowText" lastClr="000000"/>
                </a:solidFill>
              </a:rPr>
              <a:t> </a:t>
            </a:r>
            <a:r>
              <a:rPr lang="en-US" b="1" kern="0" dirty="0" err="1">
                <a:solidFill>
                  <a:sysClr val="windowText" lastClr="000000"/>
                </a:solidFill>
              </a:rPr>
              <a:t>otogenik</a:t>
            </a:r>
            <a:r>
              <a:rPr lang="en-US" kern="0" dirty="0">
                <a:solidFill>
                  <a:sysClr val="windowText" lastClr="000000"/>
                </a:solidFill>
              </a:rPr>
              <a:t>: </a:t>
            </a:r>
            <a:r>
              <a:rPr lang="en-US" kern="0" dirty="0" err="1">
                <a:solidFill>
                  <a:sysClr val="windowText" lastClr="000000"/>
                </a:solidFill>
              </a:rPr>
              <a:t>akibat</a:t>
            </a:r>
            <a:r>
              <a:rPr lang="en-US" kern="0" dirty="0">
                <a:solidFill>
                  <a:sysClr val="windowText" lastClr="000000"/>
                </a:solidFill>
              </a:rPr>
              <a:t> </a:t>
            </a:r>
            <a:r>
              <a:rPr lang="en-US" kern="0" dirty="0" err="1">
                <a:solidFill>
                  <a:sysClr val="windowText" lastClr="000000"/>
                </a:solidFill>
              </a:rPr>
              <a:t>infeksi</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tengah</a:t>
            </a:r>
            <a:r>
              <a:rPr lang="en-US" kern="0" dirty="0">
                <a:solidFill>
                  <a:sysClr val="windowText" lastClr="000000"/>
                </a:solidFill>
              </a:rPr>
              <a:t>/ mastoid.</a:t>
            </a:r>
          </a:p>
          <a:p>
            <a:pPr lvl="1" algn="just"/>
            <a:r>
              <a:rPr lang="en-US" b="1" kern="0" dirty="0" err="1">
                <a:solidFill>
                  <a:sysClr val="windowText" lastClr="000000"/>
                </a:solidFill>
              </a:rPr>
              <a:t>Labirinitis</a:t>
            </a:r>
            <a:r>
              <a:rPr lang="en-US" b="1" kern="0" dirty="0">
                <a:solidFill>
                  <a:sysClr val="windowText" lastClr="000000"/>
                </a:solidFill>
              </a:rPr>
              <a:t> </a:t>
            </a:r>
            <a:r>
              <a:rPr lang="en-US" b="1" kern="0" dirty="0" err="1">
                <a:solidFill>
                  <a:sysClr val="windowText" lastClr="000000"/>
                </a:solidFill>
              </a:rPr>
              <a:t>supuratif</a:t>
            </a:r>
            <a:r>
              <a:rPr lang="en-US" b="1" kern="0" dirty="0">
                <a:solidFill>
                  <a:sysClr val="windowText" lastClr="000000"/>
                </a:solidFill>
              </a:rPr>
              <a:t> </a:t>
            </a:r>
            <a:r>
              <a:rPr lang="en-US" b="1" kern="0" dirty="0" err="1">
                <a:solidFill>
                  <a:sysClr val="windowText" lastClr="000000"/>
                </a:solidFill>
              </a:rPr>
              <a:t>meningogenik</a:t>
            </a:r>
            <a:r>
              <a:rPr lang="en-US" kern="0" dirty="0">
                <a:solidFill>
                  <a:sysClr val="windowText" lastClr="000000"/>
                </a:solidFill>
              </a:rPr>
              <a:t>: </a:t>
            </a:r>
            <a:r>
              <a:rPr lang="en-US" kern="0" dirty="0" err="1">
                <a:solidFill>
                  <a:sysClr val="windowText" lastClr="000000"/>
                </a:solidFill>
              </a:rPr>
              <a:t>akibat</a:t>
            </a:r>
            <a:r>
              <a:rPr lang="en-US" kern="0" dirty="0">
                <a:solidFill>
                  <a:sysClr val="windowText" lastClr="000000"/>
                </a:solidFill>
              </a:rPr>
              <a:t>  </a:t>
            </a:r>
            <a:r>
              <a:rPr lang="en-US" kern="0" dirty="0" err="1">
                <a:solidFill>
                  <a:sysClr val="windowText" lastClr="000000"/>
                </a:solidFill>
              </a:rPr>
              <a:t>perluasan</a:t>
            </a:r>
            <a:r>
              <a:rPr lang="en-US" kern="0" dirty="0">
                <a:solidFill>
                  <a:sysClr val="windowText" lastClr="000000"/>
                </a:solidFill>
              </a:rPr>
              <a:t> inf. </a:t>
            </a:r>
            <a:r>
              <a:rPr lang="en-US" kern="0" dirty="0" err="1">
                <a:solidFill>
                  <a:sysClr val="windowText" lastClr="000000"/>
                </a:solidFill>
              </a:rPr>
              <a:t>meningen</a:t>
            </a:r>
            <a:r>
              <a:rPr lang="en-US" kern="0" dirty="0">
                <a:solidFill>
                  <a:sysClr val="windowText" lastClr="000000"/>
                </a:solidFill>
              </a:rPr>
              <a:t>.</a:t>
            </a:r>
            <a:endParaRPr lang="en-US" b="1" kern="0" dirty="0">
              <a:solidFill>
                <a:sysClr val="windowText" lastClr="000000"/>
              </a:solidFill>
            </a:endParaRPr>
          </a:p>
          <a:p>
            <a:endParaRPr lang="en-US" b="1" kern="0" dirty="0">
              <a:solidFill>
                <a:sysClr val="windowText" lastClr="000000"/>
              </a:solidFill>
            </a:endParaRPr>
          </a:p>
          <a:p>
            <a:r>
              <a:rPr lang="en-US" b="1" kern="0" dirty="0" err="1">
                <a:solidFill>
                  <a:sysClr val="windowText" lastClr="000000"/>
                </a:solidFill>
              </a:rPr>
              <a:t>Patologi</a:t>
            </a:r>
            <a:endParaRPr lang="en-US" kern="0" dirty="0">
              <a:solidFill>
                <a:sysClr val="windowText" lastClr="000000"/>
              </a:solidFill>
            </a:endParaRPr>
          </a:p>
          <a:p>
            <a:pPr lvl="1" algn="just"/>
            <a:r>
              <a:rPr lang="en-US" kern="0" dirty="0" err="1">
                <a:solidFill>
                  <a:sysClr val="windowText" lastClr="000000"/>
                </a:solidFill>
              </a:rPr>
              <a:t>Sumber</a:t>
            </a:r>
            <a:r>
              <a:rPr lang="en-US" kern="0" dirty="0">
                <a:solidFill>
                  <a:sysClr val="windowText" lastClr="000000"/>
                </a:solidFill>
              </a:rPr>
              <a:t> </a:t>
            </a:r>
            <a:r>
              <a:rPr lang="en-US" kern="0" dirty="0" err="1">
                <a:solidFill>
                  <a:sysClr val="windowText" lastClr="000000"/>
                </a:solidFill>
              </a:rPr>
              <a:t>otogenik</a:t>
            </a:r>
            <a:r>
              <a:rPr lang="en-US" kern="0" dirty="0">
                <a:solidFill>
                  <a:sysClr val="windowText" lastClr="000000"/>
                </a:solidFill>
              </a:rPr>
              <a:t>: </a:t>
            </a:r>
            <a:r>
              <a:rPr lang="en-US" kern="0" dirty="0" err="1">
                <a:solidFill>
                  <a:sysClr val="windowText" lastClr="000000"/>
                </a:solidFill>
              </a:rPr>
              <a:t>penyebab</a:t>
            </a:r>
            <a:r>
              <a:rPr lang="en-US" kern="0" dirty="0">
                <a:solidFill>
                  <a:sysClr val="windowText" lastClr="000000"/>
                </a:solidFill>
              </a:rPr>
              <a:t> </a:t>
            </a:r>
            <a:r>
              <a:rPr lang="en-US" kern="0" dirty="0" err="1">
                <a:solidFill>
                  <a:sysClr val="windowText" lastClr="000000"/>
                </a:solidFill>
              </a:rPr>
              <a:t>umum</a:t>
            </a:r>
            <a:r>
              <a:rPr lang="en-US" kern="0" dirty="0">
                <a:solidFill>
                  <a:sysClr val="windowText" lastClr="000000"/>
                </a:solidFill>
              </a:rPr>
              <a:t> meningitis </a:t>
            </a:r>
            <a:r>
              <a:rPr lang="en-US" kern="0" dirty="0" err="1">
                <a:solidFill>
                  <a:sysClr val="windowText" lastClr="000000"/>
                </a:solidFill>
              </a:rPr>
              <a:t>bakteri</a:t>
            </a:r>
            <a:r>
              <a:rPr lang="en-US" kern="0" dirty="0">
                <a:solidFill>
                  <a:sysClr val="windowText" lastClr="000000"/>
                </a:solidFill>
              </a:rPr>
              <a:t> </a:t>
            </a:r>
            <a:r>
              <a:rPr lang="en-US" kern="0" dirty="0" err="1">
                <a:solidFill>
                  <a:sysClr val="windowText" lastClr="000000"/>
                </a:solidFill>
              </a:rPr>
              <a:t>anak</a:t>
            </a:r>
            <a:r>
              <a:rPr lang="en-US" b="1" i="1" kern="0" dirty="0">
                <a:solidFill>
                  <a:sysClr val="windowText" lastClr="000000"/>
                </a:solidFill>
              </a:rPr>
              <a:t> </a:t>
            </a:r>
            <a:r>
              <a:rPr lang="en-US" b="1" i="1" kern="0" dirty="0" err="1">
                <a:solidFill>
                  <a:sysClr val="windowText" lastClr="000000"/>
                </a:solidFill>
              </a:rPr>
              <a:t>sebaliknya</a:t>
            </a:r>
            <a:r>
              <a:rPr lang="en-US" b="1" i="1" kern="0" dirty="0">
                <a:solidFill>
                  <a:sysClr val="windowText" lastClr="000000"/>
                </a:solidFill>
              </a:rPr>
              <a:t> </a:t>
            </a:r>
            <a:r>
              <a:rPr lang="en-US" kern="0" dirty="0">
                <a:solidFill>
                  <a:sysClr val="windowText" lastClr="000000"/>
                </a:solidFill>
              </a:rPr>
              <a:t>meningitis sup. </a:t>
            </a:r>
            <a:r>
              <a:rPr lang="en-US" kern="0" dirty="0" err="1">
                <a:solidFill>
                  <a:sysClr val="windowText" lastClr="000000"/>
                </a:solidFill>
              </a:rPr>
              <a:t>mengakibatkan</a:t>
            </a:r>
            <a:r>
              <a:rPr lang="en-US" kern="0" dirty="0">
                <a:solidFill>
                  <a:sysClr val="windowText" lastClr="000000"/>
                </a:solidFill>
              </a:rPr>
              <a:t> </a:t>
            </a:r>
            <a:r>
              <a:rPr lang="en-US" kern="0" dirty="0" err="1">
                <a:solidFill>
                  <a:sysClr val="windowText" lastClr="000000"/>
                </a:solidFill>
              </a:rPr>
              <a:t>labirinitis</a:t>
            </a:r>
            <a:r>
              <a:rPr lang="en-US" kern="0" dirty="0">
                <a:solidFill>
                  <a:sysClr val="windowText" lastClr="000000"/>
                </a:solidFill>
              </a:rPr>
              <a:t> sup. </a:t>
            </a:r>
            <a:r>
              <a:rPr lang="en-US" kern="0" dirty="0" err="1">
                <a:solidFill>
                  <a:sysClr val="windowText" lastClr="000000"/>
                </a:solidFill>
              </a:rPr>
              <a:t>meningogenik</a:t>
            </a:r>
            <a:r>
              <a:rPr lang="en-US" kern="0" dirty="0">
                <a:solidFill>
                  <a:sysClr val="windowText" lastClr="000000"/>
                </a:solidFill>
              </a:rPr>
              <a:t> </a:t>
            </a:r>
            <a:r>
              <a:rPr lang="en-US" kern="0" dirty="0" err="1">
                <a:solidFill>
                  <a:sysClr val="windowText" lastClr="000000"/>
                </a:solidFill>
              </a:rPr>
              <a:t>sekunder</a:t>
            </a:r>
            <a:r>
              <a:rPr lang="en-US" kern="0" dirty="0">
                <a:solidFill>
                  <a:sysClr val="windowText" lastClr="000000"/>
                </a:solidFill>
              </a:rPr>
              <a:t>. </a:t>
            </a:r>
          </a:p>
          <a:p>
            <a:pPr lvl="1" algn="just"/>
            <a:r>
              <a:rPr lang="en-US" kern="0" dirty="0" err="1">
                <a:solidFill>
                  <a:sysClr val="windowText" lastClr="000000"/>
                </a:solidFill>
              </a:rPr>
              <a:t>Labirinitis</a:t>
            </a:r>
            <a:r>
              <a:rPr lang="en-US" kern="0" dirty="0">
                <a:solidFill>
                  <a:sysClr val="windowText" lastClr="000000"/>
                </a:solidFill>
              </a:rPr>
              <a:t> sup. </a:t>
            </a:r>
            <a:r>
              <a:rPr lang="en-US" kern="0" dirty="0" err="1">
                <a:solidFill>
                  <a:sysClr val="windowText" lastClr="000000"/>
                </a:solidFill>
              </a:rPr>
              <a:t>otogenik</a:t>
            </a:r>
            <a:r>
              <a:rPr lang="en-US" kern="0" dirty="0">
                <a:solidFill>
                  <a:sysClr val="windowText" lastClr="000000"/>
                </a:solidFill>
              </a:rPr>
              <a:t> </a:t>
            </a:r>
            <a:r>
              <a:rPr lang="en-US" kern="0" dirty="0" err="1">
                <a:solidFill>
                  <a:sysClr val="windowText" lastClr="000000"/>
                </a:solidFill>
              </a:rPr>
              <a:t>terutama</a:t>
            </a:r>
            <a:r>
              <a:rPr lang="en-US" kern="0" dirty="0">
                <a:solidFill>
                  <a:sysClr val="windowText" lastClr="000000"/>
                </a:solidFill>
              </a:rPr>
              <a:t> </a:t>
            </a:r>
            <a:r>
              <a:rPr lang="en-US" kern="0" dirty="0" err="1">
                <a:solidFill>
                  <a:sysClr val="windowText" lastClr="000000"/>
                </a:solidFill>
              </a:rPr>
              <a:t>berkaitan</a:t>
            </a:r>
            <a:r>
              <a:rPr lang="en-US" kern="0" dirty="0">
                <a:solidFill>
                  <a:sysClr val="windowText" lastClr="000000"/>
                </a:solidFill>
              </a:rPr>
              <a:t> </a:t>
            </a:r>
            <a:r>
              <a:rPr lang="en-US" kern="0" dirty="0" err="1">
                <a:solidFill>
                  <a:sysClr val="windowText" lastClr="000000"/>
                </a:solidFill>
              </a:rPr>
              <a:t>kolesteatom</a:t>
            </a:r>
            <a:r>
              <a:rPr lang="en-US" kern="0" dirty="0">
                <a:solidFill>
                  <a:sysClr val="windowText" lastClr="000000"/>
                </a:solidFill>
              </a:rPr>
              <a:t> </a:t>
            </a:r>
          </a:p>
          <a:p>
            <a:pPr lvl="1" algn="just"/>
            <a:r>
              <a:rPr lang="en-US" kern="0" dirty="0" err="1">
                <a:solidFill>
                  <a:sysClr val="windowText" lastClr="000000"/>
                </a:solidFill>
              </a:rPr>
              <a:t>Labirinitis</a:t>
            </a:r>
            <a:r>
              <a:rPr lang="en-US" kern="0" dirty="0">
                <a:solidFill>
                  <a:sysClr val="windowText" lastClr="000000"/>
                </a:solidFill>
              </a:rPr>
              <a:t> sup. </a:t>
            </a:r>
            <a:r>
              <a:rPr lang="en-US" kern="0" dirty="0" err="1">
                <a:solidFill>
                  <a:sysClr val="windowText" lastClr="000000"/>
                </a:solidFill>
              </a:rPr>
              <a:t>meningogenik</a:t>
            </a:r>
            <a:r>
              <a:rPr lang="en-US" kern="0" dirty="0">
                <a:solidFill>
                  <a:sysClr val="windowText" lastClr="000000"/>
                </a:solidFill>
              </a:rPr>
              <a:t> </a:t>
            </a:r>
            <a:r>
              <a:rPr lang="en-US" kern="0" dirty="0" err="1">
                <a:solidFill>
                  <a:sysClr val="windowText" lastClr="000000"/>
                </a:solidFill>
              </a:rPr>
              <a:t>diperantarai</a:t>
            </a:r>
            <a:r>
              <a:rPr lang="en-US" kern="0" dirty="0">
                <a:solidFill>
                  <a:sysClr val="windowText" lastClr="000000"/>
                </a:solidFill>
              </a:rPr>
              <a:t> </a:t>
            </a:r>
            <a:r>
              <a:rPr lang="en-US" kern="0" dirty="0" err="1">
                <a:solidFill>
                  <a:sysClr val="windowText" lastClr="000000"/>
                </a:solidFill>
              </a:rPr>
              <a:t>cairan</a:t>
            </a:r>
            <a:r>
              <a:rPr lang="en-US" kern="0" dirty="0">
                <a:solidFill>
                  <a:sysClr val="windowText" lastClr="000000"/>
                </a:solidFill>
              </a:rPr>
              <a:t> </a:t>
            </a:r>
            <a:r>
              <a:rPr lang="en-US" kern="0" dirty="0" err="1">
                <a:solidFill>
                  <a:sysClr val="windowText" lastClr="000000"/>
                </a:solidFill>
              </a:rPr>
              <a:t>serebro</a:t>
            </a:r>
            <a:r>
              <a:rPr lang="en-US" kern="0" dirty="0">
                <a:solidFill>
                  <a:sysClr val="windowText" lastClr="000000"/>
                </a:solidFill>
              </a:rPr>
              <a:t>-spinal</a:t>
            </a:r>
          </a:p>
          <a:p>
            <a:pPr lvl="1" algn="just"/>
            <a:r>
              <a:rPr lang="en-US" kern="0" dirty="0" err="1">
                <a:solidFill>
                  <a:sysClr val="windowText" lastClr="000000"/>
                </a:solidFill>
              </a:rPr>
              <a:t>Sering</a:t>
            </a:r>
            <a:r>
              <a:rPr lang="en-US" kern="0" dirty="0">
                <a:solidFill>
                  <a:sysClr val="windowText" lastClr="000000"/>
                </a:solidFill>
              </a:rPr>
              <a:t> </a:t>
            </a:r>
            <a:r>
              <a:rPr lang="en-US" kern="0" dirty="0" err="1">
                <a:solidFill>
                  <a:sysClr val="windowText" lastClr="000000"/>
                </a:solidFill>
              </a:rPr>
              <a:t>diikuti</a:t>
            </a:r>
            <a:r>
              <a:rPr lang="en-US" kern="0" dirty="0">
                <a:solidFill>
                  <a:sysClr val="windowText" lastClr="000000"/>
                </a:solidFill>
              </a:rPr>
              <a:t> </a:t>
            </a:r>
            <a:r>
              <a:rPr lang="en-US" kern="0" dirty="0" err="1">
                <a:solidFill>
                  <a:sysClr val="windowText" lastClr="000000"/>
                </a:solidFill>
              </a:rPr>
              <a:t>osifikasi</a:t>
            </a:r>
            <a:r>
              <a:rPr lang="en-US" kern="0" dirty="0">
                <a:solidFill>
                  <a:sysClr val="windowText" lastClr="000000"/>
                </a:solidFill>
              </a:rPr>
              <a:t> </a:t>
            </a:r>
            <a:r>
              <a:rPr lang="en-US" kern="0" dirty="0" err="1">
                <a:solidFill>
                  <a:sysClr val="windowText" lastClr="000000"/>
                </a:solidFill>
              </a:rPr>
              <a:t>labirin</a:t>
            </a:r>
            <a:r>
              <a:rPr lang="en-US" kern="0" dirty="0">
                <a:solidFill>
                  <a:sysClr val="windowText" lastClr="000000"/>
                </a:solidFill>
              </a:rPr>
              <a:t> (</a:t>
            </a:r>
            <a:r>
              <a:rPr lang="en-US" kern="0" dirty="0" err="1">
                <a:solidFill>
                  <a:sysClr val="windowText" lastClr="000000"/>
                </a:solidFill>
              </a:rPr>
              <a:t>labirinitis</a:t>
            </a:r>
            <a:r>
              <a:rPr lang="en-US" kern="0" dirty="0">
                <a:solidFill>
                  <a:sysClr val="windowText" lastClr="000000"/>
                </a:solidFill>
              </a:rPr>
              <a:t> </a:t>
            </a:r>
            <a:r>
              <a:rPr lang="en-US" kern="0" dirty="0" err="1">
                <a:solidFill>
                  <a:sysClr val="windowText" lastClr="000000"/>
                </a:solidFill>
              </a:rPr>
              <a:t>osifikans</a:t>
            </a:r>
            <a:r>
              <a:rPr lang="en-US" kern="0" dirty="0">
                <a:solidFill>
                  <a:sysClr val="windowText" lastClr="000000"/>
                </a:solidFill>
              </a:rPr>
              <a:t>)</a:t>
            </a:r>
          </a:p>
          <a:p>
            <a:endParaRPr lang="en-US" b="1" kern="0" dirty="0">
              <a:solidFill>
                <a:sysClr val="windowText" lastClr="000000"/>
              </a:solidFill>
            </a:endParaRPr>
          </a:p>
          <a:p>
            <a:r>
              <a:rPr lang="en-US" b="1" kern="0" dirty="0" err="1">
                <a:solidFill>
                  <a:sysClr val="windowText" lastClr="000000"/>
                </a:solidFill>
              </a:rPr>
              <a:t>Patogen</a:t>
            </a:r>
            <a:r>
              <a:rPr lang="en-US" kern="0" dirty="0">
                <a:solidFill>
                  <a:sysClr val="windowText" lastClr="000000"/>
                </a:solidFill>
              </a:rPr>
              <a:t> : </a:t>
            </a:r>
            <a:r>
              <a:rPr lang="en-US" kern="0" dirty="0" err="1">
                <a:solidFill>
                  <a:sysClr val="windowText" lastClr="000000"/>
                </a:solidFill>
              </a:rPr>
              <a:t>Polimikroba</a:t>
            </a:r>
            <a:endParaRPr lang="en-US" kern="0" dirty="0">
              <a:solidFill>
                <a:sysClr val="windowText" lastClr="000000"/>
              </a:solidFill>
            </a:endParaRPr>
          </a:p>
          <a:p>
            <a:pPr lvl="1"/>
            <a:r>
              <a:rPr lang="en-US" kern="0" dirty="0">
                <a:solidFill>
                  <a:sysClr val="windowText" lastClr="000000"/>
                </a:solidFill>
              </a:rPr>
              <a:t>S. Pneumoniae (paling </a:t>
            </a:r>
            <a:r>
              <a:rPr lang="en-US" kern="0" dirty="0" err="1">
                <a:solidFill>
                  <a:sysClr val="windowText" lastClr="000000"/>
                </a:solidFill>
              </a:rPr>
              <a:t>sering</a:t>
            </a:r>
            <a:r>
              <a:rPr lang="en-US" kern="0" dirty="0">
                <a:solidFill>
                  <a:sysClr val="windowText" lastClr="000000"/>
                </a:solidFill>
              </a:rPr>
              <a:t>), H. influenzae, Neisseria meningitidis, </a:t>
            </a:r>
            <a:r>
              <a:rPr lang="en-US" kern="0" dirty="0" err="1">
                <a:solidFill>
                  <a:sysClr val="windowText" lastClr="000000"/>
                </a:solidFill>
              </a:rPr>
              <a:t>kuman</a:t>
            </a:r>
            <a:r>
              <a:rPr lang="en-US" kern="0" dirty="0">
                <a:solidFill>
                  <a:sysClr val="windowText" lastClr="000000"/>
                </a:solidFill>
              </a:rPr>
              <a:t> </a:t>
            </a:r>
            <a:r>
              <a:rPr lang="en-US" kern="0" dirty="0" err="1">
                <a:solidFill>
                  <a:sysClr val="windowText" lastClr="000000"/>
                </a:solidFill>
              </a:rPr>
              <a:t>batang</a:t>
            </a:r>
            <a:r>
              <a:rPr lang="en-US" kern="0" dirty="0">
                <a:solidFill>
                  <a:sysClr val="windowText" lastClr="000000"/>
                </a:solidFill>
              </a:rPr>
              <a:t> gram </a:t>
            </a:r>
            <a:r>
              <a:rPr lang="en-US" kern="0" dirty="0" err="1">
                <a:solidFill>
                  <a:sysClr val="windowText" lastClr="000000"/>
                </a:solidFill>
              </a:rPr>
              <a:t>negatif</a:t>
            </a:r>
            <a:r>
              <a:rPr lang="en-US" kern="0" dirty="0">
                <a:solidFill>
                  <a:sysClr val="windowText" lastClr="000000"/>
                </a:solidFill>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D115-5F28-487F-A47A-4107C1BD6DBC}"/>
              </a:ext>
            </a:extLst>
          </p:cNvPr>
          <p:cNvSpPr txBox="1">
            <a:spLocks/>
          </p:cNvSpPr>
          <p:nvPr/>
        </p:nvSpPr>
        <p:spPr>
          <a:xfrm>
            <a:off x="868680" y="150713"/>
            <a:ext cx="7406640" cy="1356360"/>
          </a:xfrm>
          <a:prstGeom prst="rect">
            <a:avLst/>
          </a:prstGeom>
        </p:spPr>
        <p:style>
          <a:lnRef idx="1">
            <a:schemeClr val="accent2"/>
          </a:lnRef>
          <a:fillRef idx="3">
            <a:schemeClr val="accent2"/>
          </a:fillRef>
          <a:effectRef idx="2">
            <a:schemeClr val="accent2"/>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kern="0" dirty="0" err="1"/>
              <a:t>Perasat</a:t>
            </a:r>
            <a:r>
              <a:rPr lang="en-US" sz="3200" kern="0" dirty="0"/>
              <a:t> Dix-Hallpike</a:t>
            </a:r>
          </a:p>
        </p:txBody>
      </p:sp>
      <p:pic>
        <p:nvPicPr>
          <p:cNvPr id="3" name="Content Placeholder 3" descr="2895225_jcn-6-51-g003.png">
            <a:extLst>
              <a:ext uri="{FF2B5EF4-FFF2-40B4-BE49-F238E27FC236}">
                <a16:creationId xmlns:a16="http://schemas.microsoft.com/office/drawing/2014/main" id="{D16E8A2A-AF9A-4BD8-8868-B81D69EBC0D3}"/>
              </a:ext>
            </a:extLst>
          </p:cNvPr>
          <p:cNvPicPr>
            <a:picLocks noChangeAspect="1"/>
          </p:cNvPicPr>
          <p:nvPr/>
        </p:nvPicPr>
        <p:blipFill>
          <a:blip r:embed="rId2"/>
          <a:stretch>
            <a:fillRect/>
          </a:stretch>
        </p:blipFill>
        <p:spPr>
          <a:xfrm>
            <a:off x="868680" y="1676400"/>
            <a:ext cx="3026782" cy="4345087"/>
          </a:xfrm>
          <a:prstGeom prst="rect">
            <a:avLst/>
          </a:prstGeom>
        </p:spPr>
      </p:pic>
      <p:pic>
        <p:nvPicPr>
          <p:cNvPr id="4" name="Picture 3" descr="BPPV-FIG-03-edited.jpg">
            <a:extLst>
              <a:ext uri="{FF2B5EF4-FFF2-40B4-BE49-F238E27FC236}">
                <a16:creationId xmlns:a16="http://schemas.microsoft.com/office/drawing/2014/main" id="{898798DD-14CA-4E41-8CE4-970849BECFB3}"/>
              </a:ext>
            </a:extLst>
          </p:cNvPr>
          <p:cNvPicPr>
            <a:picLocks noChangeAspect="1"/>
          </p:cNvPicPr>
          <p:nvPr/>
        </p:nvPicPr>
        <p:blipFill>
          <a:blip r:embed="rId3"/>
          <a:stretch>
            <a:fillRect/>
          </a:stretch>
        </p:blipFill>
        <p:spPr>
          <a:xfrm>
            <a:off x="4119094" y="1600199"/>
            <a:ext cx="5024906" cy="5257801"/>
          </a:xfrm>
          <a:prstGeom prst="rect">
            <a:avLst/>
          </a:prstGeom>
        </p:spPr>
      </p:pic>
    </p:spTree>
    <p:extLst>
      <p:ext uri="{BB962C8B-B14F-4D97-AF65-F5344CB8AC3E}">
        <p14:creationId xmlns:p14="http://schemas.microsoft.com/office/powerpoint/2010/main" val="293063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C8D2-4610-431A-B3BA-ACAD6E45360A}"/>
              </a:ext>
            </a:extLst>
          </p:cNvPr>
          <p:cNvSpPr txBox="1">
            <a:spLocks/>
          </p:cNvSpPr>
          <p:nvPr/>
        </p:nvSpPr>
        <p:spPr>
          <a:xfrm>
            <a:off x="762000" y="152400"/>
            <a:ext cx="7406640" cy="1356360"/>
          </a:xfrm>
          <a:prstGeom prst="rect">
            <a:avLst/>
          </a:prstGeom>
        </p:spPr>
        <p:style>
          <a:lnRef idx="1">
            <a:schemeClr val="accent2"/>
          </a:lnRef>
          <a:fillRef idx="3">
            <a:schemeClr val="accent2"/>
          </a:fillRef>
          <a:effectRef idx="2">
            <a:schemeClr val="accent2"/>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kern="0" dirty="0" err="1"/>
              <a:t>Perasat</a:t>
            </a:r>
            <a:r>
              <a:rPr lang="en-US" sz="2800" kern="0" dirty="0"/>
              <a:t> </a:t>
            </a:r>
            <a:r>
              <a:rPr lang="en-US" sz="2800" kern="0" dirty="0" err="1"/>
              <a:t>Sidelying</a:t>
            </a:r>
            <a:endParaRPr lang="en-US" sz="2800" kern="0" dirty="0"/>
          </a:p>
        </p:txBody>
      </p:sp>
      <p:pic>
        <p:nvPicPr>
          <p:cNvPr id="3" name="Content Placeholder 3" descr="sidelying.jpg">
            <a:extLst>
              <a:ext uri="{FF2B5EF4-FFF2-40B4-BE49-F238E27FC236}">
                <a16:creationId xmlns:a16="http://schemas.microsoft.com/office/drawing/2014/main" id="{A63D72AB-022D-4705-855C-79A0A9EBCF97}"/>
              </a:ext>
            </a:extLst>
          </p:cNvPr>
          <p:cNvPicPr>
            <a:picLocks noChangeAspect="1"/>
          </p:cNvPicPr>
          <p:nvPr/>
        </p:nvPicPr>
        <p:blipFill>
          <a:blip r:embed="rId2"/>
          <a:stretch>
            <a:fillRect/>
          </a:stretch>
        </p:blipFill>
        <p:spPr>
          <a:xfrm>
            <a:off x="1752600" y="1020192"/>
            <a:ext cx="5638800" cy="4817616"/>
          </a:xfrm>
          <a:prstGeom prst="rect">
            <a:avLst/>
          </a:prstGeom>
        </p:spPr>
      </p:pic>
    </p:spTree>
    <p:extLst>
      <p:ext uri="{BB962C8B-B14F-4D97-AF65-F5344CB8AC3E}">
        <p14:creationId xmlns:p14="http://schemas.microsoft.com/office/powerpoint/2010/main" val="4131879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05F6-3C56-4647-8882-5CCA531615CE}"/>
              </a:ext>
            </a:extLst>
          </p:cNvPr>
          <p:cNvSpPr txBox="1">
            <a:spLocks/>
          </p:cNvSpPr>
          <p:nvPr/>
        </p:nvSpPr>
        <p:spPr>
          <a:xfrm>
            <a:off x="457200" y="152400"/>
            <a:ext cx="8229600" cy="1143000"/>
          </a:xfrm>
          <a:prstGeom prst="rect">
            <a:avLst/>
          </a:prstGeom>
        </p:spPr>
        <p:style>
          <a:lnRef idx="1">
            <a:schemeClr val="accent2"/>
          </a:lnRef>
          <a:fillRef idx="3">
            <a:schemeClr val="accent2"/>
          </a:fillRef>
          <a:effectRef idx="2">
            <a:schemeClr val="accent2"/>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kern="0" dirty="0" err="1"/>
              <a:t>Penatalaksanaan</a:t>
            </a:r>
            <a:r>
              <a:rPr lang="en-US" sz="3600" kern="0" dirty="0"/>
              <a:t> </a:t>
            </a:r>
          </a:p>
        </p:txBody>
      </p:sp>
      <p:graphicFrame>
        <p:nvGraphicFramePr>
          <p:cNvPr id="3" name="Content Placeholder 4">
            <a:extLst>
              <a:ext uri="{FF2B5EF4-FFF2-40B4-BE49-F238E27FC236}">
                <a16:creationId xmlns:a16="http://schemas.microsoft.com/office/drawing/2014/main" id="{D56AECC4-AE03-41DD-8CCF-D5D2D4490402}"/>
              </a:ext>
            </a:extLst>
          </p:cNvPr>
          <p:cNvGraphicFramePr>
            <a:graphicFrameLocks/>
          </p:cNvGraphicFramePr>
          <p:nvPr>
            <p:extLst>
              <p:ext uri="{D42A27DB-BD31-4B8C-83A1-F6EECF244321}">
                <p14:modId xmlns:p14="http://schemas.microsoft.com/office/powerpoint/2010/main" val="2945300973"/>
              </p:ext>
            </p:extLst>
          </p:nvPr>
        </p:nvGraphicFramePr>
        <p:xfrm>
          <a:off x="0" y="1600200"/>
          <a:ext cx="9067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250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BAAD-B36E-4541-820C-FC71068ED8B7}"/>
              </a:ext>
            </a:extLst>
          </p:cNvPr>
          <p:cNvSpPr txBox="1">
            <a:spLocks/>
          </p:cNvSpPr>
          <p:nvPr/>
        </p:nvSpPr>
        <p:spPr>
          <a:xfrm>
            <a:off x="857250" y="609600"/>
            <a:ext cx="7406640" cy="1356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kern="0"/>
              <a:t>Medikamentosa</a:t>
            </a:r>
            <a:endParaRPr lang="en-US" sz="2800" kern="0" dirty="0"/>
          </a:p>
        </p:txBody>
      </p:sp>
      <p:graphicFrame>
        <p:nvGraphicFramePr>
          <p:cNvPr id="3" name="Content Placeholder 3">
            <a:extLst>
              <a:ext uri="{FF2B5EF4-FFF2-40B4-BE49-F238E27FC236}">
                <a16:creationId xmlns:a16="http://schemas.microsoft.com/office/drawing/2014/main" id="{B0A8B719-7810-464B-96E8-421535290F8E}"/>
              </a:ext>
            </a:extLst>
          </p:cNvPr>
          <p:cNvGraphicFramePr>
            <a:graphicFrameLocks/>
          </p:cNvGraphicFramePr>
          <p:nvPr>
            <p:extLst>
              <p:ext uri="{D42A27DB-BD31-4B8C-83A1-F6EECF244321}">
                <p14:modId xmlns:p14="http://schemas.microsoft.com/office/powerpoint/2010/main" val="40636679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756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descr="epley_left.jpg">
            <a:extLst>
              <a:ext uri="{FF2B5EF4-FFF2-40B4-BE49-F238E27FC236}">
                <a16:creationId xmlns:a16="http://schemas.microsoft.com/office/drawing/2014/main" id="{74BE59A7-7641-4DD8-8EC9-E8F0EEC20FD2}"/>
              </a:ext>
            </a:extLst>
          </p:cNvPr>
          <p:cNvPicPr>
            <a:picLocks noChangeAspect="1"/>
          </p:cNvPicPr>
          <p:nvPr/>
        </p:nvPicPr>
        <p:blipFill>
          <a:blip r:embed="rId2"/>
          <a:stretch>
            <a:fillRect/>
          </a:stretch>
        </p:blipFill>
        <p:spPr>
          <a:xfrm>
            <a:off x="3505200" y="0"/>
            <a:ext cx="5638800" cy="6858000"/>
          </a:xfrm>
          <a:prstGeom prst="rect">
            <a:avLst/>
          </a:prstGeom>
        </p:spPr>
      </p:pic>
      <p:sp>
        <p:nvSpPr>
          <p:cNvPr id="3" name="TextBox 2">
            <a:extLst>
              <a:ext uri="{FF2B5EF4-FFF2-40B4-BE49-F238E27FC236}">
                <a16:creationId xmlns:a16="http://schemas.microsoft.com/office/drawing/2014/main" id="{3BB28210-16ED-44B5-8968-9ABE2C88C1A7}"/>
              </a:ext>
            </a:extLst>
          </p:cNvPr>
          <p:cNvSpPr txBox="1"/>
          <p:nvPr/>
        </p:nvSpPr>
        <p:spPr>
          <a:xfrm>
            <a:off x="457200" y="563940"/>
            <a:ext cx="2684312"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800" dirty="0"/>
              <a:t>Reposisi kanalit</a:t>
            </a:r>
          </a:p>
        </p:txBody>
      </p:sp>
      <p:sp>
        <p:nvSpPr>
          <p:cNvPr id="4" name="TextBox 3">
            <a:extLst>
              <a:ext uri="{FF2B5EF4-FFF2-40B4-BE49-F238E27FC236}">
                <a16:creationId xmlns:a16="http://schemas.microsoft.com/office/drawing/2014/main" id="{81C0D1C8-DC23-4A71-90F2-33BCD27D167B}"/>
              </a:ext>
            </a:extLst>
          </p:cNvPr>
          <p:cNvSpPr txBox="1"/>
          <p:nvPr/>
        </p:nvSpPr>
        <p:spPr>
          <a:xfrm>
            <a:off x="457200" y="3010763"/>
            <a:ext cx="3048000" cy="175432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5400" dirty="0" err="1"/>
              <a:t>Epley</a:t>
            </a:r>
            <a:r>
              <a:rPr lang="en-US" sz="5400" dirty="0"/>
              <a:t> </a:t>
            </a:r>
            <a:r>
              <a:rPr lang="en-US" sz="5400" dirty="0" err="1"/>
              <a:t>Manuver</a:t>
            </a:r>
            <a:endParaRPr lang="en-US" sz="5400" dirty="0"/>
          </a:p>
        </p:txBody>
      </p:sp>
    </p:spTree>
    <p:extLst>
      <p:ext uri="{BB962C8B-B14F-4D97-AF65-F5344CB8AC3E}">
        <p14:creationId xmlns:p14="http://schemas.microsoft.com/office/powerpoint/2010/main" val="658491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image008.jpg">
            <a:extLst>
              <a:ext uri="{FF2B5EF4-FFF2-40B4-BE49-F238E27FC236}">
                <a16:creationId xmlns:a16="http://schemas.microsoft.com/office/drawing/2014/main" id="{ABAABEF2-44DD-4471-AE80-BEC3C6E0295C}"/>
              </a:ext>
            </a:extLst>
          </p:cNvPr>
          <p:cNvPicPr>
            <a:picLocks noChangeAspect="1"/>
          </p:cNvPicPr>
          <p:nvPr/>
        </p:nvPicPr>
        <p:blipFill>
          <a:blip r:embed="rId2"/>
          <a:stretch>
            <a:fillRect/>
          </a:stretch>
        </p:blipFill>
        <p:spPr>
          <a:xfrm>
            <a:off x="0" y="0"/>
            <a:ext cx="6419322" cy="6858000"/>
          </a:xfrm>
          <a:prstGeom prst="rect">
            <a:avLst/>
          </a:prstGeom>
        </p:spPr>
      </p:pic>
      <p:sp>
        <p:nvSpPr>
          <p:cNvPr id="3" name="TextBox 2">
            <a:extLst>
              <a:ext uri="{FF2B5EF4-FFF2-40B4-BE49-F238E27FC236}">
                <a16:creationId xmlns:a16="http://schemas.microsoft.com/office/drawing/2014/main" id="{C319FC34-9005-49A0-AA2B-4FC713501E76}"/>
              </a:ext>
            </a:extLst>
          </p:cNvPr>
          <p:cNvSpPr txBox="1"/>
          <p:nvPr/>
        </p:nvSpPr>
        <p:spPr>
          <a:xfrm>
            <a:off x="6419322" y="2590800"/>
            <a:ext cx="2724678" cy="19389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000" dirty="0" err="1"/>
              <a:t>Semont</a:t>
            </a:r>
            <a:r>
              <a:rPr lang="en-US" sz="4000" dirty="0"/>
              <a:t> (</a:t>
            </a:r>
            <a:r>
              <a:rPr lang="en-US" sz="4000" dirty="0" err="1"/>
              <a:t>Liberatory</a:t>
            </a:r>
            <a:r>
              <a:rPr lang="en-US" sz="4000" dirty="0"/>
              <a:t> </a:t>
            </a:r>
            <a:r>
              <a:rPr lang="en-US" sz="4000" dirty="0" err="1"/>
              <a:t>manuver</a:t>
            </a:r>
            <a:r>
              <a:rPr lang="en-US" sz="4000" dirty="0"/>
              <a:t>)</a:t>
            </a:r>
          </a:p>
        </p:txBody>
      </p:sp>
    </p:spTree>
    <p:extLst>
      <p:ext uri="{BB962C8B-B14F-4D97-AF65-F5344CB8AC3E}">
        <p14:creationId xmlns:p14="http://schemas.microsoft.com/office/powerpoint/2010/main" val="32905931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Screen shot 2012-12-04 at 12.09.37 AM.png.jpg">
            <a:extLst>
              <a:ext uri="{FF2B5EF4-FFF2-40B4-BE49-F238E27FC236}">
                <a16:creationId xmlns:a16="http://schemas.microsoft.com/office/drawing/2014/main" id="{2198F08C-C6D7-4D75-8FF2-F72D5640E2CE}"/>
              </a:ext>
            </a:extLst>
          </p:cNvPr>
          <p:cNvPicPr>
            <a:picLocks noChangeAspect="1"/>
          </p:cNvPicPr>
          <p:nvPr/>
        </p:nvPicPr>
        <p:blipFill>
          <a:blip r:embed="rId2"/>
          <a:stretch>
            <a:fillRect/>
          </a:stretch>
        </p:blipFill>
        <p:spPr>
          <a:xfrm>
            <a:off x="1257300" y="1066800"/>
            <a:ext cx="7886700" cy="5873025"/>
          </a:xfrm>
          <a:prstGeom prst="rect">
            <a:avLst/>
          </a:prstGeom>
        </p:spPr>
      </p:pic>
      <p:sp>
        <p:nvSpPr>
          <p:cNvPr id="3" name="Title 1">
            <a:extLst>
              <a:ext uri="{FF2B5EF4-FFF2-40B4-BE49-F238E27FC236}">
                <a16:creationId xmlns:a16="http://schemas.microsoft.com/office/drawing/2014/main" id="{3B67FEB2-3ABD-4F79-B11A-C6EC468A1DDC}"/>
              </a:ext>
            </a:extLst>
          </p:cNvPr>
          <p:cNvSpPr txBox="1">
            <a:spLocks/>
          </p:cNvSpPr>
          <p:nvPr/>
        </p:nvSpPr>
        <p:spPr>
          <a:xfrm>
            <a:off x="533400" y="157798"/>
            <a:ext cx="8229600" cy="868362"/>
          </a:xfrm>
          <a:prstGeom prst="rect">
            <a:avLst/>
          </a:prstGeom>
        </p:spPr>
        <p:style>
          <a:lnRef idx="3">
            <a:schemeClr val="lt1"/>
          </a:lnRef>
          <a:fillRef idx="1">
            <a:schemeClr val="accent2"/>
          </a:fillRef>
          <a:effectRef idx="1">
            <a:schemeClr val="accent2"/>
          </a:effectRef>
          <a:fontRef idx="minor">
            <a:schemeClr val="lt1"/>
          </a:fontRef>
        </p:style>
        <p:txBody>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kern="0"/>
              <a:t>Brandt-Daroff exercise </a:t>
            </a:r>
            <a:endParaRPr lang="en-US" kern="0" dirty="0"/>
          </a:p>
        </p:txBody>
      </p:sp>
    </p:spTree>
    <p:extLst>
      <p:ext uri="{BB962C8B-B14F-4D97-AF65-F5344CB8AC3E}">
        <p14:creationId xmlns:p14="http://schemas.microsoft.com/office/powerpoint/2010/main" val="1672683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54152A9-CFED-4A28-97D9-A79690A86B4A}"/>
              </a:ext>
            </a:extLst>
          </p:cNvPr>
          <p:cNvSpPr txBox="1">
            <a:spLocks noChangeArrowheads="1"/>
          </p:cNvSpPr>
          <p:nvPr/>
        </p:nvSpPr>
        <p:spPr>
          <a:xfrm>
            <a:off x="857250" y="609600"/>
            <a:ext cx="7406640" cy="1356360"/>
          </a:xfrm>
          <a:prstGeom prst="rect">
            <a:avLst/>
          </a:prstGeom>
        </p:spPr>
        <p:txBody>
          <a:bodyPr/>
          <a:lstStyle>
            <a:lvl1pPr>
              <a:defRPr>
                <a:latin typeface="+mj-lt"/>
                <a:ea typeface="+mj-ea"/>
                <a:cs typeface="+mj-cs"/>
              </a:defRPr>
            </a:lvl1pPr>
          </a:lstStyle>
          <a:p>
            <a:r>
              <a:rPr lang="en-US" altLang="en-US" sz="3200" b="1" kern="0" dirty="0">
                <a:solidFill>
                  <a:sysClr val="windowText" lastClr="000000"/>
                </a:solidFill>
              </a:rPr>
              <a:t>Surgery</a:t>
            </a:r>
          </a:p>
        </p:txBody>
      </p:sp>
      <p:sp>
        <p:nvSpPr>
          <p:cNvPr id="3" name="Rectangle 3">
            <a:extLst>
              <a:ext uri="{FF2B5EF4-FFF2-40B4-BE49-F238E27FC236}">
                <a16:creationId xmlns:a16="http://schemas.microsoft.com/office/drawing/2014/main" id="{826667F0-8249-4BCF-8010-5155252B75B3}"/>
              </a:ext>
            </a:extLst>
          </p:cNvPr>
          <p:cNvSpPr txBox="1">
            <a:spLocks noChangeArrowheads="1"/>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kern="0">
                <a:solidFill>
                  <a:sysClr val="windowText" lastClr="000000"/>
                </a:solidFill>
              </a:rPr>
              <a:t>Singular neurectomy</a:t>
            </a:r>
          </a:p>
          <a:p>
            <a:r>
              <a:rPr lang="en-US" altLang="en-US" kern="0">
                <a:solidFill>
                  <a:sysClr val="windowText" lastClr="000000"/>
                </a:solidFill>
              </a:rPr>
              <a:t>Vestibular Nerve Section</a:t>
            </a:r>
          </a:p>
          <a:p>
            <a:r>
              <a:rPr lang="en-US" altLang="en-US" kern="0">
                <a:solidFill>
                  <a:srgbClr val="000000"/>
                </a:solidFill>
                <a:ea typeface="Arial Unicode MS" pitchFamily="34" charset="-128"/>
              </a:rPr>
              <a:t>Posterior Canal Plugging Procedure</a:t>
            </a:r>
            <a:endParaRPr lang="en-US" altLang="en-US" kern="0" dirty="0">
              <a:solidFill>
                <a:srgbClr val="000000"/>
              </a:solidFill>
              <a:ea typeface="Arial Unicode MS" pitchFamily="34" charset="-128"/>
            </a:endParaRPr>
          </a:p>
        </p:txBody>
      </p:sp>
    </p:spTree>
    <p:extLst>
      <p:ext uri="{BB962C8B-B14F-4D97-AF65-F5344CB8AC3E}">
        <p14:creationId xmlns:p14="http://schemas.microsoft.com/office/powerpoint/2010/main" val="2341841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FACF-0AE4-44A9-A43F-DE9477CD92C9}"/>
              </a:ext>
            </a:extLst>
          </p:cNvPr>
          <p:cNvSpPr txBox="1">
            <a:spLocks/>
          </p:cNvSpPr>
          <p:nvPr/>
        </p:nvSpPr>
        <p:spPr>
          <a:xfrm>
            <a:off x="357158" y="714356"/>
            <a:ext cx="7406640" cy="1356360"/>
          </a:xfrm>
          <a:prstGeom prst="rect">
            <a:avLst/>
          </a:prstGeom>
        </p:spPr>
        <p:txBody>
          <a:bodyPr/>
          <a:lstStyle>
            <a:lvl1pPr>
              <a:defRPr>
                <a:latin typeface="+mj-lt"/>
                <a:ea typeface="+mj-ea"/>
                <a:cs typeface="+mj-cs"/>
              </a:defRPr>
            </a:lvl1pPr>
          </a:lstStyle>
          <a:p>
            <a:pPr algn="l">
              <a:defRPr/>
            </a:pPr>
            <a:r>
              <a:rPr lang="id-ID" sz="3200" b="1" kern="0" dirty="0">
                <a:solidFill>
                  <a:schemeClr val="accent1"/>
                </a:solidFill>
                <a:latin typeface="Arial "/>
                <a:cs typeface="Arial "/>
              </a:rPr>
              <a:t>PROGNOSIS</a:t>
            </a:r>
            <a:endParaRPr lang="en-US" sz="3200" b="1" kern="0" dirty="0">
              <a:solidFill>
                <a:schemeClr val="accent1"/>
              </a:solidFill>
              <a:latin typeface="Arial "/>
              <a:cs typeface="Arial "/>
            </a:endParaRPr>
          </a:p>
        </p:txBody>
      </p:sp>
      <p:sp>
        <p:nvSpPr>
          <p:cNvPr id="3" name="Content Placeholder 2">
            <a:extLst>
              <a:ext uri="{FF2B5EF4-FFF2-40B4-BE49-F238E27FC236}">
                <a16:creationId xmlns:a16="http://schemas.microsoft.com/office/drawing/2014/main" id="{92EAF801-8BF9-4861-B04E-3B5D337FEB2F}"/>
              </a:ext>
            </a:extLst>
          </p:cNvPr>
          <p:cNvSpPr txBox="1">
            <a:spLocks/>
          </p:cNvSpPr>
          <p:nvPr/>
        </p:nvSpPr>
        <p:spPr>
          <a:xfrm>
            <a:off x="357158" y="1928802"/>
            <a:ext cx="8458200" cy="4214842"/>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id-ID" kern="0">
                <a:solidFill>
                  <a:sysClr val="windowText" lastClr="000000"/>
                </a:solidFill>
                <a:ea typeface="ＭＳ Ｐゴシック" charset="0"/>
              </a:rPr>
              <a:t>SANGAT BAIK</a:t>
            </a:r>
            <a:endParaRPr lang="en-US" kern="0">
              <a:solidFill>
                <a:sysClr val="windowText" lastClr="000000"/>
              </a:solidFill>
              <a:ea typeface="ＭＳ Ｐゴシック" charset="0"/>
            </a:endParaRPr>
          </a:p>
          <a:p>
            <a:pPr algn="just"/>
            <a:r>
              <a:rPr lang="en-US" kern="0">
                <a:solidFill>
                  <a:sysClr val="windowText" lastClr="000000"/>
                </a:solidFill>
              </a:rPr>
              <a:t>Meta-ana</a:t>
            </a:r>
            <a:r>
              <a:rPr lang="id-ID" kern="0">
                <a:solidFill>
                  <a:sysClr val="windowText" lastClr="000000"/>
                </a:solidFill>
              </a:rPr>
              <a:t>lisis</a:t>
            </a:r>
            <a:r>
              <a:rPr lang="en-US" kern="0">
                <a:solidFill>
                  <a:sysClr val="windowText" lastClr="000000"/>
                </a:solidFill>
              </a:rPr>
              <a:t>:  81% </a:t>
            </a:r>
            <a:r>
              <a:rPr lang="id-ID" kern="0">
                <a:solidFill>
                  <a:sysClr val="windowText" lastClr="000000"/>
                </a:solidFill>
              </a:rPr>
              <a:t>recovery</a:t>
            </a:r>
            <a:r>
              <a:rPr lang="en-US" kern="0">
                <a:solidFill>
                  <a:sysClr val="windowText" lastClr="000000"/>
                </a:solidFill>
              </a:rPr>
              <a:t>, </a:t>
            </a:r>
            <a:r>
              <a:rPr lang="id-ID" kern="0">
                <a:solidFill>
                  <a:sysClr val="windowText" lastClr="000000"/>
                </a:solidFill>
              </a:rPr>
              <a:t>dibandingkan </a:t>
            </a:r>
            <a:r>
              <a:rPr lang="en-US" kern="0">
                <a:solidFill>
                  <a:sysClr val="windowText" lastClr="000000"/>
                </a:solidFill>
              </a:rPr>
              <a:t>37.% </a:t>
            </a:r>
            <a:r>
              <a:rPr lang="id-ID" kern="0">
                <a:solidFill>
                  <a:sysClr val="windowText" lastClr="000000"/>
                </a:solidFill>
              </a:rPr>
              <a:t>(</a:t>
            </a:r>
            <a:r>
              <a:rPr lang="en-US" kern="0">
                <a:solidFill>
                  <a:sysClr val="windowText" lastClr="000000"/>
                </a:solidFill>
              </a:rPr>
              <a:t>placebo </a:t>
            </a:r>
            <a:r>
              <a:rPr lang="id-ID" kern="0">
                <a:solidFill>
                  <a:sysClr val="windowText" lastClr="000000"/>
                </a:solidFill>
              </a:rPr>
              <a:t>atau tidak ditangani) </a:t>
            </a:r>
            <a:r>
              <a:rPr lang="en-US" sz="1600" kern="0">
                <a:solidFill>
                  <a:srgbClr val="FF0000"/>
                </a:solidFill>
              </a:rPr>
              <a:t>(Helminski et al 2010)</a:t>
            </a:r>
            <a:endParaRPr lang="en-US" kern="0">
              <a:solidFill>
                <a:srgbClr val="FF0000"/>
              </a:solidFill>
              <a:ea typeface="ＭＳ Ｐゴシック" charset="0"/>
            </a:endParaRPr>
          </a:p>
          <a:p>
            <a:pPr algn="just"/>
            <a:r>
              <a:rPr lang="id-ID" kern="0">
                <a:solidFill>
                  <a:sysClr val="windowText" lastClr="000000"/>
                </a:solidFill>
                <a:ea typeface="ＭＳ Ｐゴシック" charset="0"/>
              </a:rPr>
              <a:t>Pengulangan manuver pada visit pertama atau pada visit selanjutnya </a:t>
            </a:r>
            <a:r>
              <a:rPr lang="id-ID" kern="0">
                <a:solidFill>
                  <a:sysClr val="windowText" lastClr="000000"/>
                </a:solidFill>
                <a:ea typeface="ＭＳ Ｐゴシック" charset="0"/>
                <a:sym typeface="Wingdings" pitchFamily="2" charset="2"/>
              </a:rPr>
              <a:t> </a:t>
            </a:r>
            <a:r>
              <a:rPr lang="en-US" kern="0">
                <a:solidFill>
                  <a:sysClr val="windowText" lastClr="000000"/>
                </a:solidFill>
                <a:ea typeface="ＭＳ Ｐゴシック" charset="0"/>
              </a:rPr>
              <a:t>remis</a:t>
            </a:r>
            <a:r>
              <a:rPr lang="id-ID" kern="0">
                <a:solidFill>
                  <a:sysClr val="windowText" lastClr="000000"/>
                </a:solidFill>
                <a:ea typeface="ＭＳ Ｐゴシック" charset="0"/>
              </a:rPr>
              <a:t>i </a:t>
            </a:r>
            <a:r>
              <a:rPr lang="en-US" kern="0">
                <a:solidFill>
                  <a:sysClr val="windowText" lastClr="000000"/>
                </a:solidFill>
                <a:ea typeface="ＭＳ Ｐゴシック" charset="0"/>
              </a:rPr>
              <a:t>&gt;90</a:t>
            </a:r>
            <a:r>
              <a:rPr lang="id-ID" sz="2800" kern="0">
                <a:solidFill>
                  <a:sysClr val="windowText" lastClr="000000"/>
                </a:solidFill>
                <a:ea typeface="ＭＳ Ｐゴシック" charset="0"/>
              </a:rPr>
              <a:t>%</a:t>
            </a:r>
            <a:r>
              <a:rPr lang="en-US" sz="1600" kern="0">
                <a:solidFill>
                  <a:sysClr val="windowText" lastClr="000000"/>
                </a:solidFill>
                <a:ea typeface="ＭＳ Ｐゴシック" charset="0"/>
              </a:rPr>
              <a:t>  </a:t>
            </a:r>
            <a:r>
              <a:rPr lang="en-US" sz="1600" kern="0">
                <a:solidFill>
                  <a:srgbClr val="FF0000"/>
                </a:solidFill>
                <a:ea typeface="ＭＳ Ｐゴシック" charset="0"/>
              </a:rPr>
              <a:t>(Lynn et al 1995)</a:t>
            </a:r>
          </a:p>
          <a:p>
            <a:pPr algn="just"/>
            <a:r>
              <a:rPr lang="id-ID" kern="0">
                <a:solidFill>
                  <a:sysClr val="windowText" lastClr="000000"/>
                </a:solidFill>
                <a:ea typeface="ＭＳ Ｐゴシック" charset="0"/>
              </a:rPr>
              <a:t>Angka rekurensi dalam kurun waktu 1 tahun </a:t>
            </a:r>
            <a:r>
              <a:rPr lang="en-US" kern="0">
                <a:solidFill>
                  <a:sysClr val="windowText" lastClr="000000"/>
                </a:solidFill>
                <a:ea typeface="ＭＳ Ｐゴシック" charset="0"/>
              </a:rPr>
              <a:t>15%  </a:t>
            </a:r>
            <a:r>
              <a:rPr lang="en-US" sz="1600" kern="0">
                <a:solidFill>
                  <a:srgbClr val="FF0000"/>
                </a:solidFill>
                <a:ea typeface="ＭＳ Ｐゴシック" charset="0"/>
              </a:rPr>
              <a:t>(Von Brevern 2007 )</a:t>
            </a:r>
            <a:endParaRPr lang="en-US" sz="1600" kern="0" dirty="0">
              <a:solidFill>
                <a:srgbClr val="FF0000"/>
              </a:solidFill>
              <a:ea typeface="ＭＳ Ｐゴシック" charset="0"/>
            </a:endParaRPr>
          </a:p>
        </p:txBody>
      </p:sp>
    </p:spTree>
    <p:extLst>
      <p:ext uri="{BB962C8B-B14F-4D97-AF65-F5344CB8AC3E}">
        <p14:creationId xmlns:p14="http://schemas.microsoft.com/office/powerpoint/2010/main" val="239249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9E89-C8E6-46BC-8C8E-929D985785EA}"/>
              </a:ext>
            </a:extLst>
          </p:cNvPr>
          <p:cNvSpPr txBox="1">
            <a:spLocks/>
          </p:cNvSpPr>
          <p:nvPr/>
        </p:nvSpPr>
        <p:spPr>
          <a:xfrm>
            <a:off x="304800" y="381000"/>
            <a:ext cx="8458200" cy="1143000"/>
          </a:xfrm>
          <a:prstGeom prst="rect">
            <a:avLst/>
          </a:prstGeom>
        </p:spPr>
        <p:txBody>
          <a:bodyPr/>
          <a:lstStyle>
            <a:lvl1pPr>
              <a:defRPr>
                <a:latin typeface="+mj-lt"/>
                <a:ea typeface="+mj-ea"/>
                <a:cs typeface="+mj-cs"/>
              </a:defRPr>
            </a:lvl1pPr>
          </a:lstStyle>
          <a:p>
            <a:pPr algn="l">
              <a:defRPr/>
            </a:pPr>
            <a:r>
              <a:rPr lang="en-US" sz="3200" b="1" kern="0" dirty="0">
                <a:solidFill>
                  <a:schemeClr val="accent1"/>
                </a:solidFill>
                <a:latin typeface="Arial"/>
                <a:cs typeface="Arial"/>
              </a:rPr>
              <a:t>D</a:t>
            </a:r>
            <a:r>
              <a:rPr lang="id-ID" sz="3200" b="1" kern="0" dirty="0">
                <a:solidFill>
                  <a:schemeClr val="accent1"/>
                </a:solidFill>
                <a:latin typeface="Arial"/>
                <a:cs typeface="Arial"/>
              </a:rPr>
              <a:t>IAGNOSIS BANDING</a:t>
            </a:r>
            <a:endParaRPr lang="en-US" sz="3200" b="1" kern="0" dirty="0">
              <a:solidFill>
                <a:schemeClr val="accent1"/>
              </a:solidFill>
              <a:latin typeface="Arial"/>
              <a:cs typeface="Arial"/>
            </a:endParaRPr>
          </a:p>
        </p:txBody>
      </p:sp>
      <p:sp>
        <p:nvSpPr>
          <p:cNvPr id="3" name="Content Placeholder 2">
            <a:extLst>
              <a:ext uri="{FF2B5EF4-FFF2-40B4-BE49-F238E27FC236}">
                <a16:creationId xmlns:a16="http://schemas.microsoft.com/office/drawing/2014/main" id="{CEFE1E67-23CC-4525-AB88-8978E3DFA036}"/>
              </a:ext>
            </a:extLst>
          </p:cNvPr>
          <p:cNvSpPr txBox="1">
            <a:spLocks/>
          </p:cNvSpPr>
          <p:nvPr/>
        </p:nvSpPr>
        <p:spPr>
          <a:xfrm>
            <a:off x="500034" y="1928802"/>
            <a:ext cx="8229600" cy="43434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solidFill>
                  <a:sysClr val="windowText" lastClr="000000"/>
                </a:solidFill>
                <a:latin typeface="Arial" charset="0"/>
                <a:ea typeface="ＭＳ Ｐゴシック" charset="0"/>
                <a:cs typeface="Arial" charset="0"/>
              </a:rPr>
              <a:t>Vestibular: </a:t>
            </a:r>
            <a:r>
              <a:rPr lang="id-ID" kern="0">
                <a:solidFill>
                  <a:sysClr val="windowText" lastClr="000000"/>
                </a:solidFill>
                <a:latin typeface="Arial" charset="0"/>
                <a:ea typeface="ＭＳ Ｐゴシック" charset="0"/>
                <a:cs typeface="Arial" charset="0"/>
              </a:rPr>
              <a:t>Paling sering</a:t>
            </a:r>
            <a:endParaRPr lang="en-US" kern="0">
              <a:solidFill>
                <a:sysClr val="windowText" lastClr="000000"/>
              </a:solidFill>
              <a:latin typeface="Arial" charset="0"/>
              <a:ea typeface="ＭＳ Ｐゴシック" charset="0"/>
              <a:cs typeface="Arial" charset="0"/>
            </a:endParaRPr>
          </a:p>
          <a:p>
            <a:pPr lvl="1"/>
            <a:r>
              <a:rPr lang="en-US" kern="0">
                <a:solidFill>
                  <a:sysClr val="windowText" lastClr="000000"/>
                </a:solidFill>
                <a:latin typeface="Arial" charset="0"/>
                <a:ea typeface="ＭＳ Ｐゴシック" charset="0"/>
                <a:cs typeface="Arial" charset="0"/>
              </a:rPr>
              <a:t>BPPV – 50%. </a:t>
            </a:r>
          </a:p>
          <a:p>
            <a:pPr lvl="1"/>
            <a:r>
              <a:rPr lang="id-ID" kern="0">
                <a:solidFill>
                  <a:sysClr val="windowText" lastClr="000000"/>
                </a:solidFill>
                <a:latin typeface="Arial" charset="0"/>
                <a:ea typeface="ＭＳ Ｐゴシック" charset="0"/>
                <a:cs typeface="Arial" charset="0"/>
              </a:rPr>
              <a:t>Penyakit </a:t>
            </a:r>
            <a:r>
              <a:rPr lang="en-US" kern="0">
                <a:solidFill>
                  <a:sysClr val="windowText" lastClr="000000"/>
                </a:solidFill>
                <a:latin typeface="Arial" charset="0"/>
                <a:ea typeface="ＭＳ Ｐゴシック" charset="0"/>
                <a:cs typeface="Arial" charset="0"/>
              </a:rPr>
              <a:t>Meniere’s - 18%.</a:t>
            </a:r>
          </a:p>
          <a:p>
            <a:pPr lvl="1"/>
            <a:r>
              <a:rPr lang="en-US" kern="0">
                <a:solidFill>
                  <a:sysClr val="windowText" lastClr="000000"/>
                </a:solidFill>
                <a:latin typeface="Arial" charset="0"/>
                <a:ea typeface="ＭＳ Ｐゴシック" charset="0"/>
                <a:cs typeface="Arial" charset="0"/>
              </a:rPr>
              <a:t>Vestibular Neuritis </a:t>
            </a:r>
            <a:r>
              <a:rPr lang="id-ID" kern="0">
                <a:solidFill>
                  <a:sysClr val="windowText" lastClr="000000"/>
                </a:solidFill>
                <a:latin typeface="Arial" charset="0"/>
                <a:ea typeface="ＭＳ Ｐゴシック" charset="0"/>
                <a:cs typeface="Arial" charset="0"/>
              </a:rPr>
              <a:t>dan</a:t>
            </a:r>
            <a:r>
              <a:rPr lang="en-US" kern="0">
                <a:solidFill>
                  <a:sysClr val="windowText" lastClr="000000"/>
                </a:solidFill>
                <a:latin typeface="Arial" charset="0"/>
                <a:ea typeface="ＭＳ Ｐゴシック" charset="0"/>
                <a:cs typeface="Arial" charset="0"/>
              </a:rPr>
              <a:t> Lab</a:t>
            </a:r>
            <a:r>
              <a:rPr lang="id-ID" kern="0">
                <a:solidFill>
                  <a:sysClr val="windowText" lastClr="000000"/>
                </a:solidFill>
                <a:latin typeface="Arial" charset="0"/>
                <a:ea typeface="ＭＳ Ｐゴシック" charset="0"/>
                <a:cs typeface="Arial" charset="0"/>
              </a:rPr>
              <a:t>i</a:t>
            </a:r>
            <a:r>
              <a:rPr lang="en-US" kern="0">
                <a:solidFill>
                  <a:sysClr val="windowText" lastClr="000000"/>
                </a:solidFill>
                <a:latin typeface="Arial" charset="0"/>
                <a:ea typeface="ＭＳ Ｐゴシック" charset="0"/>
                <a:cs typeface="Arial" charset="0"/>
              </a:rPr>
              <a:t>rinthitis – 14%.  </a:t>
            </a:r>
          </a:p>
          <a:p>
            <a:r>
              <a:rPr lang="en-US" kern="0">
                <a:solidFill>
                  <a:sysClr val="windowText" lastClr="000000"/>
                </a:solidFill>
                <a:ea typeface="ＭＳ Ｐゴシック" charset="0"/>
              </a:rPr>
              <a:t>Non-vestibular</a:t>
            </a:r>
          </a:p>
          <a:p>
            <a:pPr lvl="1"/>
            <a:r>
              <a:rPr lang="en-US" kern="0">
                <a:solidFill>
                  <a:sysClr val="windowText" lastClr="000000"/>
                </a:solidFill>
                <a:ea typeface="ＭＳ Ｐゴシック" charset="0"/>
              </a:rPr>
              <a:t>Central Pathology (tumor, posterior circulation CVA)</a:t>
            </a:r>
          </a:p>
          <a:p>
            <a:pPr lvl="1"/>
            <a:r>
              <a:rPr lang="en-US" kern="0">
                <a:solidFill>
                  <a:sysClr val="windowText" lastClr="000000"/>
                </a:solidFill>
                <a:ea typeface="ＭＳ Ｐゴシック" charset="0"/>
              </a:rPr>
              <a:t>Cardiac</a:t>
            </a:r>
          </a:p>
          <a:p>
            <a:pPr lvl="1"/>
            <a:r>
              <a:rPr lang="en-US" kern="0">
                <a:solidFill>
                  <a:sysClr val="windowText" lastClr="000000"/>
                </a:solidFill>
                <a:ea typeface="ＭＳ Ｐゴシック" charset="0"/>
              </a:rPr>
              <a:t>Psychiatric (anxiety, panic, hyperventilation syndrome)</a:t>
            </a:r>
          </a:p>
          <a:p>
            <a:pPr lvl="1"/>
            <a:r>
              <a:rPr lang="en-US" kern="0">
                <a:solidFill>
                  <a:sysClr val="windowText" lastClr="000000"/>
                </a:solidFill>
                <a:ea typeface="ＭＳ Ｐゴシック" charset="0"/>
              </a:rPr>
              <a:t>Cervicogenic</a:t>
            </a:r>
          </a:p>
          <a:p>
            <a:pPr lvl="1"/>
            <a:r>
              <a:rPr lang="en-US" kern="0">
                <a:solidFill>
                  <a:sysClr val="windowText" lastClr="000000"/>
                </a:solidFill>
                <a:ea typeface="ＭＳ Ｐゴシック" charset="0"/>
              </a:rPr>
              <a:t>Vertiginous migraine</a:t>
            </a:r>
          </a:p>
          <a:p>
            <a:pPr lvl="1"/>
            <a:r>
              <a:rPr lang="en-US" kern="0">
                <a:solidFill>
                  <a:sysClr val="windowText" lastClr="000000"/>
                </a:solidFill>
                <a:ea typeface="ＭＳ Ｐゴシック" charset="0"/>
              </a:rPr>
              <a:t>Medical (orthostatic hypotension, medications) </a:t>
            </a:r>
          </a:p>
          <a:p>
            <a:endParaRPr lang="en-US" kern="0">
              <a:solidFill>
                <a:sysClr val="windowText" lastClr="000000"/>
              </a:solidFill>
              <a:latin typeface="Arial" charset="0"/>
              <a:ea typeface="ＭＳ Ｐゴシック" charset="0"/>
              <a:cs typeface="Arial" charset="0"/>
            </a:endParaRPr>
          </a:p>
          <a:p>
            <a:endParaRPr lang="en-US" kern="0" dirty="0">
              <a:solidFill>
                <a:sysClr val="windowText" lastClr="000000"/>
              </a:solidFill>
              <a:latin typeface="Arial" charset="0"/>
              <a:ea typeface="ＭＳ Ｐゴシック" charset="0"/>
              <a:cs typeface="Arial" charset="0"/>
            </a:endParaRPr>
          </a:p>
        </p:txBody>
      </p:sp>
    </p:spTree>
    <p:extLst>
      <p:ext uri="{BB962C8B-B14F-4D97-AF65-F5344CB8AC3E}">
        <p14:creationId xmlns:p14="http://schemas.microsoft.com/office/powerpoint/2010/main" val="250614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324F5-8393-4AA1-A883-A8D2DD9AEC96}"/>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2800" b="1" kern="0" dirty="0">
                <a:solidFill>
                  <a:sysClr val="windowText" lastClr="000000"/>
                </a:solidFill>
              </a:rPr>
              <a:t>LABIRINITIS SUPURATIF</a:t>
            </a:r>
            <a:endParaRPr lang="en-US" sz="2800" kern="0" dirty="0">
              <a:solidFill>
                <a:sysClr val="windowText" lastClr="000000"/>
              </a:solidFill>
            </a:endParaRPr>
          </a:p>
        </p:txBody>
      </p:sp>
      <p:sp>
        <p:nvSpPr>
          <p:cNvPr id="3" name="Content Placeholder 3">
            <a:extLst>
              <a:ext uri="{FF2B5EF4-FFF2-40B4-BE49-F238E27FC236}">
                <a16:creationId xmlns:a16="http://schemas.microsoft.com/office/drawing/2014/main" id="{54672A12-BA90-4427-99EB-6CB0645E593B}"/>
              </a:ext>
            </a:extLst>
          </p:cNvPr>
          <p:cNvSpPr txBox="1">
            <a:spLocks/>
          </p:cNvSpPr>
          <p:nvPr/>
        </p:nvSpPr>
        <p:spPr>
          <a:xfrm>
            <a:off x="457200" y="1600200"/>
            <a:ext cx="4572000" cy="4525963"/>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b="1" kern="0" dirty="0" err="1">
                <a:solidFill>
                  <a:sysClr val="windowText" lastClr="000000"/>
                </a:solidFill>
              </a:rPr>
              <a:t>Tanda</a:t>
            </a:r>
            <a:r>
              <a:rPr lang="en-US" sz="2000" b="1" kern="0" dirty="0">
                <a:solidFill>
                  <a:sysClr val="windowText" lastClr="000000"/>
                </a:solidFill>
              </a:rPr>
              <a:t> dan </a:t>
            </a:r>
            <a:r>
              <a:rPr lang="en-US" sz="2000" b="1" kern="0" dirty="0" err="1">
                <a:solidFill>
                  <a:sysClr val="windowText" lastClr="000000"/>
                </a:solidFill>
              </a:rPr>
              <a:t>Gejala</a:t>
            </a:r>
            <a:endParaRPr lang="en-US" sz="2000" kern="0" dirty="0">
              <a:solidFill>
                <a:sysClr val="windowText" lastClr="000000"/>
              </a:solidFill>
            </a:endParaRPr>
          </a:p>
          <a:p>
            <a:pPr lvl="1"/>
            <a:r>
              <a:rPr lang="en-US" sz="2000" kern="0" dirty="0" err="1">
                <a:solidFill>
                  <a:sysClr val="windowText" lastClr="000000"/>
                </a:solidFill>
              </a:rPr>
              <a:t>Kerusakan</a:t>
            </a:r>
            <a:r>
              <a:rPr lang="en-US" sz="2000" kern="0" dirty="0">
                <a:solidFill>
                  <a:sysClr val="windowText" lastClr="000000"/>
                </a:solidFill>
              </a:rPr>
              <a:t> </a:t>
            </a:r>
            <a:r>
              <a:rPr lang="en-US" sz="2000" kern="0" dirty="0" err="1">
                <a:solidFill>
                  <a:sysClr val="windowText" lastClr="000000"/>
                </a:solidFill>
              </a:rPr>
              <a:t>cepat</a:t>
            </a:r>
            <a:r>
              <a:rPr lang="en-US" sz="2000" kern="0" dirty="0">
                <a:solidFill>
                  <a:sysClr val="windowText" lastClr="000000"/>
                </a:solidFill>
              </a:rPr>
              <a:t> </a:t>
            </a:r>
            <a:r>
              <a:rPr lang="en-US" sz="2000" kern="0" dirty="0" err="1">
                <a:solidFill>
                  <a:sysClr val="windowText" lastClr="000000"/>
                </a:solidFill>
              </a:rPr>
              <a:t>dari</a:t>
            </a:r>
            <a:r>
              <a:rPr lang="en-US" sz="2000" kern="0" dirty="0">
                <a:solidFill>
                  <a:sysClr val="windowText" lastClr="000000"/>
                </a:solidFill>
              </a:rPr>
              <a:t> </a:t>
            </a:r>
            <a:r>
              <a:rPr lang="en-US" sz="2000" kern="0" dirty="0" err="1">
                <a:solidFill>
                  <a:sysClr val="windowText" lastClr="000000"/>
                </a:solidFill>
              </a:rPr>
              <a:t>isi</a:t>
            </a:r>
            <a:r>
              <a:rPr lang="en-US" sz="2000" kern="0" dirty="0">
                <a:solidFill>
                  <a:sysClr val="windowText" lastClr="000000"/>
                </a:solidFill>
              </a:rPr>
              <a:t> </a:t>
            </a:r>
            <a:r>
              <a:rPr lang="en-US" sz="2000" kern="0" dirty="0" err="1">
                <a:solidFill>
                  <a:sysClr val="windowText" lastClr="000000"/>
                </a:solidFill>
              </a:rPr>
              <a:t>telinga</a:t>
            </a:r>
            <a:r>
              <a:rPr lang="en-US" sz="2000" kern="0" dirty="0">
                <a:solidFill>
                  <a:sysClr val="windowText" lastClr="000000"/>
                </a:solidFill>
              </a:rPr>
              <a:t> </a:t>
            </a:r>
            <a:r>
              <a:rPr lang="en-US" sz="2000" kern="0" dirty="0" err="1">
                <a:solidFill>
                  <a:sysClr val="windowText" lastClr="000000"/>
                </a:solidFill>
              </a:rPr>
              <a:t>dalam</a:t>
            </a:r>
            <a:r>
              <a:rPr lang="en-US" sz="2000" kern="0" dirty="0">
                <a:solidFill>
                  <a:sysClr val="windowText" lastClr="000000"/>
                </a:solidFill>
              </a:rPr>
              <a:t>, </a:t>
            </a:r>
            <a:r>
              <a:rPr lang="en-US" sz="2000" kern="0" dirty="0" err="1">
                <a:solidFill>
                  <a:sysClr val="windowText" lastClr="000000"/>
                </a:solidFill>
              </a:rPr>
              <a:t>berhubungan</a:t>
            </a:r>
            <a:r>
              <a:rPr lang="en-US" sz="2000" kern="0" dirty="0">
                <a:solidFill>
                  <a:sysClr val="windowText" lastClr="000000"/>
                </a:solidFill>
              </a:rPr>
              <a:t> </a:t>
            </a:r>
            <a:r>
              <a:rPr lang="en-US" sz="2000" kern="0" dirty="0" err="1">
                <a:solidFill>
                  <a:sysClr val="windowText" lastClr="000000"/>
                </a:solidFill>
              </a:rPr>
              <a:t>dengna</a:t>
            </a:r>
            <a:r>
              <a:rPr lang="en-US" sz="2000" kern="0" dirty="0">
                <a:solidFill>
                  <a:sysClr val="windowText" lastClr="000000"/>
                </a:solidFill>
              </a:rPr>
              <a:t> vertigo dan </a:t>
            </a:r>
            <a:r>
              <a:rPr lang="en-US" sz="2000" kern="0" dirty="0" err="1">
                <a:solidFill>
                  <a:sysClr val="windowText" lastClr="000000"/>
                </a:solidFill>
              </a:rPr>
              <a:t>tuli</a:t>
            </a:r>
            <a:r>
              <a:rPr lang="en-US" sz="2000" kern="0" dirty="0">
                <a:solidFill>
                  <a:sysClr val="windowText" lastClr="000000"/>
                </a:solidFill>
              </a:rPr>
              <a:t> </a:t>
            </a:r>
            <a:r>
              <a:rPr lang="en-US" sz="2000" kern="0" dirty="0" err="1">
                <a:solidFill>
                  <a:sysClr val="windowText" lastClr="000000"/>
                </a:solidFill>
              </a:rPr>
              <a:t>sensori</a:t>
            </a:r>
            <a:r>
              <a:rPr lang="en-US" sz="2000" kern="0" dirty="0">
                <a:solidFill>
                  <a:sysClr val="windowText" lastClr="000000"/>
                </a:solidFill>
              </a:rPr>
              <a:t> </a:t>
            </a:r>
            <a:r>
              <a:rPr lang="en-US" sz="2000" kern="0" dirty="0" err="1">
                <a:solidFill>
                  <a:sysClr val="windowText" lastClr="000000"/>
                </a:solidFill>
              </a:rPr>
              <a:t>berat</a:t>
            </a:r>
            <a:r>
              <a:rPr lang="en-US" sz="2000" kern="0" baseline="30000" dirty="0">
                <a:solidFill>
                  <a:sysClr val="windowText" lastClr="000000"/>
                </a:solidFill>
              </a:rPr>
              <a:t>. 2</a:t>
            </a:r>
            <a:endParaRPr lang="en-US" sz="2000" kern="0" dirty="0">
              <a:solidFill>
                <a:sysClr val="windowText" lastClr="000000"/>
              </a:solidFill>
            </a:endParaRPr>
          </a:p>
          <a:p>
            <a:pPr lvl="1"/>
            <a:r>
              <a:rPr lang="en-US" sz="2000" kern="0" dirty="0" err="1">
                <a:solidFill>
                  <a:sysClr val="windowText" lastClr="000000"/>
                </a:solidFill>
              </a:rPr>
              <a:t>Gangguan</a:t>
            </a:r>
            <a:r>
              <a:rPr lang="en-US" sz="2000" kern="0" dirty="0">
                <a:solidFill>
                  <a:sysClr val="windowText" lastClr="000000"/>
                </a:solidFill>
              </a:rPr>
              <a:t> </a:t>
            </a:r>
            <a:r>
              <a:rPr lang="en-US" sz="2000" kern="0" dirty="0" err="1">
                <a:solidFill>
                  <a:sysClr val="windowText" lastClr="000000"/>
                </a:solidFill>
              </a:rPr>
              <a:t>pendengaran</a:t>
            </a:r>
            <a:r>
              <a:rPr lang="en-US" sz="2000" kern="0" dirty="0">
                <a:solidFill>
                  <a:sysClr val="windowText" lastClr="000000"/>
                </a:solidFill>
              </a:rPr>
              <a:t> </a:t>
            </a:r>
            <a:r>
              <a:rPr lang="en-US" sz="2000" kern="0" dirty="0" err="1">
                <a:solidFill>
                  <a:sysClr val="windowText" lastClr="000000"/>
                </a:solidFill>
              </a:rPr>
              <a:t>sangat</a:t>
            </a:r>
            <a:r>
              <a:rPr lang="en-US" sz="2000" kern="0" dirty="0">
                <a:solidFill>
                  <a:sysClr val="windowText" lastClr="000000"/>
                </a:solidFill>
              </a:rPr>
              <a:t> </a:t>
            </a:r>
            <a:r>
              <a:rPr lang="en-US" sz="2000" kern="0" dirty="0" err="1">
                <a:solidFill>
                  <a:sysClr val="windowText" lastClr="000000"/>
                </a:solidFill>
              </a:rPr>
              <a:t>berat</a:t>
            </a:r>
            <a:r>
              <a:rPr lang="en-US" sz="2000" kern="0" dirty="0">
                <a:solidFill>
                  <a:sysClr val="windowText" lastClr="000000"/>
                </a:solidFill>
              </a:rPr>
              <a:t>, </a:t>
            </a:r>
            <a:r>
              <a:rPr lang="en-US" sz="2000" kern="0" dirty="0" err="1">
                <a:solidFill>
                  <a:sysClr val="windowText" lastClr="000000"/>
                </a:solidFill>
              </a:rPr>
              <a:t>sering</a:t>
            </a:r>
            <a:r>
              <a:rPr lang="en-US" sz="2000" kern="0" dirty="0">
                <a:solidFill>
                  <a:sysClr val="windowText" lastClr="000000"/>
                </a:solidFill>
              </a:rPr>
              <a:t> bilateral (</a:t>
            </a:r>
            <a:r>
              <a:rPr lang="en-US" sz="2000" kern="0" dirty="0" err="1">
                <a:solidFill>
                  <a:sysClr val="windowText" lastClr="000000"/>
                </a:solidFill>
              </a:rPr>
              <a:t>labirinitis</a:t>
            </a:r>
            <a:r>
              <a:rPr lang="en-US" sz="2000" kern="0" dirty="0">
                <a:solidFill>
                  <a:sysClr val="windowText" lastClr="000000"/>
                </a:solidFill>
              </a:rPr>
              <a:t> </a:t>
            </a:r>
            <a:r>
              <a:rPr lang="en-US" sz="2000" kern="0" dirty="0" err="1">
                <a:solidFill>
                  <a:sysClr val="windowText" lastClr="000000"/>
                </a:solidFill>
              </a:rPr>
              <a:t>meningogenik</a:t>
            </a:r>
            <a:r>
              <a:rPr lang="en-US" sz="2000" kern="0" dirty="0">
                <a:solidFill>
                  <a:sysClr val="windowText" lastClr="000000"/>
                </a:solidFill>
              </a:rPr>
              <a:t>).</a:t>
            </a:r>
          </a:p>
          <a:p>
            <a:pPr lvl="1"/>
            <a:r>
              <a:rPr lang="en-US" sz="2000" kern="0" dirty="0" err="1">
                <a:solidFill>
                  <a:sysClr val="windowText" lastClr="000000"/>
                </a:solidFill>
              </a:rPr>
              <a:t>Gejala</a:t>
            </a:r>
            <a:r>
              <a:rPr lang="en-US" sz="2000" kern="0" dirty="0">
                <a:solidFill>
                  <a:sysClr val="windowText" lastClr="000000"/>
                </a:solidFill>
              </a:rPr>
              <a:t> </a:t>
            </a:r>
            <a:r>
              <a:rPr lang="en-US" sz="2000" kern="0" dirty="0" err="1">
                <a:solidFill>
                  <a:sysClr val="windowText" lastClr="000000"/>
                </a:solidFill>
              </a:rPr>
              <a:t>vestibuler</a:t>
            </a:r>
            <a:r>
              <a:rPr lang="en-US" sz="2000" kern="0" dirty="0">
                <a:solidFill>
                  <a:sysClr val="windowText" lastClr="000000"/>
                </a:solidFill>
              </a:rPr>
              <a:t> </a:t>
            </a:r>
            <a:r>
              <a:rPr lang="en-US" sz="2000" kern="0" dirty="0" err="1">
                <a:solidFill>
                  <a:sysClr val="windowText" lastClr="000000"/>
                </a:solidFill>
              </a:rPr>
              <a:t>berat</a:t>
            </a:r>
            <a:endParaRPr lang="en-US" sz="2000" kern="0" dirty="0">
              <a:solidFill>
                <a:sysClr val="windowText" lastClr="000000"/>
              </a:solidFill>
            </a:endParaRPr>
          </a:p>
          <a:p>
            <a:pPr lvl="1"/>
            <a:r>
              <a:rPr lang="en-US" sz="2000" kern="0" dirty="0" err="1">
                <a:solidFill>
                  <a:sysClr val="windowText" lastClr="000000"/>
                </a:solidFill>
              </a:rPr>
              <a:t>Demam</a:t>
            </a:r>
            <a:endParaRPr lang="en-US" sz="2000" kern="0" dirty="0">
              <a:solidFill>
                <a:sysClr val="windowText" lastClr="000000"/>
              </a:solidFill>
            </a:endParaRPr>
          </a:p>
          <a:p>
            <a:pPr lvl="1"/>
            <a:r>
              <a:rPr lang="en-US" sz="2000" i="1" kern="0" dirty="0">
                <a:solidFill>
                  <a:sysClr val="windowText" lastClr="000000"/>
                </a:solidFill>
              </a:rPr>
              <a:t>Meningeal sign</a:t>
            </a:r>
            <a:endParaRPr lang="en-US" sz="2000" kern="0" dirty="0">
              <a:solidFill>
                <a:sysClr val="windowText" lastClr="000000"/>
              </a:solidFill>
            </a:endParaRPr>
          </a:p>
          <a:p>
            <a:pPr lvl="1"/>
            <a:r>
              <a:rPr lang="en-US" sz="2000" kern="0" dirty="0" err="1">
                <a:solidFill>
                  <a:sysClr val="windowText" lastClr="000000"/>
                </a:solidFill>
              </a:rPr>
              <a:t>Terdapatnya</a:t>
            </a:r>
            <a:r>
              <a:rPr lang="en-US" sz="2000" kern="0" dirty="0">
                <a:solidFill>
                  <a:sysClr val="windowText" lastClr="000000"/>
                </a:solidFill>
              </a:rPr>
              <a:t> otitis media/ </a:t>
            </a:r>
            <a:r>
              <a:rPr lang="en-US" sz="2000" kern="0" dirty="0" err="1">
                <a:solidFill>
                  <a:sysClr val="windowText" lastClr="000000"/>
                </a:solidFill>
              </a:rPr>
              <a:t>kolesteatom</a:t>
            </a:r>
            <a:r>
              <a:rPr lang="en-US" sz="2000" kern="0" dirty="0">
                <a:solidFill>
                  <a:sysClr val="windowText" lastClr="000000"/>
                </a:solidFill>
              </a:rPr>
              <a:t>.</a:t>
            </a:r>
            <a:r>
              <a:rPr lang="en-US" sz="2000" kern="0" baseline="30000" dirty="0">
                <a:solidFill>
                  <a:sysClr val="windowText" lastClr="000000"/>
                </a:solidFill>
              </a:rPr>
              <a:t> 3</a:t>
            </a:r>
            <a:endParaRPr lang="en-US" sz="2000" kern="0" dirty="0">
              <a:solidFill>
                <a:sysClr val="windowText" lastClr="000000"/>
              </a:solidFill>
            </a:endParaRPr>
          </a:p>
          <a:p>
            <a:endParaRPr lang="en-US" sz="1000" kern="0" dirty="0">
              <a:solidFill>
                <a:sysClr val="windowText" lastClr="000000"/>
              </a:solidFill>
            </a:endParaRPr>
          </a:p>
        </p:txBody>
      </p:sp>
      <p:sp>
        <p:nvSpPr>
          <p:cNvPr id="4" name="Content Placeholder 4">
            <a:extLst>
              <a:ext uri="{FF2B5EF4-FFF2-40B4-BE49-F238E27FC236}">
                <a16:creationId xmlns:a16="http://schemas.microsoft.com/office/drawing/2014/main" id="{2B4E9505-88F8-4632-9833-40C7B25A7B08}"/>
              </a:ext>
            </a:extLst>
          </p:cNvPr>
          <p:cNvSpPr txBox="1">
            <a:spLocks/>
          </p:cNvSpPr>
          <p:nvPr/>
        </p:nvSpPr>
        <p:spPr>
          <a:xfrm>
            <a:off x="5105400" y="1600200"/>
            <a:ext cx="3810000" cy="47244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200" b="1" kern="0" dirty="0">
                <a:solidFill>
                  <a:sysClr val="windowText" lastClr="000000"/>
                </a:solidFill>
              </a:rPr>
              <a:t>Diagnosis</a:t>
            </a:r>
            <a:endParaRPr lang="en-US" sz="2200" kern="0" dirty="0">
              <a:solidFill>
                <a:sysClr val="windowText" lastClr="000000"/>
              </a:solidFill>
            </a:endParaRPr>
          </a:p>
          <a:p>
            <a:pPr lvl="1"/>
            <a:r>
              <a:rPr lang="en-US" sz="2200" kern="0" dirty="0">
                <a:solidFill>
                  <a:sysClr val="windowText" lastClr="000000"/>
                </a:solidFill>
              </a:rPr>
              <a:t>Kultur </a:t>
            </a:r>
          </a:p>
          <a:p>
            <a:pPr lvl="1"/>
            <a:r>
              <a:rPr lang="en-US" sz="2200" kern="0" dirty="0" err="1">
                <a:solidFill>
                  <a:sysClr val="windowText" lastClr="000000"/>
                </a:solidFill>
              </a:rPr>
              <a:t>Audiometri</a:t>
            </a:r>
            <a:endParaRPr lang="en-US" sz="2200" kern="0" dirty="0">
              <a:solidFill>
                <a:sysClr val="windowText" lastClr="000000"/>
              </a:solidFill>
            </a:endParaRPr>
          </a:p>
          <a:p>
            <a:pPr lvl="1"/>
            <a:r>
              <a:rPr lang="en-US" sz="2200" kern="0" dirty="0" err="1">
                <a:solidFill>
                  <a:sysClr val="windowText" lastClr="000000"/>
                </a:solidFill>
              </a:rPr>
              <a:t>Tes</a:t>
            </a:r>
            <a:r>
              <a:rPr lang="en-US" sz="2200" kern="0" dirty="0">
                <a:solidFill>
                  <a:sysClr val="windowText" lastClr="000000"/>
                </a:solidFill>
              </a:rPr>
              <a:t> </a:t>
            </a:r>
            <a:r>
              <a:rPr lang="en-US" sz="2200" kern="0" dirty="0" err="1">
                <a:solidFill>
                  <a:sysClr val="windowText" lastClr="000000"/>
                </a:solidFill>
              </a:rPr>
              <a:t>vestibuler</a:t>
            </a:r>
            <a:endParaRPr lang="en-US" sz="2200" kern="0" dirty="0">
              <a:solidFill>
                <a:sysClr val="windowText" lastClr="000000"/>
              </a:solidFill>
            </a:endParaRPr>
          </a:p>
          <a:p>
            <a:pPr lvl="1"/>
            <a:r>
              <a:rPr lang="en-US" sz="2200" kern="0" dirty="0">
                <a:solidFill>
                  <a:sysClr val="windowText" lastClr="000000"/>
                </a:solidFill>
              </a:rPr>
              <a:t>CT </a:t>
            </a:r>
          </a:p>
          <a:p>
            <a:pPr lvl="1"/>
            <a:r>
              <a:rPr lang="en-US" sz="2200" kern="0" dirty="0">
                <a:solidFill>
                  <a:sysClr val="windowText" lastClr="000000"/>
                </a:solidFill>
              </a:rPr>
              <a:t>MRI</a:t>
            </a:r>
          </a:p>
          <a:p>
            <a:r>
              <a:rPr lang="en-US" sz="2200" b="1" kern="0" dirty="0">
                <a:solidFill>
                  <a:sysClr val="windowText" lastClr="000000"/>
                </a:solidFill>
              </a:rPr>
              <a:t> </a:t>
            </a:r>
            <a:endParaRPr lang="en-US" sz="2200" kern="0" dirty="0">
              <a:solidFill>
                <a:sysClr val="windowText" lastClr="000000"/>
              </a:solidFill>
            </a:endParaRPr>
          </a:p>
          <a:p>
            <a:r>
              <a:rPr lang="en-US" sz="2200" b="1" kern="0" dirty="0" err="1">
                <a:solidFill>
                  <a:sysClr val="windowText" lastClr="000000"/>
                </a:solidFill>
              </a:rPr>
              <a:t>Terapi</a:t>
            </a:r>
            <a:endParaRPr lang="en-US" sz="2200" kern="0" dirty="0">
              <a:solidFill>
                <a:sysClr val="windowText" lastClr="000000"/>
              </a:solidFill>
            </a:endParaRPr>
          </a:p>
          <a:p>
            <a:pPr lvl="1"/>
            <a:r>
              <a:rPr lang="en-US" sz="2200" kern="0" dirty="0" err="1">
                <a:solidFill>
                  <a:sysClr val="windowText" lastClr="000000"/>
                </a:solidFill>
              </a:rPr>
              <a:t>Antibiotik</a:t>
            </a:r>
            <a:r>
              <a:rPr lang="en-US" sz="2200" kern="0" dirty="0">
                <a:solidFill>
                  <a:sysClr val="windowText" lastClr="000000"/>
                </a:solidFill>
              </a:rPr>
              <a:t> parenteral  </a:t>
            </a:r>
          </a:p>
          <a:p>
            <a:pPr lvl="1"/>
            <a:r>
              <a:rPr lang="en-US" sz="2200" kern="0" dirty="0" err="1">
                <a:solidFill>
                  <a:sysClr val="windowText" lastClr="000000"/>
                </a:solidFill>
              </a:rPr>
              <a:t>Miringotomi</a:t>
            </a:r>
            <a:r>
              <a:rPr lang="en-US" sz="2200" kern="0" dirty="0">
                <a:solidFill>
                  <a:sysClr val="windowText" lastClr="000000"/>
                </a:solidFill>
              </a:rPr>
              <a:t> </a:t>
            </a:r>
            <a:r>
              <a:rPr lang="en-US" sz="2200" kern="0" dirty="0" err="1">
                <a:solidFill>
                  <a:sysClr val="windowText" lastClr="000000"/>
                </a:solidFill>
              </a:rPr>
              <a:t>dengan</a:t>
            </a:r>
            <a:r>
              <a:rPr lang="en-US" sz="2200" kern="0" dirty="0">
                <a:solidFill>
                  <a:sysClr val="windowText" lastClr="000000"/>
                </a:solidFill>
              </a:rPr>
              <a:t> pipa</a:t>
            </a:r>
          </a:p>
          <a:p>
            <a:pPr lvl="1"/>
            <a:r>
              <a:rPr lang="en-US" sz="2200" kern="0" dirty="0" err="1">
                <a:solidFill>
                  <a:sysClr val="windowText" lastClr="000000"/>
                </a:solidFill>
              </a:rPr>
              <a:t>Timpanomastoidektomi</a:t>
            </a:r>
            <a:endParaRPr lang="en-US" sz="2200" kern="0" dirty="0">
              <a:solidFill>
                <a:sysClr val="windowText" lastClr="000000"/>
              </a:solidFill>
            </a:endParaRPr>
          </a:p>
          <a:p>
            <a:pPr lvl="1"/>
            <a:r>
              <a:rPr lang="en-US" sz="2200" kern="0" dirty="0" err="1">
                <a:solidFill>
                  <a:sysClr val="windowText" lastClr="000000"/>
                </a:solidFill>
              </a:rPr>
              <a:t>Dimonitor</a:t>
            </a:r>
            <a:r>
              <a:rPr lang="en-US" sz="2200" kern="0" dirty="0">
                <a:solidFill>
                  <a:sysClr val="windowText" lastClr="000000"/>
                </a:solidFill>
              </a:rPr>
              <a:t> </a:t>
            </a:r>
            <a:r>
              <a:rPr lang="en-US" sz="2200" kern="0" dirty="0" err="1">
                <a:solidFill>
                  <a:sysClr val="windowText" lastClr="000000"/>
                </a:solidFill>
              </a:rPr>
              <a:t>dengan</a:t>
            </a:r>
            <a:r>
              <a:rPr lang="en-US" sz="2200" kern="0" dirty="0">
                <a:solidFill>
                  <a:sysClr val="windowText" lastClr="000000"/>
                </a:solidFill>
              </a:rPr>
              <a:t> CT serial.</a:t>
            </a:r>
          </a:p>
          <a:p>
            <a:endParaRPr lang="en-US" sz="2200" kern="0" dirty="0">
              <a:solidFill>
                <a:sysClr val="windowText" lastClr="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1DE9-416A-4FF9-8D4F-829C22D78877}"/>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3200" kern="0" dirty="0">
                <a:solidFill>
                  <a:sysClr val="windowText" lastClr="000000"/>
                </a:solidFill>
              </a:rPr>
              <a:t>MENIER DISEASE</a:t>
            </a:r>
          </a:p>
        </p:txBody>
      </p:sp>
      <p:sp>
        <p:nvSpPr>
          <p:cNvPr id="3" name="Content Placeholder 2">
            <a:extLst>
              <a:ext uri="{FF2B5EF4-FFF2-40B4-BE49-F238E27FC236}">
                <a16:creationId xmlns:a16="http://schemas.microsoft.com/office/drawing/2014/main" id="{8A2F3CED-E41B-4138-9379-BE988FD4F0DC}"/>
              </a:ext>
            </a:extLst>
          </p:cNvPr>
          <p:cNvSpPr txBox="1">
            <a:spLocks/>
          </p:cNvSpPr>
          <p:nvPr/>
        </p:nvSpPr>
        <p:spPr>
          <a:xfrm>
            <a:off x="857251" y="20574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solidFill>
                  <a:sysClr val="windowText" lastClr="000000"/>
                </a:solidFill>
              </a:rPr>
              <a:t>adalah suatu gangguan pengaturan cairan endolimf yang secara khas ditandai oleh adanya dilatasi ruangan endolimfatik dari labirintus membranosa (hydrops endolymph). Dilatasi atau hidrops ini dapat disebabkan akibat penyerapan endolimf dalam skala media oleh stria vaskularis terhambat. </a:t>
            </a:r>
            <a:endParaRPr lang="en-US" kern="0" dirty="0">
              <a:solidFill>
                <a:sysClr val="windowText" lastClr="000000"/>
              </a:solidFill>
            </a:endParaRPr>
          </a:p>
        </p:txBody>
      </p:sp>
    </p:spTree>
    <p:extLst>
      <p:ext uri="{BB962C8B-B14F-4D97-AF65-F5344CB8AC3E}">
        <p14:creationId xmlns:p14="http://schemas.microsoft.com/office/powerpoint/2010/main" val="2087805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0FB1-E1FC-4B9C-AADA-6AC3C2A1A61A}"/>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3200" kern="0" dirty="0" err="1">
                <a:solidFill>
                  <a:sysClr val="windowText" lastClr="000000"/>
                </a:solidFill>
              </a:rPr>
              <a:t>Gambaran</a:t>
            </a:r>
            <a:r>
              <a:rPr lang="en-US" sz="3200" kern="0" dirty="0">
                <a:solidFill>
                  <a:sysClr val="windowText" lastClr="000000"/>
                </a:solidFill>
              </a:rPr>
              <a:t> </a:t>
            </a:r>
            <a:r>
              <a:rPr lang="en-US" sz="3200" kern="0" dirty="0" err="1">
                <a:solidFill>
                  <a:sysClr val="windowText" lastClr="000000"/>
                </a:solidFill>
              </a:rPr>
              <a:t>Klinis</a:t>
            </a:r>
            <a:endParaRPr lang="en-US" sz="3200" kern="0" dirty="0">
              <a:solidFill>
                <a:sysClr val="windowText" lastClr="000000"/>
              </a:solidFill>
            </a:endParaRPr>
          </a:p>
        </p:txBody>
      </p:sp>
      <p:sp>
        <p:nvSpPr>
          <p:cNvPr id="3" name="Content Placeholder 2">
            <a:extLst>
              <a:ext uri="{FF2B5EF4-FFF2-40B4-BE49-F238E27FC236}">
                <a16:creationId xmlns:a16="http://schemas.microsoft.com/office/drawing/2014/main" id="{4A20F7FB-F106-4266-9872-5CE9ADCD1AA7}"/>
              </a:ext>
            </a:extLst>
          </p:cNvPr>
          <p:cNvSpPr txBox="1">
            <a:spLocks/>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i-FI" kern="0">
                <a:solidFill>
                  <a:sysClr val="windowText" lastClr="000000"/>
                </a:solidFill>
              </a:rPr>
              <a:t>Gejala dan tanda khas penyakit Meniere yaitu serangan pertama sangat berat berupa vertigo yang episodik, gangguan pendengaran yang berfluktuasi, tinitus serta rasa penuh dan tertekan di dalam telinga.</a:t>
            </a:r>
            <a:endParaRPr lang="en-US" kern="0" dirty="0">
              <a:solidFill>
                <a:sysClr val="windowText" lastClr="000000"/>
              </a:solidFill>
            </a:endParaRPr>
          </a:p>
        </p:txBody>
      </p:sp>
    </p:spTree>
    <p:extLst>
      <p:ext uri="{BB962C8B-B14F-4D97-AF65-F5344CB8AC3E}">
        <p14:creationId xmlns:p14="http://schemas.microsoft.com/office/powerpoint/2010/main" val="1221594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574F-7570-4832-A28D-987EADA9B017}"/>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2800" kern="0" dirty="0" err="1">
                <a:solidFill>
                  <a:sysClr val="windowText" lastClr="000000"/>
                </a:solidFill>
              </a:rPr>
              <a:t>Pemeriksaan</a:t>
            </a:r>
            <a:r>
              <a:rPr lang="en-US" sz="2800" kern="0" dirty="0">
                <a:solidFill>
                  <a:sysClr val="windowText" lastClr="000000"/>
                </a:solidFill>
              </a:rPr>
              <a:t> </a:t>
            </a:r>
            <a:r>
              <a:rPr lang="en-US" sz="2800" kern="0" dirty="0" err="1">
                <a:solidFill>
                  <a:sysClr val="windowText" lastClr="000000"/>
                </a:solidFill>
              </a:rPr>
              <a:t>Penunjang</a:t>
            </a:r>
            <a:endParaRPr lang="en-US" sz="2800" kern="0" dirty="0">
              <a:solidFill>
                <a:sysClr val="windowText" lastClr="000000"/>
              </a:solidFill>
            </a:endParaRPr>
          </a:p>
        </p:txBody>
      </p:sp>
      <p:sp>
        <p:nvSpPr>
          <p:cNvPr id="3" name="Content Placeholder 2">
            <a:extLst>
              <a:ext uri="{FF2B5EF4-FFF2-40B4-BE49-F238E27FC236}">
                <a16:creationId xmlns:a16="http://schemas.microsoft.com/office/drawing/2014/main" id="{3E25331D-A2E1-419F-9E68-EEC14D5AFE6B}"/>
              </a:ext>
            </a:extLst>
          </p:cNvPr>
          <p:cNvSpPr txBox="1">
            <a:spLocks/>
          </p:cNvSpPr>
          <p:nvPr/>
        </p:nvSpPr>
        <p:spPr>
          <a:xfrm>
            <a:off x="533400" y="1676400"/>
            <a:ext cx="7404653" cy="4038600"/>
          </a:xfrm>
          <a:prstGeom prst="rect">
            <a:avLst/>
          </a:prstGeom>
        </p:spPr>
        <p:txBody>
          <a:bodyPr>
            <a:normAutofit fontScale="92500" lnSpcReduction="2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kern="0" dirty="0">
                <a:solidFill>
                  <a:sysClr val="windowText" lastClr="000000"/>
                </a:solidFill>
              </a:rPr>
              <a:t> </a:t>
            </a:r>
            <a:r>
              <a:rPr lang="en-US" kern="0" dirty="0" err="1">
                <a:solidFill>
                  <a:sysClr val="windowText" lastClr="000000"/>
                </a:solidFill>
              </a:rPr>
              <a:t>Pemeriksaan</a:t>
            </a:r>
            <a:r>
              <a:rPr lang="en-US" kern="0" dirty="0">
                <a:solidFill>
                  <a:sysClr val="windowText" lastClr="000000"/>
                </a:solidFill>
              </a:rPr>
              <a:t> </a:t>
            </a:r>
            <a:r>
              <a:rPr lang="en-US" kern="0" dirty="0" err="1">
                <a:solidFill>
                  <a:sysClr val="windowText" lastClr="000000"/>
                </a:solidFill>
              </a:rPr>
              <a:t>laboratorium</a:t>
            </a:r>
            <a:endParaRPr lang="en-US" kern="0" dirty="0">
              <a:solidFill>
                <a:sysClr val="windowText" lastClr="000000"/>
              </a:solidFill>
            </a:endParaRPr>
          </a:p>
          <a:p>
            <a:pPr marL="285750" indent="-285750">
              <a:buFont typeface="Arial" panose="020B0604020202020204" pitchFamily="34" charset="0"/>
              <a:buChar char="•"/>
            </a:pPr>
            <a:r>
              <a:rPr lang="en-US" kern="0" dirty="0" err="1">
                <a:solidFill>
                  <a:sysClr val="windowText" lastClr="000000"/>
                </a:solidFill>
              </a:rPr>
              <a:t>Pemeriksaan</a:t>
            </a:r>
            <a:r>
              <a:rPr lang="en-US" kern="0" dirty="0">
                <a:solidFill>
                  <a:sysClr val="windowText" lastClr="000000"/>
                </a:solidFill>
              </a:rPr>
              <a:t> </a:t>
            </a:r>
            <a:r>
              <a:rPr lang="en-US" kern="0" dirty="0" err="1">
                <a:solidFill>
                  <a:sysClr val="windowText" lastClr="000000"/>
                </a:solidFill>
              </a:rPr>
              <a:t>radiologi</a:t>
            </a:r>
            <a:r>
              <a:rPr lang="en-US" kern="0" dirty="0">
                <a:solidFill>
                  <a:sysClr val="windowText" lastClr="000000"/>
                </a:solidFill>
              </a:rPr>
              <a:t> : MRI </a:t>
            </a:r>
            <a:r>
              <a:rPr lang="en-US" kern="0" dirty="0" err="1">
                <a:solidFill>
                  <a:sysClr val="windowText" lastClr="000000"/>
                </a:solidFill>
              </a:rPr>
              <a:t>dengan</a:t>
            </a:r>
            <a:r>
              <a:rPr lang="en-US" kern="0" dirty="0">
                <a:solidFill>
                  <a:sysClr val="windowText" lastClr="000000"/>
                </a:solidFill>
              </a:rPr>
              <a:t> </a:t>
            </a:r>
            <a:r>
              <a:rPr lang="en-US" kern="0" dirty="0" err="1">
                <a:solidFill>
                  <a:sysClr val="windowText" lastClr="000000"/>
                </a:solidFill>
              </a:rPr>
              <a:t>kontrasras</a:t>
            </a:r>
            <a:r>
              <a:rPr lang="en-US" kern="0" dirty="0">
                <a:solidFill>
                  <a:sysClr val="windowText" lastClr="000000"/>
                </a:solidFill>
              </a:rPr>
              <a:t> gadolinium </a:t>
            </a:r>
            <a:r>
              <a:rPr lang="en-US" kern="0" dirty="0" err="1">
                <a:solidFill>
                  <a:sysClr val="windowText" lastClr="000000"/>
                </a:solidFill>
              </a:rPr>
              <a:t>secara</a:t>
            </a:r>
            <a:r>
              <a:rPr lang="en-US" kern="0" dirty="0">
                <a:solidFill>
                  <a:sysClr val="windowText" lastClr="000000"/>
                </a:solidFill>
              </a:rPr>
              <a:t> </a:t>
            </a:r>
            <a:r>
              <a:rPr lang="en-US" kern="0" dirty="0" err="1">
                <a:solidFill>
                  <a:sysClr val="windowText" lastClr="000000"/>
                </a:solidFill>
              </a:rPr>
              <a:t>spesifik</a:t>
            </a:r>
            <a:r>
              <a:rPr lang="en-US" kern="0" dirty="0">
                <a:solidFill>
                  <a:sysClr val="windowText" lastClr="000000"/>
                </a:solidFill>
              </a:rPr>
              <a:t> </a:t>
            </a:r>
            <a:r>
              <a:rPr lang="en-US" kern="0" dirty="0" err="1">
                <a:solidFill>
                  <a:sysClr val="windowText" lastClr="000000"/>
                </a:solidFill>
              </a:rPr>
              <a:t>memperlihatkan</a:t>
            </a:r>
            <a:r>
              <a:rPr lang="en-US" kern="0" dirty="0">
                <a:solidFill>
                  <a:sysClr val="windowText" lastClr="000000"/>
                </a:solidFill>
              </a:rPr>
              <a:t> N.VIII dan </a:t>
            </a:r>
            <a:r>
              <a:rPr lang="en-US" kern="0" dirty="0" err="1">
                <a:solidFill>
                  <a:sysClr val="windowText" lastClr="000000"/>
                </a:solidFill>
              </a:rPr>
              <a:t>struktur</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r>
              <a:rPr lang="en-US" kern="0" dirty="0" err="1">
                <a:solidFill>
                  <a:sysClr val="windowText" lastClr="000000"/>
                </a:solidFill>
              </a:rPr>
              <a:t>termasuk</a:t>
            </a:r>
            <a:r>
              <a:rPr lang="en-US" kern="0" dirty="0">
                <a:solidFill>
                  <a:sysClr val="windowText" lastClr="000000"/>
                </a:solidFill>
              </a:rPr>
              <a:t> </a:t>
            </a:r>
            <a:r>
              <a:rPr lang="en-US" kern="0" dirty="0" err="1">
                <a:solidFill>
                  <a:sysClr val="windowText" lastClr="000000"/>
                </a:solidFill>
              </a:rPr>
              <a:t>koklea</a:t>
            </a:r>
            <a:r>
              <a:rPr lang="en-US" kern="0" dirty="0">
                <a:solidFill>
                  <a:sysClr val="windowText" lastClr="000000"/>
                </a:solidFill>
              </a:rPr>
              <a:t> dan </a:t>
            </a:r>
            <a:r>
              <a:rPr lang="en-US" kern="0" dirty="0" err="1">
                <a:solidFill>
                  <a:sysClr val="windowText" lastClr="000000"/>
                </a:solidFill>
              </a:rPr>
              <a:t>kanalis</a:t>
            </a:r>
            <a:r>
              <a:rPr lang="en-US" kern="0" dirty="0">
                <a:solidFill>
                  <a:sysClr val="windowText" lastClr="000000"/>
                </a:solidFill>
              </a:rPr>
              <a:t> </a:t>
            </a:r>
            <a:r>
              <a:rPr lang="en-US" kern="0" dirty="0" err="1">
                <a:solidFill>
                  <a:sysClr val="windowText" lastClr="000000"/>
                </a:solidFill>
              </a:rPr>
              <a:t>semisirkularis</a:t>
            </a:r>
            <a:r>
              <a:rPr lang="en-US" kern="0" dirty="0">
                <a:solidFill>
                  <a:sysClr val="windowText" lastClr="000000"/>
                </a:solidFill>
              </a:rPr>
              <a:t>. </a:t>
            </a:r>
            <a:r>
              <a:rPr lang="en-US" kern="0" dirty="0" err="1">
                <a:solidFill>
                  <a:sysClr val="windowText" lastClr="000000"/>
                </a:solidFill>
              </a:rPr>
              <a:t>Pemeriksaan</a:t>
            </a:r>
            <a:r>
              <a:rPr lang="en-US" kern="0" dirty="0">
                <a:solidFill>
                  <a:sysClr val="windowText" lastClr="000000"/>
                </a:solidFill>
              </a:rPr>
              <a:t> </a:t>
            </a:r>
            <a:r>
              <a:rPr lang="en-US" kern="0" dirty="0" err="1">
                <a:solidFill>
                  <a:sysClr val="windowText" lastClr="000000"/>
                </a:solidFill>
              </a:rPr>
              <a:t>ini</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menyingkirkan</a:t>
            </a:r>
            <a:r>
              <a:rPr lang="en-US" kern="0" dirty="0">
                <a:solidFill>
                  <a:sysClr val="windowText" lastClr="000000"/>
                </a:solidFill>
              </a:rPr>
              <a:t> </a:t>
            </a:r>
            <a:r>
              <a:rPr lang="en-US" kern="0" dirty="0" err="1">
                <a:solidFill>
                  <a:sysClr val="windowText" lastClr="000000"/>
                </a:solidFill>
              </a:rPr>
              <a:t>kemungkinan</a:t>
            </a:r>
            <a:r>
              <a:rPr lang="en-US" kern="0" dirty="0">
                <a:solidFill>
                  <a:sysClr val="windowText" lastClr="000000"/>
                </a:solidFill>
              </a:rPr>
              <a:t> neuroma </a:t>
            </a:r>
            <a:r>
              <a:rPr lang="en-US" kern="0" dirty="0" err="1">
                <a:solidFill>
                  <a:sysClr val="windowText" lastClr="000000"/>
                </a:solidFill>
              </a:rPr>
              <a:t>akustik</a:t>
            </a:r>
            <a:r>
              <a:rPr lang="en-US" kern="0" dirty="0">
                <a:solidFill>
                  <a:sysClr val="windowText" lastClr="000000"/>
                </a:solidFill>
              </a:rPr>
              <a:t> </a:t>
            </a:r>
            <a:r>
              <a:rPr lang="en-US" kern="0" dirty="0" err="1">
                <a:solidFill>
                  <a:sysClr val="windowText" lastClr="000000"/>
                </a:solidFill>
              </a:rPr>
              <a:t>atau</a:t>
            </a:r>
            <a:r>
              <a:rPr lang="en-US" kern="0" dirty="0">
                <a:solidFill>
                  <a:sysClr val="windowText" lastClr="000000"/>
                </a:solidFill>
              </a:rPr>
              <a:t> tumor </a:t>
            </a:r>
            <a:r>
              <a:rPr lang="en-US" kern="0" dirty="0" err="1">
                <a:solidFill>
                  <a:sysClr val="windowText" lastClr="000000"/>
                </a:solidFill>
              </a:rPr>
              <a:t>otak</a:t>
            </a:r>
            <a:r>
              <a:rPr lang="en-US" kern="0" dirty="0">
                <a:solidFill>
                  <a:sysClr val="windowText" lastClr="000000"/>
                </a:solidFill>
              </a:rPr>
              <a:t> </a:t>
            </a:r>
            <a:r>
              <a:rPr lang="en-US" kern="0" dirty="0" err="1">
                <a:solidFill>
                  <a:sysClr val="windowText" lastClr="000000"/>
                </a:solidFill>
              </a:rPr>
              <a:t>lainnya</a:t>
            </a:r>
            <a:r>
              <a:rPr lang="en-US" kern="0" dirty="0">
                <a:solidFill>
                  <a:sysClr val="windowText" lastClr="000000"/>
                </a:solidFill>
              </a:rPr>
              <a:t>.</a:t>
            </a:r>
          </a:p>
          <a:p>
            <a:pPr marL="285750" indent="-285750">
              <a:buFont typeface="Arial" panose="020B0604020202020204" pitchFamily="34" charset="0"/>
              <a:buChar char="•"/>
            </a:pPr>
            <a:r>
              <a:rPr lang="fi-FI" kern="0" dirty="0">
                <a:solidFill>
                  <a:sysClr val="windowText" lastClr="000000"/>
                </a:solidFill>
              </a:rPr>
              <a:t>Tes penala</a:t>
            </a:r>
            <a:r>
              <a:rPr lang="en-US" kern="0" dirty="0">
                <a:solidFill>
                  <a:sysClr val="windowText" lastClr="000000"/>
                </a:solidFill>
              </a:rPr>
              <a:t> : </a:t>
            </a:r>
            <a:r>
              <a:rPr lang="fi-FI" kern="0" dirty="0">
                <a:solidFill>
                  <a:sysClr val="windowText" lastClr="000000"/>
                </a:solidFill>
              </a:rPr>
              <a:t>Kesan tuli sensorineural. </a:t>
            </a:r>
            <a:endParaRPr lang="en-US" kern="0" dirty="0">
              <a:solidFill>
                <a:sysClr val="windowText" lastClr="000000"/>
              </a:solidFill>
            </a:endParaRPr>
          </a:p>
          <a:p>
            <a:pPr marL="285750" indent="-285750">
              <a:buFont typeface="Arial" panose="020B0604020202020204" pitchFamily="34" charset="0"/>
              <a:buChar char="•"/>
            </a:pPr>
            <a:r>
              <a:rPr lang="fi-FI" kern="0" dirty="0">
                <a:solidFill>
                  <a:sysClr val="windowText" lastClr="000000"/>
                </a:solidFill>
              </a:rPr>
              <a:t>Otoskopi</a:t>
            </a:r>
            <a:r>
              <a:rPr lang="en-US" kern="0" dirty="0">
                <a:solidFill>
                  <a:sysClr val="windowText" lastClr="000000"/>
                </a:solidFill>
              </a:rPr>
              <a:t>: </a:t>
            </a:r>
            <a:r>
              <a:rPr lang="fi-FI" kern="0" dirty="0">
                <a:solidFill>
                  <a:sysClr val="windowText" lastClr="000000"/>
                </a:solidFill>
              </a:rPr>
              <a:t>Normal.</a:t>
            </a:r>
            <a:endParaRPr lang="en-US" kern="0" dirty="0">
              <a:solidFill>
                <a:sysClr val="windowText" lastClr="000000"/>
              </a:solidFill>
            </a:endParaRPr>
          </a:p>
          <a:p>
            <a:pPr marL="285750" indent="-285750">
              <a:buFont typeface="Arial" panose="020B0604020202020204" pitchFamily="34" charset="0"/>
              <a:buChar char="•"/>
            </a:pPr>
            <a:r>
              <a:rPr lang="fi-FI" kern="0" dirty="0">
                <a:solidFill>
                  <a:sysClr val="windowText" lastClr="000000"/>
                </a:solidFill>
              </a:rPr>
              <a:t>Tes kalori: Pada alat vestibuler biasanya menunjukkan penurunan fungsi pada telinga yang bersangkutan baik terhadap rangsangan panas maupun dingin.</a:t>
            </a:r>
            <a:endParaRPr lang="en-US" kern="0" dirty="0">
              <a:solidFill>
                <a:sysClr val="windowText" lastClr="000000"/>
              </a:solidFill>
            </a:endParaRPr>
          </a:p>
          <a:p>
            <a:pPr marL="285750" indent="-285750">
              <a:buFont typeface="Arial" panose="020B0604020202020204" pitchFamily="34" charset="0"/>
              <a:buChar char="•"/>
            </a:pPr>
            <a:r>
              <a:rPr lang="pt-BR" kern="0" dirty="0">
                <a:solidFill>
                  <a:sysClr val="windowText" lastClr="000000"/>
                </a:solidFill>
              </a:rPr>
              <a:t>Audiogram: Tuli sensorineural, terutama nada rendah .</a:t>
            </a:r>
            <a:endParaRPr lang="en-US" kern="0" dirty="0">
              <a:solidFill>
                <a:sysClr val="windowText" lastClr="000000"/>
              </a:solidFill>
            </a:endParaRPr>
          </a:p>
          <a:p>
            <a:pPr marL="285750" indent="-285750">
              <a:buFont typeface="Arial" panose="020B0604020202020204" pitchFamily="34" charset="0"/>
              <a:buChar char="•"/>
            </a:pPr>
            <a:r>
              <a:rPr lang="pt-BR" kern="0" dirty="0">
                <a:solidFill>
                  <a:sysClr val="windowText" lastClr="000000"/>
                </a:solidFill>
              </a:rPr>
              <a:t>Tes gliserin: pasien diberikan minum gliseirin 1,2 mI/kgBB setelah diperiksa tes kalori audiogram. Setelah 2 jam diperiksa kembali dan dibandingkan. Perbedaan bermakna menunjukkan adanya hidrops endolimf.</a:t>
            </a:r>
            <a:endParaRPr lang="en-US" kern="0" dirty="0">
              <a:solidFill>
                <a:sysClr val="windowText" lastClr="000000"/>
              </a:solidFill>
            </a:endParaRPr>
          </a:p>
          <a:p>
            <a:pPr marL="285750" indent="-285750">
              <a:buFont typeface="Arial" panose="020B0604020202020204" pitchFamily="34" charset="0"/>
              <a:buChar char="•"/>
            </a:pPr>
            <a:r>
              <a:rPr lang="pt-BR" kern="0" dirty="0">
                <a:solidFill>
                  <a:sysClr val="windowText" lastClr="000000"/>
                </a:solidFill>
              </a:rPr>
              <a:t>Elektrokokleografi (ECoG)</a:t>
            </a:r>
            <a:r>
              <a:rPr lang="en-US" kern="0" dirty="0">
                <a:solidFill>
                  <a:sysClr val="windowText" lastClr="000000"/>
                </a:solidFill>
              </a:rPr>
              <a:t>: </a:t>
            </a:r>
            <a:r>
              <a:rPr lang="pt-BR" kern="0" dirty="0">
                <a:solidFill>
                  <a:sysClr val="windowText" lastClr="000000"/>
                </a:solidFill>
              </a:rPr>
              <a:t>Menilai akumulasi cairan yang berlebihan pada telinga tengah, tes ini juga untuk menilai peningkatan tekanan akibat cairan berlebihan di telinga     dalam.</a:t>
            </a:r>
            <a:endParaRPr lang="en-US" kern="0" dirty="0">
              <a:solidFill>
                <a:sysClr val="windowText" lastClr="000000"/>
              </a:solidFill>
            </a:endParaRPr>
          </a:p>
          <a:p>
            <a:pPr marL="285750" indent="-285750">
              <a:buFont typeface="Arial" panose="020B0604020202020204" pitchFamily="34" charset="0"/>
              <a:buChar char="•"/>
            </a:pPr>
            <a:r>
              <a:rPr lang="en-US" kern="0" dirty="0">
                <a:solidFill>
                  <a:sysClr val="windowText" lastClr="000000"/>
                </a:solidFill>
              </a:rPr>
              <a:t>Brainstem evoked response audiometry (BERA): </a:t>
            </a:r>
            <a:r>
              <a:rPr lang="en-US" kern="0" dirty="0" err="1">
                <a:solidFill>
                  <a:sysClr val="windowText" lastClr="000000"/>
                </a:solidFill>
              </a:rPr>
              <a:t>untuk</a:t>
            </a:r>
            <a:r>
              <a:rPr lang="en-US" kern="0" dirty="0">
                <a:solidFill>
                  <a:sysClr val="windowText" lastClr="000000"/>
                </a:solidFill>
              </a:rPr>
              <a:t> </a:t>
            </a:r>
            <a:r>
              <a:rPr lang="en-US" kern="0" dirty="0" err="1">
                <a:solidFill>
                  <a:sysClr val="windowText" lastClr="000000"/>
                </a:solidFill>
              </a:rPr>
              <a:t>mengetahui</a:t>
            </a:r>
            <a:r>
              <a:rPr lang="en-US" kern="0" dirty="0">
                <a:solidFill>
                  <a:sysClr val="windowText" lastClr="000000"/>
                </a:solidFill>
              </a:rPr>
              <a:t> </a:t>
            </a:r>
            <a:r>
              <a:rPr lang="en-US" kern="0" dirty="0" err="1">
                <a:solidFill>
                  <a:sysClr val="windowText" lastClr="000000"/>
                </a:solidFill>
              </a:rPr>
              <a:t>kerusakan</a:t>
            </a:r>
            <a:r>
              <a:rPr lang="en-US" kern="0" dirty="0">
                <a:solidFill>
                  <a:sysClr val="windowText" lastClr="000000"/>
                </a:solidFill>
              </a:rPr>
              <a:t> </a:t>
            </a:r>
            <a:r>
              <a:rPr lang="en-US" kern="0" dirty="0" err="1">
                <a:solidFill>
                  <a:sysClr val="windowText" lastClr="000000"/>
                </a:solidFill>
              </a:rPr>
              <a:t>sistem</a:t>
            </a:r>
            <a:r>
              <a:rPr lang="en-US" kern="0" dirty="0">
                <a:solidFill>
                  <a:sysClr val="windowText" lastClr="000000"/>
                </a:solidFill>
              </a:rPr>
              <a:t> </a:t>
            </a:r>
            <a:r>
              <a:rPr lang="en-US" kern="0" dirty="0" err="1">
                <a:solidFill>
                  <a:sysClr val="windowText" lastClr="000000"/>
                </a:solidFill>
              </a:rPr>
              <a:t>keseimbangan</a:t>
            </a:r>
            <a:r>
              <a:rPr lang="en-US" kern="0" dirty="0">
                <a:solidFill>
                  <a:sysClr val="windowText" lastClr="000000"/>
                </a:solidFill>
              </a:rPr>
              <a:t> </a:t>
            </a:r>
            <a:r>
              <a:rPr lang="en-US" kern="0" dirty="0" err="1">
                <a:solidFill>
                  <a:sysClr val="windowText" lastClr="000000"/>
                </a:solidFill>
              </a:rPr>
              <a:t>telinga</a:t>
            </a:r>
            <a:r>
              <a:rPr lang="en-US" kern="0" dirty="0">
                <a:solidFill>
                  <a:sysClr val="windowText" lastClr="000000"/>
                </a:solidFill>
              </a:rPr>
              <a:t> </a:t>
            </a:r>
            <a:r>
              <a:rPr lang="en-US" kern="0" dirty="0" err="1">
                <a:solidFill>
                  <a:sysClr val="windowText" lastClr="000000"/>
                </a:solidFill>
              </a:rPr>
              <a:t>bagian</a:t>
            </a:r>
            <a:r>
              <a:rPr lang="en-US" kern="0" dirty="0">
                <a:solidFill>
                  <a:sysClr val="windowText" lastClr="000000"/>
                </a:solidFill>
              </a:rPr>
              <a:t> </a:t>
            </a:r>
            <a:r>
              <a:rPr lang="en-US" kern="0" dirty="0" err="1">
                <a:solidFill>
                  <a:sysClr val="windowText" lastClr="000000"/>
                </a:solidFill>
              </a:rPr>
              <a:t>dalam</a:t>
            </a:r>
            <a:r>
              <a:rPr lang="en-US" kern="0" dirty="0">
                <a:solidFill>
                  <a:sysClr val="windowText" lastClr="000000"/>
                </a:solidFill>
              </a:rPr>
              <a:t>. </a:t>
            </a:r>
            <a:r>
              <a:rPr lang="en-US" kern="0" dirty="0" err="1">
                <a:solidFill>
                  <a:sysClr val="windowText" lastClr="000000"/>
                </a:solidFill>
              </a:rPr>
              <a:t>Biasanya</a:t>
            </a:r>
            <a:r>
              <a:rPr lang="en-US" kern="0" dirty="0">
                <a:solidFill>
                  <a:sysClr val="windowText" lastClr="000000"/>
                </a:solidFill>
              </a:rPr>
              <a:t> normal </a:t>
            </a:r>
            <a:r>
              <a:rPr lang="en-US" kern="0" dirty="0" err="1">
                <a:solidFill>
                  <a:sysClr val="windowText" lastClr="000000"/>
                </a:solidFill>
              </a:rPr>
              <a:t>meskipun</a:t>
            </a:r>
            <a:r>
              <a:rPr lang="en-US" kern="0" dirty="0">
                <a:solidFill>
                  <a:sysClr val="windowText" lastClr="000000"/>
                </a:solidFill>
              </a:rPr>
              <a:t> </a:t>
            </a:r>
            <a:r>
              <a:rPr lang="en-US" kern="0" dirty="0" err="1">
                <a:solidFill>
                  <a:sysClr val="windowText" lastClr="000000"/>
                </a:solidFill>
              </a:rPr>
              <a:t>terdapat</a:t>
            </a:r>
            <a:r>
              <a:rPr lang="en-US" kern="0" dirty="0">
                <a:solidFill>
                  <a:sysClr val="windowText" lastClr="000000"/>
                </a:solidFill>
              </a:rPr>
              <a:t> </a:t>
            </a:r>
            <a:r>
              <a:rPr lang="en-US" kern="0" dirty="0" err="1">
                <a:solidFill>
                  <a:sysClr val="windowText" lastClr="000000"/>
                </a:solidFill>
              </a:rPr>
              <a:t>kehilangan</a:t>
            </a:r>
            <a:r>
              <a:rPr lang="en-US" kern="0" dirty="0">
                <a:solidFill>
                  <a:sysClr val="windowText" lastClr="000000"/>
                </a:solidFill>
              </a:rPr>
              <a:t> </a:t>
            </a:r>
            <a:r>
              <a:rPr lang="en-US" kern="0" dirty="0" err="1">
                <a:solidFill>
                  <a:sysClr val="windowText" lastClr="000000"/>
                </a:solidFill>
              </a:rPr>
              <a:t>pendengaran</a:t>
            </a:r>
            <a:r>
              <a:rPr lang="en-US" kern="0" dirty="0">
                <a:solidFill>
                  <a:sysClr val="windowText" lastClr="000000"/>
                </a:solidFill>
              </a:rPr>
              <a:t>, </a:t>
            </a:r>
            <a:r>
              <a:rPr lang="en-US" kern="0" dirty="0" err="1">
                <a:solidFill>
                  <a:sysClr val="windowText" lastClr="000000"/>
                </a:solidFill>
              </a:rPr>
              <a:t>setidaknya</a:t>
            </a:r>
            <a:r>
              <a:rPr lang="en-US" kern="0" dirty="0">
                <a:solidFill>
                  <a:sysClr val="windowText" lastClr="000000"/>
                </a:solidFill>
              </a:rPr>
              <a:t> </a:t>
            </a:r>
            <a:r>
              <a:rPr lang="en-US" kern="0" dirty="0" err="1">
                <a:solidFill>
                  <a:sysClr val="windowText" lastClr="000000"/>
                </a:solidFill>
              </a:rPr>
              <a:t>terdapat</a:t>
            </a:r>
            <a:r>
              <a:rPr lang="en-US" kern="0" dirty="0">
                <a:solidFill>
                  <a:sysClr val="windowText" lastClr="000000"/>
                </a:solidFill>
              </a:rPr>
              <a:t> </a:t>
            </a:r>
            <a:r>
              <a:rPr lang="en-US" kern="0" dirty="0" err="1">
                <a:solidFill>
                  <a:sysClr val="windowText" lastClr="000000"/>
                </a:solidFill>
              </a:rPr>
              <a:t>kerusakan</a:t>
            </a:r>
            <a:r>
              <a:rPr lang="en-US" kern="0" dirty="0">
                <a:solidFill>
                  <a:sysClr val="windowText" lastClr="000000"/>
                </a:solidFill>
              </a:rPr>
              <a:t> </a:t>
            </a:r>
            <a:r>
              <a:rPr lang="en-US" kern="0" dirty="0" err="1">
                <a:solidFill>
                  <a:sysClr val="windowText" lastClr="000000"/>
                </a:solidFill>
              </a:rPr>
              <a:t>sentral</a:t>
            </a:r>
            <a:r>
              <a:rPr lang="en-US" kern="0" dirty="0">
                <a:solidFill>
                  <a:sysClr val="windowText" lastClr="000000"/>
                </a:solidFill>
              </a:rPr>
              <a:t>.</a:t>
            </a:r>
          </a:p>
        </p:txBody>
      </p:sp>
    </p:spTree>
    <p:extLst>
      <p:ext uri="{BB962C8B-B14F-4D97-AF65-F5344CB8AC3E}">
        <p14:creationId xmlns:p14="http://schemas.microsoft.com/office/powerpoint/2010/main" val="39029485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DB9C-0121-4A49-BDBA-8AD1CF45E034}"/>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r>
              <a:rPr lang="en-US" sz="3200" kern="0" dirty="0" err="1">
                <a:solidFill>
                  <a:sysClr val="windowText" lastClr="000000"/>
                </a:solidFill>
              </a:rPr>
              <a:t>Terapi</a:t>
            </a:r>
            <a:endParaRPr lang="en-US" sz="3200" kern="0" dirty="0">
              <a:solidFill>
                <a:sysClr val="windowText" lastClr="000000"/>
              </a:solidFill>
            </a:endParaRPr>
          </a:p>
        </p:txBody>
      </p:sp>
      <p:sp>
        <p:nvSpPr>
          <p:cNvPr id="3" name="Content Placeholder 2">
            <a:extLst>
              <a:ext uri="{FF2B5EF4-FFF2-40B4-BE49-F238E27FC236}">
                <a16:creationId xmlns:a16="http://schemas.microsoft.com/office/drawing/2014/main" id="{EE971DDD-F647-442F-8DF0-B30F34FA4100}"/>
              </a:ext>
            </a:extLst>
          </p:cNvPr>
          <p:cNvSpPr txBox="1">
            <a:spLocks/>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a:solidFill>
                  <a:sysClr val="windowText" lastClr="000000"/>
                </a:solidFill>
              </a:rPr>
              <a:t>Medikamentosa: vasodilator, antikolinergik, diuretic, diet rendah garam, terapi simtomatik</a:t>
            </a:r>
          </a:p>
          <a:p>
            <a:r>
              <a:rPr lang="en-US" kern="0">
                <a:solidFill>
                  <a:sysClr val="windowText" lastClr="000000"/>
                </a:solidFill>
              </a:rPr>
              <a:t>Pembedahan: dekompresi sakus endolimfe, labirintektomi, vestibular neurektomi, endolimfatik shunt</a:t>
            </a:r>
            <a:endParaRPr lang="en-US" kern="0" dirty="0">
              <a:solidFill>
                <a:sysClr val="windowText" lastClr="000000"/>
              </a:solidFill>
            </a:endParaRPr>
          </a:p>
        </p:txBody>
      </p:sp>
    </p:spTree>
    <p:extLst>
      <p:ext uri="{BB962C8B-B14F-4D97-AF65-F5344CB8AC3E}">
        <p14:creationId xmlns:p14="http://schemas.microsoft.com/office/powerpoint/2010/main" val="2753334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7305-7545-44BF-8068-DA9900FA0ED2}"/>
              </a:ext>
            </a:extLst>
          </p:cNvPr>
          <p:cNvSpPr txBox="1">
            <a:spLocks/>
          </p:cNvSpPr>
          <p:nvPr/>
        </p:nvSpPr>
        <p:spPr>
          <a:xfrm>
            <a:off x="857251" y="609600"/>
            <a:ext cx="7406640" cy="1356360"/>
          </a:xfrm>
          <a:prstGeom prst="rect">
            <a:avLst/>
          </a:prstGeom>
        </p:spPr>
        <p:txBody>
          <a:bodyPr/>
          <a:lstStyle>
            <a:lvl1pPr>
              <a:defRPr>
                <a:latin typeface="+mj-lt"/>
                <a:ea typeface="+mj-ea"/>
                <a:cs typeface="+mj-cs"/>
              </a:defRPr>
            </a:lvl1pPr>
          </a:lstStyle>
          <a:p>
            <a:r>
              <a:rPr lang="en-US" sz="3600" kern="0" dirty="0" err="1">
                <a:solidFill>
                  <a:sysClr val="windowText" lastClr="000000"/>
                </a:solidFill>
              </a:rPr>
              <a:t>Presbyacusis</a:t>
            </a:r>
            <a:endParaRPr lang="en-US" sz="3600" kern="0" dirty="0">
              <a:solidFill>
                <a:sysClr val="windowText" lastClr="000000"/>
              </a:solidFill>
            </a:endParaRPr>
          </a:p>
        </p:txBody>
      </p:sp>
    </p:spTree>
    <p:extLst>
      <p:ext uri="{BB962C8B-B14F-4D97-AF65-F5344CB8AC3E}">
        <p14:creationId xmlns:p14="http://schemas.microsoft.com/office/powerpoint/2010/main" val="1968407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1CD004E-E40C-4298-B0DB-2995EB87A5C1}"/>
              </a:ext>
            </a:extLst>
          </p:cNvPr>
          <p:cNvSpPr txBox="1">
            <a:spLocks noChangeArrowheads="1"/>
          </p:cNvSpPr>
          <p:nvPr/>
        </p:nvSpPr>
        <p:spPr>
          <a:xfrm>
            <a:off x="832485" y="882376"/>
            <a:ext cx="7475220" cy="2926080"/>
          </a:xfrm>
          <a:prstGeom prst="rect">
            <a:avLst/>
          </a:prstGeom>
          <a:ln>
            <a:miter lim="800000"/>
            <a:headEnd/>
            <a:tailEnd/>
          </a:ln>
        </p:spPr>
        <p:txBody>
          <a:bodyPr/>
          <a:lstStyle>
            <a:lvl1pPr>
              <a:defRPr>
                <a:latin typeface="+mj-lt"/>
                <a:ea typeface="+mj-ea"/>
                <a:cs typeface="+mj-cs"/>
              </a:defRPr>
            </a:lvl1pPr>
          </a:lstStyle>
          <a:p>
            <a:pPr>
              <a:defRPr/>
            </a:pPr>
            <a:r>
              <a:rPr lang="en-US" sz="4800" kern="0">
                <a:solidFill>
                  <a:sysClr val="windowText" lastClr="000000"/>
                </a:solidFill>
                <a:latin typeface="Comic Sans MS" pitchFamily="66" charset="0"/>
              </a:rPr>
              <a:t>Presbyacusis</a:t>
            </a:r>
            <a:endParaRPr lang="en-US" sz="4800" kern="0" dirty="0">
              <a:solidFill>
                <a:sysClr val="windowText" lastClr="000000"/>
              </a:solidFill>
              <a:latin typeface="Comic Sans MS" pitchFamily="66" charset="0"/>
            </a:endParaRPr>
          </a:p>
        </p:txBody>
      </p:sp>
    </p:spTree>
    <p:extLst>
      <p:ext uri="{BB962C8B-B14F-4D97-AF65-F5344CB8AC3E}">
        <p14:creationId xmlns:p14="http://schemas.microsoft.com/office/powerpoint/2010/main" val="1644291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2F47259-C187-4DC5-A818-963D3AFC0334}"/>
              </a:ext>
            </a:extLst>
          </p:cNvPr>
          <p:cNvSpPr txBox="1">
            <a:spLocks noChangeArrowheads="1"/>
          </p:cNvSpPr>
          <p:nvPr/>
        </p:nvSpPr>
        <p:spPr>
          <a:xfrm>
            <a:off x="857250" y="609600"/>
            <a:ext cx="7406640" cy="1356360"/>
          </a:xfrm>
          <a:prstGeom prst="rect">
            <a:avLst/>
          </a:prstGeom>
        </p:spPr>
        <p:txBody>
          <a:bodyPr/>
          <a:lstStyle>
            <a:lvl1pPr>
              <a:defRPr>
                <a:latin typeface="+mj-lt"/>
                <a:ea typeface="+mj-ea"/>
                <a:cs typeface="+mj-cs"/>
              </a:defRPr>
            </a:lvl1pPr>
          </a:lstStyle>
          <a:p>
            <a:r>
              <a:rPr lang="en-US" altLang="en-US" sz="5900" b="1" kern="0">
                <a:solidFill>
                  <a:schemeClr val="tx1"/>
                </a:solidFill>
                <a:latin typeface="Comic Sans MS" panose="030F0702030302020204" pitchFamily="66" charset="0"/>
              </a:rPr>
              <a:t>Introduction</a:t>
            </a:r>
            <a:r>
              <a:rPr lang="en-US" altLang="en-US" sz="5900" b="1" kern="0">
                <a:solidFill>
                  <a:srgbClr val="FFCC00"/>
                </a:solidFill>
                <a:latin typeface="Forte" panose="03060902040502070203" pitchFamily="66" charset="0"/>
              </a:rPr>
              <a:t> </a:t>
            </a:r>
            <a:endParaRPr lang="en-US" altLang="en-US" sz="5900" b="1" kern="0" dirty="0">
              <a:solidFill>
                <a:srgbClr val="FFCC00"/>
              </a:solidFill>
              <a:latin typeface="Forte" panose="03060902040502070203" pitchFamily="66" charset="0"/>
            </a:endParaRPr>
          </a:p>
        </p:txBody>
      </p:sp>
      <p:sp>
        <p:nvSpPr>
          <p:cNvPr id="3" name="Rectangle 3">
            <a:extLst>
              <a:ext uri="{FF2B5EF4-FFF2-40B4-BE49-F238E27FC236}">
                <a16:creationId xmlns:a16="http://schemas.microsoft.com/office/drawing/2014/main" id="{1E606C32-94EE-4CE8-A6DB-B6F7B42B5058}"/>
              </a:ext>
            </a:extLst>
          </p:cNvPr>
          <p:cNvSpPr txBox="1">
            <a:spLocks noChangeArrowheads="1"/>
          </p:cNvSpPr>
          <p:nvPr/>
        </p:nvSpPr>
        <p:spPr>
          <a:xfrm>
            <a:off x="642938" y="2071688"/>
            <a:ext cx="7667625" cy="44958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altLang="en-US" kern="0">
                <a:solidFill>
                  <a:sysClr val="windowText" lastClr="000000"/>
                </a:solidFill>
              </a:rPr>
              <a:t>Presbyacusis :  sensory neural hearing loss, gradually ,in elderly, degeneration disorders, bilateral, symmetric, start in high frequencies</a:t>
            </a:r>
          </a:p>
          <a:p>
            <a:pPr algn="just"/>
            <a:r>
              <a:rPr lang="en-US" altLang="en-US" sz="3300" kern="0">
                <a:solidFill>
                  <a:sysClr val="windowText" lastClr="000000"/>
                </a:solidFill>
              </a:rPr>
              <a:t>Limitation in communication</a:t>
            </a:r>
          </a:p>
          <a:p>
            <a:pPr algn="just"/>
            <a:r>
              <a:rPr lang="en-US" altLang="en-US" sz="3300" kern="0">
                <a:solidFill>
                  <a:sysClr val="windowText" lastClr="000000"/>
                </a:solidFill>
              </a:rPr>
              <a:t>Isolated </a:t>
            </a:r>
          </a:p>
          <a:p>
            <a:pPr algn="just"/>
            <a:endParaRPr lang="en-US" altLang="en-US" kern="0">
              <a:solidFill>
                <a:sysClr val="windowText" lastClr="000000"/>
              </a:solidFill>
            </a:endParaRPr>
          </a:p>
          <a:p>
            <a:endParaRPr lang="en-US" altLang="en-US" kern="0" dirty="0">
              <a:solidFill>
                <a:sysClr val="windowText" lastClr="000000"/>
              </a:solidFill>
            </a:endParaRPr>
          </a:p>
        </p:txBody>
      </p:sp>
    </p:spTree>
    <p:extLst>
      <p:ext uri="{BB962C8B-B14F-4D97-AF65-F5344CB8AC3E}">
        <p14:creationId xmlns:p14="http://schemas.microsoft.com/office/powerpoint/2010/main" val="3881901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E7F13D-CC5B-4E20-AA9B-AB3199EE6672}"/>
              </a:ext>
            </a:extLst>
          </p:cNvPr>
          <p:cNvSpPr txBox="1">
            <a:spLocks noChangeArrowheads="1"/>
          </p:cNvSpPr>
          <p:nvPr/>
        </p:nvSpPr>
        <p:spPr>
          <a:xfrm>
            <a:off x="857250" y="609600"/>
            <a:ext cx="7406640" cy="1356360"/>
          </a:xfrm>
          <a:prstGeom prst="rect">
            <a:avLst/>
          </a:prstGeom>
        </p:spPr>
        <p:txBody>
          <a:bodyPr>
            <a:normAutofit fontScale="97500"/>
          </a:bodyPr>
          <a:lstStyle>
            <a:lvl1pPr>
              <a:defRPr>
                <a:latin typeface="+mj-lt"/>
                <a:ea typeface="+mj-ea"/>
                <a:cs typeface="+mj-cs"/>
              </a:defRPr>
            </a:lvl1pPr>
          </a:lstStyle>
          <a:p>
            <a:r>
              <a:rPr lang="en-US" altLang="en-US" sz="4800" kern="0">
                <a:solidFill>
                  <a:schemeClr val="tx1"/>
                </a:solidFill>
                <a:latin typeface="Comic Sans MS" panose="030F0702030302020204" pitchFamily="66" charset="0"/>
              </a:rPr>
              <a:t>Epidemiology demography</a:t>
            </a:r>
            <a:endParaRPr lang="en-US" altLang="en-US" sz="4800" kern="0" dirty="0">
              <a:solidFill>
                <a:schemeClr val="tx1"/>
              </a:solidFill>
              <a:latin typeface="Comic Sans MS" panose="030F0702030302020204" pitchFamily="66" charset="0"/>
            </a:endParaRPr>
          </a:p>
        </p:txBody>
      </p:sp>
      <p:sp>
        <p:nvSpPr>
          <p:cNvPr id="3" name="Rectangle 3">
            <a:extLst>
              <a:ext uri="{FF2B5EF4-FFF2-40B4-BE49-F238E27FC236}">
                <a16:creationId xmlns:a16="http://schemas.microsoft.com/office/drawing/2014/main" id="{8EAFEE2D-2E3A-4971-BF60-0122169A5E82}"/>
              </a:ext>
            </a:extLst>
          </p:cNvPr>
          <p:cNvSpPr txBox="1">
            <a:spLocks noChangeArrowheads="1"/>
          </p:cNvSpPr>
          <p:nvPr/>
        </p:nvSpPr>
        <p:spPr>
          <a:xfrm>
            <a:off x="762000" y="1905000"/>
            <a:ext cx="7696200" cy="4332288"/>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80000"/>
              </a:lnSpc>
            </a:pPr>
            <a:r>
              <a:rPr lang="en-US" altLang="en-US" sz="3300" kern="0">
                <a:solidFill>
                  <a:sysClr val="windowText" lastClr="000000"/>
                </a:solidFill>
              </a:rPr>
              <a:t>1990, &gt;65 yr : 6,7 million people</a:t>
            </a:r>
          </a:p>
          <a:p>
            <a:pPr>
              <a:lnSpc>
                <a:spcPct val="80000"/>
              </a:lnSpc>
            </a:pPr>
            <a:r>
              <a:rPr lang="en-US" altLang="en-US" sz="3300" kern="0">
                <a:solidFill>
                  <a:sysClr val="windowText" lastClr="000000"/>
                </a:solidFill>
              </a:rPr>
              <a:t> 2020 estimation :18,8 million people Prevalence presbyacusis </a:t>
            </a:r>
          </a:p>
          <a:p>
            <a:pPr lvl="3">
              <a:lnSpc>
                <a:spcPct val="80000"/>
              </a:lnSpc>
            </a:pPr>
            <a:r>
              <a:rPr lang="en-US" altLang="en-US" sz="2800" kern="0">
                <a:solidFill>
                  <a:sysClr val="windowText" lastClr="000000"/>
                </a:solidFill>
              </a:rPr>
              <a:t>&gt;65 yr : 30 %</a:t>
            </a:r>
          </a:p>
          <a:p>
            <a:pPr lvl="3">
              <a:lnSpc>
                <a:spcPct val="80000"/>
              </a:lnSpc>
            </a:pPr>
            <a:r>
              <a:rPr lang="en-US" altLang="en-US" sz="2800" kern="0">
                <a:solidFill>
                  <a:sysClr val="windowText" lastClr="000000"/>
                </a:solidFill>
              </a:rPr>
              <a:t>&gt;75  yr : 50%</a:t>
            </a:r>
          </a:p>
          <a:p>
            <a:pPr>
              <a:lnSpc>
                <a:spcPct val="80000"/>
              </a:lnSpc>
            </a:pPr>
            <a:r>
              <a:rPr lang="en-US" altLang="en-US" sz="3300" kern="0">
                <a:solidFill>
                  <a:sysClr val="windowText" lastClr="000000"/>
                </a:solidFill>
              </a:rPr>
              <a:t>Presbyacusis in Indonesia : </a:t>
            </a:r>
          </a:p>
          <a:p>
            <a:pPr>
              <a:lnSpc>
                <a:spcPct val="80000"/>
              </a:lnSpc>
            </a:pPr>
            <a:r>
              <a:rPr lang="en-US" altLang="en-US" sz="3300" kern="0">
                <a:solidFill>
                  <a:sysClr val="windowText" lastClr="000000"/>
                </a:solidFill>
              </a:rPr>
              <a:t>				9,3 million people</a:t>
            </a:r>
          </a:p>
          <a:p>
            <a:pPr>
              <a:lnSpc>
                <a:spcPct val="80000"/>
              </a:lnSpc>
            </a:pPr>
            <a:r>
              <a:rPr lang="en-US" altLang="en-US" sz="2800" kern="0">
                <a:solidFill>
                  <a:sysClr val="windowText" lastClr="000000"/>
                </a:solidFill>
              </a:rPr>
              <a:t>				</a:t>
            </a:r>
            <a:r>
              <a:rPr lang="en-US" altLang="en-US" sz="2000" i="1" kern="0">
                <a:solidFill>
                  <a:sysClr val="windowText" lastClr="000000"/>
                </a:solidFill>
              </a:rPr>
              <a:t>US census Bureau International Data  </a:t>
            </a:r>
          </a:p>
          <a:p>
            <a:pPr>
              <a:lnSpc>
                <a:spcPct val="80000"/>
              </a:lnSpc>
            </a:pPr>
            <a:r>
              <a:rPr lang="en-US" altLang="en-US" sz="2000" i="1" kern="0">
                <a:solidFill>
                  <a:sysClr val="windowText" lastClr="000000"/>
                </a:solidFill>
              </a:rPr>
              <a:t>				Base th 2004</a:t>
            </a:r>
            <a:endParaRPr lang="en-US" altLang="en-US" sz="2000" i="1" kern="0" dirty="0">
              <a:solidFill>
                <a:sysClr val="windowText" lastClr="000000"/>
              </a:solidFill>
            </a:endParaRPr>
          </a:p>
        </p:txBody>
      </p:sp>
    </p:spTree>
    <p:extLst>
      <p:ext uri="{BB962C8B-B14F-4D97-AF65-F5344CB8AC3E}">
        <p14:creationId xmlns:p14="http://schemas.microsoft.com/office/powerpoint/2010/main" val="18491917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2B7725-49E4-4FF0-96C2-49FA20021014}"/>
              </a:ext>
            </a:extLst>
          </p:cNvPr>
          <p:cNvSpPr txBox="1">
            <a:spLocks noChangeArrowheads="1"/>
          </p:cNvSpPr>
          <p:nvPr/>
        </p:nvSpPr>
        <p:spPr>
          <a:xfrm>
            <a:off x="857250" y="609600"/>
            <a:ext cx="7406640" cy="1356360"/>
          </a:xfrm>
          <a:prstGeom prst="rect">
            <a:avLst/>
          </a:prstGeom>
        </p:spPr>
        <p:txBody>
          <a:bodyPr/>
          <a:lstStyle>
            <a:lvl1pPr>
              <a:defRPr>
                <a:latin typeface="+mj-lt"/>
                <a:ea typeface="+mj-ea"/>
                <a:cs typeface="+mj-cs"/>
              </a:defRPr>
            </a:lvl1pPr>
          </a:lstStyle>
          <a:p>
            <a:r>
              <a:rPr lang="en-US" altLang="en-US" sz="5900" kern="0">
                <a:solidFill>
                  <a:schemeClr val="tx1"/>
                </a:solidFill>
                <a:latin typeface="Comic Sans MS" panose="030F0702030302020204" pitchFamily="66" charset="0"/>
              </a:rPr>
              <a:t>Epidemiology</a:t>
            </a:r>
            <a:endParaRPr lang="en-US" altLang="en-US" sz="5900" kern="0" dirty="0">
              <a:solidFill>
                <a:schemeClr val="tx1"/>
              </a:solidFill>
              <a:latin typeface="Comic Sans MS" panose="030F0702030302020204" pitchFamily="66" charset="0"/>
            </a:endParaRPr>
          </a:p>
        </p:txBody>
      </p:sp>
      <p:sp>
        <p:nvSpPr>
          <p:cNvPr id="3" name="Rectangle 3">
            <a:extLst>
              <a:ext uri="{FF2B5EF4-FFF2-40B4-BE49-F238E27FC236}">
                <a16:creationId xmlns:a16="http://schemas.microsoft.com/office/drawing/2014/main" id="{C46D5609-0502-41BD-80E9-09D5B998A56B}"/>
              </a:ext>
            </a:extLst>
          </p:cNvPr>
          <p:cNvSpPr txBox="1">
            <a:spLocks noChangeArrowheads="1"/>
          </p:cNvSpPr>
          <p:nvPr/>
        </p:nvSpPr>
        <p:spPr>
          <a:xfrm>
            <a:off x="762000" y="1905000"/>
            <a:ext cx="7696200" cy="4332288"/>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4320" indent="-274320">
              <a:lnSpc>
                <a:spcPct val="80000"/>
              </a:lnSpc>
              <a:buClr>
                <a:schemeClr val="accent3"/>
              </a:buClr>
              <a:buFont typeface="Wingdings 2"/>
              <a:buChar char=""/>
              <a:defRPr/>
            </a:pPr>
            <a:r>
              <a:rPr lang="en-US" sz="3000" kern="0">
                <a:solidFill>
                  <a:sysClr val="windowText" lastClr="000000"/>
                </a:solidFill>
              </a:rPr>
              <a:t>1 off 3 American, age 65-75 yr suffer hearing loss</a:t>
            </a:r>
          </a:p>
          <a:p>
            <a:pPr marL="274320" indent="-274320">
              <a:lnSpc>
                <a:spcPct val="80000"/>
              </a:lnSpc>
              <a:buClr>
                <a:schemeClr val="accent3"/>
              </a:buClr>
              <a:defRPr/>
            </a:pPr>
            <a:r>
              <a:rPr lang="en-US" sz="2200" kern="0">
                <a:solidFill>
                  <a:sysClr val="windowText" lastClr="000000"/>
                </a:solidFill>
              </a:rPr>
              <a:t>		       	 </a:t>
            </a:r>
            <a:r>
              <a:rPr lang="en-US" sz="2200" i="1" kern="0">
                <a:solidFill>
                  <a:sysClr val="windowText" lastClr="000000"/>
                </a:solidFill>
              </a:rPr>
              <a:t>The National Institute on Deafness &amp; other  </a:t>
            </a:r>
          </a:p>
          <a:p>
            <a:pPr marL="274320" indent="-274320">
              <a:lnSpc>
                <a:spcPct val="80000"/>
              </a:lnSpc>
              <a:buClr>
                <a:schemeClr val="accent3"/>
              </a:buClr>
              <a:defRPr/>
            </a:pPr>
            <a:r>
              <a:rPr lang="en-US" sz="2200" i="1" kern="0">
                <a:solidFill>
                  <a:sysClr val="windowText" lastClr="000000"/>
                </a:solidFill>
              </a:rPr>
              <a:t>                        	 Communication Disorders (NIDCD)</a:t>
            </a:r>
          </a:p>
          <a:p>
            <a:pPr marL="274320" indent="-274320">
              <a:lnSpc>
                <a:spcPct val="80000"/>
              </a:lnSpc>
              <a:buClr>
                <a:schemeClr val="accent3"/>
              </a:buClr>
              <a:defRPr/>
            </a:pPr>
            <a:endParaRPr lang="en-US" sz="2200" i="1" kern="0">
              <a:solidFill>
                <a:sysClr val="windowText" lastClr="000000"/>
              </a:solidFill>
            </a:endParaRPr>
          </a:p>
          <a:p>
            <a:pPr marL="274320" indent="-274320">
              <a:lnSpc>
                <a:spcPct val="80000"/>
              </a:lnSpc>
              <a:buClr>
                <a:schemeClr val="accent3"/>
              </a:buClr>
              <a:buFont typeface="Wingdings 2"/>
              <a:buChar char=""/>
              <a:defRPr/>
            </a:pPr>
            <a:r>
              <a:rPr lang="en-US" sz="3000" kern="0">
                <a:solidFill>
                  <a:sysClr val="windowText" lastClr="000000"/>
                </a:solidFill>
              </a:rPr>
              <a:t>8,58 million England suffer hearing loss : 75% age &gt;60 yr</a:t>
            </a:r>
            <a:r>
              <a:rPr lang="en-US" sz="2200" kern="0">
                <a:solidFill>
                  <a:sysClr val="windowText" lastClr="000000"/>
                </a:solidFill>
              </a:rPr>
              <a:t>		</a:t>
            </a:r>
          </a:p>
          <a:p>
            <a:pPr marL="274320" indent="-274320">
              <a:lnSpc>
                <a:spcPct val="80000"/>
              </a:lnSpc>
              <a:buClr>
                <a:schemeClr val="accent3"/>
              </a:buClr>
              <a:defRPr/>
            </a:pPr>
            <a:r>
              <a:rPr lang="en-US" sz="2200" i="1" kern="0">
                <a:solidFill>
                  <a:sysClr val="windowText" lastClr="000000"/>
                </a:solidFill>
              </a:rPr>
              <a:t>    The UK National Study of Hearing Disorder 1995</a:t>
            </a:r>
          </a:p>
          <a:p>
            <a:pPr marL="274320" indent="-274320">
              <a:lnSpc>
                <a:spcPct val="80000"/>
              </a:lnSpc>
              <a:buClr>
                <a:schemeClr val="accent3"/>
              </a:buClr>
              <a:defRPr/>
            </a:pPr>
            <a:endParaRPr lang="en-US" sz="2200" kern="0">
              <a:solidFill>
                <a:sysClr val="windowText" lastClr="000000"/>
              </a:solidFill>
            </a:endParaRPr>
          </a:p>
          <a:p>
            <a:pPr marL="274320" indent="-274320">
              <a:lnSpc>
                <a:spcPct val="80000"/>
              </a:lnSpc>
              <a:buClr>
                <a:schemeClr val="accent3"/>
              </a:buClr>
              <a:buFont typeface="Wingdings 2"/>
              <a:buChar char=""/>
              <a:defRPr/>
            </a:pPr>
            <a:r>
              <a:rPr lang="en-US" sz="3300" kern="0">
                <a:solidFill>
                  <a:sysClr val="windowText" lastClr="000000"/>
                </a:solidFill>
              </a:rPr>
              <a:t>Industrial population &gt;&gt;</a:t>
            </a:r>
          </a:p>
          <a:p>
            <a:pPr marL="274320" indent="-274320">
              <a:lnSpc>
                <a:spcPct val="80000"/>
              </a:lnSpc>
              <a:buClr>
                <a:schemeClr val="accent3"/>
              </a:buClr>
              <a:buFont typeface="Wingdings 2"/>
              <a:buChar char=""/>
              <a:defRPr/>
            </a:pPr>
            <a:endParaRPr lang="en-US" sz="2200" kern="0">
              <a:solidFill>
                <a:sysClr val="windowText" lastClr="000000"/>
              </a:solidFill>
            </a:endParaRPr>
          </a:p>
          <a:p>
            <a:pPr marL="640080" lvl="1" indent="-246888">
              <a:lnSpc>
                <a:spcPct val="80000"/>
              </a:lnSpc>
              <a:defRPr/>
            </a:pPr>
            <a:r>
              <a:rPr lang="en-US" kern="0">
                <a:solidFill>
                  <a:sysClr val="windowText" lastClr="000000"/>
                </a:solidFill>
              </a:rPr>
              <a:t>			</a:t>
            </a:r>
            <a:endParaRPr lang="en-US" sz="1500" i="1" kern="0" dirty="0">
              <a:solidFill>
                <a:schemeClr val="hlink"/>
              </a:solidFill>
            </a:endParaRPr>
          </a:p>
        </p:txBody>
      </p:sp>
    </p:spTree>
    <p:extLst>
      <p:ext uri="{BB962C8B-B14F-4D97-AF65-F5344CB8AC3E}">
        <p14:creationId xmlns:p14="http://schemas.microsoft.com/office/powerpoint/2010/main" val="1126214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D00999C-0375-483E-A390-B91582B6BE1A}"/>
              </a:ext>
            </a:extLst>
          </p:cNvPr>
          <p:cNvSpPr txBox="1">
            <a:spLocks noChangeArrowheads="1"/>
          </p:cNvSpPr>
          <p:nvPr/>
        </p:nvSpPr>
        <p:spPr>
          <a:xfrm>
            <a:off x="857250" y="609600"/>
            <a:ext cx="7406640" cy="1356360"/>
          </a:xfrm>
          <a:prstGeom prst="rect">
            <a:avLst/>
          </a:prstGeom>
        </p:spPr>
        <p:txBody>
          <a:bodyPr/>
          <a:lstStyle>
            <a:lvl1pPr>
              <a:defRPr>
                <a:latin typeface="+mj-lt"/>
                <a:ea typeface="+mj-ea"/>
                <a:cs typeface="+mj-cs"/>
              </a:defRPr>
            </a:lvl1pPr>
          </a:lstStyle>
          <a:p>
            <a:r>
              <a:rPr lang="en-US" altLang="en-US" sz="5900" kern="0">
                <a:solidFill>
                  <a:schemeClr val="tx1"/>
                </a:solidFill>
                <a:latin typeface="Comic Sans MS" panose="030F0702030302020204" pitchFamily="66" charset="0"/>
              </a:rPr>
              <a:t>Etiologi</a:t>
            </a:r>
            <a:endParaRPr lang="en-US" altLang="en-US" sz="5900" kern="0" dirty="0">
              <a:solidFill>
                <a:schemeClr val="tx1"/>
              </a:solidFill>
              <a:latin typeface="Comic Sans MS" panose="030F0702030302020204" pitchFamily="66" charset="0"/>
            </a:endParaRPr>
          </a:p>
        </p:txBody>
      </p:sp>
      <p:sp>
        <p:nvSpPr>
          <p:cNvPr id="3" name="Rectangle 3">
            <a:extLst>
              <a:ext uri="{FF2B5EF4-FFF2-40B4-BE49-F238E27FC236}">
                <a16:creationId xmlns:a16="http://schemas.microsoft.com/office/drawing/2014/main" id="{49619174-CF9F-4CF2-A6D5-014077E3F787}"/>
              </a:ext>
            </a:extLst>
          </p:cNvPr>
          <p:cNvSpPr txBox="1">
            <a:spLocks noChangeArrowheads="1"/>
          </p:cNvSpPr>
          <p:nvPr/>
        </p:nvSpPr>
        <p:spPr>
          <a:xfrm>
            <a:off x="857250" y="2362200"/>
            <a:ext cx="7696200" cy="46863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kern="0" dirty="0">
                <a:solidFill>
                  <a:sysClr val="windowText" lastClr="000000"/>
                </a:solidFill>
              </a:rPr>
              <a:t>Atherosclerosis /cardiovascular diseases</a:t>
            </a:r>
          </a:p>
          <a:p>
            <a:r>
              <a:rPr lang="en-US" altLang="en-US" kern="0" dirty="0">
                <a:solidFill>
                  <a:sysClr val="windowText" lastClr="000000"/>
                </a:solidFill>
              </a:rPr>
              <a:t>Diet and metabolism</a:t>
            </a:r>
          </a:p>
          <a:p>
            <a:r>
              <a:rPr lang="en-US" altLang="en-US" kern="0" dirty="0">
                <a:solidFill>
                  <a:sysClr val="windowText" lastClr="000000"/>
                </a:solidFill>
              </a:rPr>
              <a:t>Accumulation noise induced</a:t>
            </a:r>
          </a:p>
          <a:p>
            <a:r>
              <a:rPr lang="en-US" altLang="en-US" kern="0" dirty="0">
                <a:solidFill>
                  <a:sysClr val="windowText" lastClr="000000"/>
                </a:solidFill>
              </a:rPr>
              <a:t>Drugs/ toxic substances </a:t>
            </a:r>
          </a:p>
          <a:p>
            <a:r>
              <a:rPr lang="en-US" altLang="en-US" kern="0" dirty="0">
                <a:solidFill>
                  <a:sysClr val="windowText" lastClr="000000"/>
                </a:solidFill>
              </a:rPr>
              <a:t>Stress</a:t>
            </a:r>
          </a:p>
          <a:p>
            <a:r>
              <a:rPr lang="en-US" altLang="en-US" kern="0" dirty="0">
                <a:solidFill>
                  <a:sysClr val="windowText" lastClr="000000"/>
                </a:solidFill>
              </a:rPr>
              <a:t>Genetic</a:t>
            </a:r>
          </a:p>
          <a:p>
            <a:endParaRPr lang="en-US" altLang="en-US" kern="0" dirty="0">
              <a:solidFill>
                <a:sysClr val="windowText" lastClr="000000"/>
              </a:solidFill>
            </a:endParaRPr>
          </a:p>
        </p:txBody>
      </p:sp>
    </p:spTree>
    <p:extLst>
      <p:ext uri="{BB962C8B-B14F-4D97-AF65-F5344CB8AC3E}">
        <p14:creationId xmlns:p14="http://schemas.microsoft.com/office/powerpoint/2010/main" val="198473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0505-6FA0-4599-AA17-88D715B20ECB}"/>
              </a:ext>
            </a:extLst>
          </p:cNvPr>
          <p:cNvSpPr txBox="1">
            <a:spLocks/>
          </p:cNvSpPr>
          <p:nvPr/>
        </p:nvSpPr>
        <p:spPr>
          <a:xfrm>
            <a:off x="857250" y="609600"/>
            <a:ext cx="7406640" cy="1356360"/>
          </a:xfrm>
          <a:prstGeom prst="rect">
            <a:avLst/>
          </a:prstGeom>
        </p:spPr>
        <p:txBody>
          <a:bodyPr>
            <a:normAutofit/>
          </a:bodyPr>
          <a:lstStyle>
            <a:lvl1pPr>
              <a:defRPr>
                <a:latin typeface="+mj-lt"/>
                <a:ea typeface="+mj-ea"/>
                <a:cs typeface="+mj-cs"/>
              </a:defRPr>
            </a:lvl1pPr>
          </a:lstStyle>
          <a:p>
            <a:r>
              <a:rPr lang="en-US" sz="2800" b="1" kern="0" dirty="0">
                <a:solidFill>
                  <a:sysClr val="windowText" lastClr="000000"/>
                </a:solidFill>
              </a:rPr>
              <a:t>LABIRINITIS VESTIBULER AKUT </a:t>
            </a:r>
            <a:br>
              <a:rPr lang="en-US" sz="2800" b="1" kern="0" dirty="0">
                <a:solidFill>
                  <a:sysClr val="windowText" lastClr="000000"/>
                </a:solidFill>
              </a:rPr>
            </a:br>
            <a:r>
              <a:rPr lang="en-US" sz="2800" b="1" kern="0" dirty="0" err="1">
                <a:solidFill>
                  <a:sysClr val="windowText" lastClr="000000"/>
                </a:solidFill>
              </a:rPr>
              <a:t>atau</a:t>
            </a:r>
            <a:r>
              <a:rPr lang="en-US" sz="2800" b="1" kern="0" dirty="0">
                <a:solidFill>
                  <a:sysClr val="windowText" lastClr="000000"/>
                </a:solidFill>
              </a:rPr>
              <a:t> NEURITIS</a:t>
            </a:r>
            <a:endParaRPr lang="en-US" sz="2800" kern="0" dirty="0">
              <a:solidFill>
                <a:sysClr val="windowText" lastClr="000000"/>
              </a:solidFill>
            </a:endParaRPr>
          </a:p>
        </p:txBody>
      </p:sp>
      <p:sp>
        <p:nvSpPr>
          <p:cNvPr id="3" name="Content Placeholder 2">
            <a:extLst>
              <a:ext uri="{FF2B5EF4-FFF2-40B4-BE49-F238E27FC236}">
                <a16:creationId xmlns:a16="http://schemas.microsoft.com/office/drawing/2014/main" id="{524D032C-1992-4267-B405-4EA2F78EE17E}"/>
              </a:ext>
            </a:extLst>
          </p:cNvPr>
          <p:cNvSpPr txBox="1">
            <a:spLocks/>
          </p:cNvSpPr>
          <p:nvPr/>
        </p:nvSpPr>
        <p:spPr>
          <a:xfrm>
            <a:off x="857250" y="1981200"/>
            <a:ext cx="7404653" cy="4038600"/>
          </a:xfrm>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err="1">
                <a:solidFill>
                  <a:sysClr val="windowText" lastClr="000000"/>
                </a:solidFill>
              </a:rPr>
              <a:t>Terminologi</a:t>
            </a:r>
            <a:r>
              <a:rPr lang="en-US" kern="0" dirty="0">
                <a:solidFill>
                  <a:sysClr val="windowText" lastClr="000000"/>
                </a:solidFill>
              </a:rPr>
              <a:t> lain: neuritis </a:t>
            </a:r>
            <a:r>
              <a:rPr lang="en-US" kern="0" dirty="0" err="1">
                <a:solidFill>
                  <a:sysClr val="windowText" lastClr="000000"/>
                </a:solidFill>
              </a:rPr>
              <a:t>vestibularis</a:t>
            </a:r>
            <a:r>
              <a:rPr lang="en-US" kern="0" dirty="0">
                <a:solidFill>
                  <a:sysClr val="windowText" lastClr="000000"/>
                </a:solidFill>
              </a:rPr>
              <a:t>, neuronitis </a:t>
            </a:r>
            <a:r>
              <a:rPr lang="en-US" kern="0" dirty="0" err="1">
                <a:solidFill>
                  <a:sysClr val="windowText" lastClr="000000"/>
                </a:solidFill>
              </a:rPr>
              <a:t>vestibuler</a:t>
            </a:r>
            <a:r>
              <a:rPr lang="en-US" kern="0" dirty="0">
                <a:solidFill>
                  <a:sysClr val="windowText" lastClr="000000"/>
                </a:solidFill>
              </a:rPr>
              <a:t>, </a:t>
            </a:r>
            <a:r>
              <a:rPr lang="en-US" kern="0" dirty="0" err="1">
                <a:solidFill>
                  <a:sysClr val="windowText" lastClr="000000"/>
                </a:solidFill>
              </a:rPr>
              <a:t>labirinitis</a:t>
            </a:r>
            <a:r>
              <a:rPr lang="en-US" kern="0" dirty="0">
                <a:solidFill>
                  <a:sysClr val="windowText" lastClr="000000"/>
                </a:solidFill>
              </a:rPr>
              <a:t>, </a:t>
            </a:r>
            <a:r>
              <a:rPr lang="en-US" kern="0" dirty="0" err="1">
                <a:solidFill>
                  <a:sysClr val="windowText" lastClr="000000"/>
                </a:solidFill>
              </a:rPr>
              <a:t>neurolabirinitis</a:t>
            </a:r>
            <a:r>
              <a:rPr lang="en-US" kern="0" dirty="0">
                <a:solidFill>
                  <a:sysClr val="windowText" lastClr="000000"/>
                </a:solidFill>
              </a:rPr>
              <a:t>, </a:t>
            </a:r>
            <a:r>
              <a:rPr lang="en-US" i="1" kern="0" dirty="0">
                <a:solidFill>
                  <a:sysClr val="windowText" lastClr="000000"/>
                </a:solidFill>
              </a:rPr>
              <a:t>unilateral vertigo of unknown etiology</a:t>
            </a:r>
            <a:r>
              <a:rPr lang="en-US" kern="0" dirty="0">
                <a:solidFill>
                  <a:sysClr val="windowText" lastClr="000000"/>
                </a:solidFill>
              </a:rPr>
              <a:t>. </a:t>
            </a:r>
            <a:r>
              <a:rPr lang="en-US" kern="0" dirty="0" err="1">
                <a:solidFill>
                  <a:sysClr val="windowText" lastClr="000000"/>
                </a:solidFill>
              </a:rPr>
              <a:t>Kadang-kadang</a:t>
            </a:r>
            <a:r>
              <a:rPr lang="en-US" kern="0" dirty="0">
                <a:solidFill>
                  <a:sysClr val="windowText" lastClr="000000"/>
                </a:solidFill>
              </a:rPr>
              <a:t> </a:t>
            </a:r>
            <a:r>
              <a:rPr lang="en-US" kern="0" dirty="0" err="1">
                <a:solidFill>
                  <a:sysClr val="windowText" lastClr="000000"/>
                </a:solidFill>
              </a:rPr>
              <a:t>disebut</a:t>
            </a:r>
            <a:r>
              <a:rPr lang="en-US" kern="0" dirty="0">
                <a:solidFill>
                  <a:sysClr val="windowText" lastClr="000000"/>
                </a:solidFill>
              </a:rPr>
              <a:t>: vertigo </a:t>
            </a:r>
            <a:r>
              <a:rPr lang="en-US" kern="0" dirty="0" err="1">
                <a:solidFill>
                  <a:sysClr val="windowText" lastClr="000000"/>
                </a:solidFill>
              </a:rPr>
              <a:t>epidemik</a:t>
            </a:r>
            <a:r>
              <a:rPr lang="en-US" kern="0" dirty="0">
                <a:solidFill>
                  <a:sysClr val="windowText" lastClr="000000"/>
                </a:solidFill>
              </a:rPr>
              <a:t>.</a:t>
            </a:r>
            <a:r>
              <a:rPr lang="en-US" kern="0" baseline="30000" dirty="0">
                <a:solidFill>
                  <a:sysClr val="windowText" lastClr="000000"/>
                </a:solidFill>
              </a:rPr>
              <a:t> 1</a:t>
            </a:r>
            <a:endParaRPr lang="en-US" kern="0" dirty="0">
              <a:solidFill>
                <a:sysClr val="windowText" lastClr="000000"/>
              </a:solidFill>
            </a:endParaRPr>
          </a:p>
          <a:p>
            <a:r>
              <a:rPr lang="en-US" kern="0" dirty="0">
                <a:solidFill>
                  <a:sysClr val="windowText" lastClr="000000"/>
                </a:solidFill>
              </a:rPr>
              <a:t> </a:t>
            </a:r>
          </a:p>
          <a:p>
            <a:r>
              <a:rPr lang="en-US" b="1" kern="0" dirty="0" err="1">
                <a:solidFill>
                  <a:sysClr val="windowText" lastClr="000000"/>
                </a:solidFill>
              </a:rPr>
              <a:t>Definisi</a:t>
            </a:r>
            <a:endParaRPr lang="en-US" kern="0" dirty="0">
              <a:solidFill>
                <a:sysClr val="windowText" lastClr="000000"/>
              </a:solidFill>
            </a:endParaRPr>
          </a:p>
          <a:p>
            <a:r>
              <a:rPr lang="en-US" kern="0" dirty="0" err="1">
                <a:solidFill>
                  <a:sysClr val="windowText" lastClr="000000"/>
                </a:solidFill>
              </a:rPr>
              <a:t>Hilangnya</a:t>
            </a:r>
            <a:r>
              <a:rPr lang="en-US" kern="0" dirty="0">
                <a:solidFill>
                  <a:sysClr val="windowText" lastClr="000000"/>
                </a:solidFill>
              </a:rPr>
              <a:t> </a:t>
            </a:r>
            <a:r>
              <a:rPr lang="en-US" kern="0" dirty="0" err="1">
                <a:solidFill>
                  <a:sysClr val="windowText" lastClr="000000"/>
                </a:solidFill>
              </a:rPr>
              <a:t>fungsi</a:t>
            </a:r>
            <a:r>
              <a:rPr lang="en-US" kern="0" dirty="0">
                <a:solidFill>
                  <a:sysClr val="windowText" lastClr="000000"/>
                </a:solidFill>
              </a:rPr>
              <a:t> </a:t>
            </a:r>
            <a:r>
              <a:rPr lang="en-US" kern="0" dirty="0" err="1">
                <a:solidFill>
                  <a:sysClr val="windowText" lastClr="000000"/>
                </a:solidFill>
              </a:rPr>
              <a:t>vestibuler</a:t>
            </a:r>
            <a:r>
              <a:rPr lang="en-US" kern="0" dirty="0">
                <a:solidFill>
                  <a:sysClr val="windowText" lastClr="000000"/>
                </a:solidFill>
              </a:rPr>
              <a:t> unilateral </a:t>
            </a:r>
            <a:r>
              <a:rPr lang="en-US" kern="0" dirty="0" err="1">
                <a:solidFill>
                  <a:sysClr val="windowText" lastClr="000000"/>
                </a:solidFill>
              </a:rPr>
              <a:t>mendadak</a:t>
            </a:r>
            <a:r>
              <a:rPr lang="en-US" kern="0" dirty="0">
                <a:solidFill>
                  <a:sysClr val="windowText" lastClr="000000"/>
                </a:solidFill>
              </a:rPr>
              <a:t>, </a:t>
            </a:r>
            <a:r>
              <a:rPr lang="en-US" i="1" kern="0" dirty="0">
                <a:solidFill>
                  <a:sysClr val="windowText" lastClr="000000"/>
                </a:solidFill>
              </a:rPr>
              <a:t>prolonged,</a:t>
            </a:r>
            <a:r>
              <a:rPr lang="en-US" kern="0" dirty="0">
                <a:solidFill>
                  <a:sysClr val="windowText" lastClr="000000"/>
                </a:solidFill>
              </a:rPr>
              <a:t> </a:t>
            </a:r>
            <a:r>
              <a:rPr lang="en-US" kern="0" dirty="0" err="1">
                <a:solidFill>
                  <a:sysClr val="windowText" lastClr="000000"/>
                </a:solidFill>
              </a:rPr>
              <a:t>tanpa</a:t>
            </a:r>
            <a:r>
              <a:rPr lang="en-US" kern="0" dirty="0">
                <a:solidFill>
                  <a:sysClr val="windowText" lastClr="000000"/>
                </a:solidFill>
              </a:rPr>
              <a:t> </a:t>
            </a:r>
            <a:r>
              <a:rPr lang="en-US" kern="0" dirty="0" err="1">
                <a:solidFill>
                  <a:sysClr val="windowText" lastClr="000000"/>
                </a:solidFill>
              </a:rPr>
              <a:t>terkait</a:t>
            </a:r>
            <a:r>
              <a:rPr lang="en-US" kern="0" dirty="0">
                <a:solidFill>
                  <a:sysClr val="windowText" lastClr="000000"/>
                </a:solidFill>
              </a:rPr>
              <a:t> </a:t>
            </a:r>
            <a:r>
              <a:rPr lang="en-US" kern="0" dirty="0" err="1">
                <a:solidFill>
                  <a:sysClr val="windowText" lastClr="000000"/>
                </a:solidFill>
              </a:rPr>
              <a:t>keluhan</a:t>
            </a:r>
            <a:r>
              <a:rPr lang="en-US" kern="0" dirty="0">
                <a:solidFill>
                  <a:sysClr val="windowText" lastClr="000000"/>
                </a:solidFill>
              </a:rPr>
              <a:t> </a:t>
            </a:r>
            <a:r>
              <a:rPr lang="en-US" kern="0" dirty="0" err="1">
                <a:solidFill>
                  <a:sysClr val="windowText" lastClr="000000"/>
                </a:solidFill>
              </a:rPr>
              <a:t>pendengaran</a:t>
            </a:r>
            <a:r>
              <a:rPr lang="en-US" kern="0" dirty="0">
                <a:solidFill>
                  <a:sysClr val="windowText" lastClr="000000"/>
                </a:solidFill>
              </a:rPr>
              <a:t> </a:t>
            </a:r>
            <a:r>
              <a:rPr lang="en-US" kern="0" dirty="0" err="1">
                <a:solidFill>
                  <a:sysClr val="windowText" lastClr="000000"/>
                </a:solidFill>
              </a:rPr>
              <a:t>atau</a:t>
            </a:r>
            <a:r>
              <a:rPr lang="en-US" kern="0" dirty="0">
                <a:solidFill>
                  <a:sysClr val="windowText" lastClr="000000"/>
                </a:solidFill>
              </a:rPr>
              <a:t> SSP pada orang </a:t>
            </a:r>
            <a:r>
              <a:rPr lang="en-US" kern="0" dirty="0" err="1">
                <a:solidFill>
                  <a:sysClr val="windowText" lastClr="000000"/>
                </a:solidFill>
              </a:rPr>
              <a:t>dewasa</a:t>
            </a:r>
            <a:r>
              <a:rPr lang="en-US" kern="0" dirty="0">
                <a:solidFill>
                  <a:sysClr val="windowText" lastClr="000000"/>
                </a:solidFill>
              </a:rPr>
              <a:t> </a:t>
            </a:r>
            <a:r>
              <a:rPr lang="en-US" kern="0" dirty="0" err="1">
                <a:solidFill>
                  <a:sysClr val="windowText" lastClr="000000"/>
                </a:solidFill>
              </a:rPr>
              <a:t>sehat</a:t>
            </a:r>
            <a:r>
              <a:rPr lang="en-US" kern="0" dirty="0">
                <a:solidFill>
                  <a:sysClr val="windowText" lastClr="000000"/>
                </a:solidFill>
              </a:rPr>
              <a:t>. </a:t>
            </a:r>
          </a:p>
          <a:p>
            <a:r>
              <a:rPr lang="en-US" b="1" kern="0" dirty="0">
                <a:solidFill>
                  <a:sysClr val="windowText" lastClr="000000"/>
                </a:solidFill>
              </a:rPr>
              <a:t> </a:t>
            </a:r>
            <a:endParaRPr lang="en-US" kern="0" dirty="0">
              <a:solidFill>
                <a:sysClr val="windowText" lastClr="000000"/>
              </a:solidFill>
            </a:endParaRPr>
          </a:p>
          <a:p>
            <a:r>
              <a:rPr lang="en-US" b="1" kern="0" dirty="0" err="1">
                <a:solidFill>
                  <a:sysClr val="windowText" lastClr="000000"/>
                </a:solidFill>
              </a:rPr>
              <a:t>Etiologi</a:t>
            </a:r>
            <a:endParaRPr lang="en-US" kern="0" dirty="0">
              <a:solidFill>
                <a:sysClr val="windowText" lastClr="000000"/>
              </a:solidFill>
            </a:endParaRPr>
          </a:p>
          <a:p>
            <a:r>
              <a:rPr lang="en-US" kern="0" dirty="0" err="1">
                <a:solidFill>
                  <a:sysClr val="windowText" lastClr="000000"/>
                </a:solidFill>
              </a:rPr>
              <a:t>Etiologi</a:t>
            </a:r>
            <a:r>
              <a:rPr lang="en-US" kern="0" dirty="0">
                <a:solidFill>
                  <a:sysClr val="windowText" lastClr="000000"/>
                </a:solidFill>
              </a:rPr>
              <a:t> virus </a:t>
            </a:r>
            <a:r>
              <a:rPr lang="en-US" kern="0" dirty="0" err="1">
                <a:solidFill>
                  <a:sysClr val="windowText" lastClr="000000"/>
                </a:solidFill>
              </a:rPr>
              <a:t>didukung</a:t>
            </a:r>
            <a:r>
              <a:rPr lang="en-US" kern="0" dirty="0">
                <a:solidFill>
                  <a:sysClr val="windowText" lastClr="000000"/>
                </a:solidFill>
              </a:rPr>
              <a:t> oleh </a:t>
            </a:r>
            <a:r>
              <a:rPr lang="en-US" kern="0" dirty="0" err="1">
                <a:solidFill>
                  <a:sysClr val="windowText" lastClr="000000"/>
                </a:solidFill>
              </a:rPr>
              <a:t>fakta</a:t>
            </a:r>
            <a:r>
              <a:rPr lang="en-US" kern="0" dirty="0">
                <a:solidFill>
                  <a:sysClr val="windowText" lastClr="000000"/>
                </a:solidFill>
              </a:rPr>
              <a:t>: </a:t>
            </a:r>
            <a:r>
              <a:rPr lang="en-US" kern="0" dirty="0" err="1">
                <a:solidFill>
                  <a:sysClr val="windowText" lastClr="000000"/>
                </a:solidFill>
              </a:rPr>
              <a:t>bahwa</a:t>
            </a:r>
            <a:r>
              <a:rPr lang="en-US" kern="0" dirty="0">
                <a:solidFill>
                  <a:sysClr val="windowText" lastClr="000000"/>
                </a:solidFill>
              </a:rPr>
              <a:t> </a:t>
            </a:r>
            <a:r>
              <a:rPr lang="en-US" kern="0" dirty="0" err="1">
                <a:solidFill>
                  <a:sysClr val="windowText" lastClr="000000"/>
                </a:solidFill>
              </a:rPr>
              <a:t>seringkali</a:t>
            </a:r>
            <a:r>
              <a:rPr lang="en-US" kern="0" dirty="0">
                <a:solidFill>
                  <a:sysClr val="windowText" lastClr="000000"/>
                </a:solidFill>
              </a:rPr>
              <a:t> </a:t>
            </a:r>
            <a:r>
              <a:rPr lang="en-US" kern="0" dirty="0" err="1">
                <a:solidFill>
                  <a:sysClr val="windowText" lastClr="000000"/>
                </a:solidFill>
              </a:rPr>
              <a:t>terdapat</a:t>
            </a:r>
            <a:r>
              <a:rPr lang="en-US" kern="0" dirty="0">
                <a:solidFill>
                  <a:sysClr val="windowText" lastClr="000000"/>
                </a:solidFill>
              </a:rPr>
              <a:t> </a:t>
            </a:r>
            <a:r>
              <a:rPr lang="en-US" kern="0" dirty="0" err="1">
                <a:solidFill>
                  <a:sysClr val="windowText" lastClr="000000"/>
                </a:solidFill>
              </a:rPr>
              <a:t>infeksi</a:t>
            </a:r>
            <a:r>
              <a:rPr lang="en-US" kern="0" dirty="0">
                <a:solidFill>
                  <a:sysClr val="windowText" lastClr="000000"/>
                </a:solidFill>
              </a:rPr>
              <a:t> (</a:t>
            </a:r>
            <a:r>
              <a:rPr lang="en-US" kern="0" dirty="0" err="1">
                <a:solidFill>
                  <a:sysClr val="windowText" lastClr="000000"/>
                </a:solidFill>
              </a:rPr>
              <a:t>epidemi</a:t>
            </a:r>
            <a:r>
              <a:rPr lang="en-US" kern="0" dirty="0">
                <a:solidFill>
                  <a:sysClr val="windowText" lastClr="000000"/>
                </a:solidFill>
              </a:rPr>
              <a:t>) virus </a:t>
            </a:r>
            <a:r>
              <a:rPr lang="en-US" kern="0" dirty="0" err="1">
                <a:solidFill>
                  <a:sysClr val="windowText" lastClr="000000"/>
                </a:solidFill>
              </a:rPr>
              <a:t>sebelumnya</a:t>
            </a:r>
            <a:r>
              <a:rPr lang="en-US" kern="0" dirty="0">
                <a:solidFill>
                  <a:sysClr val="windowText" lastClr="000000"/>
                </a:solidFill>
              </a:rPr>
              <a:t> yang </a:t>
            </a:r>
            <a:r>
              <a:rPr lang="en-US" kern="0" dirty="0" err="1">
                <a:solidFill>
                  <a:sysClr val="windowText" lastClr="000000"/>
                </a:solidFill>
              </a:rPr>
              <a:t>terjadi</a:t>
            </a:r>
            <a:r>
              <a:rPr lang="en-US" kern="0" dirty="0">
                <a:solidFill>
                  <a:sysClr val="windowText" lastClr="000000"/>
                </a:solidFill>
              </a:rPr>
              <a:t> </a:t>
            </a:r>
            <a:r>
              <a:rPr lang="en-US" kern="0" dirty="0" err="1">
                <a:solidFill>
                  <a:sysClr val="windowText" lastClr="000000"/>
                </a:solidFill>
              </a:rPr>
              <a:t>sebagai</a:t>
            </a:r>
            <a:r>
              <a:rPr lang="en-US" kern="0" dirty="0">
                <a:solidFill>
                  <a:sysClr val="windowText" lastClr="000000"/>
                </a:solidFill>
              </a:rPr>
              <a:t> </a:t>
            </a:r>
            <a:r>
              <a:rPr lang="en-US" kern="0" dirty="0" err="1">
                <a:solidFill>
                  <a:sysClr val="windowText" lastClr="000000"/>
                </a:solidFill>
              </a:rPr>
              <a:t>epidemi</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didapatkan</a:t>
            </a:r>
            <a:r>
              <a:rPr lang="en-US" kern="0" dirty="0">
                <a:solidFill>
                  <a:sysClr val="windowText" lastClr="000000"/>
                </a:solidFill>
              </a:rPr>
              <a:t> pada </a:t>
            </a:r>
            <a:r>
              <a:rPr lang="en-US" kern="0" dirty="0" err="1">
                <a:solidFill>
                  <a:sysClr val="windowText" lastClr="000000"/>
                </a:solidFill>
              </a:rPr>
              <a:t>beberapa</a:t>
            </a:r>
            <a:r>
              <a:rPr lang="en-US" kern="0" dirty="0">
                <a:solidFill>
                  <a:sysClr val="windowText" lastClr="000000"/>
                </a:solidFill>
              </a:rPr>
              <a:t> </a:t>
            </a:r>
            <a:r>
              <a:rPr lang="en-US" kern="0" dirty="0" err="1">
                <a:solidFill>
                  <a:sysClr val="windowText" lastClr="000000"/>
                </a:solidFill>
              </a:rPr>
              <a:t>anggota</a:t>
            </a:r>
            <a:r>
              <a:rPr lang="en-US" kern="0" dirty="0">
                <a:solidFill>
                  <a:sysClr val="windowText" lastClr="000000"/>
                </a:solidFill>
              </a:rPr>
              <a:t> </a:t>
            </a:r>
            <a:r>
              <a:rPr lang="en-US" kern="0" dirty="0" err="1">
                <a:solidFill>
                  <a:sysClr val="windowText" lastClr="000000"/>
                </a:solidFill>
              </a:rPr>
              <a:t>keluarga</a:t>
            </a:r>
            <a:r>
              <a:rPr lang="en-US" kern="0" dirty="0">
                <a:solidFill>
                  <a:sysClr val="windowText" lastClr="000000"/>
                </a:solidFill>
              </a:rPr>
              <a:t>, paling </a:t>
            </a:r>
            <a:r>
              <a:rPr lang="en-US" kern="0" dirty="0" err="1">
                <a:solidFill>
                  <a:sysClr val="windowText" lastClr="000000"/>
                </a:solidFill>
              </a:rPr>
              <a:t>sering</a:t>
            </a:r>
            <a:r>
              <a:rPr lang="en-US" kern="0" dirty="0">
                <a:solidFill>
                  <a:sysClr val="windowText" lastClr="000000"/>
                </a:solidFill>
              </a:rPr>
              <a:t> </a:t>
            </a:r>
            <a:r>
              <a:rPr lang="en-US" kern="0" dirty="0" err="1">
                <a:solidFill>
                  <a:sysClr val="windowText" lastClr="000000"/>
                </a:solidFill>
              </a:rPr>
              <a:t>terjadi</a:t>
            </a:r>
            <a:r>
              <a:rPr lang="en-US" kern="0" dirty="0">
                <a:solidFill>
                  <a:sysClr val="windowText" lastClr="000000"/>
                </a:solidFill>
              </a:rPr>
              <a:t> pada </a:t>
            </a:r>
            <a:r>
              <a:rPr lang="en-US" kern="0" dirty="0" err="1">
                <a:solidFill>
                  <a:sysClr val="windowText" lastClr="000000"/>
                </a:solidFill>
              </a:rPr>
              <a:t>musim</a:t>
            </a:r>
            <a:r>
              <a:rPr lang="en-US" kern="0" dirty="0">
                <a:solidFill>
                  <a:sysClr val="windowText" lastClr="000000"/>
                </a:solidFill>
              </a:rPr>
              <a:t> semi dan </a:t>
            </a:r>
            <a:r>
              <a:rPr lang="en-US" kern="0" dirty="0" err="1">
                <a:solidFill>
                  <a:sysClr val="windowText" lastClr="000000"/>
                </a:solidFill>
              </a:rPr>
              <a:t>awal</a:t>
            </a:r>
            <a:r>
              <a:rPr lang="en-US" kern="0" dirty="0">
                <a:solidFill>
                  <a:sysClr val="windowText" lastClr="000000"/>
                </a:solidFill>
              </a:rPr>
              <a:t> </a:t>
            </a:r>
            <a:r>
              <a:rPr lang="en-US" kern="0" dirty="0" err="1">
                <a:solidFill>
                  <a:sysClr val="windowText" lastClr="000000"/>
                </a:solidFill>
              </a:rPr>
              <a:t>musim</a:t>
            </a:r>
            <a:r>
              <a:rPr lang="en-US" kern="0" dirty="0">
                <a:solidFill>
                  <a:sysClr val="windowText" lastClr="000000"/>
                </a:solidFill>
              </a:rPr>
              <a:t> </a:t>
            </a:r>
            <a:r>
              <a:rPr lang="en-US" kern="0" dirty="0" err="1">
                <a:solidFill>
                  <a:sysClr val="windowText" lastClr="000000"/>
                </a:solidFill>
              </a:rPr>
              <a:t>panas</a:t>
            </a:r>
            <a:r>
              <a:rPr lang="en-US" kern="0" dirty="0">
                <a:solidFill>
                  <a:sysClr val="windowText" lastClr="000000"/>
                </a:solidFill>
              </a:rPr>
              <a:t>.</a:t>
            </a:r>
          </a:p>
          <a:p>
            <a:r>
              <a:rPr lang="en-US" kern="0" dirty="0" err="1">
                <a:solidFill>
                  <a:sysClr val="windowText" lastClr="000000"/>
                </a:solidFill>
              </a:rPr>
              <a:t>Penderita</a:t>
            </a:r>
            <a:r>
              <a:rPr lang="en-US" kern="0" dirty="0">
                <a:solidFill>
                  <a:sysClr val="windowText" lastClr="000000"/>
                </a:solidFill>
              </a:rPr>
              <a:t> </a:t>
            </a:r>
            <a:r>
              <a:rPr lang="en-US" kern="0" dirty="0" err="1">
                <a:solidFill>
                  <a:sysClr val="windowText" lastClr="000000"/>
                </a:solidFill>
              </a:rPr>
              <a:t>dapat</a:t>
            </a:r>
            <a:r>
              <a:rPr lang="en-US" kern="0" dirty="0">
                <a:solidFill>
                  <a:sysClr val="windowText" lastClr="000000"/>
                </a:solidFill>
              </a:rPr>
              <a:t> </a:t>
            </a:r>
            <a:r>
              <a:rPr lang="en-US" kern="0" dirty="0" err="1">
                <a:solidFill>
                  <a:sysClr val="windowText" lastClr="000000"/>
                </a:solidFill>
              </a:rPr>
              <a:t>mempunyai</a:t>
            </a:r>
            <a:r>
              <a:rPr lang="en-US" kern="0" dirty="0">
                <a:solidFill>
                  <a:sysClr val="windowText" lastClr="000000"/>
                </a:solidFill>
              </a:rPr>
              <a:t> </a:t>
            </a:r>
            <a:r>
              <a:rPr lang="en-US" kern="0" dirty="0" err="1">
                <a:solidFill>
                  <a:sysClr val="windowText" lastClr="000000"/>
                </a:solidFill>
              </a:rPr>
              <a:t>riwayat</a:t>
            </a:r>
            <a:r>
              <a:rPr lang="en-US" kern="0" dirty="0">
                <a:solidFill>
                  <a:sysClr val="windowText" lastClr="000000"/>
                </a:solidFill>
              </a:rPr>
              <a:t>:  </a:t>
            </a:r>
            <a:r>
              <a:rPr lang="en-US" kern="0" dirty="0" err="1">
                <a:solidFill>
                  <a:sysClr val="windowText" lastClr="000000"/>
                </a:solidFill>
              </a:rPr>
              <a:t>penyakit</a:t>
            </a:r>
            <a:r>
              <a:rPr lang="en-US" kern="0" dirty="0">
                <a:solidFill>
                  <a:sysClr val="windowText" lastClr="000000"/>
                </a:solidFill>
              </a:rPr>
              <a:t> </a:t>
            </a:r>
            <a:r>
              <a:rPr lang="en-US" kern="0" dirty="0" err="1">
                <a:solidFill>
                  <a:sysClr val="windowText" lastClr="000000"/>
                </a:solidFill>
              </a:rPr>
              <a:t>mirip</a:t>
            </a:r>
            <a:r>
              <a:rPr lang="en-US" kern="0" dirty="0">
                <a:solidFill>
                  <a:sysClr val="windowText" lastClr="000000"/>
                </a:solidFill>
              </a:rPr>
              <a:t> influenza, ISPA </a:t>
            </a:r>
            <a:r>
              <a:rPr lang="en-US" kern="0" dirty="0" err="1">
                <a:solidFill>
                  <a:sysClr val="windowText" lastClr="000000"/>
                </a:solidFill>
              </a:rPr>
              <a:t>atau</a:t>
            </a:r>
            <a:r>
              <a:rPr lang="en-US" kern="0" dirty="0">
                <a:solidFill>
                  <a:sysClr val="windowText" lastClr="000000"/>
                </a:solidFill>
              </a:rPr>
              <a:t> </a:t>
            </a:r>
            <a:r>
              <a:rPr lang="en-US" kern="0" dirty="0" err="1">
                <a:solidFill>
                  <a:sysClr val="windowText" lastClr="000000"/>
                </a:solidFill>
              </a:rPr>
              <a:t>kontak</a:t>
            </a:r>
            <a:r>
              <a:rPr lang="en-US" kern="0" dirty="0">
                <a:solidFill>
                  <a:sysClr val="windowText" lastClr="000000"/>
                </a:solidFill>
              </a:rPr>
              <a:t> </a:t>
            </a:r>
            <a:r>
              <a:rPr lang="en-US" kern="0" dirty="0" err="1">
                <a:solidFill>
                  <a:sysClr val="windowText" lastClr="000000"/>
                </a:solidFill>
              </a:rPr>
              <a:t>dengan</a:t>
            </a:r>
            <a:r>
              <a:rPr lang="en-US" kern="0" dirty="0">
                <a:solidFill>
                  <a:sysClr val="windowText" lastClr="000000"/>
                </a:solidFill>
              </a:rPr>
              <a:t> </a:t>
            </a:r>
            <a:r>
              <a:rPr lang="en-US" kern="0" dirty="0" err="1">
                <a:solidFill>
                  <a:sysClr val="windowText" lastClr="000000"/>
                </a:solidFill>
              </a:rPr>
              <a:t>penderita</a:t>
            </a:r>
            <a:r>
              <a:rPr lang="en-US" kern="0" dirty="0">
                <a:solidFill>
                  <a:sysClr val="windowText" lastClr="000000"/>
                </a:solidFill>
              </a:rPr>
              <a:t> vertigo. </a:t>
            </a:r>
            <a:r>
              <a:rPr lang="en-US" kern="0" baseline="30000" dirty="0">
                <a:solidFill>
                  <a:sysClr val="windowText" lastClr="000000"/>
                </a:solidFill>
              </a:rPr>
              <a:t>1</a:t>
            </a:r>
            <a:endParaRPr lang="en-US" kern="0" dirty="0">
              <a:solidFill>
                <a:sysClr val="windowText" lastClr="000000"/>
              </a:solidFill>
            </a:endParaRPr>
          </a:p>
          <a:p>
            <a:endParaRPr lang="en-US" kern="0" dirty="0">
              <a:solidFill>
                <a:sysClr val="windowText" lastClr="00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1142EC-F687-422E-8F8F-D4B4B6015F74}"/>
              </a:ext>
            </a:extLst>
          </p:cNvPr>
          <p:cNvSpPr txBox="1">
            <a:spLocks noChangeArrowheads="1"/>
          </p:cNvSpPr>
          <p:nvPr/>
        </p:nvSpPr>
        <p:spPr>
          <a:xfrm>
            <a:off x="857250" y="609600"/>
            <a:ext cx="7406640" cy="1356360"/>
          </a:xfrm>
          <a:prstGeom prst="rect">
            <a:avLst/>
          </a:prstGeom>
        </p:spPr>
        <p:txBody>
          <a:bodyPr/>
          <a:lstStyle>
            <a:lvl1pPr>
              <a:defRPr>
                <a:latin typeface="+mj-lt"/>
                <a:ea typeface="+mj-ea"/>
                <a:cs typeface="+mj-cs"/>
              </a:defRPr>
            </a:lvl1pPr>
          </a:lstStyle>
          <a:p>
            <a:r>
              <a:rPr lang="tr-TR" altLang="en-US" sz="3600" b="1" kern="0" dirty="0"/>
              <a:t>DIAGNOSIS</a:t>
            </a:r>
            <a:endParaRPr lang="en-US" altLang="en-US" sz="3600" b="1" kern="0" dirty="0"/>
          </a:p>
        </p:txBody>
      </p:sp>
      <p:sp>
        <p:nvSpPr>
          <p:cNvPr id="3" name="Rectangle 3">
            <a:extLst>
              <a:ext uri="{FF2B5EF4-FFF2-40B4-BE49-F238E27FC236}">
                <a16:creationId xmlns:a16="http://schemas.microsoft.com/office/drawing/2014/main" id="{761D0489-3CF7-42C3-A8A5-C0ECFE642B57}"/>
              </a:ext>
            </a:extLst>
          </p:cNvPr>
          <p:cNvSpPr txBox="1">
            <a:spLocks noChangeArrowheads="1"/>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buFontTx/>
              <a:buChar char="•"/>
            </a:pPr>
            <a:r>
              <a:rPr lang="tr-TR" altLang="en-US" kern="0">
                <a:solidFill>
                  <a:sysClr val="windowText" lastClr="000000"/>
                </a:solidFill>
              </a:rPr>
              <a:t>S</a:t>
            </a:r>
            <a:r>
              <a:rPr lang="en-US" altLang="en-US" kern="0">
                <a:solidFill>
                  <a:sysClr val="windowText" lastClr="000000"/>
                </a:solidFill>
              </a:rPr>
              <a:t>creening </a:t>
            </a:r>
          </a:p>
          <a:p>
            <a:pPr>
              <a:buFontTx/>
              <a:buChar char="•"/>
            </a:pPr>
            <a:r>
              <a:rPr lang="en-US" altLang="en-US" kern="0">
                <a:solidFill>
                  <a:sysClr val="windowText" lastClr="000000"/>
                </a:solidFill>
              </a:rPr>
              <a:t>Anamnesis</a:t>
            </a:r>
            <a:endParaRPr lang="tr-TR" altLang="en-US" kern="0">
              <a:solidFill>
                <a:sysClr val="windowText" lastClr="000000"/>
              </a:solidFill>
            </a:endParaRPr>
          </a:p>
          <a:p>
            <a:pPr algn="just">
              <a:buFont typeface="Symbol" panose="05050102010706020507" pitchFamily="18" charset="2"/>
              <a:buChar char=""/>
            </a:pPr>
            <a:r>
              <a:rPr lang="tr-TR" altLang="en-US" kern="0">
                <a:solidFill>
                  <a:sysClr val="windowText" lastClr="000000"/>
                </a:solidFill>
              </a:rPr>
              <a:t>Otos</a:t>
            </a:r>
            <a:r>
              <a:rPr lang="en-US" altLang="en-US" kern="0">
                <a:solidFill>
                  <a:sysClr val="windowText" lastClr="000000"/>
                </a:solidFill>
              </a:rPr>
              <a:t>c</a:t>
            </a:r>
            <a:r>
              <a:rPr lang="tr-TR" altLang="en-US" kern="0">
                <a:solidFill>
                  <a:sysClr val="windowText" lastClr="000000"/>
                </a:solidFill>
              </a:rPr>
              <a:t>op</a:t>
            </a:r>
            <a:r>
              <a:rPr lang="en-US" altLang="en-US" kern="0">
                <a:solidFill>
                  <a:sysClr val="windowText" lastClr="000000"/>
                </a:solidFill>
              </a:rPr>
              <a:t>y</a:t>
            </a:r>
            <a:endParaRPr lang="tr-TR" altLang="en-US" kern="0">
              <a:solidFill>
                <a:sysClr val="windowText" lastClr="000000"/>
              </a:solidFill>
            </a:endParaRPr>
          </a:p>
          <a:p>
            <a:pPr algn="just">
              <a:buFont typeface="Symbol" panose="05050102010706020507" pitchFamily="18" charset="2"/>
              <a:buChar char=""/>
            </a:pPr>
            <a:r>
              <a:rPr lang="en-US" altLang="en-US" kern="0">
                <a:solidFill>
                  <a:sysClr val="windowText" lastClr="000000"/>
                </a:solidFill>
              </a:rPr>
              <a:t>Tuning fork t</a:t>
            </a:r>
            <a:r>
              <a:rPr lang="tr-TR" altLang="en-US" kern="0">
                <a:solidFill>
                  <a:sysClr val="windowText" lastClr="000000"/>
                </a:solidFill>
              </a:rPr>
              <a:t>es </a:t>
            </a:r>
            <a:endParaRPr lang="en-US" altLang="en-US" kern="0">
              <a:solidFill>
                <a:sysClr val="windowText" lastClr="000000"/>
              </a:solidFill>
            </a:endParaRPr>
          </a:p>
          <a:p>
            <a:pPr algn="just">
              <a:buFont typeface="Symbol" panose="05050102010706020507" pitchFamily="18" charset="2"/>
              <a:buChar char=""/>
            </a:pPr>
            <a:r>
              <a:rPr lang="en-US" altLang="en-US" kern="0">
                <a:solidFill>
                  <a:sysClr val="windowText" lastClr="000000"/>
                </a:solidFill>
              </a:rPr>
              <a:t>Pure tone </a:t>
            </a:r>
            <a:r>
              <a:rPr lang="tr-TR" altLang="en-US" kern="0">
                <a:solidFill>
                  <a:sysClr val="windowText" lastClr="000000"/>
                </a:solidFill>
              </a:rPr>
              <a:t>Audiometri </a:t>
            </a:r>
            <a:endParaRPr lang="en-US" altLang="en-US" kern="0">
              <a:solidFill>
                <a:sysClr val="windowText" lastClr="000000"/>
              </a:solidFill>
            </a:endParaRPr>
          </a:p>
          <a:p>
            <a:pPr algn="just">
              <a:buFont typeface="Symbol" panose="05050102010706020507" pitchFamily="18" charset="2"/>
              <a:buChar char=""/>
            </a:pPr>
            <a:r>
              <a:rPr lang="tr-TR" altLang="en-US" i="1" kern="0">
                <a:solidFill>
                  <a:sysClr val="windowText" lastClr="000000"/>
                </a:solidFill>
              </a:rPr>
              <a:t>Speech Reception Test (SRT)</a:t>
            </a:r>
            <a:r>
              <a:rPr lang="en-US" altLang="en-US" kern="0">
                <a:solidFill>
                  <a:sysClr val="windowText" lastClr="000000"/>
                </a:solidFill>
              </a:rPr>
              <a:t> </a:t>
            </a:r>
            <a:endParaRPr lang="tr-TR" altLang="en-US" kern="0">
              <a:solidFill>
                <a:sysClr val="windowText" lastClr="000000"/>
              </a:solidFill>
            </a:endParaRPr>
          </a:p>
          <a:p>
            <a:pPr algn="just">
              <a:buFont typeface="Symbol" panose="05050102010706020507" pitchFamily="18" charset="2"/>
              <a:buChar char=""/>
            </a:pPr>
            <a:r>
              <a:rPr lang="tr-TR" altLang="en-US" i="1" kern="0">
                <a:solidFill>
                  <a:sysClr val="windowText" lastClr="000000"/>
                </a:solidFill>
              </a:rPr>
              <a:t>Speech discrimination scor (SDS)</a:t>
            </a:r>
            <a:r>
              <a:rPr lang="en-US" altLang="en-US" kern="0">
                <a:solidFill>
                  <a:sysClr val="windowText" lastClr="000000"/>
                </a:solidFill>
              </a:rPr>
              <a:t> </a:t>
            </a:r>
            <a:endParaRPr lang="en-US" altLang="en-US" kern="0" dirty="0">
              <a:solidFill>
                <a:sysClr val="windowText" lastClr="000000"/>
              </a:solidFill>
            </a:endParaRPr>
          </a:p>
        </p:txBody>
      </p:sp>
    </p:spTree>
    <p:extLst>
      <p:ext uri="{BB962C8B-B14F-4D97-AF65-F5344CB8AC3E}">
        <p14:creationId xmlns:p14="http://schemas.microsoft.com/office/powerpoint/2010/main" val="810632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88F35C-0279-4D44-B43C-D4CC7CF623AC}"/>
              </a:ext>
            </a:extLst>
          </p:cNvPr>
          <p:cNvSpPr>
            <a:spLocks noChangeArrowheads="1"/>
          </p:cNvSpPr>
          <p:nvPr/>
        </p:nvSpPr>
        <p:spPr bwMode="auto">
          <a:xfrm>
            <a:off x="-228600" y="762000"/>
            <a:ext cx="109458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4" eaLnBrk="1" hangingPunct="1">
              <a:lnSpc>
                <a:spcPct val="80000"/>
              </a:lnSpc>
              <a:buClr>
                <a:schemeClr val="tx2"/>
              </a:buClr>
              <a:buSzTx/>
              <a:buFontTx/>
              <a:buNone/>
            </a:pPr>
            <a:r>
              <a:rPr lang="en-US" altLang="en-US" sz="3600" b="1" dirty="0">
                <a:latin typeface="Arial" panose="020B0604020202020204" pitchFamily="34" charset="0"/>
                <a:cs typeface="Arial" panose="020B0604020202020204" pitchFamily="34" charset="0"/>
              </a:rPr>
              <a:t>Diagnosis </a:t>
            </a:r>
            <a:endParaRPr lang="en-US" altLang="en-US" sz="3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B6FD12F-0FB8-45C7-BACC-69D66F9C6808}"/>
              </a:ext>
            </a:extLst>
          </p:cNvPr>
          <p:cNvSpPr txBox="1">
            <a:spLocks noChangeArrowheads="1"/>
          </p:cNvSpPr>
          <p:nvPr/>
        </p:nvSpPr>
        <p:spPr>
          <a:xfrm>
            <a:off x="857251" y="2057400"/>
            <a:ext cx="7404653" cy="40386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74320" indent="-274320">
              <a:lnSpc>
                <a:spcPct val="80000"/>
              </a:lnSpc>
              <a:buClr>
                <a:schemeClr val="accent3"/>
              </a:buClr>
              <a:buFont typeface="Wingdings 2"/>
              <a:buChar char=""/>
              <a:defRPr/>
            </a:pPr>
            <a:r>
              <a:rPr lang="en-US" b="1" kern="0">
                <a:solidFill>
                  <a:sysClr val="windowText" lastClr="000000"/>
                </a:solidFill>
              </a:rPr>
              <a:t>Anamnesis : </a:t>
            </a:r>
          </a:p>
          <a:p>
            <a:pPr marL="640080" lvl="1" indent="-246888">
              <a:lnSpc>
                <a:spcPct val="80000"/>
              </a:lnSpc>
              <a:buFont typeface="Wingdings 2"/>
              <a:buChar char=""/>
              <a:defRPr/>
            </a:pPr>
            <a:r>
              <a:rPr lang="en-US" kern="0">
                <a:solidFill>
                  <a:sysClr val="windowText" lastClr="000000"/>
                </a:solidFill>
              </a:rPr>
              <a:t>Aged  &gt;60 years</a:t>
            </a:r>
          </a:p>
          <a:p>
            <a:pPr marL="640080" lvl="1" indent="-246888">
              <a:lnSpc>
                <a:spcPct val="80000"/>
              </a:lnSpc>
              <a:buFont typeface="Wingdings 2"/>
              <a:buChar char=""/>
              <a:defRPr/>
            </a:pPr>
            <a:r>
              <a:rPr lang="en-US" kern="0">
                <a:solidFill>
                  <a:sysClr val="windowText" lastClr="000000"/>
                </a:solidFill>
              </a:rPr>
              <a:t>Hearing impaired slowly, progressive,&amp;  symmetries</a:t>
            </a:r>
            <a:r>
              <a:rPr lang="en-US" kern="0">
                <a:solidFill>
                  <a:sysClr val="windowText" lastClr="000000"/>
                </a:solidFill>
                <a:sym typeface="Wingdings" panose="05000000000000000000" pitchFamily="2" charset="2"/>
              </a:rPr>
              <a:t> SNHL</a:t>
            </a:r>
            <a:r>
              <a:rPr lang="en-US" kern="0">
                <a:solidFill>
                  <a:sysClr val="windowText" lastClr="000000"/>
                </a:solidFill>
              </a:rPr>
              <a:t> </a:t>
            </a:r>
          </a:p>
          <a:p>
            <a:pPr marL="640080" lvl="1" indent="-246888">
              <a:lnSpc>
                <a:spcPct val="80000"/>
              </a:lnSpc>
              <a:buFont typeface="Wingdings 2"/>
              <a:buChar char=""/>
              <a:defRPr/>
            </a:pPr>
            <a:r>
              <a:rPr lang="en-US" kern="0">
                <a:solidFill>
                  <a:sysClr val="windowText" lastClr="000000"/>
                </a:solidFill>
              </a:rPr>
              <a:t>Tinnitus</a:t>
            </a:r>
          </a:p>
          <a:p>
            <a:pPr marL="640080" lvl="1" indent="-246888">
              <a:lnSpc>
                <a:spcPct val="80000"/>
              </a:lnSpc>
              <a:buFont typeface="Wingdings 2"/>
              <a:buChar char=""/>
              <a:defRPr/>
            </a:pPr>
            <a:r>
              <a:rPr lang="en-US" kern="0">
                <a:solidFill>
                  <a:sysClr val="windowText" lastClr="000000"/>
                </a:solidFill>
              </a:rPr>
              <a:t>Difficulties hearing in noise</a:t>
            </a:r>
          </a:p>
          <a:p>
            <a:pPr marL="640080" lvl="1" indent="-246888">
              <a:lnSpc>
                <a:spcPct val="80000"/>
              </a:lnSpc>
              <a:defRPr/>
            </a:pPr>
            <a:r>
              <a:rPr lang="en-US" kern="0">
                <a:solidFill>
                  <a:sysClr val="windowText" lastClr="000000"/>
                </a:solidFill>
              </a:rPr>
              <a:t>	(Cocktail party deafness)</a:t>
            </a:r>
          </a:p>
          <a:p>
            <a:pPr marL="640080" lvl="1" indent="-246888">
              <a:lnSpc>
                <a:spcPct val="80000"/>
              </a:lnSpc>
              <a:buFont typeface="Wingdings 2"/>
              <a:buChar char=""/>
              <a:defRPr/>
            </a:pPr>
            <a:r>
              <a:rPr lang="en-US" kern="0">
                <a:solidFill>
                  <a:sysClr val="windowText" lastClr="000000"/>
                </a:solidFill>
              </a:rPr>
              <a:t>Pain in hearing loud sound(</a:t>
            </a:r>
            <a:r>
              <a:rPr lang="en-US" i="1" kern="0">
                <a:solidFill>
                  <a:sysClr val="windowText" lastClr="000000"/>
                </a:solidFill>
              </a:rPr>
              <a:t>recruitment</a:t>
            </a:r>
            <a:r>
              <a:rPr lang="en-US" kern="0">
                <a:solidFill>
                  <a:sysClr val="windowText" lastClr="000000"/>
                </a:solidFill>
              </a:rPr>
              <a:t>)</a:t>
            </a:r>
          </a:p>
          <a:p>
            <a:pPr marL="640080" lvl="1" indent="-246888">
              <a:lnSpc>
                <a:spcPct val="80000"/>
              </a:lnSpc>
              <a:defRPr/>
            </a:pPr>
            <a:r>
              <a:rPr lang="en-US" sz="3200" kern="0">
                <a:solidFill>
                  <a:sysClr val="windowText" lastClr="000000"/>
                </a:solidFill>
              </a:rPr>
              <a:t>	</a:t>
            </a:r>
          </a:p>
          <a:p>
            <a:pPr marL="640080" lvl="1" indent="-246888">
              <a:lnSpc>
                <a:spcPct val="80000"/>
              </a:lnSpc>
              <a:defRPr/>
            </a:pPr>
            <a:endParaRPr lang="en-US" sz="3200" kern="0">
              <a:solidFill>
                <a:sysClr val="windowText" lastClr="000000"/>
              </a:solidFill>
            </a:endParaRPr>
          </a:p>
          <a:p>
            <a:pPr marL="640080" lvl="1" indent="-246888">
              <a:lnSpc>
                <a:spcPct val="80000"/>
              </a:lnSpc>
              <a:defRPr/>
            </a:pPr>
            <a:endParaRPr lang="en-US" sz="3200" kern="0">
              <a:solidFill>
                <a:sysClr val="windowText" lastClr="000000"/>
              </a:solidFill>
            </a:endParaRPr>
          </a:p>
          <a:p>
            <a:pPr marL="640080" lvl="1" indent="-246888">
              <a:lnSpc>
                <a:spcPct val="80000"/>
              </a:lnSpc>
              <a:defRPr/>
            </a:pPr>
            <a:endParaRPr lang="en-US" sz="3200" kern="0">
              <a:solidFill>
                <a:sysClr val="windowText" lastClr="000000"/>
              </a:solidFill>
            </a:endParaRPr>
          </a:p>
          <a:p>
            <a:pPr marL="640080" lvl="1" indent="-246888">
              <a:lnSpc>
                <a:spcPct val="80000"/>
              </a:lnSpc>
              <a:defRPr/>
            </a:pPr>
            <a:endParaRPr lang="en-US" sz="3200" kern="0">
              <a:solidFill>
                <a:sysClr val="windowText" lastClr="000000"/>
              </a:solidFill>
            </a:endParaRPr>
          </a:p>
          <a:p>
            <a:pPr marL="640080" lvl="1" indent="-246888">
              <a:lnSpc>
                <a:spcPct val="80000"/>
              </a:lnSpc>
              <a:defRPr/>
            </a:pPr>
            <a:r>
              <a:rPr lang="en-US" sz="3200" kern="0">
                <a:solidFill>
                  <a:sysClr val="windowText" lastClr="000000"/>
                </a:solidFill>
              </a:rPr>
              <a:t>	</a:t>
            </a:r>
          </a:p>
          <a:p>
            <a:pPr marL="640080" lvl="1" indent="-246888">
              <a:lnSpc>
                <a:spcPct val="80000"/>
              </a:lnSpc>
              <a:buFont typeface="Wingdings 2"/>
              <a:buChar char=""/>
              <a:defRPr/>
            </a:pPr>
            <a:endParaRPr lang="en-US" sz="3200" kern="0">
              <a:solidFill>
                <a:sysClr val="windowText" lastClr="000000"/>
              </a:solidFill>
            </a:endParaRPr>
          </a:p>
          <a:p>
            <a:pPr marL="274320" indent="-274320">
              <a:lnSpc>
                <a:spcPct val="80000"/>
              </a:lnSpc>
              <a:buClr>
                <a:schemeClr val="accent3"/>
              </a:buClr>
              <a:buFont typeface="Wingdings 2"/>
              <a:buChar char=""/>
              <a:defRPr/>
            </a:pPr>
            <a:endParaRPr lang="en-US" kern="0" dirty="0">
              <a:solidFill>
                <a:sysClr val="windowText" lastClr="000000"/>
              </a:solidFill>
            </a:endParaRPr>
          </a:p>
        </p:txBody>
      </p:sp>
    </p:spTree>
    <p:extLst>
      <p:ext uri="{BB962C8B-B14F-4D97-AF65-F5344CB8AC3E}">
        <p14:creationId xmlns:p14="http://schemas.microsoft.com/office/powerpoint/2010/main" val="38775282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FFC818A-9FE4-4D65-9BE3-B347E103DDC1}"/>
              </a:ext>
            </a:extLst>
          </p:cNvPr>
          <p:cNvSpPr txBox="1">
            <a:spLocks noChangeArrowheads="1"/>
          </p:cNvSpPr>
          <p:nvPr/>
        </p:nvSpPr>
        <p:spPr>
          <a:xfrm>
            <a:off x="857250" y="609600"/>
            <a:ext cx="7406640" cy="1356360"/>
          </a:xfrm>
          <a:prstGeom prst="rect">
            <a:avLst/>
          </a:prstGeom>
        </p:spPr>
        <p:txBody>
          <a:bodyPr/>
          <a:lstStyle>
            <a:lvl1pPr>
              <a:defRPr>
                <a:latin typeface="+mj-lt"/>
                <a:ea typeface="+mj-ea"/>
                <a:cs typeface="+mj-cs"/>
              </a:defRPr>
            </a:lvl1pPr>
          </a:lstStyle>
          <a:p>
            <a:r>
              <a:rPr lang="en-US" altLang="en-US" sz="5900" kern="0">
                <a:solidFill>
                  <a:schemeClr val="tx1"/>
                </a:solidFill>
                <a:latin typeface="Comic Sans MS" panose="030F0702030302020204" pitchFamily="66" charset="0"/>
              </a:rPr>
              <a:t>Symptom</a:t>
            </a:r>
            <a:endParaRPr lang="en-US" altLang="en-US" sz="5900" kern="0" dirty="0">
              <a:solidFill>
                <a:schemeClr val="tx1"/>
              </a:solidFill>
              <a:latin typeface="Comic Sans MS" panose="030F0702030302020204" pitchFamily="66" charset="0"/>
            </a:endParaRPr>
          </a:p>
        </p:txBody>
      </p:sp>
      <p:sp>
        <p:nvSpPr>
          <p:cNvPr id="3" name="Rectangle 3">
            <a:extLst>
              <a:ext uri="{FF2B5EF4-FFF2-40B4-BE49-F238E27FC236}">
                <a16:creationId xmlns:a16="http://schemas.microsoft.com/office/drawing/2014/main" id="{85E039BA-CAA8-4781-8DC6-EAEA91754F7C}"/>
              </a:ext>
            </a:extLst>
          </p:cNvPr>
          <p:cNvSpPr txBox="1">
            <a:spLocks noChangeArrowheads="1"/>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pPr>
            <a:r>
              <a:rPr lang="en-US" altLang="en-US" kern="0">
                <a:solidFill>
                  <a:sysClr val="windowText" lastClr="000000"/>
                </a:solidFill>
              </a:rPr>
              <a:t>Slowly</a:t>
            </a:r>
          </a:p>
          <a:p>
            <a:pPr>
              <a:lnSpc>
                <a:spcPct val="90000"/>
              </a:lnSpc>
            </a:pPr>
            <a:r>
              <a:rPr lang="en-US" altLang="en-US" kern="0">
                <a:solidFill>
                  <a:sysClr val="windowText" lastClr="000000"/>
                </a:solidFill>
              </a:rPr>
              <a:t>Impaired in high frequencies</a:t>
            </a:r>
          </a:p>
          <a:p>
            <a:pPr>
              <a:lnSpc>
                <a:spcPct val="90000"/>
              </a:lnSpc>
            </a:pPr>
            <a:r>
              <a:rPr lang="en-US" altLang="en-US" kern="0">
                <a:solidFill>
                  <a:sysClr val="windowText" lastClr="000000"/>
                </a:solidFill>
              </a:rPr>
              <a:t>Women and children voice difficult to hear</a:t>
            </a:r>
          </a:p>
          <a:p>
            <a:pPr>
              <a:lnSpc>
                <a:spcPct val="90000"/>
              </a:lnSpc>
            </a:pPr>
            <a:r>
              <a:rPr lang="en-US" altLang="en-US" kern="0">
                <a:solidFill>
                  <a:sysClr val="windowText" lastClr="000000"/>
                </a:solidFill>
              </a:rPr>
              <a:t>Tinnitus</a:t>
            </a:r>
          </a:p>
          <a:p>
            <a:pPr>
              <a:lnSpc>
                <a:spcPct val="90000"/>
              </a:lnSpc>
            </a:pPr>
            <a:r>
              <a:rPr lang="en-US" altLang="en-US" kern="0">
                <a:solidFill>
                  <a:sysClr val="windowText" lastClr="000000"/>
                </a:solidFill>
              </a:rPr>
              <a:t>Recruitment</a:t>
            </a:r>
          </a:p>
          <a:p>
            <a:pPr>
              <a:lnSpc>
                <a:spcPct val="90000"/>
              </a:lnSpc>
            </a:pPr>
            <a:endParaRPr lang="en-US" altLang="en-US" kern="0" dirty="0">
              <a:solidFill>
                <a:sysClr val="windowText" lastClr="000000"/>
              </a:solidFill>
            </a:endParaRPr>
          </a:p>
        </p:txBody>
      </p:sp>
    </p:spTree>
    <p:extLst>
      <p:ext uri="{BB962C8B-B14F-4D97-AF65-F5344CB8AC3E}">
        <p14:creationId xmlns:p14="http://schemas.microsoft.com/office/powerpoint/2010/main" val="8585734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4EFB549-2A7D-4894-B478-892B7AFC35ED}"/>
              </a:ext>
            </a:extLst>
          </p:cNvPr>
          <p:cNvSpPr txBox="1">
            <a:spLocks noChangeArrowheads="1"/>
          </p:cNvSpPr>
          <p:nvPr/>
        </p:nvSpPr>
        <p:spPr>
          <a:xfrm>
            <a:off x="457200" y="277813"/>
            <a:ext cx="8229600" cy="703262"/>
          </a:xfrm>
          <a:prstGeom prst="rect">
            <a:avLst/>
          </a:prstGeom>
        </p:spPr>
        <p:txBody>
          <a:bodyPr/>
          <a:lstStyle>
            <a:lvl1pPr>
              <a:defRPr>
                <a:latin typeface="+mj-lt"/>
                <a:ea typeface="+mj-ea"/>
                <a:cs typeface="+mj-cs"/>
              </a:defRPr>
            </a:lvl1pPr>
          </a:lstStyle>
          <a:p>
            <a:r>
              <a:rPr lang="en-US" altLang="en-US" sz="3600" kern="0">
                <a:solidFill>
                  <a:schemeClr val="tx1"/>
                </a:solidFill>
                <a:latin typeface="Comic Sans MS" panose="030F0702030302020204" pitchFamily="66" charset="0"/>
              </a:rPr>
              <a:t>Sign and Symptom</a:t>
            </a:r>
            <a:endParaRPr lang="en-US" altLang="en-US" sz="3600" b="1" kern="0" dirty="0">
              <a:solidFill>
                <a:srgbClr val="F9FF0F"/>
              </a:solidFill>
            </a:endParaRPr>
          </a:p>
        </p:txBody>
      </p:sp>
      <p:sp>
        <p:nvSpPr>
          <p:cNvPr id="3" name="Rectangle 3">
            <a:extLst>
              <a:ext uri="{FF2B5EF4-FFF2-40B4-BE49-F238E27FC236}">
                <a16:creationId xmlns:a16="http://schemas.microsoft.com/office/drawing/2014/main" id="{03C04942-F91F-402F-ACF9-0B76527BBDDE}"/>
              </a:ext>
            </a:extLst>
          </p:cNvPr>
          <p:cNvSpPr txBox="1">
            <a:spLocks noChangeArrowheads="1"/>
          </p:cNvSpPr>
          <p:nvPr/>
        </p:nvSpPr>
        <p:spPr>
          <a:xfrm>
            <a:off x="457200" y="1268413"/>
            <a:ext cx="8229600" cy="486251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800" kern="0">
                <a:solidFill>
                  <a:sysClr val="windowText" lastClr="000000"/>
                </a:solidFill>
              </a:rPr>
              <a:t>High frequency hearing loss</a:t>
            </a:r>
            <a:r>
              <a:rPr lang="tr-TR" altLang="en-US" sz="2800" kern="0">
                <a:solidFill>
                  <a:sysClr val="windowText" lastClr="000000"/>
                </a:solidFill>
              </a:rPr>
              <a:t>. </a:t>
            </a:r>
            <a:endParaRPr lang="en-US" altLang="en-US" sz="2800" kern="0">
              <a:solidFill>
                <a:sysClr val="windowText" lastClr="000000"/>
              </a:solidFill>
            </a:endParaRPr>
          </a:p>
          <a:p>
            <a:r>
              <a:rPr lang="en-US" altLang="en-US" sz="2800" kern="0">
                <a:solidFill>
                  <a:sysClr val="windowText" lastClr="000000"/>
                </a:solidFill>
              </a:rPr>
              <a:t>Gradually,  bilateral and  symetric</a:t>
            </a:r>
            <a:endParaRPr lang="tr-TR" altLang="en-US" sz="2800" kern="0">
              <a:solidFill>
                <a:sysClr val="windowText" lastClr="000000"/>
              </a:solidFill>
            </a:endParaRPr>
          </a:p>
          <a:p>
            <a:r>
              <a:rPr lang="en-US" altLang="en-US" sz="2800" kern="0">
                <a:solidFill>
                  <a:sysClr val="windowText" lastClr="000000"/>
                </a:solidFill>
              </a:rPr>
              <a:t>Difficulty  in  differentiated the  c</a:t>
            </a:r>
            <a:r>
              <a:rPr lang="tr-TR" altLang="en-US" sz="2800" kern="0">
                <a:solidFill>
                  <a:sysClr val="windowText" lastClr="000000"/>
                </a:solidFill>
              </a:rPr>
              <a:t>onsonan</a:t>
            </a:r>
            <a:r>
              <a:rPr lang="en-US" altLang="en-US" sz="2800" kern="0">
                <a:solidFill>
                  <a:sysClr val="windowText" lastClr="000000"/>
                </a:solidFill>
              </a:rPr>
              <a:t>t</a:t>
            </a:r>
            <a:r>
              <a:rPr lang="tr-TR" altLang="en-US" sz="2800" kern="0">
                <a:solidFill>
                  <a:sysClr val="windowText" lastClr="000000"/>
                </a:solidFill>
              </a:rPr>
              <a:t> s, r, n, c , h, ch.</a:t>
            </a:r>
            <a:r>
              <a:rPr lang="en-US" altLang="en-US" sz="2800" kern="0">
                <a:solidFill>
                  <a:sysClr val="windowText" lastClr="000000"/>
                </a:solidFill>
              </a:rPr>
              <a:t> </a:t>
            </a:r>
            <a:endParaRPr lang="tr-TR" altLang="en-US" sz="2800" kern="0">
              <a:solidFill>
                <a:sysClr val="windowText" lastClr="000000"/>
              </a:solidFill>
            </a:endParaRPr>
          </a:p>
          <a:p>
            <a:r>
              <a:rPr lang="tr-TR" altLang="en-US" sz="2800" i="1" kern="0">
                <a:solidFill>
                  <a:sysClr val="windowText" lastClr="000000"/>
                </a:solidFill>
              </a:rPr>
              <a:t>Coctail party deafness</a:t>
            </a:r>
            <a:r>
              <a:rPr lang="tr-TR" altLang="en-US" sz="2800" kern="0">
                <a:solidFill>
                  <a:sysClr val="windowText" lastClr="000000"/>
                </a:solidFill>
              </a:rPr>
              <a:t>.</a:t>
            </a:r>
            <a:r>
              <a:rPr lang="en-US" altLang="en-US" sz="2800" kern="0">
                <a:solidFill>
                  <a:sysClr val="windowText" lastClr="000000"/>
                </a:solidFill>
              </a:rPr>
              <a:t> </a:t>
            </a:r>
            <a:endParaRPr lang="tr-TR" altLang="en-US" sz="2800" kern="0">
              <a:solidFill>
                <a:sysClr val="windowText" lastClr="000000"/>
              </a:solidFill>
            </a:endParaRPr>
          </a:p>
          <a:p>
            <a:r>
              <a:rPr lang="tr-TR" altLang="en-US" sz="2800" kern="0">
                <a:solidFill>
                  <a:sysClr val="windowText" lastClr="000000"/>
                </a:solidFill>
              </a:rPr>
              <a:t>Re</a:t>
            </a:r>
            <a:r>
              <a:rPr lang="en-US" altLang="en-US" sz="2800" kern="0">
                <a:solidFill>
                  <a:sysClr val="windowText" lastClr="000000"/>
                </a:solidFill>
              </a:rPr>
              <a:t>c</a:t>
            </a:r>
            <a:r>
              <a:rPr lang="tr-TR" altLang="en-US" sz="2800" kern="0">
                <a:solidFill>
                  <a:sysClr val="windowText" lastClr="000000"/>
                </a:solidFill>
              </a:rPr>
              <a:t>ru</a:t>
            </a:r>
            <a:r>
              <a:rPr lang="en-US" altLang="en-US" sz="2800" kern="0">
                <a:solidFill>
                  <a:sysClr val="windowText" lastClr="000000"/>
                </a:solidFill>
              </a:rPr>
              <a:t>i</a:t>
            </a:r>
            <a:r>
              <a:rPr lang="tr-TR" altLang="en-US" sz="2800" kern="0">
                <a:solidFill>
                  <a:sysClr val="windowText" lastClr="000000"/>
                </a:solidFill>
              </a:rPr>
              <a:t>tmen</a:t>
            </a:r>
            <a:r>
              <a:rPr lang="en-US" altLang="en-US" sz="2800" kern="0">
                <a:solidFill>
                  <a:sysClr val="windowText" lastClr="000000"/>
                </a:solidFill>
              </a:rPr>
              <a:t>t :  over increasing sensitivity</a:t>
            </a:r>
          </a:p>
        </p:txBody>
      </p:sp>
    </p:spTree>
    <p:extLst>
      <p:ext uri="{BB962C8B-B14F-4D97-AF65-F5344CB8AC3E}">
        <p14:creationId xmlns:p14="http://schemas.microsoft.com/office/powerpoint/2010/main" val="3822774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3AC8BFD-F3F1-4BF1-8BF2-86C586F647D8}"/>
              </a:ext>
            </a:extLst>
          </p:cNvPr>
          <p:cNvSpPr txBox="1">
            <a:spLocks noChangeArrowheads="1"/>
          </p:cNvSpPr>
          <p:nvPr/>
        </p:nvSpPr>
        <p:spPr>
          <a:xfrm>
            <a:off x="457200" y="274638"/>
            <a:ext cx="8229600" cy="1143000"/>
          </a:xfrm>
          <a:prstGeom prst="rect">
            <a:avLst/>
          </a:prstGeom>
        </p:spPr>
        <p:txBody>
          <a:bodyPr/>
          <a:lstStyle>
            <a:lvl1pPr>
              <a:defRPr>
                <a:latin typeface="+mj-lt"/>
                <a:ea typeface="+mj-ea"/>
                <a:cs typeface="+mj-cs"/>
              </a:defRPr>
            </a:lvl1pPr>
          </a:lstStyle>
          <a:p>
            <a:r>
              <a:rPr lang="en-US" altLang="en-US" sz="4800" kern="0">
                <a:solidFill>
                  <a:srgbClr val="FFCC00"/>
                </a:solidFill>
                <a:latin typeface="Forte" panose="03060902040502070203" pitchFamily="66" charset="0"/>
              </a:rPr>
              <a:t> </a:t>
            </a:r>
            <a:r>
              <a:rPr lang="en-US" altLang="en-US" sz="4800" kern="0">
                <a:solidFill>
                  <a:schemeClr val="tx1"/>
                </a:solidFill>
                <a:latin typeface="Comic Sans MS" panose="030F0702030302020204" pitchFamily="66" charset="0"/>
              </a:rPr>
              <a:t>Audiology Test Diagnostic</a:t>
            </a:r>
            <a:endParaRPr lang="en-US" altLang="en-US" sz="4800" kern="0" dirty="0">
              <a:solidFill>
                <a:schemeClr val="tx1"/>
              </a:solidFill>
              <a:latin typeface="Comic Sans MS" panose="030F0702030302020204" pitchFamily="66" charset="0"/>
            </a:endParaRPr>
          </a:p>
        </p:txBody>
      </p:sp>
      <p:sp>
        <p:nvSpPr>
          <p:cNvPr id="3" name="Rectangle 3">
            <a:extLst>
              <a:ext uri="{FF2B5EF4-FFF2-40B4-BE49-F238E27FC236}">
                <a16:creationId xmlns:a16="http://schemas.microsoft.com/office/drawing/2014/main" id="{4D29E2B5-0D64-4D2F-BFEC-C883ED940643}"/>
              </a:ext>
            </a:extLst>
          </p:cNvPr>
          <p:cNvSpPr txBox="1">
            <a:spLocks noChangeArrowheads="1"/>
          </p:cNvSpPr>
          <p:nvPr/>
        </p:nvSpPr>
        <p:spPr>
          <a:xfrm>
            <a:off x="457200" y="1600200"/>
            <a:ext cx="4038600" cy="45259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800" kern="0">
                <a:solidFill>
                  <a:sysClr val="windowText" lastClr="000000"/>
                </a:solidFill>
              </a:rPr>
              <a:t>Pure tone Audiometry</a:t>
            </a:r>
          </a:p>
          <a:p>
            <a:endParaRPr lang="en-US" altLang="en-US" sz="2800" kern="0">
              <a:solidFill>
                <a:sysClr val="windowText" lastClr="000000"/>
              </a:solidFill>
            </a:endParaRPr>
          </a:p>
          <a:p>
            <a:r>
              <a:rPr lang="en-US" altLang="en-US" sz="2800" i="1" kern="0">
                <a:solidFill>
                  <a:sysClr val="windowText" lastClr="000000"/>
                </a:solidFill>
              </a:rPr>
              <a:t>Speech Reception Test (SRT)</a:t>
            </a:r>
          </a:p>
          <a:p>
            <a:endParaRPr lang="en-US" altLang="en-US" sz="2800" i="1" kern="0">
              <a:solidFill>
                <a:sysClr val="windowText" lastClr="000000"/>
              </a:solidFill>
            </a:endParaRPr>
          </a:p>
          <a:p>
            <a:r>
              <a:rPr lang="en-US" altLang="en-US" sz="2800" i="1" kern="0">
                <a:solidFill>
                  <a:sysClr val="windowText" lastClr="000000"/>
                </a:solidFill>
              </a:rPr>
              <a:t>Speech Discrimination Score (SDS)</a:t>
            </a:r>
          </a:p>
          <a:p>
            <a:endParaRPr lang="en-US" altLang="en-US" sz="2800" i="1" kern="0" dirty="0">
              <a:solidFill>
                <a:sysClr val="windowText" lastClr="000000"/>
              </a:solidFill>
            </a:endParaRPr>
          </a:p>
        </p:txBody>
      </p:sp>
      <p:pic>
        <p:nvPicPr>
          <p:cNvPr id="4" name="Picture 4" descr="Audiometer1">
            <a:extLst>
              <a:ext uri="{FF2B5EF4-FFF2-40B4-BE49-F238E27FC236}">
                <a16:creationId xmlns:a16="http://schemas.microsoft.com/office/drawing/2014/main" id="{C8B0EB49-4781-43BE-8D21-EB0432A16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148263" y="1341438"/>
            <a:ext cx="3190875" cy="2171700"/>
          </a:xfrm>
          <a:prstGeom prst="rect">
            <a:avLst/>
          </a:prstGeom>
          <a:noFill/>
        </p:spPr>
      </p:pic>
      <p:pic>
        <p:nvPicPr>
          <p:cNvPr id="5" name="Picture 5" descr="P7180003">
            <a:extLst>
              <a:ext uri="{FF2B5EF4-FFF2-40B4-BE49-F238E27FC236}">
                <a16:creationId xmlns:a16="http://schemas.microsoft.com/office/drawing/2014/main" id="{4D1DFF27-1B9A-43B7-BF96-C2EE6087C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48263" y="3729038"/>
            <a:ext cx="3168650" cy="2393950"/>
          </a:xfrm>
          <a:prstGeom prst="rect">
            <a:avLst/>
          </a:prstGeom>
          <a:noFill/>
        </p:spPr>
      </p:pic>
    </p:spTree>
    <p:extLst>
      <p:ext uri="{BB962C8B-B14F-4D97-AF65-F5344CB8AC3E}">
        <p14:creationId xmlns:p14="http://schemas.microsoft.com/office/powerpoint/2010/main" val="257921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E4A93F-5EE6-42C9-8F5E-93351A3D9F48}"/>
              </a:ext>
            </a:extLst>
          </p:cNvPr>
          <p:cNvSpPr txBox="1">
            <a:spLocks noChangeArrowheads="1"/>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80000"/>
              </a:lnSpc>
            </a:pPr>
            <a:r>
              <a:rPr lang="en-US" altLang="en-US" kern="0">
                <a:solidFill>
                  <a:sysClr val="windowText" lastClr="000000"/>
                </a:solidFill>
              </a:rPr>
              <a:t>Physical examination/ Otoscopy normal</a:t>
            </a:r>
          </a:p>
          <a:p>
            <a:pPr>
              <a:lnSpc>
                <a:spcPct val="80000"/>
              </a:lnSpc>
            </a:pPr>
            <a:endParaRPr lang="en-US" altLang="en-US" kern="0">
              <a:solidFill>
                <a:sysClr val="windowText" lastClr="000000"/>
              </a:solidFill>
            </a:endParaRPr>
          </a:p>
          <a:p>
            <a:pPr>
              <a:lnSpc>
                <a:spcPct val="80000"/>
              </a:lnSpc>
            </a:pPr>
            <a:r>
              <a:rPr lang="en-US" altLang="en-US" kern="0">
                <a:solidFill>
                  <a:sysClr val="windowText" lastClr="000000"/>
                </a:solidFill>
              </a:rPr>
              <a:t>Audiogram : </a:t>
            </a:r>
            <a:r>
              <a:rPr lang="en-US" altLang="en-US" sz="2800" kern="0">
                <a:solidFill>
                  <a:sysClr val="windowText" lastClr="000000"/>
                </a:solidFill>
              </a:rPr>
              <a:t> sensory neural hearing loss in &gt;1000Hz frequency</a:t>
            </a:r>
          </a:p>
          <a:p>
            <a:pPr>
              <a:lnSpc>
                <a:spcPct val="80000"/>
              </a:lnSpc>
            </a:pPr>
            <a:r>
              <a:rPr lang="en-US" altLang="en-US" sz="2800" kern="0">
                <a:solidFill>
                  <a:sysClr val="windowText" lastClr="000000"/>
                </a:solidFill>
              </a:rPr>
              <a:t>Speech </a:t>
            </a:r>
            <a:r>
              <a:rPr lang="en-US" altLang="en-US" kern="0">
                <a:solidFill>
                  <a:sysClr val="windowText" lastClr="000000"/>
                </a:solidFill>
              </a:rPr>
              <a:t>Audiometric test : Speech </a:t>
            </a:r>
            <a:r>
              <a:rPr lang="en-US" altLang="en-US" sz="2800" kern="0">
                <a:solidFill>
                  <a:sysClr val="windowText" lastClr="000000"/>
                </a:solidFill>
              </a:rPr>
              <a:t> discrimination score decrease</a:t>
            </a:r>
          </a:p>
          <a:p>
            <a:endParaRPr lang="en-GB" altLang="en-US" kern="0" dirty="0">
              <a:solidFill>
                <a:sysClr val="windowText" lastClr="000000"/>
              </a:solidFill>
            </a:endParaRPr>
          </a:p>
        </p:txBody>
      </p:sp>
    </p:spTree>
    <p:extLst>
      <p:ext uri="{BB962C8B-B14F-4D97-AF65-F5344CB8AC3E}">
        <p14:creationId xmlns:p14="http://schemas.microsoft.com/office/powerpoint/2010/main" val="4202787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B2A152-74F5-472A-9C92-28840172247F}"/>
              </a:ext>
            </a:extLst>
          </p:cNvPr>
          <p:cNvSpPr txBox="1">
            <a:spLocks noChangeArrowheads="1"/>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90000"/>
              </a:lnSpc>
              <a:buFont typeface="Arial" panose="020B0604020202020204" pitchFamily="34" charset="0"/>
              <a:buChar char="•"/>
            </a:pPr>
            <a:r>
              <a:rPr lang="en-US" altLang="en-US" sz="2400" kern="0" dirty="0">
                <a:solidFill>
                  <a:sysClr val="windowText" lastClr="000000"/>
                </a:solidFill>
              </a:rPr>
              <a:t>Management:</a:t>
            </a:r>
          </a:p>
          <a:p>
            <a:pPr marL="742950" lvl="1" indent="-285750">
              <a:lnSpc>
                <a:spcPct val="90000"/>
              </a:lnSpc>
              <a:buFont typeface="Arial" panose="020B0604020202020204" pitchFamily="34" charset="0"/>
              <a:buChar char="•"/>
            </a:pPr>
            <a:r>
              <a:rPr lang="en-US" altLang="en-US" sz="2400" kern="0" dirty="0" err="1">
                <a:solidFill>
                  <a:sysClr val="windowText" lastClr="000000"/>
                </a:solidFill>
              </a:rPr>
              <a:t>Neurotonic</a:t>
            </a:r>
            <a:endParaRPr lang="en-US" altLang="en-US" sz="2400" kern="0" dirty="0">
              <a:solidFill>
                <a:sysClr val="windowText" lastClr="000000"/>
              </a:solidFill>
            </a:endParaRPr>
          </a:p>
          <a:p>
            <a:pPr marL="742950" lvl="1" indent="-285750">
              <a:lnSpc>
                <a:spcPct val="90000"/>
              </a:lnSpc>
              <a:buFont typeface="Arial" panose="020B0604020202020204" pitchFamily="34" charset="0"/>
              <a:buChar char="•"/>
            </a:pPr>
            <a:r>
              <a:rPr lang="en-US" altLang="en-US" sz="2400" kern="0" dirty="0">
                <a:solidFill>
                  <a:sysClr val="windowText" lastClr="000000"/>
                </a:solidFill>
              </a:rPr>
              <a:t>Avoid loud noise, ototoxic </a:t>
            </a:r>
          </a:p>
          <a:p>
            <a:pPr marL="742950" lvl="1" indent="-285750">
              <a:lnSpc>
                <a:spcPct val="90000"/>
              </a:lnSpc>
              <a:buFont typeface="Arial" panose="020B0604020202020204" pitchFamily="34" charset="0"/>
              <a:buChar char="•"/>
            </a:pPr>
            <a:r>
              <a:rPr lang="en-US" altLang="en-US" sz="2400" kern="0" dirty="0">
                <a:solidFill>
                  <a:sysClr val="windowText" lastClr="000000"/>
                </a:solidFill>
              </a:rPr>
              <a:t>Annual hearing test</a:t>
            </a:r>
          </a:p>
          <a:p>
            <a:pPr marL="742950" lvl="1" indent="-285750">
              <a:lnSpc>
                <a:spcPct val="90000"/>
              </a:lnSpc>
              <a:buFont typeface="Arial" panose="020B0604020202020204" pitchFamily="34" charset="0"/>
              <a:buChar char="•"/>
            </a:pPr>
            <a:r>
              <a:rPr lang="en-US" altLang="en-US" sz="2400" kern="0" dirty="0">
                <a:solidFill>
                  <a:sysClr val="windowText" lastClr="000000"/>
                </a:solidFill>
              </a:rPr>
              <a:t>Rehabilitation:  </a:t>
            </a:r>
          </a:p>
          <a:p>
            <a:pPr marL="1257300" lvl="2" indent="-342900">
              <a:lnSpc>
                <a:spcPct val="90000"/>
              </a:lnSpc>
              <a:buFont typeface="Arial" panose="020B0604020202020204" pitchFamily="34" charset="0"/>
              <a:buChar char="•"/>
            </a:pPr>
            <a:r>
              <a:rPr lang="en-US" altLang="en-US" sz="2400" kern="0" dirty="0">
                <a:solidFill>
                  <a:sysClr val="windowText" lastClr="000000"/>
                </a:solidFill>
              </a:rPr>
              <a:t>Hearing aid, lip reading &amp; auditory training</a:t>
            </a:r>
          </a:p>
        </p:txBody>
      </p:sp>
    </p:spTree>
    <p:extLst>
      <p:ext uri="{BB962C8B-B14F-4D97-AF65-F5344CB8AC3E}">
        <p14:creationId xmlns:p14="http://schemas.microsoft.com/office/powerpoint/2010/main" val="4210510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0145D3-FBC5-41BB-A659-7B57D0B29211}"/>
              </a:ext>
            </a:extLst>
          </p:cNvPr>
          <p:cNvSpPr txBox="1">
            <a:spLocks noChangeArrowheads="1"/>
          </p:cNvSpPr>
          <p:nvPr/>
        </p:nvSpPr>
        <p:spPr>
          <a:xfrm>
            <a:off x="857250" y="609600"/>
            <a:ext cx="7406640" cy="1356360"/>
          </a:xfrm>
          <a:prstGeom prst="rect">
            <a:avLst/>
          </a:prstGeom>
        </p:spPr>
        <p:txBody>
          <a:bodyPr/>
          <a:lstStyle>
            <a:lvl1pPr>
              <a:defRPr>
                <a:latin typeface="+mj-lt"/>
                <a:ea typeface="+mj-ea"/>
                <a:cs typeface="+mj-cs"/>
              </a:defRPr>
            </a:lvl1pPr>
          </a:lstStyle>
          <a:p>
            <a:r>
              <a:rPr lang="en-US" altLang="en-US" sz="5900" kern="0">
                <a:solidFill>
                  <a:schemeClr val="tx1"/>
                </a:solidFill>
                <a:latin typeface="Comic Sans MS" panose="030F0702030302020204" pitchFamily="66" charset="0"/>
              </a:rPr>
              <a:t>Management</a:t>
            </a:r>
            <a:endParaRPr lang="en-US" altLang="en-US" sz="5900" kern="0" dirty="0">
              <a:solidFill>
                <a:schemeClr val="tx1"/>
              </a:solidFill>
              <a:latin typeface="Comic Sans MS" panose="030F0702030302020204" pitchFamily="66" charset="0"/>
            </a:endParaRPr>
          </a:p>
        </p:txBody>
      </p:sp>
      <p:sp>
        <p:nvSpPr>
          <p:cNvPr id="3" name="Rectangle 3">
            <a:extLst>
              <a:ext uri="{FF2B5EF4-FFF2-40B4-BE49-F238E27FC236}">
                <a16:creationId xmlns:a16="http://schemas.microsoft.com/office/drawing/2014/main" id="{5F1E786D-318C-48E4-A8D7-C3AB1EA365EA}"/>
              </a:ext>
            </a:extLst>
          </p:cNvPr>
          <p:cNvSpPr txBox="1">
            <a:spLocks noChangeArrowheads="1"/>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800" kern="0">
                <a:solidFill>
                  <a:sysClr val="windowText" lastClr="000000"/>
                </a:solidFill>
              </a:rPr>
              <a:t>Hearing aid</a:t>
            </a:r>
          </a:p>
          <a:p>
            <a:r>
              <a:rPr lang="en-US" altLang="en-US" sz="2800" kern="0">
                <a:solidFill>
                  <a:sysClr val="windowText" lastClr="000000"/>
                </a:solidFill>
              </a:rPr>
              <a:t>Hearing devices</a:t>
            </a:r>
          </a:p>
          <a:p>
            <a:r>
              <a:rPr lang="en-US" altLang="en-US" sz="2800" kern="0">
                <a:solidFill>
                  <a:sysClr val="windowText" lastClr="000000"/>
                </a:solidFill>
              </a:rPr>
              <a:t>Lip reading</a:t>
            </a:r>
          </a:p>
          <a:p>
            <a:r>
              <a:rPr lang="en-US" altLang="en-US" sz="2800" kern="0">
                <a:solidFill>
                  <a:sysClr val="windowText" lastClr="000000"/>
                </a:solidFill>
              </a:rPr>
              <a:t>Implant cochlea</a:t>
            </a:r>
          </a:p>
          <a:p>
            <a:r>
              <a:rPr lang="en-US" altLang="en-US" sz="2800" kern="0">
                <a:solidFill>
                  <a:sysClr val="windowText" lastClr="000000"/>
                </a:solidFill>
              </a:rPr>
              <a:t>Consultation</a:t>
            </a:r>
          </a:p>
          <a:p>
            <a:r>
              <a:rPr lang="en-US" altLang="en-US" sz="2800" kern="0">
                <a:solidFill>
                  <a:sysClr val="windowText" lastClr="000000"/>
                </a:solidFill>
              </a:rPr>
              <a:t>Diet</a:t>
            </a:r>
          </a:p>
          <a:p>
            <a:r>
              <a:rPr lang="en-US" altLang="en-US" sz="2800" kern="0">
                <a:solidFill>
                  <a:sysClr val="windowText" lastClr="000000"/>
                </a:solidFill>
              </a:rPr>
              <a:t>Activities</a:t>
            </a:r>
            <a:endParaRPr lang="en-US" altLang="en-US" sz="2800" kern="0" dirty="0">
              <a:solidFill>
                <a:sysClr val="windowText" lastClr="000000"/>
              </a:solidFill>
            </a:endParaRPr>
          </a:p>
        </p:txBody>
      </p:sp>
    </p:spTree>
    <p:extLst>
      <p:ext uri="{BB962C8B-B14F-4D97-AF65-F5344CB8AC3E}">
        <p14:creationId xmlns:p14="http://schemas.microsoft.com/office/powerpoint/2010/main" val="615630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10125C-CD20-4C76-89B7-1D05451145AF}"/>
              </a:ext>
            </a:extLst>
          </p:cNvPr>
          <p:cNvSpPr txBox="1">
            <a:spLocks noChangeArrowheads="1"/>
          </p:cNvSpPr>
          <p:nvPr/>
        </p:nvSpPr>
        <p:spPr>
          <a:xfrm>
            <a:off x="857250" y="609600"/>
            <a:ext cx="7406640" cy="1356360"/>
          </a:xfrm>
          <a:prstGeom prst="rect">
            <a:avLst/>
          </a:prstGeom>
        </p:spPr>
        <p:txBody>
          <a:bodyPr/>
          <a:lstStyle>
            <a:lvl1pPr>
              <a:defRPr>
                <a:latin typeface="+mj-lt"/>
                <a:ea typeface="+mj-ea"/>
                <a:cs typeface="+mj-cs"/>
              </a:defRPr>
            </a:lvl1pPr>
          </a:lstStyle>
          <a:p>
            <a:r>
              <a:rPr lang="en-US" altLang="en-US" sz="5900" kern="0">
                <a:solidFill>
                  <a:schemeClr val="tx1"/>
                </a:solidFill>
                <a:latin typeface="Comic Sans MS" panose="030F0702030302020204" pitchFamily="66" charset="0"/>
              </a:rPr>
              <a:t>Prognosis</a:t>
            </a:r>
            <a:endParaRPr lang="en-US" altLang="en-US" sz="5900" kern="0" dirty="0">
              <a:solidFill>
                <a:schemeClr val="tx1"/>
              </a:solidFill>
              <a:latin typeface="Comic Sans MS" panose="030F0702030302020204" pitchFamily="66" charset="0"/>
            </a:endParaRPr>
          </a:p>
        </p:txBody>
      </p:sp>
      <p:sp>
        <p:nvSpPr>
          <p:cNvPr id="3" name="Rectangle 3">
            <a:extLst>
              <a:ext uri="{FF2B5EF4-FFF2-40B4-BE49-F238E27FC236}">
                <a16:creationId xmlns:a16="http://schemas.microsoft.com/office/drawing/2014/main" id="{072FD9BE-F5AD-49E6-B4C8-D98CB127203C}"/>
              </a:ext>
            </a:extLst>
          </p:cNvPr>
          <p:cNvSpPr txBox="1">
            <a:spLocks noChangeArrowheads="1"/>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sz="2400" kern="0" dirty="0">
                <a:solidFill>
                  <a:sysClr val="windowText" lastClr="000000"/>
                </a:solidFill>
              </a:rPr>
              <a:t>Progressive</a:t>
            </a:r>
          </a:p>
          <a:p>
            <a:r>
              <a:rPr lang="en-US" altLang="en-US" sz="2400" kern="0" dirty="0">
                <a:solidFill>
                  <a:sysClr val="windowText" lastClr="000000"/>
                </a:solidFill>
              </a:rPr>
              <a:t>Avoid etiology factors</a:t>
            </a:r>
          </a:p>
        </p:txBody>
      </p:sp>
    </p:spTree>
    <p:extLst>
      <p:ext uri="{BB962C8B-B14F-4D97-AF65-F5344CB8AC3E}">
        <p14:creationId xmlns:p14="http://schemas.microsoft.com/office/powerpoint/2010/main" val="34841806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a:extLst>
              <a:ext uri="{FF2B5EF4-FFF2-40B4-BE49-F238E27FC236}">
                <a16:creationId xmlns:a16="http://schemas.microsoft.com/office/drawing/2014/main" id="{86A0370F-26A2-49D8-854E-69002E05F85F}"/>
              </a:ext>
            </a:extLst>
          </p:cNvPr>
          <p:cNvSpPr>
            <a:spLocks noChangeArrowheads="1" noChangeShapeType="1" noTextEdit="1"/>
          </p:cNvSpPr>
          <p:nvPr/>
        </p:nvSpPr>
        <p:spPr bwMode="auto">
          <a:xfrm>
            <a:off x="1219200" y="1905000"/>
            <a:ext cx="6985000" cy="2160587"/>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Thanks for your attention</a:t>
            </a:r>
          </a:p>
        </p:txBody>
      </p:sp>
    </p:spTree>
    <p:extLst>
      <p:ext uri="{BB962C8B-B14F-4D97-AF65-F5344CB8AC3E}">
        <p14:creationId xmlns:p14="http://schemas.microsoft.com/office/powerpoint/2010/main" val="340788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B9CF-106F-4E38-93FF-CB45FAFBE177}"/>
              </a:ext>
            </a:extLst>
          </p:cNvPr>
          <p:cNvSpPr txBox="1">
            <a:spLocks/>
          </p:cNvSpPr>
          <p:nvPr/>
        </p:nvSpPr>
        <p:spPr>
          <a:xfrm>
            <a:off x="857250" y="609600"/>
            <a:ext cx="7406640" cy="1356360"/>
          </a:xfrm>
          <a:prstGeom prst="rect">
            <a:avLst/>
          </a:prstGeom>
        </p:spPr>
        <p:txBody>
          <a:bodyPr/>
          <a:lstStyle>
            <a:lvl1pPr>
              <a:defRPr>
                <a:latin typeface="+mj-lt"/>
                <a:ea typeface="+mj-ea"/>
                <a:cs typeface="+mj-cs"/>
              </a:defRPr>
            </a:lvl1pPr>
          </a:lstStyle>
          <a:p>
            <a:pPr>
              <a:buFont typeface="Arial" pitchFamily="34" charset="0"/>
              <a:buNone/>
            </a:pPr>
            <a:r>
              <a:rPr lang="en-US" sz="2800" b="1" kern="0" dirty="0">
                <a:solidFill>
                  <a:sysClr val="windowText" lastClr="000000"/>
                </a:solidFill>
              </a:rPr>
              <a:t>LABIRINITIS VIRUS LAIN</a:t>
            </a:r>
            <a:endParaRPr lang="en-US" sz="2800" kern="0" dirty="0">
              <a:solidFill>
                <a:sysClr val="windowText" lastClr="000000"/>
              </a:solidFill>
            </a:endParaRPr>
          </a:p>
        </p:txBody>
      </p:sp>
      <p:sp>
        <p:nvSpPr>
          <p:cNvPr id="3" name="Content Placeholder 2">
            <a:extLst>
              <a:ext uri="{FF2B5EF4-FFF2-40B4-BE49-F238E27FC236}">
                <a16:creationId xmlns:a16="http://schemas.microsoft.com/office/drawing/2014/main" id="{2877F528-34CF-40D1-8403-3277B6AEE7F0}"/>
              </a:ext>
            </a:extLst>
          </p:cNvPr>
          <p:cNvSpPr txBox="1">
            <a:spLocks/>
          </p:cNvSpPr>
          <p:nvPr/>
        </p:nvSpPr>
        <p:spPr>
          <a:xfrm>
            <a:off x="857251" y="2057400"/>
            <a:ext cx="7404653" cy="40386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a:solidFill>
                  <a:sysClr val="windowText" lastClr="000000"/>
                </a:solidFill>
              </a:rPr>
              <a:t>Influenza A</a:t>
            </a:r>
          </a:p>
          <a:p>
            <a:r>
              <a:rPr lang="en-US" sz="2400" kern="0" dirty="0">
                <a:solidFill>
                  <a:sysClr val="windowText" lastClr="000000"/>
                </a:solidFill>
              </a:rPr>
              <a:t>Parainfluenza</a:t>
            </a:r>
          </a:p>
          <a:p>
            <a:r>
              <a:rPr lang="en-US" sz="2400" kern="0" dirty="0">
                <a:solidFill>
                  <a:sysClr val="windowText" lastClr="000000"/>
                </a:solidFill>
              </a:rPr>
              <a:t>Adenovirus  </a:t>
            </a:r>
          </a:p>
          <a:p>
            <a:r>
              <a:rPr lang="en-US" sz="2400" kern="0" dirty="0">
                <a:solidFill>
                  <a:sysClr val="windowText" lastClr="000000"/>
                </a:solidFill>
              </a:rPr>
              <a:t>Coxsackie</a:t>
            </a:r>
          </a:p>
          <a:p>
            <a:r>
              <a:rPr lang="en-US" sz="2400" i="1" kern="0" dirty="0">
                <a:solidFill>
                  <a:sysClr val="windowText" lastClr="000000"/>
                </a:solidFill>
              </a:rPr>
              <a:t>Respiratory syncytial virus</a:t>
            </a:r>
            <a:r>
              <a:rPr lang="en-US" sz="2400" kern="0" dirty="0">
                <a:solidFill>
                  <a:sysClr val="windowText" lastClr="000000"/>
                </a:solidFill>
              </a:rPr>
              <a:t> (RSV)</a:t>
            </a:r>
            <a:r>
              <a:rPr lang="en-US" sz="2400" kern="0" baseline="30000" dirty="0">
                <a:solidFill>
                  <a:sysClr val="windowText" lastClr="000000"/>
                </a:solidFill>
              </a:rPr>
              <a:t> 3</a:t>
            </a:r>
            <a:endParaRPr lang="en-US" sz="2400" kern="0" dirty="0">
              <a:solidFill>
                <a:sysClr val="windowText" lastClr="000000"/>
              </a:solidFill>
            </a:endParaRPr>
          </a:p>
          <a:p>
            <a:endParaRPr lang="en-US" sz="2400" kern="0" dirty="0">
              <a:solidFill>
                <a:sysClr val="windowText" lastClr="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TotalTime>
  <Words>3316</Words>
  <Application>Microsoft Office PowerPoint</Application>
  <PresentationFormat>On-screen Show (4:3)</PresentationFormat>
  <Paragraphs>506</Paragraphs>
  <Slides>89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89</vt:i4>
      </vt:variant>
    </vt:vector>
  </HeadingPairs>
  <TitlesOfParts>
    <vt:vector size="101" baseType="lpstr">
      <vt:lpstr>Arial</vt:lpstr>
      <vt:lpstr>Arial </vt:lpstr>
      <vt:lpstr>Arial Black</vt:lpstr>
      <vt:lpstr>Calibri</vt:lpstr>
      <vt:lpstr>Comic Sans MS</vt:lpstr>
      <vt:lpstr>Forte</vt:lpstr>
      <vt:lpstr>Symbol</vt:lpstr>
      <vt:lpstr>Times New Roman</vt:lpstr>
      <vt:lpstr>Verdana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Studi Ilmu Keperawatan (PSIK)  Fakultas Kedokteran dan Ilmu Kesehatan  Universitas Muhammadiyah Yogyakarta</dc:title>
  <dc:creator>psik_01</dc:creator>
  <cp:lastModifiedBy>ajeng iya</cp:lastModifiedBy>
  <cp:revision>12</cp:revision>
  <dcterms:created xsi:type="dcterms:W3CDTF">2021-06-14T05:10:06Z</dcterms:created>
  <dcterms:modified xsi:type="dcterms:W3CDTF">2021-06-15T04:45:14Z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2018-02-05T00:00:00Z</vt:filetime>
  </property>
  <property fmtid="{D5CDD505-2E9C-101B-9397-08002B2CF9AE}" pid="3" name="Creator">
    <vt:lpwstr>Microsoft® PowerPoint® 2016</vt:lpwstr>
  </property>
  <property fmtid="{D5CDD505-2E9C-101B-9397-08002B2CF9AE}" pid="4" name="LastSaved">
    <vt:filetime>2021-06-14T00:00:00Z</vt:filetime>
  </property>
</Properties>
</file>