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0" r:id="rId13"/>
    <p:sldId id="259" r:id="rId14"/>
    <p:sldId id="260" r:id="rId15"/>
    <p:sldId id="262" r:id="rId16"/>
    <p:sldId id="264" r:id="rId17"/>
    <p:sldId id="261" r:id="rId18"/>
    <p:sldId id="263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0C42F-7199-4251-B543-79FAFFB94908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3938C8-57C7-456C-AFF3-792B7DEA946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2.bp.blogspot.com/_75OH4RI2B6Q/TONZuuk1YBI/AAAAAAAAACs/Zh4WwVRrGtk/s1600/ishihara2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hyperlink" Target="http://1.bp.blogspot.com/_75OH4RI2B6Q/TONZZX0FGUI/AAAAAAAAACo/3gtU-P7Jy1g/s1600/ishihara1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75OH4RI2B6Q/TONblMAlCOI/AAAAAAAAAC4/NuuBObVCmTM/s1600/ishihara5.gif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4.bp.blogspot.com/_75OH4RI2B6Q/TONhg5LOm8I/AAAAAAAAADs/G-w5Mz-Twnc/s1600/ishihara17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hyperlink" Target="http://2.bp.blogspot.com/_75OH4RI2B6Q/TONhb2K0KuI/AAAAAAAAADo/UwY0r_sgs6k/s1600/ishihara16.gi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holehshare.blogspot.com/2012/06/pemeriksaan-visus-tajam-penglihatan-da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holehshare.blogspot.com/2012/06/pemeriksaan-visus-tajam-penglihatan-d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VISUS DAN BUTA WARNA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Ratna</a:t>
            </a:r>
            <a:r>
              <a:rPr lang="en-US" dirty="0"/>
              <a:t> </a:t>
            </a:r>
            <a:r>
              <a:rPr lang="en-US" dirty="0" err="1"/>
              <a:t>Indriawati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7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Tes </a:t>
            </a:r>
            <a:r>
              <a:rPr lang="fr-FR" sz="3200" b="1" dirty="0" err="1"/>
              <a:t>Hitung</a:t>
            </a:r>
            <a:r>
              <a:rPr lang="fr-FR" sz="3200" b="1" dirty="0"/>
              <a:t> </a:t>
            </a:r>
            <a:r>
              <a:rPr lang="fr-FR" sz="3200" b="1" dirty="0" err="1"/>
              <a:t>jari</a:t>
            </a:r>
            <a:r>
              <a:rPr lang="fr-FR" sz="3200" b="1" dirty="0"/>
              <a:t> (</a:t>
            </a:r>
            <a:r>
              <a:rPr lang="fr-FR" sz="3200" b="1" dirty="0" err="1"/>
              <a:t>finger</a:t>
            </a:r>
            <a:r>
              <a:rPr lang="fr-FR" sz="3200" b="1" dirty="0"/>
              <a:t> tes)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fr-FR" sz="2800" b="1" dirty="0"/>
              <a:t>(</a:t>
            </a:r>
            <a:r>
              <a:rPr lang="fr-FR" sz="2800" b="1" dirty="0" err="1"/>
              <a:t>finger</a:t>
            </a:r>
            <a:r>
              <a:rPr lang="fr-FR" sz="2800" b="1" dirty="0"/>
              <a:t> tes)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Snellen</a:t>
            </a:r>
            <a:r>
              <a:rPr lang="en-US" dirty="0"/>
              <a:t> Chart =&gt; 5 </a:t>
            </a:r>
            <a:r>
              <a:rPr lang="en-US" dirty="0" err="1"/>
              <a:t>atau</a:t>
            </a:r>
            <a:r>
              <a:rPr lang="en-US" dirty="0"/>
              <a:t> 6 m</a:t>
            </a:r>
            <a:br>
              <a:rPr lang="en-US" dirty="0"/>
            </a:br>
            <a:endParaRPr lang="en-US" dirty="0"/>
          </a:p>
          <a:p>
            <a:pPr lvl="1" fontAlgn="base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6 m =&gt; </a:t>
            </a:r>
            <a:r>
              <a:rPr lang="en-US" dirty="0" err="1"/>
              <a:t>visusnya</a:t>
            </a:r>
            <a:r>
              <a:rPr lang="en-US" dirty="0"/>
              <a:t> 6/60</a:t>
            </a:r>
          </a:p>
          <a:p>
            <a:pPr lvl="1"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6 m, </a:t>
            </a:r>
            <a:r>
              <a:rPr lang="en-US" dirty="0" err="1"/>
              <a:t>mka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1 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, </a:t>
            </a:r>
            <a:r>
              <a:rPr lang="en-US" dirty="0" err="1"/>
              <a:t>visusnya</a:t>
            </a:r>
            <a:r>
              <a:rPr lang="en-US" dirty="0"/>
              <a:t> 5/60. </a:t>
            </a:r>
          </a:p>
          <a:p>
            <a:pPr lvl="1" fontAlgn="base"/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5 m, di </a:t>
            </a:r>
            <a:r>
              <a:rPr lang="en-US" dirty="0" err="1"/>
              <a:t>majukan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4 m, 3 m, </a:t>
            </a:r>
            <a:r>
              <a:rPr lang="en-US" dirty="0" err="1"/>
              <a:t>sampai</a:t>
            </a:r>
            <a:r>
              <a:rPr lang="en-US" dirty="0"/>
              <a:t> 1 m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5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1 m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lambaian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1/300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2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Dark-light </a:t>
            </a:r>
            <a:r>
              <a:rPr lang="en-US" sz="3600" b="1" dirty="0" err="1"/>
              <a:t>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penyinaran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'pen light'</a:t>
            </a:r>
            <a:br>
              <a:rPr lang="en-US" dirty="0"/>
            </a:b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1/~.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  <a:p>
            <a:pPr lvl="1"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yang </a:t>
            </a:r>
            <a:r>
              <a:rPr lang="en-US" dirty="0" err="1"/>
              <a:t>datang,berarti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1/~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baik</a:t>
            </a:r>
            <a:br>
              <a:rPr lang="en-US" dirty="0"/>
            </a:b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arah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tangkapan</a:t>
            </a:r>
            <a:r>
              <a:rPr lang="en-US" dirty="0"/>
              <a:t> retina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4 </a:t>
            </a:r>
            <a:r>
              <a:rPr lang="en-US" dirty="0" err="1"/>
              <a:t>sisinya</a:t>
            </a:r>
            <a:r>
              <a:rPr lang="en-US" dirty="0"/>
              <a:t>, temporal, nasal, superior, </a:t>
            </a:r>
            <a:r>
              <a:rPr lang="en-US" dirty="0" err="1"/>
              <a:t>dan</a:t>
            </a:r>
            <a:r>
              <a:rPr lang="en-US" dirty="0"/>
              <a:t> inferior.</a:t>
            </a:r>
          </a:p>
          <a:p>
            <a:pPr lvl="1"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1/~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3BCA-AD91-4F1E-9B4F-DB38051B2C96}" type="slidenum">
              <a:rPr lang="en-US"/>
              <a:pPr/>
              <a:t>13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VISUS NORMAL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/>
            <a:r>
              <a:rPr lang="en-US" sz="2800"/>
              <a:t>Emetrop </a:t>
            </a:r>
            <a:r>
              <a:rPr lang="en-US" sz="2800">
                <a:sym typeface="Wingdings" pitchFamily="2" charset="2"/>
              </a:rPr>
              <a:t> M. siliaris berelaksasi</a:t>
            </a:r>
          </a:p>
          <a:p>
            <a:pPr marL="461963" indent="-461963"/>
            <a:endParaRPr lang="en-US" sz="2800">
              <a:sym typeface="Wingdings" pitchFamily="2" charset="2"/>
            </a:endParaRPr>
          </a:p>
          <a:p>
            <a:pPr marL="461963" indent="-461963" algn="ctr">
              <a:buFontTx/>
              <a:buNone/>
            </a:pPr>
            <a:r>
              <a:rPr lang="en-US" sz="2400">
                <a:sym typeface="Wingdings" pitchFamily="2" charset="2"/>
              </a:rPr>
              <a:t>Sinar sejajar dari benda jauh</a:t>
            </a:r>
          </a:p>
          <a:p>
            <a:pPr marL="461963" indent="-461963" algn="ctr">
              <a:buFontTx/>
              <a:buNone/>
            </a:pPr>
            <a:endParaRPr lang="en-US" sz="2400">
              <a:sym typeface="Wingdings" pitchFamily="2" charset="2"/>
            </a:endParaRPr>
          </a:p>
          <a:p>
            <a:pPr marL="461963" indent="-461963" algn="ctr">
              <a:buFontTx/>
              <a:buNone/>
            </a:pPr>
            <a:r>
              <a:rPr lang="en-US" sz="2400">
                <a:sym typeface="Wingdings" pitchFamily="2" charset="2"/>
              </a:rPr>
              <a:t>Difokuskan di retina</a:t>
            </a:r>
          </a:p>
          <a:p>
            <a:pPr marL="461963" indent="-461963">
              <a:buFontTx/>
              <a:buNone/>
            </a:pPr>
            <a:endParaRPr lang="en-US" sz="2800">
              <a:sym typeface="Wingdings" pitchFamily="2" charset="2"/>
            </a:endParaRPr>
          </a:p>
          <a:p>
            <a:pPr marL="461963" indent="-461963">
              <a:buFontTx/>
              <a:buNone/>
            </a:pPr>
            <a:r>
              <a:rPr lang="en-US" sz="2800">
                <a:sym typeface="Wingdings" pitchFamily="2" charset="2"/>
              </a:rPr>
              <a:t>Benda pada jarak dekat  M. siliaris akan berkontraksi (akomodasi) </a:t>
            </a:r>
          </a:p>
          <a:p>
            <a:pPr marL="461963" indent="-461963">
              <a:buFontTx/>
              <a:buNone/>
            </a:pPr>
            <a:r>
              <a:rPr lang="en-US" sz="2800">
                <a:sym typeface="Wingdings" pitchFamily="2" charset="2"/>
              </a:rPr>
              <a:t>                                          </a:t>
            </a:r>
            <a:endParaRPr lang="en-US" sz="280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7244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1752600" y="2590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724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C762-E53D-4457-92A2-36B3DB63C396}" type="slidenum">
              <a:rPr lang="en-US"/>
              <a:pPr/>
              <a:t>14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KESALAHAN REFRAKSI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Hipermetrop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berkas cahaya sejajar difokuskan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di belakang</a:t>
            </a:r>
            <a:r>
              <a:rPr lang="en-US">
                <a:sym typeface="Wingdings" pitchFamily="2" charset="2"/>
              </a:rPr>
              <a:t> retina (tanpa akomodasi)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 dikoreksi dengan </a:t>
            </a:r>
            <a:r>
              <a:rPr lang="en-US">
                <a:solidFill>
                  <a:srgbClr val="D60093"/>
                </a:solidFill>
                <a:sym typeface="Wingdings" pitchFamily="2" charset="2"/>
              </a:rPr>
              <a:t>lensa sferis (+)</a:t>
            </a:r>
          </a:p>
          <a:p>
            <a:r>
              <a:rPr lang="en-US" b="1">
                <a:solidFill>
                  <a:srgbClr val="FF0066"/>
                </a:solidFill>
                <a:sym typeface="Wingdings" pitchFamily="2" charset="2"/>
              </a:rPr>
              <a:t>Miopia </a:t>
            </a:r>
            <a:r>
              <a:rPr lang="en-US" b="1">
                <a:sym typeface="Wingdings" pitchFamily="2" charset="2"/>
              </a:rPr>
              <a:t> </a:t>
            </a:r>
            <a:r>
              <a:rPr lang="en-US">
                <a:sym typeface="Wingdings" pitchFamily="2" charset="2"/>
              </a:rPr>
              <a:t>berkas cahaya sejajar difokuskan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di depan </a:t>
            </a:r>
            <a:r>
              <a:rPr lang="en-US">
                <a:sym typeface="Wingdings" pitchFamily="2" charset="2"/>
              </a:rPr>
              <a:t>retina (tanpa akomodasi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 dikoreksi dengan </a:t>
            </a:r>
            <a:r>
              <a:rPr lang="en-US">
                <a:solidFill>
                  <a:srgbClr val="D60093"/>
                </a:solidFill>
                <a:sym typeface="Wingdings" pitchFamily="2" charset="2"/>
              </a:rPr>
              <a:t>lensa sferis (-)</a:t>
            </a:r>
            <a:r>
              <a:rPr lang="en-US">
                <a:sym typeface="Wingdings" pitchFamily="2" charset="2"/>
              </a:rPr>
              <a:t> </a:t>
            </a:r>
            <a:endParaRPr lang="en-US" b="1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4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AD38-DA29-47D6-8F42-B6A86C036280}" type="slidenum">
              <a:rPr lang="en-US"/>
              <a:pPr/>
              <a:t>15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Astigmatis </a:t>
            </a:r>
            <a:r>
              <a:rPr lang="en-US">
                <a:sym typeface="Wingdings" pitchFamily="2" charset="2"/>
              </a:rPr>
              <a:t> kesalahan refraksi sistem mata karena kornea yang berbentuk bujur 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bayangan tidak pada satu titik fokus.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66"/>
                </a:solidFill>
              </a:rPr>
              <a:t>   </a:t>
            </a:r>
            <a:r>
              <a:rPr lang="en-US" b="1">
                <a:sym typeface="Wingdings" pitchFamily="2" charset="2"/>
              </a:rPr>
              <a:t> </a:t>
            </a:r>
            <a:r>
              <a:rPr lang="en-US">
                <a:sym typeface="Wingdings" pitchFamily="2" charset="2"/>
              </a:rPr>
              <a:t>dikoreksi dengan </a:t>
            </a:r>
            <a:r>
              <a:rPr lang="en-US">
                <a:solidFill>
                  <a:srgbClr val="D60093"/>
                </a:solidFill>
                <a:sym typeface="Wingdings" pitchFamily="2" charset="2"/>
              </a:rPr>
              <a:t>lensa silindris</a:t>
            </a:r>
            <a:endParaRPr lang="en-US" b="1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6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409B-7C32-4826-A508-40F9A9418A5E}" type="slidenum">
              <a:rPr lang="en-US"/>
              <a:pPr/>
              <a:t>16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Presbiop </a:t>
            </a:r>
            <a:r>
              <a:rPr lang="en-US" b="1">
                <a:sym typeface="Wingdings" pitchFamily="2" charset="2"/>
              </a:rPr>
              <a:t> </a:t>
            </a:r>
            <a:r>
              <a:rPr lang="en-US">
                <a:sym typeface="Wingdings" pitchFamily="2" charset="2"/>
              </a:rPr>
              <a:t>berkurangnya elastisitas lensa mata</a:t>
            </a:r>
          </a:p>
          <a:p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>
                <a:sym typeface="Wingdings" pitchFamily="2" charset="2"/>
              </a:rPr>
              <a:t> dikoreksi dengan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lensa bifokus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5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2070-9623-44D3-A0A4-387663FCB90D}" type="slidenum">
              <a:rPr lang="en-US"/>
              <a:pPr/>
              <a:t>17</a:t>
            </a:fld>
            <a:endParaRPr lang="en-US"/>
          </a:p>
        </p:txBody>
      </p:sp>
      <p:pic>
        <p:nvPicPr>
          <p:cNvPr id="10138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447800"/>
            <a:ext cx="8534400" cy="47910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41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94E1-5E92-4175-A27F-608F5B67F272}" type="slidenum">
              <a:rPr lang="en-US"/>
              <a:pPr/>
              <a:t>18</a:t>
            </a:fld>
            <a:endParaRPr lang="en-US"/>
          </a:p>
        </p:txBody>
      </p:sp>
      <p:pic>
        <p:nvPicPr>
          <p:cNvPr id="1003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133600"/>
            <a:ext cx="8534400" cy="223996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228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FC9-CEF2-4141-864C-D541DF693FE7}" type="slidenum">
              <a:rPr lang="en-US"/>
              <a:pPr/>
              <a:t>19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66"/>
                </a:solidFill>
              </a:rPr>
              <a:t>BUTA WARNA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defisiensi</a:t>
            </a:r>
            <a:r>
              <a:rPr lang="en-US" dirty="0"/>
              <a:t> </a:t>
            </a:r>
            <a:r>
              <a:rPr lang="en-US" dirty="0" err="1">
                <a:solidFill>
                  <a:srgbClr val="FF0066"/>
                </a:solidFill>
              </a:rPr>
              <a:t>merah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hijau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 </a:t>
            </a:r>
            <a:r>
              <a:rPr lang="en-US" dirty="0" err="1">
                <a:solidFill>
                  <a:srgbClr val="FF0066"/>
                </a:solidFill>
              </a:rPr>
              <a:t>merah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/>
              <a:t>hilang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cahaya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gelombang</a:t>
            </a:r>
            <a:r>
              <a:rPr lang="en-US" dirty="0">
                <a:sym typeface="Wingdings" pitchFamily="2" charset="2"/>
              </a:rPr>
              <a:t> 525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625 </a:t>
            </a:r>
            <a:r>
              <a:rPr lang="en-US" dirty="0" err="1">
                <a:sym typeface="Wingdings" pitchFamily="2" charset="2"/>
              </a:rPr>
              <a:t>milimikron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merangsang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kerucut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hiaju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sehungga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rasio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rangsangan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kerucut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berubah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ketika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berubah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seluruhnya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semua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terlihat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0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086600" cy="762000"/>
          </a:xfrm>
        </p:spPr>
        <p:txBody>
          <a:bodyPr/>
          <a:lstStyle/>
          <a:p>
            <a:r>
              <a:rPr lang="en-US" sz="3200" b="1" dirty="0"/>
              <a:t>MATA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>
            <a:norm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Palbebra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Konjungtiva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Sklera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Kornea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Iris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Otot-otot palpebra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Lensa mata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Corpus vitreus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Retina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Papila N. Optici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solidFill>
                  <a:srgbClr val="D60093"/>
                </a:solidFill>
                <a:latin typeface="Bookman Old Style" pitchFamily="18" charset="0"/>
              </a:rPr>
              <a:t>Makula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A7D-A598-4A7E-BE22-568604B33775}" type="slidenum">
              <a:rPr lang="en-US"/>
              <a:pPr/>
              <a:t>2</a:t>
            </a:fld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47800"/>
            <a:ext cx="5791200" cy="318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254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4B18-CF7D-40C0-A54E-FCA98E937EA5}" type="slidenum">
              <a:rPr lang="en-US"/>
              <a:pPr/>
              <a:t>20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Sebaliknya</a:t>
            </a:r>
            <a:r>
              <a:rPr lang="en-US">
                <a:sym typeface="Wingdings" pitchFamily="2" charset="2"/>
              </a:rPr>
              <a:t> kerucut </a:t>
            </a:r>
            <a:r>
              <a:rPr lang="en-US">
                <a:solidFill>
                  <a:schemeClr val="accent1"/>
                </a:solidFill>
                <a:sym typeface="Wingdings" pitchFamily="2" charset="2"/>
              </a:rPr>
              <a:t>hijau </a:t>
            </a:r>
            <a:r>
              <a:rPr lang="en-US">
                <a:sym typeface="Wingdings" pitchFamily="2" charset="2"/>
              </a:rPr>
              <a:t>hilang , warna dari hijau sampai merah hanya merangsang kerucut satu warna.</a:t>
            </a:r>
          </a:p>
          <a:p>
            <a:r>
              <a:rPr lang="en-US">
                <a:sym typeface="Wingdings" pitchFamily="2" charset="2"/>
              </a:rPr>
              <a:t>Kelemahan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biru </a:t>
            </a:r>
            <a:r>
              <a:rPr lang="en-US">
                <a:sym typeface="Wingdings" pitchFamily="2" charset="2"/>
              </a:rPr>
              <a:t> karena tidak ada atau berkurangnya reseptor biru</a:t>
            </a:r>
          </a:p>
          <a:p>
            <a:r>
              <a:rPr lang="en-US">
                <a:sym typeface="Wingdings" pitchFamily="2" charset="2"/>
              </a:rPr>
              <a:t>Penentuan buta warna dengan </a:t>
            </a:r>
            <a:r>
              <a:rPr lang="en-US">
                <a:solidFill>
                  <a:srgbClr val="D60093"/>
                </a:solidFill>
                <a:sym typeface="Wingdings" pitchFamily="2" charset="2"/>
              </a:rPr>
              <a:t>Tes Ishihara</a:t>
            </a:r>
            <a:r>
              <a:rPr lang="en-US">
                <a:sym typeface="Wingdings" pitchFamily="2" charset="2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52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0259-980F-4500-94B5-3C6F05AC53B0}" type="slidenum">
              <a:rPr lang="en-US"/>
              <a:pPr/>
              <a:t>21</a:t>
            </a:fld>
            <a:endParaRPr lang="en-US"/>
          </a:p>
        </p:txBody>
      </p:sp>
      <p:pic>
        <p:nvPicPr>
          <p:cNvPr id="24578" name="Picture 2" descr="Fig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438"/>
            <a:ext cx="8305800" cy="66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04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FC9-CEF2-4141-864C-D541DF693FE7}" type="slidenum">
              <a:rPr lang="en-US"/>
              <a:pPr/>
              <a:t>22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884"/>
            <a:ext cx="8229600" cy="8382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66"/>
                </a:solidFill>
              </a:rPr>
              <a:t>TES ISHIHARA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96956"/>
              </p:ext>
            </p:extLst>
          </p:nvPr>
        </p:nvGraphicFramePr>
        <p:xfrm>
          <a:off x="457200" y="990597"/>
          <a:ext cx="8229600" cy="5638802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92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097">
                <a:tc>
                  <a:txBody>
                    <a:bodyPr/>
                    <a:lstStyle/>
                    <a:p>
                      <a:pPr algn="r"/>
                      <a:r>
                        <a:rPr lang="en-US" dirty="0" err="1">
                          <a:effectLst/>
                        </a:rPr>
                        <a:t>Baik</a:t>
                      </a:r>
                      <a:r>
                        <a:rPr lang="en-US" dirty="0">
                          <a:effectLst/>
                        </a:rPr>
                        <a:t> normal </a:t>
                      </a:r>
                      <a:r>
                        <a:rPr lang="en-US" dirty="0" err="1">
                          <a:effectLst/>
                        </a:rPr>
                        <a:t>maupun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Buta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dapat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12</a:t>
                      </a:r>
                    </a:p>
                    <a:p>
                      <a:r>
                        <a:rPr lang="en-US" dirty="0">
                          <a:effectLst/>
                        </a:rPr>
                        <a:t>﻿</a:t>
                      </a:r>
                      <a:br>
                        <a:rPr lang="en-US" dirty="0">
                          <a:effectLst/>
                        </a:rPr>
                      </a:br>
                      <a:endParaRPr lang="en-US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2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86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Orang</a:t>
                      </a:r>
                      <a:r>
                        <a:rPr lang="en-US" baseline="0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dengan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penglihatan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normal 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8. 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Mereka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dengan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Buta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warna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merah-hijau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membaca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3.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r>
                        <a:rPr lang="en-US" dirty="0" err="1">
                          <a:effectLst/>
                        </a:rPr>
                        <a:t>uta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total </a:t>
                      </a:r>
                      <a:r>
                        <a:rPr lang="en-US" dirty="0" err="1">
                          <a:effectLst/>
                        </a:rPr>
                        <a:t>tidak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dapat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apapun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9" name="Picture 3" descr="http://2.bp.blogspot.com/_75OH4RI2B6Q/TONZuuk1YBI/AAAAAAAAACs/Zh4WwVRrGtk/s200/ishihara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5887"/>
            <a:ext cx="1665596" cy="165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1.bp.blogspot.com/_75OH4RI2B6Q/TONZZX0FGUI/AAAAAAAAACo/3gtU-P7Jy1g/s200/ishihara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524000" cy="149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60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326364"/>
              </p:ext>
            </p:extLst>
          </p:nvPr>
        </p:nvGraphicFramePr>
        <p:xfrm>
          <a:off x="457200" y="304800"/>
          <a:ext cx="8229600" cy="40462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4287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93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Orang </a:t>
                      </a:r>
                      <a:r>
                        <a:rPr lang="en-US" dirty="0" err="1">
                          <a:effectLst/>
                        </a:rPr>
                        <a:t>dengan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penglihatan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normal 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29. 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Mereka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dengan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Buta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warna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merah-hijau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membaca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70.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r>
                        <a:rPr lang="en-US" dirty="0" err="1">
                          <a:effectLst/>
                        </a:rPr>
                        <a:t>uta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total </a:t>
                      </a:r>
                      <a:r>
                        <a:rPr lang="en-US" dirty="0" err="1">
                          <a:effectLst/>
                        </a:rPr>
                        <a:t>tidak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dapat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apapun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26077"/>
              </p:ext>
            </p:extLst>
          </p:nvPr>
        </p:nvGraphicFramePr>
        <p:xfrm>
          <a:off x="457200" y="3093560"/>
          <a:ext cx="8229600" cy="3612039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86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179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</a:rPr>
                        <a:t>Orang</a:t>
                      </a:r>
                      <a:r>
                        <a:rPr lang="en-US" baseline="0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dengan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penglihatan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normal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3. 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Mereka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dengan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Buta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warna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merah-hijau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membaca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5.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r>
                        <a:rPr lang="en-US" dirty="0" err="1">
                          <a:effectLst/>
                        </a:rPr>
                        <a:t>uta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total </a:t>
                      </a:r>
                      <a:r>
                        <a:rPr lang="en-US" dirty="0" err="1">
                          <a:effectLst/>
                        </a:rPr>
                        <a:t>tidak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dapat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apapun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385" name="Picture 1" descr="http://1.bp.blogspot.com/_75OH4RI2B6Q/TONnqq-B23I/AAAAAAAAAEM/ShDYrwus_Vg/s200/ishihar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9050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http://3.bp.blogspot.com/_75OH4RI2B6Q/TONblMAlCOI/AAAAAAAAAC4/NuuBObVCmTM/s200/ishihara5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1676400" cy="165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1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81352"/>
              </p:ext>
            </p:extLst>
          </p:nvPr>
        </p:nvGraphicFramePr>
        <p:xfrm>
          <a:off x="457200" y="228600"/>
          <a:ext cx="8229600" cy="32994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734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penglihatan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normal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26.Dalam </a:t>
                      </a:r>
                      <a:r>
                        <a:rPr lang="en-US" dirty="0" err="1">
                          <a:effectLst/>
                        </a:rPr>
                        <a:t>protanopia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protanomalia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kuat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terbaca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6 </a:t>
                      </a:r>
                      <a:r>
                        <a:rPr lang="en-US" dirty="0" err="1">
                          <a:effectLst/>
                        </a:rPr>
                        <a:t>dan</a:t>
                      </a:r>
                      <a:r>
                        <a:rPr lang="en-US" dirty="0">
                          <a:effectLst/>
                        </a:rPr>
                        <a:t> di </a:t>
                      </a:r>
                      <a:r>
                        <a:rPr lang="en-US" dirty="0" err="1">
                          <a:effectLst/>
                        </a:rPr>
                        <a:t>protanomalia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ringan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kedua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ini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terbaca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namun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6 </a:t>
                      </a:r>
                      <a:r>
                        <a:rPr lang="en-US" dirty="0" err="1">
                          <a:effectLst/>
                        </a:rPr>
                        <a:t>lebih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jelas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daripada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2.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Dalam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deuteranomalia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deuteranopia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kuat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hanya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2 yang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terbaca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di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deuteranomalia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ringan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baik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2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lebih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jelas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daripada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nomor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6.</a:t>
                      </a: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99395"/>
              </p:ext>
            </p:extLst>
          </p:nvPr>
        </p:nvGraphicFramePr>
        <p:xfrm>
          <a:off x="457200" y="3847305"/>
          <a:ext cx="8229600" cy="2868845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73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325">
                <a:tc>
                  <a:txBody>
                    <a:bodyPr/>
                    <a:lstStyle/>
                    <a:p>
                      <a:pPr algn="ctr"/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penglihatan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warna</a:t>
                      </a:r>
                      <a:r>
                        <a:rPr lang="en-US" dirty="0">
                          <a:effectLst/>
                        </a:rPr>
                        <a:t> normal </a:t>
                      </a:r>
                      <a:r>
                        <a:rPr lang="en-US" dirty="0" err="1">
                          <a:effectLst/>
                        </a:rPr>
                        <a:t>membaca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42.Dalam </a:t>
                      </a:r>
                      <a:r>
                        <a:rPr lang="en-US" dirty="0" err="1">
                          <a:effectLst/>
                        </a:rPr>
                        <a:t>protanopia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protanomalia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kuat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terbaca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 2 </a:t>
                      </a:r>
                      <a:r>
                        <a:rPr lang="en-US" dirty="0" err="1">
                          <a:effectLst/>
                        </a:rPr>
                        <a:t>dan</a:t>
                      </a:r>
                      <a:r>
                        <a:rPr lang="en-US" dirty="0">
                          <a:effectLst/>
                        </a:rPr>
                        <a:t> di </a:t>
                      </a:r>
                      <a:r>
                        <a:rPr lang="en-US" dirty="0" err="1">
                          <a:effectLst/>
                        </a:rPr>
                        <a:t>protanomalia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ringan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kedua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ini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terbaca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namun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 2 </a:t>
                      </a:r>
                      <a:r>
                        <a:rPr lang="en-US" dirty="0" err="1">
                          <a:effectLst/>
                        </a:rPr>
                        <a:t>lebih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jelas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daripada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angka</a:t>
                      </a:r>
                      <a:r>
                        <a:rPr lang="en-US" dirty="0">
                          <a:effectLst/>
                        </a:rPr>
                        <a:t> 4.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Dalam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deuteranomalia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deuteranopia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kuat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hanya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4 yang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terbaca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di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deuteranomalia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ringan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baik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angka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4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lebih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jelas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daripada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nomor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2.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411" name="Picture 3" descr="http://4.bp.blogspot.com/_75OH4RI2B6Q/TONhg5LOm8I/AAAAAAAAADs/G-w5Mz-Twnc/s200/ishihara1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1326988" cy="12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http://2.bp.blogspot.com/_75OH4RI2B6Q/TONhb2K0KuI/AAAAAAAAADo/UwY0r_sgs6k/s200/ishihara16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1" y="304800"/>
            <a:ext cx="1496519" cy="14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422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591482"/>
              </p:ext>
            </p:extLst>
          </p:nvPr>
        </p:nvGraphicFramePr>
        <p:xfrm>
          <a:off x="533400" y="914399"/>
          <a:ext cx="7619999" cy="51054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1331"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0" marR="0">
                        <a:lnSpc>
                          <a:spcPts val="135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109220" marR="96520" algn="ctr">
                        <a:lnSpc>
                          <a:spcPts val="18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Carlito"/>
                          <a:ea typeface="Carlito"/>
                          <a:cs typeface="Carlito"/>
                        </a:rPr>
                        <a:t>Plate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167005" marR="0" indent="-24765">
                        <a:lnSpc>
                          <a:spcPts val="1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Carlito"/>
                          <a:ea typeface="Carlito"/>
                          <a:cs typeface="Carlito"/>
                        </a:rPr>
                        <a:t>Normal Person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586740" marR="0" indent="-474980">
                        <a:lnSpc>
                          <a:spcPts val="1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Carlito"/>
                          <a:ea typeface="Carlito"/>
                          <a:cs typeface="Carlito"/>
                        </a:rPr>
                        <a:t>Person with Red-­‐Green Deficiencies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7805" marR="0" indent="-93345">
                        <a:lnSpc>
                          <a:spcPts val="135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Carlito"/>
                          <a:ea typeface="Carlito"/>
                          <a:cs typeface="Carlito"/>
                        </a:rPr>
                        <a:t>Person with Total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256540" marR="0" indent="-38735">
                        <a:lnSpc>
                          <a:spcPts val="19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50" b="1">
                          <a:effectLst/>
                          <a:latin typeface="Carlito"/>
                          <a:ea typeface="Carlito"/>
                          <a:cs typeface="Carlito"/>
                        </a:rPr>
                        <a:t>Color Blindness and Weakness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99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8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29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70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266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57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8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21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9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74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266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10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431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11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97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431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22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200067"/>
              </p:ext>
            </p:extLst>
          </p:nvPr>
        </p:nvGraphicFramePr>
        <p:xfrm>
          <a:off x="1143000" y="1581780"/>
          <a:ext cx="7162801" cy="45904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1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3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14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49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17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18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84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19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84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20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84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949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21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8465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73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8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X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969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marR="0">
                        <a:lnSpc>
                          <a:spcPts val="2830"/>
                        </a:lnSpc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arlito"/>
                          <a:ea typeface="Carlito"/>
                          <a:cs typeface="Carlito"/>
                        </a:rPr>
                        <a:t>Protan</a:t>
                      </a:r>
                      <a:endParaRPr lang="en-US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6040" marR="0">
                        <a:lnSpc>
                          <a:spcPts val="2830"/>
                        </a:lnSpc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rlito"/>
                          <a:ea typeface="Carlito"/>
                          <a:cs typeface="Carlito"/>
                        </a:rPr>
                        <a:t>Deutan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30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114935">
                        <a:lnSpc>
                          <a:spcPts val="17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rlito"/>
                          <a:ea typeface="Carlito"/>
                          <a:cs typeface="Carlito"/>
                        </a:rPr>
                        <a:t>Stron g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53340" marR="45720" algn="ctr">
                        <a:lnSpc>
                          <a:spcPts val="16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rlito"/>
                          <a:ea typeface="Carlito"/>
                          <a:cs typeface="Carlito"/>
                        </a:rPr>
                        <a:t>Mild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118110">
                        <a:lnSpc>
                          <a:spcPts val="17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rlito"/>
                          <a:ea typeface="Carlito"/>
                          <a:cs typeface="Carlito"/>
                        </a:rPr>
                        <a:t>Stron g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100" b="1">
                          <a:effectLst/>
                          <a:latin typeface="Georgia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  <a:p>
                      <a:pPr marL="66040" marR="0">
                        <a:lnSpc>
                          <a:spcPts val="16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rlito"/>
                          <a:ea typeface="Carlito"/>
                          <a:cs typeface="Carlito"/>
                        </a:rPr>
                        <a:t>Mild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(2) 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 (6)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949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(4) 2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4 (2)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24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(3) 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3 (5)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rlito"/>
                          <a:cs typeface="Carlito"/>
                        </a:rPr>
                        <a:t> 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 marL="109220" marR="9588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25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0365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96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(9) 6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9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rlito"/>
                          <a:ea typeface="Carlito"/>
                          <a:cs typeface="Carlito"/>
                        </a:rPr>
                        <a:t>9 (6)</a:t>
                      </a:r>
                      <a:endParaRPr lang="en-US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rlito"/>
                          <a:cs typeface="Carlito"/>
                        </a:rPr>
                        <a:t> </a:t>
                      </a:r>
                      <a:endParaRPr lang="en-US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22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Kasus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Silahkan</a:t>
            </a:r>
            <a:r>
              <a:rPr lang="en-US" b="1" dirty="0"/>
              <a:t> </a:t>
            </a:r>
            <a:r>
              <a:rPr lang="en-US" b="1" dirty="0" err="1"/>
              <a:t>dibahas</a:t>
            </a:r>
            <a:r>
              <a:rPr lang="en-US" b="1" dirty="0"/>
              <a:t> di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praktikum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OD:  6/21, OS: 6/12</a:t>
            </a:r>
          </a:p>
          <a:p>
            <a:pPr marL="0" indent="0" algn="just">
              <a:buNone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Ischihara</a:t>
            </a:r>
            <a:r>
              <a:rPr lang="en-US" dirty="0"/>
              <a:t> (plate 1-8) 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856531"/>
              </p:ext>
            </p:extLst>
          </p:nvPr>
        </p:nvGraphicFramePr>
        <p:xfrm>
          <a:off x="762000" y="3581400"/>
          <a:ext cx="3352800" cy="1752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2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8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8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98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8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8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31">
                <a:tc>
                  <a:txBody>
                    <a:bodyPr/>
                    <a:lstStyle/>
                    <a:p>
                      <a:pPr marL="13335" marR="0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1395" marR="987425" algn="ctr">
                        <a:lnSpc>
                          <a:spcPts val="135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2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LINTASAN VISUAL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Obyek </a:t>
            </a:r>
            <a:r>
              <a:rPr lang="en-US" sz="2800">
                <a:sym typeface="Wingdings" pitchFamily="2" charset="2"/>
              </a:rPr>
              <a:t> Kornea, humor akuos, lensa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/>
              <a:t>N. Optikus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/>
              <a:t>Tr. Optikus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/>
              <a:t>Korteks visualis (Lobus oksipitalis)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/>
              <a:t>Bayangan jelas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B0A-9CEA-4E0C-8485-0EFB7E8A13C3}" type="slidenum">
              <a:rPr lang="en-US"/>
              <a:pPr/>
              <a:t>3</a:t>
            </a:fld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9530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9530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953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9530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8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VISUS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ketajaman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.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ketajaman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Cara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:</a:t>
            </a:r>
          </a:p>
          <a:p>
            <a:pPr lvl="1" fontAlgn="base"/>
            <a:r>
              <a:rPr lang="en-US" dirty="0" err="1"/>
              <a:t>Menggunakan</a:t>
            </a:r>
            <a:r>
              <a:rPr lang="en-US" dirty="0"/>
              <a:t> 'chart' =&gt;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'chart'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5 </a:t>
            </a:r>
            <a:r>
              <a:rPr lang="en-US" dirty="0" err="1"/>
              <a:t>atau</a:t>
            </a:r>
            <a:r>
              <a:rPr lang="en-US" dirty="0"/>
              <a:t> 6 meter.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normal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relaksasi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berakomodasi</a:t>
            </a:r>
            <a:r>
              <a:rPr lang="en-US" dirty="0"/>
              <a:t>.</a:t>
            </a:r>
          </a:p>
          <a:p>
            <a:pPr lvl="1" fontAlgn="base"/>
            <a:r>
              <a:rPr lang="fr-FR" dirty="0"/>
              <a:t>tes </a:t>
            </a:r>
            <a:r>
              <a:rPr lang="fr-FR" dirty="0" err="1"/>
              <a:t>hitung</a:t>
            </a:r>
            <a:r>
              <a:rPr lang="fr-FR" dirty="0"/>
              <a:t> </a:t>
            </a:r>
            <a:r>
              <a:rPr lang="fr-FR" dirty="0" err="1"/>
              <a:t>jari</a:t>
            </a:r>
            <a:r>
              <a:rPr lang="fr-FR" dirty="0"/>
              <a:t>  (</a:t>
            </a:r>
            <a:r>
              <a:rPr lang="fr-FR" dirty="0" err="1"/>
              <a:t>finger</a:t>
            </a:r>
            <a:r>
              <a:rPr lang="fr-FR" dirty="0"/>
              <a:t> tes)</a:t>
            </a:r>
          </a:p>
          <a:p>
            <a:pPr lvl="1" fontAlgn="base"/>
            <a:r>
              <a:rPr lang="en-US" dirty="0" err="1"/>
              <a:t>Lambaian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(waving hand </a:t>
            </a:r>
            <a:r>
              <a:rPr lang="en-US" dirty="0" err="1"/>
              <a:t>tes</a:t>
            </a:r>
            <a:r>
              <a:rPr lang="en-US" b="1" dirty="0"/>
              <a:t>)</a:t>
            </a:r>
            <a:endParaRPr lang="en-US" dirty="0"/>
          </a:p>
          <a:p>
            <a:pPr lvl="1" fontAlgn="base"/>
            <a:r>
              <a:rPr lang="en-US" dirty="0"/>
              <a:t>Dark-light </a:t>
            </a:r>
            <a:r>
              <a:rPr lang="en-US" dirty="0" err="1"/>
              <a:t>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OPTOPTIC SNELLEN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en-US" dirty="0" err="1">
                <a:hlinkClick r:id="rId2"/>
              </a:rPr>
              <a:t>Pemeriksaan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visus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atau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tajam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penglihatan</a:t>
            </a:r>
            <a:r>
              <a:rPr lang="en-US" dirty="0"/>
              <a:t> 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optotip</a:t>
            </a:r>
            <a:r>
              <a:rPr lang="en-US" dirty="0"/>
              <a:t> </a:t>
            </a:r>
            <a:r>
              <a:rPr lang="en-US" dirty="0" err="1"/>
              <a:t>snellen</a:t>
            </a:r>
            <a:r>
              <a:rPr lang="en-US" dirty="0"/>
              <a:t>.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yang normal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 </a:t>
            </a:r>
            <a:r>
              <a:rPr lang="en-US" i="1" dirty="0"/>
              <a:t>6 meter</a:t>
            </a:r>
            <a:r>
              <a:rPr lang="en-US" dirty="0"/>
              <a:t> 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.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i="1" dirty="0"/>
              <a:t>6/6</a:t>
            </a:r>
            <a:r>
              <a:rPr lang="en-US" dirty="0"/>
              <a:t> (orang normal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optotip</a:t>
            </a:r>
            <a:r>
              <a:rPr lang="en-US" dirty="0"/>
              <a:t> </a:t>
            </a:r>
            <a:r>
              <a:rPr lang="en-US" dirty="0" err="1"/>
              <a:t>snellen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 </a:t>
            </a:r>
            <a:r>
              <a:rPr lang="en-US" i="1" dirty="0"/>
              <a:t>6 meter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optotip</a:t>
            </a:r>
            <a:r>
              <a:rPr lang="en-US" dirty="0"/>
              <a:t> </a:t>
            </a:r>
            <a:r>
              <a:rPr lang="en-US" dirty="0" err="1"/>
              <a:t>snellen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 </a:t>
            </a:r>
            <a:r>
              <a:rPr lang="en-US" i="1" dirty="0"/>
              <a:t>6 meter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emetrop</a:t>
            </a:r>
            <a:r>
              <a:rPr lang="en-US" dirty="0"/>
              <a:t> (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). </a:t>
            </a:r>
          </a:p>
          <a:p>
            <a:pPr algn="just"/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penurunan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tajam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penglihatan</a:t>
            </a:r>
            <a:r>
              <a:rPr lang="en-US" dirty="0"/>
              <a:t> 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dicurigai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refraksi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miopi</a:t>
            </a:r>
            <a:r>
              <a:rPr lang="en-US" dirty="0"/>
              <a:t> (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), </a:t>
            </a:r>
            <a:r>
              <a:rPr lang="en-US" dirty="0" err="1"/>
              <a:t>hipermetropi</a:t>
            </a:r>
            <a:r>
              <a:rPr lang="en-US" dirty="0"/>
              <a:t> (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organ </a:t>
            </a:r>
            <a:r>
              <a:rPr lang="en-US" dirty="0" err="1"/>
              <a:t>mata</a:t>
            </a:r>
            <a:r>
              <a:rPr lang="en-US" dirty="0"/>
              <a:t> (</a:t>
            </a:r>
            <a:r>
              <a:rPr lang="en-US" dirty="0" err="1"/>
              <a:t>kelainan</a:t>
            </a:r>
            <a:r>
              <a:rPr lang="en-US" dirty="0"/>
              <a:t> media </a:t>
            </a:r>
            <a:r>
              <a:rPr lang="en-US" dirty="0" err="1"/>
              <a:t>refraksi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katarak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       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refraksinya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refraksinya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 </a:t>
            </a:r>
            <a:r>
              <a:rPr lang="en-US" dirty="0" err="1">
                <a:solidFill>
                  <a:srgbClr val="FF0000"/>
                </a:solidFill>
                <a:hlinkClick r:id="rId2"/>
              </a:rPr>
              <a:t>tes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 pinhole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3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6553200"/>
          </a:xfrm>
        </p:spPr>
        <p:txBody>
          <a:bodyPr>
            <a:normAutofit fontScale="92500" lnSpcReduction="20000"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penderita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r>
              <a:rPr lang="en-US" sz="1800" dirty="0"/>
              <a:t> 3 </a:t>
            </a:r>
            <a:r>
              <a:rPr lang="en-US" sz="1800" dirty="0" err="1"/>
              <a:t>huruf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6 </a:t>
            </a:r>
            <a:r>
              <a:rPr lang="en-US" sz="1800" dirty="0" err="1"/>
              <a:t>huruf</a:t>
            </a:r>
            <a:r>
              <a:rPr lang="en-US" sz="1800" dirty="0"/>
              <a:t> (50%)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lolos</a:t>
            </a:r>
            <a:r>
              <a:rPr lang="en-US" sz="1800" dirty="0"/>
              <a:t>  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visus</a:t>
            </a:r>
            <a:r>
              <a:rPr lang="en-US" sz="1800" dirty="0"/>
              <a:t> </a:t>
            </a:r>
            <a:r>
              <a:rPr lang="en-US" sz="1800" dirty="0" err="1"/>
              <a:t>nya</a:t>
            </a:r>
            <a:r>
              <a:rPr lang="en-US" sz="1800" dirty="0"/>
              <a:t> 6/12 meter (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lulus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6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visusnya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5). </a:t>
            </a:r>
            <a:r>
              <a:rPr lang="en-US" sz="1800" dirty="0" err="1"/>
              <a:t>Semisal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3 </a:t>
            </a:r>
            <a:r>
              <a:rPr lang="en-US" sz="1800" dirty="0" err="1"/>
              <a:t>huruf</a:t>
            </a:r>
            <a:r>
              <a:rPr lang="en-US" sz="1800" dirty="0"/>
              <a:t> (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50%)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visusnya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lolos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visusnya</a:t>
            </a:r>
            <a:r>
              <a:rPr lang="en-US" sz="1800" dirty="0"/>
              <a:t> 6/9 meter (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lulus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6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visusnya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6). </a:t>
            </a:r>
          </a:p>
          <a:p>
            <a:pPr algn="just"/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dikatakan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, </a:t>
            </a:r>
            <a:r>
              <a:rPr lang="en-US" sz="1800" dirty="0" err="1"/>
              <a:t>semisal</a:t>
            </a:r>
            <a:r>
              <a:rPr lang="en-US" sz="1800" dirty="0"/>
              <a:t> </a:t>
            </a:r>
            <a:r>
              <a:rPr lang="en-US" sz="1800" dirty="0" err="1"/>
              <a:t>penderita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r>
              <a:rPr lang="en-US" sz="1800" dirty="0"/>
              <a:t> 3 </a:t>
            </a:r>
            <a:r>
              <a:rPr lang="en-US" sz="1800" dirty="0" err="1"/>
              <a:t>huruf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6 </a:t>
            </a:r>
            <a:r>
              <a:rPr lang="en-US" sz="1800" dirty="0" err="1"/>
              <a:t>huruf</a:t>
            </a:r>
            <a:r>
              <a:rPr lang="en-US" sz="1800" dirty="0"/>
              <a:t>  </a:t>
            </a:r>
            <a:r>
              <a:rPr lang="en-US" sz="1800" dirty="0" err="1"/>
              <a:t>atau</a:t>
            </a:r>
            <a:r>
              <a:rPr lang="en-US" sz="1800" dirty="0"/>
              <a:t> 50% (</a:t>
            </a:r>
            <a:r>
              <a:rPr lang="en-US" sz="1800" dirty="0" err="1"/>
              <a:t>baris</a:t>
            </a:r>
            <a:r>
              <a:rPr lang="en-US" sz="1800" dirty="0"/>
              <a:t> 6)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visus</a:t>
            </a:r>
            <a:r>
              <a:rPr lang="en-US" sz="1800" dirty="0"/>
              <a:t> </a:t>
            </a:r>
            <a:r>
              <a:rPr lang="en-US" sz="1800" dirty="0" err="1"/>
              <a:t>ditulis</a:t>
            </a:r>
            <a:r>
              <a:rPr lang="en-US" sz="1800" dirty="0"/>
              <a:t> 6/12 meter plus 3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visus</a:t>
            </a:r>
            <a:r>
              <a:rPr lang="en-US" sz="1800" dirty="0"/>
              <a:t> 6/9 meter false 3. </a:t>
            </a:r>
          </a:p>
          <a:p>
            <a:pPr marL="0" indent="0" algn="r">
              <a:buNone/>
            </a:pPr>
            <a:br>
              <a:rPr lang="en-US" sz="1800" dirty="0"/>
            </a:b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52400"/>
            <a:ext cx="34575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32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 CHART     				</a:t>
            </a:r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Landolt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0" y="2628899"/>
            <a:ext cx="3010610" cy="401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28900"/>
            <a:ext cx="2971800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56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Cara </a:t>
            </a:r>
            <a:r>
              <a:rPr lang="en-US" b="1" dirty="0" err="1"/>
              <a:t>melakukan</a:t>
            </a:r>
            <a:r>
              <a:rPr lang="en-US" b="1" dirty="0"/>
              <a:t> pinhole </a:t>
            </a:r>
            <a:r>
              <a:rPr lang="en-US" b="1" dirty="0" err="1"/>
              <a:t>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visus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kanan-kiri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6/6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tes</a:t>
            </a:r>
            <a:r>
              <a:rPr lang="en-US" sz="2400" dirty="0">
                <a:hlinkClick r:id="rId2"/>
              </a:rPr>
              <a:t> pinhole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Pasang</a:t>
            </a:r>
            <a:r>
              <a:rPr lang="en-US" sz="2400" dirty="0"/>
              <a:t> </a:t>
            </a:r>
            <a:r>
              <a:rPr lang="en-US" sz="2400" dirty="0" err="1"/>
              <a:t>lempeng</a:t>
            </a:r>
            <a:r>
              <a:rPr lang="en-US" sz="2400" dirty="0"/>
              <a:t> pinhole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dulu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. Amati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visus</a:t>
            </a:r>
            <a:r>
              <a:rPr lang="en-US" sz="2400" dirty="0"/>
              <a:t> </a:t>
            </a:r>
            <a:r>
              <a:rPr lang="en-US" sz="2400" dirty="0" err="1"/>
              <a:t>membaik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.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membaik</a:t>
            </a:r>
            <a:r>
              <a:rPr lang="en-US" sz="2400" dirty="0"/>
              <a:t> </a:t>
            </a:r>
            <a:r>
              <a:rPr lang="en-US" sz="2400" dirty="0" err="1"/>
              <a:t>dicurigai</a:t>
            </a:r>
            <a:r>
              <a:rPr lang="en-US" sz="2400" dirty="0"/>
              <a:t> (suspect) </a:t>
            </a:r>
            <a:r>
              <a:rPr lang="en-US" sz="2400" dirty="0" err="1"/>
              <a:t>kelainan</a:t>
            </a:r>
            <a:r>
              <a:rPr lang="en-US" sz="2400" dirty="0"/>
              <a:t> </a:t>
            </a:r>
            <a:r>
              <a:rPr lang="en-US" sz="2400" dirty="0" err="1"/>
              <a:t>refraksi</a:t>
            </a:r>
            <a:r>
              <a:rPr lang="en-US" sz="2400" dirty="0"/>
              <a:t>, </a:t>
            </a:r>
            <a:r>
              <a:rPr lang="en-US" sz="2400" dirty="0" err="1"/>
              <a:t>sebaliknya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membaik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dicurigai</a:t>
            </a:r>
            <a:r>
              <a:rPr lang="en-US" sz="2400" dirty="0"/>
              <a:t> (suspect) </a:t>
            </a:r>
            <a:r>
              <a:rPr lang="en-US" sz="2400" dirty="0" err="1"/>
              <a:t>kelainan</a:t>
            </a:r>
            <a:r>
              <a:rPr lang="en-US" sz="2400" dirty="0"/>
              <a:t> media </a:t>
            </a:r>
            <a:r>
              <a:rPr lang="en-US" sz="2400" dirty="0" err="1"/>
              <a:t>refraksi</a:t>
            </a:r>
            <a:r>
              <a:rPr lang="en-US" sz="2400" dirty="0"/>
              <a:t>. 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17430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15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Visus</a:t>
            </a:r>
            <a:r>
              <a:rPr lang="en-US" dirty="0"/>
              <a:t> 6/6 </a:t>
            </a:r>
            <a:r>
              <a:rPr lang="en-US" dirty="0" err="1"/>
              <a:t>atau</a:t>
            </a:r>
            <a:r>
              <a:rPr lang="en-US" dirty="0"/>
              <a:t> 5/5 </a:t>
            </a:r>
            <a:r>
              <a:rPr lang="en-US" dirty="0" err="1"/>
              <a:t>maka</a:t>
            </a:r>
            <a:r>
              <a:rPr lang="en-US" dirty="0"/>
              <a:t>: </a:t>
            </a:r>
            <a:r>
              <a:rPr lang="en-US" dirty="0" err="1"/>
              <a:t>Dicek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sferis</a:t>
            </a:r>
            <a:r>
              <a:rPr lang="en-US" dirty="0"/>
              <a:t> (+) 0,5</a:t>
            </a:r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hipermetrop</a:t>
            </a:r>
            <a:r>
              <a:rPr lang="en-US" dirty="0"/>
              <a:t> </a:t>
            </a:r>
            <a:r>
              <a:rPr lang="en-US" dirty="0" err="1"/>
              <a:t>fakultatif</a:t>
            </a:r>
            <a:endParaRPr lang="en-US" dirty="0"/>
          </a:p>
          <a:p>
            <a:pPr lvl="1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visusnya</a:t>
            </a:r>
            <a:r>
              <a:rPr lang="en-US" dirty="0"/>
              <a:t> normal/ </a:t>
            </a:r>
            <a:r>
              <a:rPr lang="en-US" dirty="0" err="1"/>
              <a:t>Emetrop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41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1346</Words>
  <Application>Microsoft Office PowerPoint</Application>
  <PresentationFormat>On-screen Show (4:3)</PresentationFormat>
  <Paragraphs>267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Bookman Old Style</vt:lpstr>
      <vt:lpstr>Calibri</vt:lpstr>
      <vt:lpstr>Carlito</vt:lpstr>
      <vt:lpstr>Constantia</vt:lpstr>
      <vt:lpstr>Georgia</vt:lpstr>
      <vt:lpstr>Times New Roman</vt:lpstr>
      <vt:lpstr>Wingdings 2</vt:lpstr>
      <vt:lpstr>Flow</vt:lpstr>
      <vt:lpstr>VISUS DAN BUTA WARNA</vt:lpstr>
      <vt:lpstr>MATA</vt:lpstr>
      <vt:lpstr>LINTASAN VISUAL</vt:lpstr>
      <vt:lpstr>VISUS</vt:lpstr>
      <vt:lpstr>OPTOPTIC SNELLEN</vt:lpstr>
      <vt:lpstr>PowerPoint Presentation</vt:lpstr>
      <vt:lpstr>PowerPoint Presentation</vt:lpstr>
      <vt:lpstr>Cara melakukan pinhole tes</vt:lpstr>
      <vt:lpstr>PowerPoint Presentation</vt:lpstr>
      <vt:lpstr>Tes Hitung jari (finger tes)</vt:lpstr>
      <vt:lpstr>Tes Lambaian Tangan</vt:lpstr>
      <vt:lpstr>Dark-light tes</vt:lpstr>
      <vt:lpstr>VISUS NORMAL</vt:lpstr>
      <vt:lpstr>KESALAHAN REFRAKSI</vt:lpstr>
      <vt:lpstr>PowerPoint Presentation</vt:lpstr>
      <vt:lpstr>PowerPoint Presentation</vt:lpstr>
      <vt:lpstr>PowerPoint Presentation</vt:lpstr>
      <vt:lpstr>PowerPoint Presentation</vt:lpstr>
      <vt:lpstr>BUTA WARNA</vt:lpstr>
      <vt:lpstr>PowerPoint Presentation</vt:lpstr>
      <vt:lpstr>PowerPoint Presentation</vt:lpstr>
      <vt:lpstr>TES ISHIHARA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VISUS DAN BUTA WARNA</dc:title>
  <dc:creator>Tunjung</dc:creator>
  <cp:lastModifiedBy>ajun ahmad kurniawan</cp:lastModifiedBy>
  <cp:revision>21</cp:revision>
  <dcterms:created xsi:type="dcterms:W3CDTF">2020-05-03T22:33:29Z</dcterms:created>
  <dcterms:modified xsi:type="dcterms:W3CDTF">2021-06-11T03:49:50Z</dcterms:modified>
</cp:coreProperties>
</file>