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8" r:id="rId8"/>
    <p:sldId id="263" r:id="rId9"/>
    <p:sldId id="264" r:id="rId10"/>
    <p:sldId id="266" r:id="rId11"/>
    <p:sldId id="265" r:id="rId12"/>
    <p:sldId id="267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425" autoAdjust="0"/>
  </p:normalViewPr>
  <p:slideViewPr>
    <p:cSldViewPr snapToGrid="0">
      <p:cViewPr>
        <p:scale>
          <a:sx n="68" d="100"/>
          <a:sy n="68" d="100"/>
        </p:scale>
        <p:origin x="5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04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83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5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80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469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43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41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002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2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36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20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8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4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37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65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37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DF30-E1D1-4A10-A4E1-F8FA8CFC86A0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C9DE-817A-4009-A790-282BE610F1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335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javascript:swap('JejHE401')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802984"/>
            <a:ext cx="6357787" cy="137307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9600" dirty="0" smtClean="0"/>
              <a:t>MUSCLE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86" y="4504875"/>
            <a:ext cx="6925823" cy="17435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HISTOLOGY LABORATORY DEPARTMENT</a:t>
            </a:r>
          </a:p>
          <a:p>
            <a:pPr algn="ctr"/>
            <a:r>
              <a:rPr lang="en-US" dirty="0" smtClean="0"/>
              <a:t>MEDICAL &amp; HEALTH SCIENCE FACULTY</a:t>
            </a:r>
          </a:p>
          <a:p>
            <a:pPr algn="ctr"/>
            <a:r>
              <a:rPr lang="en-US" dirty="0" smtClean="0"/>
              <a:t>MUHAMMADIYAH YOGYAKARTA UNIVERSITY</a:t>
            </a:r>
            <a:endParaRPr lang="en-GB" dirty="0"/>
          </a:p>
        </p:txBody>
      </p:sp>
      <p:pic>
        <p:nvPicPr>
          <p:cNvPr id="4" name="Picture 2" descr="http://www.umy.ac.id/wp-content/themes/umy-bs/images/log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4" y="-1"/>
            <a:ext cx="43780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376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/>
              <a:t>SMOOTH MUSCLE </a:t>
            </a:r>
            <a:r>
              <a:rPr lang="en-US" sz="3200" dirty="0" smtClean="0"/>
              <a:t>(CROSS-SECTION)</a:t>
            </a:r>
          </a:p>
          <a:p>
            <a:pPr algn="ctr">
              <a:lnSpc>
                <a:spcPct val="100000"/>
              </a:lnSpc>
            </a:pPr>
            <a:endParaRPr lang="en-US" sz="3200" dirty="0"/>
          </a:p>
          <a:p>
            <a:pPr algn="ctr">
              <a:lnSpc>
                <a:spcPct val="100000"/>
              </a:lnSpc>
            </a:pPr>
            <a:r>
              <a:rPr lang="en-US" sz="2400" dirty="0" smtClean="0"/>
              <a:t>(LOW MAGNIFICATION)</a:t>
            </a:r>
            <a:endParaRPr lang="en-GB" sz="2400" dirty="0"/>
          </a:p>
        </p:txBody>
      </p:sp>
      <p:pic>
        <p:nvPicPr>
          <p:cNvPr id="6" name="Picture 4" descr="JejHE40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22424" t="7475"/>
          <a:stretch/>
        </p:blipFill>
        <p:spPr>
          <a:xfrm>
            <a:off x="8201891" y="0"/>
            <a:ext cx="3990109" cy="6857999"/>
          </a:xfrm>
          <a:prstGeom prst="rect">
            <a:avLst/>
          </a:prstGeom>
          <a:noFill/>
          <a:ln/>
        </p:spPr>
      </p:pic>
      <p:pic>
        <p:nvPicPr>
          <p:cNvPr id="5" name="Picture 3" descr="JejuHE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49782" y="-13856"/>
            <a:ext cx="5029200" cy="687185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157564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/>
              <a:t>SMOOTH MUSCLE </a:t>
            </a:r>
            <a:r>
              <a:rPr lang="en-US" sz="3200" dirty="0" smtClean="0"/>
              <a:t>(CROSS-SECTION)</a:t>
            </a:r>
          </a:p>
          <a:p>
            <a:pPr algn="ctr">
              <a:lnSpc>
                <a:spcPct val="100000"/>
              </a:lnSpc>
            </a:pPr>
            <a:endParaRPr lang="en-US" sz="3200" dirty="0"/>
          </a:p>
          <a:p>
            <a:pPr algn="ctr">
              <a:lnSpc>
                <a:spcPct val="100000"/>
              </a:lnSpc>
            </a:pPr>
            <a:r>
              <a:rPr lang="en-US" sz="2400" dirty="0" smtClean="0"/>
              <a:t>(HIGH MAGNIFICATION)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0"/>
            <a:ext cx="8742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377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02a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l="88119"/>
          <a:stretch/>
        </p:blipFill>
        <p:spPr bwMode="auto">
          <a:xfrm flipH="1">
            <a:off x="-2" y="0"/>
            <a:ext cx="12192001" cy="6858000"/>
          </a:xfrm>
          <a:prstGeom prst="rect">
            <a:avLst/>
          </a:prstGeom>
          <a:noFill/>
        </p:spPr>
      </p:pic>
      <p:pic>
        <p:nvPicPr>
          <p:cNvPr id="2" name="Picture 5" descr="m02a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r="15598" b="5212"/>
          <a:stretch/>
        </p:blipFill>
        <p:spPr bwMode="auto">
          <a:xfrm>
            <a:off x="242454" y="1510145"/>
            <a:ext cx="9912928" cy="5347855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302328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dirty="0" smtClean="0"/>
              <a:t>SMOOTH MUSCLE (CROSS-SECTION)</a:t>
            </a:r>
          </a:p>
        </p:txBody>
      </p:sp>
    </p:spTree>
    <p:extLst>
      <p:ext uri="{BB962C8B-B14F-4D97-AF65-F5344CB8AC3E}">
        <p14:creationId xmlns:p14="http://schemas.microsoft.com/office/powerpoint/2010/main" val="2154933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6" y="0"/>
            <a:ext cx="1043247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>
                <a:solidFill>
                  <a:schemeClr val="bg1"/>
                </a:solidFill>
              </a:rPr>
              <a:t>CARDIAC MUSCLE </a:t>
            </a:r>
            <a:r>
              <a:rPr lang="en-US" sz="3200" dirty="0" smtClean="0">
                <a:solidFill>
                  <a:schemeClr val="bg1"/>
                </a:solidFill>
              </a:rPr>
              <a:t>(LONGITUDINAL CROSS-SECTION)</a:t>
            </a:r>
          </a:p>
          <a:p>
            <a:pPr algn="ctr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(LOW MAGNIFICATION)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517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>
                <a:solidFill>
                  <a:schemeClr val="bg1"/>
                </a:solidFill>
              </a:rPr>
              <a:t>CARDIAC MUSCLE </a:t>
            </a:r>
            <a:r>
              <a:rPr lang="en-US" sz="3200" dirty="0" smtClean="0">
                <a:solidFill>
                  <a:schemeClr val="bg1"/>
                </a:solidFill>
              </a:rPr>
              <a:t>(PURKINJE CELLS)</a:t>
            </a:r>
          </a:p>
          <a:p>
            <a:pPr algn="ctr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(LOW MAGNIFICATION)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0"/>
            <a:ext cx="8742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49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" t="1388" r="152" b="23611"/>
          <a:stretch/>
        </p:blipFill>
        <p:spPr>
          <a:xfrm>
            <a:off x="1302326" y="0"/>
            <a:ext cx="1088967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/>
              <a:t>SKELETAL MUSCLE </a:t>
            </a:r>
            <a:r>
              <a:rPr lang="en-US" sz="3200" dirty="0" smtClean="0"/>
              <a:t>(LONGITUDINAL CROSS-SECTION)</a:t>
            </a:r>
          </a:p>
          <a:p>
            <a:pPr algn="ctr">
              <a:lnSpc>
                <a:spcPct val="100000"/>
              </a:lnSpc>
            </a:pPr>
            <a:endParaRPr lang="en-US" sz="3200" dirty="0"/>
          </a:p>
          <a:p>
            <a:pPr algn="ctr">
              <a:lnSpc>
                <a:spcPct val="100000"/>
              </a:lnSpc>
            </a:pPr>
            <a:r>
              <a:rPr lang="en-US" sz="2400" dirty="0" smtClean="0"/>
              <a:t>(LOW MAGNIFICATION)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3023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0"/>
            <a:ext cx="8742218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/>
              <a:t>SKELETAL MUSCLE </a:t>
            </a:r>
            <a:r>
              <a:rPr lang="en-US" sz="3200" dirty="0" smtClean="0"/>
              <a:t>(LONGITUDINAL CROSS-SECTION)</a:t>
            </a:r>
          </a:p>
          <a:p>
            <a:pPr algn="ctr">
              <a:lnSpc>
                <a:spcPct val="100000"/>
              </a:lnSpc>
            </a:pPr>
            <a:endParaRPr lang="en-US" sz="3200" dirty="0"/>
          </a:p>
          <a:p>
            <a:pPr algn="ctr">
              <a:lnSpc>
                <a:spcPct val="100000"/>
              </a:lnSpc>
            </a:pPr>
            <a:r>
              <a:rPr lang="en-US" sz="2400" dirty="0" smtClean="0"/>
              <a:t>(HIGH MAGNIFICATION)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56545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424" r="17779"/>
          <a:stretch/>
        </p:blipFill>
        <p:spPr>
          <a:xfrm>
            <a:off x="3449782" y="-1"/>
            <a:ext cx="8742218" cy="68580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/>
              <a:t>SKELETAL MUSCLE </a:t>
            </a:r>
            <a:r>
              <a:rPr lang="en-US" sz="3200" dirty="0" smtClean="0"/>
              <a:t>(LONGITUDINAL CROSS-SECTION)</a:t>
            </a:r>
          </a:p>
          <a:p>
            <a:pPr algn="ctr">
              <a:lnSpc>
                <a:spcPct val="100000"/>
              </a:lnSpc>
            </a:pPr>
            <a:endParaRPr lang="en-US" sz="3200" dirty="0"/>
          </a:p>
          <a:p>
            <a:pPr algn="ctr">
              <a:lnSpc>
                <a:spcPct val="100000"/>
              </a:lnSpc>
            </a:pPr>
            <a:r>
              <a:rPr lang="en-US" sz="2400" dirty="0" smtClean="0"/>
              <a:t>(HIGH MAGNIFICATION)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23876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-2"/>
            <a:ext cx="874221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0"/>
            <a:ext cx="8742218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/>
              <a:t>SKELETAL MUSCLE </a:t>
            </a:r>
            <a:r>
              <a:rPr lang="en-US" sz="3200" dirty="0" smtClean="0"/>
              <a:t>(LONGITUDINAL CROSS-SECTION)</a:t>
            </a:r>
          </a:p>
          <a:p>
            <a:pPr algn="ctr">
              <a:lnSpc>
                <a:spcPct val="100000"/>
              </a:lnSpc>
            </a:pPr>
            <a:endParaRPr lang="en-US" sz="2400" dirty="0"/>
          </a:p>
          <a:p>
            <a:pPr algn="ctr">
              <a:lnSpc>
                <a:spcPct val="100000"/>
              </a:lnSpc>
            </a:pPr>
            <a:r>
              <a:rPr lang="en-US" sz="2000" dirty="0" smtClean="0"/>
              <a:t>(ELECTRON MAGNIFICATION)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022542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2" b="2567"/>
          <a:stretch/>
        </p:blipFill>
        <p:spPr>
          <a:xfrm>
            <a:off x="3449782" y="0"/>
            <a:ext cx="8742218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/>
              <a:t>SKELETAL MUSCLE </a:t>
            </a:r>
            <a:r>
              <a:rPr lang="en-US" sz="3200" dirty="0" smtClean="0"/>
              <a:t>(LONGITUDINAL CROSS-SECTION)</a:t>
            </a:r>
          </a:p>
          <a:p>
            <a:pPr algn="ctr">
              <a:lnSpc>
                <a:spcPct val="100000"/>
              </a:lnSpc>
            </a:pPr>
            <a:endParaRPr lang="en-US" sz="4000" dirty="0"/>
          </a:p>
          <a:p>
            <a:pPr algn="ctr">
              <a:lnSpc>
                <a:spcPct val="100000"/>
              </a:lnSpc>
            </a:pPr>
            <a:r>
              <a:rPr lang="en-US" sz="3200" dirty="0" smtClean="0"/>
              <a:t>(ILLUSTRATION)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649191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0" b="4270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29987" y="114299"/>
            <a:ext cx="6878782" cy="6743701"/>
          </a:xfrm>
          <a:prstGeom prst="rect">
            <a:avLst/>
          </a:prstGeom>
          <a:noFill/>
          <a:ln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/>
              <a:t>SKELETAL MUSCLE </a:t>
            </a:r>
            <a:r>
              <a:rPr lang="en-US" sz="3200" dirty="0" smtClean="0"/>
              <a:t>(LONGITUDINAL CROSS-SECTION)</a:t>
            </a:r>
          </a:p>
          <a:p>
            <a:pPr algn="ctr">
              <a:lnSpc>
                <a:spcPct val="100000"/>
              </a:lnSpc>
            </a:pPr>
            <a:endParaRPr lang="en-US" sz="4000" dirty="0"/>
          </a:p>
          <a:p>
            <a:pPr algn="ctr">
              <a:lnSpc>
                <a:spcPct val="100000"/>
              </a:lnSpc>
            </a:pPr>
            <a:r>
              <a:rPr lang="en-US" sz="3200" dirty="0" smtClean="0"/>
              <a:t>(ILLUSTRATION)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831975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/>
              <a:t>SKELETAL MUSCLE </a:t>
            </a:r>
            <a:r>
              <a:rPr lang="en-US" sz="3200" dirty="0" smtClean="0"/>
              <a:t>(VERTICAL CROSS-SECTION)</a:t>
            </a:r>
          </a:p>
          <a:p>
            <a:pPr algn="ctr">
              <a:lnSpc>
                <a:spcPct val="100000"/>
              </a:lnSpc>
            </a:pPr>
            <a:endParaRPr lang="en-US" sz="3200" dirty="0"/>
          </a:p>
          <a:p>
            <a:pPr algn="ctr">
              <a:lnSpc>
                <a:spcPct val="100000"/>
              </a:lnSpc>
            </a:pPr>
            <a:r>
              <a:rPr lang="en-US" sz="2400" dirty="0" smtClean="0"/>
              <a:t>(LOW MAGNIFICATION)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5"/>
          <a:stretch/>
        </p:blipFill>
        <p:spPr>
          <a:xfrm>
            <a:off x="3449782" y="-1"/>
            <a:ext cx="87422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322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3449782" cy="6858001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 smtClean="0"/>
              <a:t>SKELETAL MUSCLE </a:t>
            </a:r>
            <a:r>
              <a:rPr lang="en-US" sz="3200" dirty="0" smtClean="0"/>
              <a:t>(LONGITUDINAL VS VERTICAL CROSS-SECTION)</a:t>
            </a:r>
          </a:p>
          <a:p>
            <a:pPr algn="ctr">
              <a:lnSpc>
                <a:spcPct val="100000"/>
              </a:lnSpc>
            </a:pPr>
            <a:endParaRPr lang="en-US" sz="3200" dirty="0"/>
          </a:p>
          <a:p>
            <a:pPr algn="ctr">
              <a:lnSpc>
                <a:spcPct val="100000"/>
              </a:lnSpc>
            </a:pPr>
            <a:r>
              <a:rPr lang="en-US" sz="2400" dirty="0" smtClean="0"/>
              <a:t>(LOW MAGNIFICATION)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-1"/>
            <a:ext cx="8742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39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374</TotalTime>
  <Words>135</Words>
  <Application>Microsoft Office PowerPoint</Application>
  <PresentationFormat>Custom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Berlin</vt:lpstr>
      <vt:lpstr>MUSCLE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</dc:title>
  <dc:creator>Mika Kresna</dc:creator>
  <cp:lastModifiedBy>umy</cp:lastModifiedBy>
  <cp:revision>16</cp:revision>
  <dcterms:created xsi:type="dcterms:W3CDTF">2015-10-28T14:52:52Z</dcterms:created>
  <dcterms:modified xsi:type="dcterms:W3CDTF">2020-11-10T01:35:54Z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1363601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