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472" r:id="rId2"/>
    <p:sldId id="610" r:id="rId3"/>
    <p:sldId id="619" r:id="rId4"/>
    <p:sldId id="622" r:id="rId5"/>
    <p:sldId id="623" r:id="rId6"/>
    <p:sldId id="624" r:id="rId7"/>
    <p:sldId id="627" r:id="rId8"/>
    <p:sldId id="630" r:id="rId9"/>
    <p:sldId id="631" r:id="rId10"/>
    <p:sldId id="633" r:id="rId11"/>
    <p:sldId id="634" r:id="rId12"/>
    <p:sldId id="637" r:id="rId13"/>
    <p:sldId id="625" r:id="rId14"/>
    <p:sldId id="636" r:id="rId15"/>
    <p:sldId id="638" r:id="rId16"/>
    <p:sldId id="635" r:id="rId17"/>
    <p:sldId id="612" r:id="rId18"/>
    <p:sldId id="613" r:id="rId19"/>
    <p:sldId id="620" r:id="rId20"/>
    <p:sldId id="639" r:id="rId21"/>
    <p:sldId id="640" r:id="rId22"/>
    <p:sldId id="641" r:id="rId23"/>
    <p:sldId id="642" r:id="rId24"/>
    <p:sldId id="643" r:id="rId25"/>
    <p:sldId id="644" r:id="rId26"/>
    <p:sldId id="645" r:id="rId27"/>
    <p:sldId id="647" r:id="rId28"/>
    <p:sldId id="646" r:id="rId29"/>
    <p:sldId id="648" r:id="rId30"/>
    <p:sldId id="649" r:id="rId31"/>
    <p:sldId id="615" r:id="rId32"/>
    <p:sldId id="621" r:id="rId33"/>
    <p:sldId id="653" r:id="rId34"/>
    <p:sldId id="650" r:id="rId35"/>
    <p:sldId id="651" r:id="rId36"/>
    <p:sldId id="652" r:id="rId37"/>
    <p:sldId id="654" r:id="rId38"/>
    <p:sldId id="666" r:id="rId39"/>
    <p:sldId id="667" r:id="rId40"/>
    <p:sldId id="673" r:id="rId41"/>
    <p:sldId id="674" r:id="rId42"/>
    <p:sldId id="668" r:id="rId43"/>
    <p:sldId id="669" r:id="rId44"/>
    <p:sldId id="655" r:id="rId45"/>
    <p:sldId id="670" r:id="rId46"/>
    <p:sldId id="672" r:id="rId47"/>
    <p:sldId id="671" r:id="rId48"/>
    <p:sldId id="656" r:id="rId49"/>
    <p:sldId id="657" r:id="rId50"/>
    <p:sldId id="658" r:id="rId51"/>
    <p:sldId id="659" r:id="rId52"/>
    <p:sldId id="660" r:id="rId53"/>
    <p:sldId id="661" r:id="rId54"/>
    <p:sldId id="662" r:id="rId55"/>
    <p:sldId id="663" r:id="rId56"/>
    <p:sldId id="664" r:id="rId57"/>
    <p:sldId id="665" r:id="rId58"/>
    <p:sldId id="617" r:id="rId59"/>
  </p:sldIdLst>
  <p:sldSz cx="9144000" cy="6858000" type="screen4x3"/>
  <p:notesSz cx="9947275" cy="6858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CB"/>
    <a:srgbClr val="004028"/>
    <a:srgbClr val="FFFFC9"/>
    <a:srgbClr val="FFFF97"/>
    <a:srgbClr val="A9A00B"/>
    <a:srgbClr val="FFFD13"/>
    <a:srgbClr val="ACA40B"/>
    <a:srgbClr val="FFFB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660"/>
  </p:normalViewPr>
  <p:slideViewPr>
    <p:cSldViewPr>
      <p:cViewPr varScale="1">
        <p:scale>
          <a:sx n="65" d="100"/>
          <a:sy n="65" d="100"/>
        </p:scale>
        <p:origin x="115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7A3E7-DA72-4CA0-92C3-81E010678AB5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BCF3A-1F03-4E74-B196-5ECF99BFFA7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8776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4487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4A89D-E902-4094-86E9-BDDAEE2A4C73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9138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F84F0-5900-456A-91B5-939E23E8C30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281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77C6-B294-44D1-BCEE-AD0BC7DBC349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DEB9-DED5-4E67-B5D4-5AD6C2A939A3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261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77C6-B294-44D1-BCEE-AD0BC7DBC349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DEB9-DED5-4E67-B5D4-5AD6C2A939A3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962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77C6-B294-44D1-BCEE-AD0BC7DBC349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DEB9-DED5-4E67-B5D4-5AD6C2A939A3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9347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77C6-B294-44D1-BCEE-AD0BC7DBC349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DEB9-DED5-4E67-B5D4-5AD6C2A939A3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071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77C6-B294-44D1-BCEE-AD0BC7DBC349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DEB9-DED5-4E67-B5D4-5AD6C2A939A3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221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77C6-B294-44D1-BCEE-AD0BC7DBC349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DEB9-DED5-4E67-B5D4-5AD6C2A939A3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8654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77C6-B294-44D1-BCEE-AD0BC7DBC349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DEB9-DED5-4E67-B5D4-5AD6C2A939A3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94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77C6-B294-44D1-BCEE-AD0BC7DBC349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DEB9-DED5-4E67-B5D4-5AD6C2A939A3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230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77C6-B294-44D1-BCEE-AD0BC7DBC349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DEB9-DED5-4E67-B5D4-5AD6C2A939A3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9036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77C6-B294-44D1-BCEE-AD0BC7DBC349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DEB9-DED5-4E67-B5D4-5AD6C2A939A3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0137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77C6-B294-44D1-BCEE-AD0BC7DBC349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DEB9-DED5-4E67-B5D4-5AD6C2A939A3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518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D77C6-B294-44D1-BCEE-AD0BC7DBC349}" type="datetimeFigureOut">
              <a:rPr lang="id-ID" smtClean="0"/>
              <a:pPr/>
              <a:t>15/12/2020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4DEB9-DED5-4E67-B5D4-5AD6C2A939A3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38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2.wdp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video" Target="NULL" TargetMode="External"/><Relationship Id="rId7" Type="http://schemas.microsoft.com/office/2007/relationships/hdphoto" Target="../media/hdphoto2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microsoft.com/office/2007/relationships/media" Target="../media/media2.mp4"/><Relationship Id="rId9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2.wdp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/>
        </p:nvSpPr>
        <p:spPr>
          <a:xfrm rot="5400000">
            <a:off x="-761807" y="1047523"/>
            <a:ext cx="5013178" cy="2918131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19872" y="478401"/>
            <a:ext cx="5469277" cy="37573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4000" b="1" dirty="0">
                <a:solidFill>
                  <a:srgbClr val="A9A00B"/>
                </a:solidFill>
              </a:rPr>
              <a:t>Atherosklerosis, Angina Pektoris, dan Sindrom Koroner Akut</a:t>
            </a:r>
            <a:endParaRPr lang="en-US" sz="4000" b="1" dirty="0">
              <a:solidFill>
                <a:srgbClr val="A9A00B"/>
              </a:solidFill>
            </a:endParaRPr>
          </a:p>
          <a:p>
            <a:endParaRPr lang="id-ID" sz="4000" b="1" dirty="0">
              <a:solidFill>
                <a:srgbClr val="004028"/>
              </a:solidFill>
              <a:cs typeface="Aharoni" pitchFamily="2" charset="-79"/>
            </a:endParaRPr>
          </a:p>
          <a:p>
            <a:r>
              <a:rPr lang="id-ID" sz="4000" b="1" dirty="0">
                <a:solidFill>
                  <a:srgbClr val="004028"/>
                </a:solidFill>
                <a:cs typeface="Aharoni" pitchFamily="2" charset="-79"/>
              </a:rPr>
              <a:t>Atherosklerosis</a:t>
            </a:r>
          </a:p>
        </p:txBody>
      </p:sp>
      <p:pic>
        <p:nvPicPr>
          <p:cNvPr id="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3" y="116632"/>
            <a:ext cx="1544633" cy="150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8264" y="1665382"/>
            <a:ext cx="2893036" cy="212365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60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UMY</a:t>
            </a:r>
          </a:p>
          <a:p>
            <a:pPr algn="ctr"/>
            <a:r>
              <a:rPr lang="id-ID" sz="2400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Universitas</a:t>
            </a:r>
          </a:p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Muhammadiyah</a:t>
            </a:r>
          </a:p>
          <a:p>
            <a:pPr algn="ctr"/>
            <a:r>
              <a:rPr lang="id-ID" sz="2400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Yogyakarta</a:t>
            </a:r>
            <a:endParaRPr lang="en-US" sz="24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ectangle 16"/>
          <p:cNvSpPr/>
          <p:nvPr/>
        </p:nvSpPr>
        <p:spPr>
          <a:xfrm>
            <a:off x="-19036" y="5622339"/>
            <a:ext cx="916303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" panose="02060603020205020403" pitchFamily="18" charset="0"/>
                <a:ea typeface="FangSong" panose="02010609060101010101" pitchFamily="49" charset="-122"/>
                <a:cs typeface="Aharoni" panose="02010803020104030203" pitchFamily="2" charset="-79"/>
              </a:rPr>
              <a:t>Fakultas Kedokteran dan Ilmu Kesehatan</a:t>
            </a:r>
          </a:p>
          <a:p>
            <a:pPr algn="ctr"/>
            <a:r>
              <a:rPr lang="id-ID" sz="2400" cap="none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" panose="02060603020205020403" pitchFamily="18" charset="0"/>
                <a:ea typeface="FangSong" panose="02010609060101010101" pitchFamily="49" charset="-122"/>
                <a:cs typeface="Aharoni" panose="02010803020104030203" pitchFamily="2" charset="-79"/>
              </a:rPr>
              <a:t>Departemen Kardiologi dan Kedokteran Vaskular</a:t>
            </a:r>
            <a:endParaRPr lang="en-US" sz="10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Rockwell" panose="02060603020205020403" pitchFamily="18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9872" y="4698203"/>
            <a:ext cx="546927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400" b="1" dirty="0">
                <a:solidFill>
                  <a:srgbClr val="004028"/>
                </a:solidFill>
                <a:cs typeface="Aharoni" pitchFamily="2" charset="-79"/>
              </a:rPr>
              <a:t>Oleh: dr. Gagah Buana Putra</a:t>
            </a:r>
            <a:endParaRPr lang="en-US" sz="2400" b="1" dirty="0">
              <a:solidFill>
                <a:srgbClr val="004028"/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https://watchlearnlive.heart.org/media/athero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36" y="1227120"/>
            <a:ext cx="9163036" cy="51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Patogenesis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7158" y="1251337"/>
            <a:ext cx="767122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Font typeface="+mj-lt"/>
              <a:buAutoNum type="arabicPeriod" startAt="2"/>
            </a:pPr>
            <a:r>
              <a:rPr lang="id-ID" sz="2800" b="1" dirty="0"/>
              <a:t>Fatty Streak Formation</a:t>
            </a:r>
          </a:p>
        </p:txBody>
      </p:sp>
      <p:pic>
        <p:nvPicPr>
          <p:cNvPr id="22" name="Picture 4" descr="http://sphweb.bumc.bu.edu/otlt/MPH-Modules/PH/PH709_Heart/Early-Atherogenes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30" y="1930788"/>
            <a:ext cx="7294635" cy="45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attyStreak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24" y="1920499"/>
            <a:ext cx="7668254" cy="460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 rot="20817713">
            <a:off x="3648117" y="2947657"/>
            <a:ext cx="128900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inflamation</a:t>
            </a:r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3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Patogenesis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7158" y="972435"/>
            <a:ext cx="76712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Font typeface="+mj-lt"/>
              <a:buAutoNum type="arabicPeriod" startAt="3"/>
            </a:pPr>
            <a:r>
              <a:rPr lang="id-ID" sz="2800" b="1" dirty="0"/>
              <a:t>Plaque Evolution (Stable / Unstable)</a:t>
            </a:r>
          </a:p>
          <a:p>
            <a:pPr marL="971550" lvl="1" indent="-5143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d-ID" sz="28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d-ID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563" t="26190" r="12988" b="7979"/>
          <a:stretch/>
        </p:blipFill>
        <p:spPr>
          <a:xfrm>
            <a:off x="88140" y="1735788"/>
            <a:ext cx="8969512" cy="45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2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Therapeutic Lifestyle Changes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ATP III guidelines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  <a:p>
            <a:pPr marL="457200" indent="-45720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TLC Diet</a:t>
            </a:r>
          </a:p>
          <a:p>
            <a:pPr lvl="1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Saturated fat &lt;7% of calories, cholesterol &lt;200mg/day</a:t>
            </a:r>
          </a:p>
          <a:p>
            <a:pPr lvl="1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dirty="0">
                <a:solidFill>
                  <a:srgbClr val="004028"/>
                </a:solidFill>
                <a:latin typeface="Calibri" panose="020F0502020204030204" pitchFamily="34" charset="0"/>
              </a:rPr>
              <a:t>↑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viscous fiber (10-25 g/day) &amp; plant sterols (2g/day)</a:t>
            </a:r>
          </a:p>
          <a:p>
            <a:pPr marL="457200" indent="-45720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Manajemen berat badan (Sindrom Metabolik)</a:t>
            </a:r>
          </a:p>
          <a:p>
            <a:pPr marL="457200" indent="-45720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Meningkatkan aktifitas fisik</a:t>
            </a:r>
          </a:p>
        </p:txBody>
      </p:sp>
    </p:spTree>
    <p:extLst>
      <p:ext uri="{BB962C8B-B14F-4D97-AF65-F5344CB8AC3E}">
        <p14:creationId xmlns:p14="http://schemas.microsoft.com/office/powerpoint/2010/main" val="54684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Therapeutic Lifestyle Changes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ATP III guidelines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601338"/>
              </p:ext>
            </p:extLst>
          </p:nvPr>
        </p:nvGraphicFramePr>
        <p:xfrm>
          <a:off x="309715" y="1744021"/>
          <a:ext cx="8528145" cy="28643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42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2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2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6092">
                <a:tc>
                  <a:txBody>
                    <a:bodyPr/>
                    <a:lstStyle/>
                    <a:p>
                      <a:r>
                        <a:rPr lang="id-ID" sz="2400" dirty="0"/>
                        <a:t>DRUG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DOSE mg/day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LDL</a:t>
                      </a:r>
                      <a:r>
                        <a:rPr lang="id-ID" sz="2400" baseline="0" dirty="0"/>
                        <a:t> Reduction %</a:t>
                      </a:r>
                      <a:endParaRPr lang="id-ID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092">
                <a:tc>
                  <a:txBody>
                    <a:bodyPr/>
                    <a:lstStyle/>
                    <a:p>
                      <a:r>
                        <a:rPr lang="id-ID" sz="2400" dirty="0"/>
                        <a:t>Simvastatin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20-40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35-41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092">
                <a:tc>
                  <a:txBody>
                    <a:bodyPr/>
                    <a:lstStyle/>
                    <a:p>
                      <a:r>
                        <a:rPr lang="id-ID" sz="2400" dirty="0"/>
                        <a:t>Atorvastatin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092">
                <a:tc>
                  <a:txBody>
                    <a:bodyPr/>
                    <a:lstStyle/>
                    <a:p>
                      <a:r>
                        <a:rPr lang="id-ID" sz="2400" dirty="0"/>
                        <a:t>Rosuvastatin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5-10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39-45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765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Therapeutic Lifestyle Changes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ATP III guidelines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775" t="35993" r="31101" b="14984"/>
          <a:stretch/>
        </p:blipFill>
        <p:spPr>
          <a:xfrm>
            <a:off x="267754" y="1722925"/>
            <a:ext cx="8570107" cy="428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Therapeutic Lifestyle Changes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ATP III guidelines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9342" t="9055" r="31283" b="6906"/>
          <a:stretch/>
        </p:blipFill>
        <p:spPr>
          <a:xfrm>
            <a:off x="312567" y="1628800"/>
            <a:ext cx="8525293" cy="1023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00035 -0.7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Therapeutic Lifestyle Changes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ATP III guidelines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015483"/>
              </p:ext>
            </p:extLst>
          </p:nvPr>
        </p:nvGraphicFramePr>
        <p:xfrm>
          <a:off x="309716" y="1727797"/>
          <a:ext cx="8528151" cy="45648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42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3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0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16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8371">
                <a:tc>
                  <a:txBody>
                    <a:bodyPr/>
                    <a:lstStyle/>
                    <a:p>
                      <a:r>
                        <a:rPr lang="id-ID" sz="2400" dirty="0"/>
                        <a:t>Risk Category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LDL Goal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LDL to Initiate TLC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LDL to consider drug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8371">
                <a:tc>
                  <a:txBody>
                    <a:bodyPr/>
                    <a:lstStyle/>
                    <a:p>
                      <a:r>
                        <a:rPr lang="id-ID" sz="2000" b="1" dirty="0"/>
                        <a:t>Very High </a:t>
                      </a:r>
                      <a:r>
                        <a:rPr lang="id-ID" sz="2000" dirty="0"/>
                        <a:t>(ACS, or CHD w/</a:t>
                      </a:r>
                      <a:r>
                        <a:rPr lang="id-ID" sz="2000" baseline="0" dirty="0"/>
                        <a:t> DM, or mult Coronary RF)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&lt;70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id-ID" sz="2400" u="sng" dirty="0"/>
                        <a:t>&gt;</a:t>
                      </a:r>
                      <a:r>
                        <a:rPr lang="id-ID" sz="2400" u="none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u="sng"/>
                        <a:t>&gt;</a:t>
                      </a:r>
                      <a:r>
                        <a:rPr lang="id-ID" sz="2400" u="none"/>
                        <a:t>70</a:t>
                      </a:r>
                      <a:endParaRPr lang="id-ID" sz="2400" u="sng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371">
                <a:tc>
                  <a:txBody>
                    <a:bodyPr/>
                    <a:lstStyle/>
                    <a:p>
                      <a:r>
                        <a:rPr lang="id-ID" sz="2000" b="1" dirty="0"/>
                        <a:t>High </a:t>
                      </a:r>
                      <a:r>
                        <a:rPr lang="id-ID" sz="2000" b="0" dirty="0"/>
                        <a:t>(CHD or CHD risk for 10 y. &gt;20% if LDL &lt; 100)</a:t>
                      </a:r>
                      <a:endParaRPr lang="id-ID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&lt;100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id-ID" sz="2400" u="sng" dirty="0"/>
                        <a:t>&gt;</a:t>
                      </a:r>
                      <a:r>
                        <a:rPr lang="id-ID" sz="2400" u="none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u="sng" dirty="0"/>
                        <a:t>&gt;</a:t>
                      </a:r>
                      <a:r>
                        <a:rPr lang="id-ID" sz="2400" u="none" dirty="0"/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8371">
                <a:tc>
                  <a:txBody>
                    <a:bodyPr/>
                    <a:lstStyle/>
                    <a:p>
                      <a:r>
                        <a:rPr lang="id-ID" sz="2000" b="1" dirty="0"/>
                        <a:t>Mod High </a:t>
                      </a:r>
                      <a:r>
                        <a:rPr lang="id-ID" sz="2000" b="0" dirty="0"/>
                        <a:t>(2+ Coronary RF &amp; CHD risk for 10 y. 10-20%) </a:t>
                      </a:r>
                      <a:endParaRPr lang="id-ID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&lt;100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id-ID" sz="2400" u="sng" dirty="0"/>
                        <a:t>&gt;</a:t>
                      </a:r>
                      <a:r>
                        <a:rPr lang="id-ID" sz="2400" u="none" dirty="0"/>
                        <a:t>130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u="sng" dirty="0"/>
                        <a:t>&gt;</a:t>
                      </a:r>
                      <a:r>
                        <a:rPr lang="id-ID" sz="2400" u="none" dirty="0"/>
                        <a:t>130</a:t>
                      </a:r>
                      <a:endParaRPr lang="id-ID" sz="2400" u="sng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371">
                <a:tc>
                  <a:txBody>
                    <a:bodyPr/>
                    <a:lstStyle/>
                    <a:p>
                      <a:r>
                        <a:rPr lang="id-ID" sz="2000" b="1" dirty="0"/>
                        <a:t>Moderate </a:t>
                      </a:r>
                      <a:r>
                        <a:rPr lang="id-ID" sz="2000" b="0" dirty="0"/>
                        <a:t>(2+</a:t>
                      </a:r>
                      <a:r>
                        <a:rPr lang="id-ID" sz="2000" b="0" baseline="0" dirty="0"/>
                        <a:t> Coronary RF &amp; CHD risk for 10 y. &lt;10%)</a:t>
                      </a:r>
                      <a:endParaRPr lang="id-ID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&lt;130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id-ID" sz="2400" u="sng" dirty="0"/>
                        <a:t>&gt;</a:t>
                      </a:r>
                      <a:r>
                        <a:rPr lang="id-ID" sz="2400" dirty="0"/>
                        <a:t>130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u="sng" dirty="0"/>
                        <a:t>&gt;</a:t>
                      </a:r>
                      <a:r>
                        <a:rPr lang="id-ID" sz="2400" u="none" dirty="0"/>
                        <a:t>160</a:t>
                      </a:r>
                      <a:endParaRPr lang="id-ID" sz="2400" u="sng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8371">
                <a:tc>
                  <a:txBody>
                    <a:bodyPr/>
                    <a:lstStyle/>
                    <a:p>
                      <a:r>
                        <a:rPr lang="id-ID" sz="2000" b="1" dirty="0"/>
                        <a:t>Low </a:t>
                      </a:r>
                      <a:r>
                        <a:rPr lang="id-ID" sz="2000" b="0" dirty="0"/>
                        <a:t>(0-1 Coronary RF)</a:t>
                      </a:r>
                      <a:endParaRPr lang="id-ID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&lt;160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u="sng" dirty="0"/>
                        <a:t>&gt;</a:t>
                      </a:r>
                      <a:r>
                        <a:rPr lang="id-ID" sz="2400" dirty="0"/>
                        <a:t>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sz="2400" u="sng" dirty="0"/>
                        <a:t>&gt;</a:t>
                      </a:r>
                      <a:r>
                        <a:rPr lang="id-ID" sz="2400" u="none" dirty="0"/>
                        <a:t>190</a:t>
                      </a:r>
                      <a:endParaRPr lang="id-ID" sz="2400" u="sng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6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/>
        </p:nvSpPr>
        <p:spPr>
          <a:xfrm rot="5400000">
            <a:off x="-761807" y="1047523"/>
            <a:ext cx="5013178" cy="2918131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19872" y="478401"/>
            <a:ext cx="5469277" cy="37573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4000" b="1" dirty="0">
                <a:solidFill>
                  <a:srgbClr val="A9A00B"/>
                </a:solidFill>
              </a:rPr>
              <a:t>Atherosklerosis, Angina Pektoris, dan Sindrom Koroner Akut</a:t>
            </a:r>
            <a:endParaRPr lang="en-US" sz="4000" b="1" dirty="0">
              <a:solidFill>
                <a:srgbClr val="A9A00B"/>
              </a:solidFill>
            </a:endParaRPr>
          </a:p>
          <a:p>
            <a:endParaRPr lang="id-ID" sz="4000" b="1" dirty="0">
              <a:solidFill>
                <a:srgbClr val="004028"/>
              </a:solidFill>
              <a:cs typeface="Aharoni" pitchFamily="2" charset="-79"/>
            </a:endParaRPr>
          </a:p>
          <a:p>
            <a:r>
              <a:rPr lang="id-ID" sz="4000" b="1" dirty="0">
                <a:solidFill>
                  <a:srgbClr val="004028"/>
                </a:solidFill>
                <a:cs typeface="Aharoni" pitchFamily="2" charset="-79"/>
              </a:rPr>
              <a:t>Angina Pektoris</a:t>
            </a:r>
          </a:p>
        </p:txBody>
      </p:sp>
      <p:pic>
        <p:nvPicPr>
          <p:cNvPr id="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3" y="116632"/>
            <a:ext cx="1544633" cy="150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8264" y="1665382"/>
            <a:ext cx="2893036" cy="212365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60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UMY</a:t>
            </a:r>
          </a:p>
          <a:p>
            <a:pPr algn="ctr"/>
            <a:r>
              <a:rPr lang="id-ID" sz="2400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Universitas</a:t>
            </a:r>
          </a:p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Muhammadiyah</a:t>
            </a:r>
          </a:p>
          <a:p>
            <a:pPr algn="ctr"/>
            <a:r>
              <a:rPr lang="id-ID" sz="2400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Yogyakarta</a:t>
            </a:r>
            <a:endParaRPr lang="en-US" sz="24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ectangle 16"/>
          <p:cNvSpPr/>
          <p:nvPr/>
        </p:nvSpPr>
        <p:spPr>
          <a:xfrm>
            <a:off x="-19036" y="5622339"/>
            <a:ext cx="916303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" panose="02060603020205020403" pitchFamily="18" charset="0"/>
                <a:ea typeface="FangSong" panose="02010609060101010101" pitchFamily="49" charset="-122"/>
                <a:cs typeface="Aharoni" panose="02010803020104030203" pitchFamily="2" charset="-79"/>
              </a:rPr>
              <a:t>Fakultas Kedokteran dan Ilmu Kesehatan</a:t>
            </a:r>
          </a:p>
          <a:p>
            <a:pPr algn="ctr"/>
            <a:r>
              <a:rPr lang="id-ID" sz="2400" cap="none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" panose="02060603020205020403" pitchFamily="18" charset="0"/>
                <a:ea typeface="FangSong" panose="02010609060101010101" pitchFamily="49" charset="-122"/>
                <a:cs typeface="Aharoni" panose="02010803020104030203" pitchFamily="2" charset="-79"/>
              </a:rPr>
              <a:t>Departemen Kardiologi dan Kedokteran Vaskular</a:t>
            </a:r>
            <a:endParaRPr lang="en-US" sz="10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Rockwell" panose="02060603020205020403" pitchFamily="18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9872" y="4698203"/>
            <a:ext cx="546927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400" b="1" dirty="0">
                <a:solidFill>
                  <a:srgbClr val="004028"/>
                </a:solidFill>
                <a:cs typeface="Aharoni" pitchFamily="2" charset="-79"/>
              </a:rPr>
              <a:t>Oleh: dr. Gagah Buana Putra</a:t>
            </a:r>
            <a:endParaRPr lang="en-US" sz="2400" b="1" dirty="0">
              <a:solidFill>
                <a:srgbClr val="004028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98561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L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atar Belakang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7157" y="972435"/>
            <a:ext cx="84807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dirty="0"/>
              <a:t>Angina </a:t>
            </a:r>
            <a:r>
              <a:rPr lang="id-ID" sz="2800" dirty="0">
                <a:sym typeface="Wingdings" panose="05000000000000000000" pitchFamily="2" charset="2"/>
              </a:rPr>
              <a:t> </a:t>
            </a:r>
            <a:r>
              <a:rPr lang="id-ID" sz="2800" i="1" dirty="0">
                <a:sym typeface="Wingdings" panose="05000000000000000000" pitchFamily="2" charset="2"/>
              </a:rPr>
              <a:t>Angere</a:t>
            </a:r>
            <a:r>
              <a:rPr lang="id-ID" sz="2800" dirty="0">
                <a:sym typeface="Wingdings" panose="05000000000000000000" pitchFamily="2" charset="2"/>
              </a:rPr>
              <a:t> (Latin)  to choke / throtthle</a:t>
            </a:r>
          </a:p>
          <a:p>
            <a:pPr algn="just">
              <a:lnSpc>
                <a:spcPct val="150000"/>
              </a:lnSpc>
            </a:pPr>
            <a:r>
              <a:rPr lang="id-ID" sz="2800" dirty="0">
                <a:sym typeface="Wingdings" panose="05000000000000000000" pitchFamily="2" charset="2"/>
              </a:rPr>
              <a:t>		</a:t>
            </a:r>
            <a:r>
              <a:rPr lang="id-ID" sz="2800" i="1" dirty="0">
                <a:sym typeface="Wingdings" panose="05000000000000000000" pitchFamily="2" charset="2"/>
              </a:rPr>
              <a:t>Ankhone </a:t>
            </a:r>
            <a:r>
              <a:rPr lang="id-ID" sz="2800" dirty="0">
                <a:sym typeface="Wingdings" panose="05000000000000000000" pitchFamily="2" charset="2"/>
              </a:rPr>
              <a:t>(Greek)  a strangling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dirty="0">
                <a:sym typeface="Wingdings" panose="05000000000000000000" pitchFamily="2" charset="2"/>
              </a:rPr>
              <a:t>Pectoris   </a:t>
            </a:r>
            <a:r>
              <a:rPr lang="id-ID" sz="2800" i="1" dirty="0">
                <a:sym typeface="Wingdings" panose="05000000000000000000" pitchFamily="2" charset="2"/>
              </a:rPr>
              <a:t>Pectus </a:t>
            </a:r>
            <a:r>
              <a:rPr lang="id-ID" sz="2800" dirty="0">
                <a:sym typeface="Wingdings" panose="05000000000000000000" pitchFamily="2" charset="2"/>
              </a:rPr>
              <a:t>(Latin)  	chest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dirty="0">
                <a:sym typeface="Wingdings" panose="05000000000000000000" pitchFamily="2" charset="2"/>
              </a:rPr>
              <a:t>Angina Pectoris  Acute constricting pain in the chest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dirty="0">
                <a:sym typeface="Wingdings" panose="05000000000000000000" pitchFamily="2" charset="2"/>
              </a:rPr>
              <a:t>Saat ini, Angina Pectoris lebih tepat disebut rasa tidak nyaman di dada (</a:t>
            </a:r>
            <a:r>
              <a:rPr lang="id-ID" sz="2800" b="1" u="sng" dirty="0">
                <a:sym typeface="Wingdings" panose="05000000000000000000" pitchFamily="2" charset="2"/>
              </a:rPr>
              <a:t>chest discomfort</a:t>
            </a:r>
            <a:r>
              <a:rPr lang="id-ID" sz="2800" u="sng" dirty="0">
                <a:sym typeface="Wingdings" panose="05000000000000000000" pitchFamily="2" charset="2"/>
              </a:rPr>
              <a:t>)</a:t>
            </a:r>
            <a:r>
              <a:rPr lang="id-ID" sz="2800" dirty="0">
                <a:sym typeface="Wingdings" panose="05000000000000000000" pitchFamily="2" charset="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dirty="0">
                <a:sym typeface="Wingdings" panose="05000000000000000000" pitchFamily="2" charset="2"/>
              </a:rPr>
              <a:t>Disebabkan oleh PJK. DD non-kardiak : vaskular, paru, gastrointestinal, infeksi, muskuloskeletal, &amp; psikologis.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23409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P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atofisiologi</a:t>
            </a:r>
          </a:p>
        </p:txBody>
      </p:sp>
      <p:sp>
        <p:nvSpPr>
          <p:cNvPr id="2" name="Rectangle 1"/>
          <p:cNvSpPr/>
          <p:nvPr/>
        </p:nvSpPr>
        <p:spPr>
          <a:xfrm>
            <a:off x="3591039" y="3652583"/>
            <a:ext cx="177324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36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ANGINA</a:t>
            </a:r>
            <a:endParaRPr lang="en-US" sz="36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5575" y="1225137"/>
            <a:ext cx="727280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d-ID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Suplai Oksigen    </a:t>
            </a:r>
            <a:r>
              <a:rPr lang="id-ID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vs</a:t>
            </a:r>
            <a:r>
              <a:rPr lang="id-ID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    Kebutuhan</a:t>
            </a:r>
          </a:p>
          <a:p>
            <a:r>
              <a:rPr lang="id-ID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  </a:t>
            </a:r>
            <a:r>
              <a:rPr lang="id-ID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 </a:t>
            </a:r>
            <a:r>
              <a:rPr lang="id-ID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Jantung			  Oksigen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512" y="3460895"/>
            <a:ext cx="308383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800" b="1" dirty="0">
                <a:ln w="22225">
                  <a:noFill/>
                  <a:prstDash val="solid"/>
                </a:ln>
                <a:sym typeface="Wingdings" panose="05000000000000000000" pitchFamily="2" charset="2"/>
              </a:rPr>
              <a:t> </a:t>
            </a:r>
            <a:r>
              <a:rPr lang="id-ID" sz="2800" b="1" dirty="0">
                <a:ln w="22225">
                  <a:noFill/>
                  <a:prstDash val="solid"/>
                </a:ln>
              </a:rPr>
              <a:t>aliran </a:t>
            </a:r>
          </a:p>
          <a:p>
            <a:pPr algn="ctr"/>
            <a:r>
              <a:rPr lang="id-ID" sz="2800" b="1" dirty="0">
                <a:ln w="22225">
                  <a:noFill/>
                  <a:prstDash val="solid"/>
                </a:ln>
              </a:rPr>
              <a:t>darah koroner</a:t>
            </a:r>
          </a:p>
          <a:p>
            <a:pPr algn="ctr"/>
            <a:endParaRPr lang="id-ID" sz="1200" b="1" dirty="0">
              <a:ln w="22225">
                <a:noFill/>
                <a:prstDash val="solid"/>
              </a:ln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b="1" dirty="0">
                <a:ln w="22225">
                  <a:noFill/>
                  <a:prstDash val="solid"/>
                </a:ln>
                <a:solidFill>
                  <a:srgbClr val="C00000"/>
                </a:solidFill>
              </a:rPr>
              <a:t>Vasospasme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b="1" cap="none" spc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</a:rPr>
              <a:t>Stenosis lumen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b="1" dirty="0">
                <a:ln w="22225">
                  <a:noFill/>
                  <a:prstDash val="solid"/>
                </a:ln>
                <a:solidFill>
                  <a:srgbClr val="C00000"/>
                </a:solidFill>
              </a:rPr>
              <a:t>Thrombosis</a:t>
            </a:r>
            <a:endParaRPr lang="id-ID" sz="2400" b="1" cap="none" spc="0" dirty="0">
              <a:ln w="22225">
                <a:noFill/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18900" y="3479554"/>
            <a:ext cx="3473580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dirty="0">
                <a:ln w="22225">
                  <a:noFill/>
                  <a:prstDash val="solid"/>
                </a:ln>
                <a:sym typeface="Wingdings" panose="05000000000000000000" pitchFamily="2" charset="2"/>
              </a:rPr>
              <a:t> </a:t>
            </a:r>
            <a:r>
              <a:rPr lang="id-ID" sz="2800" b="1" dirty="0">
                <a:ln w="22225">
                  <a:noFill/>
                  <a:prstDash val="solid"/>
                </a:ln>
              </a:rPr>
              <a:t>konsumsi</a:t>
            </a:r>
          </a:p>
          <a:p>
            <a:pPr algn="ctr"/>
            <a:r>
              <a:rPr lang="id-ID" sz="2800" b="1" cap="none" spc="0" dirty="0">
                <a:ln w="22225">
                  <a:noFill/>
                  <a:prstDash val="solid"/>
                </a:ln>
                <a:effectLst/>
              </a:rPr>
              <a:t>Oksigen</a:t>
            </a:r>
          </a:p>
          <a:p>
            <a:pPr algn="ctr"/>
            <a:endParaRPr lang="id-ID" sz="1200" b="1" dirty="0">
              <a:ln w="22225">
                <a:noFill/>
                <a:prstDash val="solid"/>
              </a:ln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b="1" dirty="0">
                <a:ln w="22225">
                  <a:noFill/>
                  <a:prstDash val="solid"/>
                </a:ln>
                <a:solidFill>
                  <a:srgbClr val="C00000"/>
                </a:solidFill>
                <a:sym typeface="Wingdings" panose="05000000000000000000" pitchFamily="2" charset="2"/>
              </a:rPr>
              <a:t> </a:t>
            </a:r>
            <a:r>
              <a:rPr lang="id-ID" sz="2400" b="1" dirty="0">
                <a:ln w="22225">
                  <a:noFill/>
                  <a:prstDash val="solid"/>
                </a:ln>
                <a:solidFill>
                  <a:srgbClr val="C00000"/>
                </a:solidFill>
              </a:rPr>
              <a:t>laju denyut jantung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b="1" dirty="0">
                <a:ln w="22225">
                  <a:noFill/>
                  <a:prstDash val="solid"/>
                </a:ln>
                <a:solidFill>
                  <a:srgbClr val="C00000"/>
                </a:solidFill>
                <a:sym typeface="Wingdings" panose="05000000000000000000" pitchFamily="2" charset="2"/>
              </a:rPr>
              <a:t> </a:t>
            </a:r>
            <a:r>
              <a:rPr lang="id-ID" sz="2400" b="1" dirty="0">
                <a:ln w="22225">
                  <a:noFill/>
                  <a:prstDash val="solid"/>
                </a:ln>
                <a:solidFill>
                  <a:srgbClr val="C00000"/>
                </a:solidFill>
              </a:rPr>
              <a:t>k</a:t>
            </a:r>
            <a:r>
              <a:rPr lang="id-ID" sz="2400" b="1" cap="none" spc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</a:rPr>
              <a:t>ontraksi jantung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b="1" dirty="0">
                <a:ln w="22225">
                  <a:noFill/>
                  <a:prstDash val="solid"/>
                </a:ln>
                <a:solidFill>
                  <a:srgbClr val="C00000"/>
                </a:solidFill>
                <a:sym typeface="Wingdings" panose="05000000000000000000" pitchFamily="2" charset="2"/>
              </a:rPr>
              <a:t> </a:t>
            </a:r>
            <a:r>
              <a:rPr lang="id-ID" sz="2400" b="1" dirty="0">
                <a:ln w="22225">
                  <a:noFill/>
                  <a:prstDash val="solid"/>
                </a:ln>
                <a:solidFill>
                  <a:srgbClr val="C00000"/>
                </a:solidFill>
              </a:rPr>
              <a:t>tekanan darah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b="1" dirty="0">
                <a:ln w="22225">
                  <a:noFill/>
                  <a:prstDash val="solid"/>
                </a:ln>
                <a:solidFill>
                  <a:srgbClr val="C00000"/>
                </a:solidFill>
                <a:sym typeface="Wingdings" panose="05000000000000000000" pitchFamily="2" charset="2"/>
              </a:rPr>
              <a:t> </a:t>
            </a:r>
            <a:r>
              <a:rPr lang="id-ID" sz="2400" b="1" dirty="0">
                <a:ln w="22225">
                  <a:noFill/>
                  <a:prstDash val="solid"/>
                </a:ln>
                <a:solidFill>
                  <a:srgbClr val="C00000"/>
                </a:solidFill>
              </a:rPr>
              <a:t>after load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b="1" dirty="0">
                <a:ln w="22225">
                  <a:noFill/>
                  <a:prstDash val="solid"/>
                </a:ln>
                <a:solidFill>
                  <a:srgbClr val="C00000"/>
                </a:solidFill>
                <a:sym typeface="Wingdings" panose="05000000000000000000" pitchFamily="2" charset="2"/>
              </a:rPr>
              <a:t> </a:t>
            </a:r>
            <a:r>
              <a:rPr lang="id-ID" sz="2400" b="1" dirty="0">
                <a:ln w="22225">
                  <a:noFill/>
                  <a:prstDash val="solid"/>
                </a:ln>
                <a:solidFill>
                  <a:srgbClr val="C00000"/>
                </a:solidFill>
              </a:rPr>
              <a:t>pre load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987824" y="3736440"/>
            <a:ext cx="428297" cy="477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ight Arrow 22"/>
          <p:cNvSpPr/>
          <p:nvPr/>
        </p:nvSpPr>
        <p:spPr>
          <a:xfrm flipH="1">
            <a:off x="5514444" y="3736440"/>
            <a:ext cx="427415" cy="477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3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3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L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atar Belakang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287" t="16654" r="11414" b="14983"/>
          <a:stretch/>
        </p:blipFill>
        <p:spPr>
          <a:xfrm>
            <a:off x="107832" y="1660094"/>
            <a:ext cx="3222166" cy="1897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3557915"/>
            <a:ext cx="33171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2400" b="1" u="sng" dirty="0"/>
              <a:t>Pada Tahun 2014</a:t>
            </a:r>
          </a:p>
          <a:p>
            <a:pPr algn="ctr">
              <a:lnSpc>
                <a:spcPct val="150000"/>
              </a:lnSpc>
            </a:pPr>
            <a:r>
              <a:rPr lang="id-ID" sz="2000" dirty="0"/>
              <a:t>Populasi </a:t>
            </a:r>
            <a:r>
              <a:rPr lang="id-ID" sz="2000" b="1" dirty="0"/>
              <a:t>255.741.973</a:t>
            </a:r>
            <a:r>
              <a:rPr lang="id-ID" sz="2000" dirty="0"/>
              <a:t> jiwa</a:t>
            </a:r>
          </a:p>
          <a:p>
            <a:pPr algn="ctr">
              <a:lnSpc>
                <a:spcPct val="150000"/>
              </a:lnSpc>
            </a:pPr>
            <a:r>
              <a:rPr lang="id-ID" sz="2000" dirty="0"/>
              <a:t>Angka harapan hidup </a:t>
            </a:r>
          </a:p>
          <a:p>
            <a:pPr algn="ctr">
              <a:lnSpc>
                <a:spcPct val="150000"/>
              </a:lnSpc>
            </a:pPr>
            <a:r>
              <a:rPr lang="id-ID" sz="2000" dirty="0"/>
              <a:t>Wanita : Pria = 73 : 69 tahun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125" t="12182" r="6688" b="7980"/>
          <a:stretch/>
        </p:blipFill>
        <p:spPr>
          <a:xfrm>
            <a:off x="3084348" y="1140968"/>
            <a:ext cx="5647390" cy="495232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798073" y="1902544"/>
            <a:ext cx="933666" cy="93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6191583" y="2490862"/>
            <a:ext cx="12875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37 %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5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</a:t>
            </a: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Karakteristik Angina Pectoris :</a:t>
            </a:r>
          </a:p>
          <a:p>
            <a:pPr marL="457200" indent="-45720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Lokasi :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 di dada / substernal / sedikit di kiri.</a:t>
            </a:r>
          </a:p>
          <a:p>
            <a:pPr marL="457200" indent="-45720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Penjalaran : 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leher, rahang, bahu kiri, punggung kiri, lengan kiri, jari-jari bagian ulnar.</a:t>
            </a:r>
          </a:p>
          <a:p>
            <a:pPr marL="457200" indent="-45720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Kualitas : 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tumpul, tertindih, terdesak, diremas-remas, dada mau pecah, rasa mau mati, tidak bisa di tunjuk.</a:t>
            </a:r>
          </a:p>
          <a:p>
            <a:pPr marL="457200" indent="-45720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Keluhan penyerta : 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keringat dingin, sesak nafas, mual, muntah, pingsan, lemas.</a:t>
            </a: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9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</a:t>
            </a: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Karakteristik Angina Pectoris :</a:t>
            </a: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5" b="59416"/>
          <a:stretch/>
        </p:blipFill>
        <p:spPr bwMode="auto">
          <a:xfrm>
            <a:off x="1245820" y="1700811"/>
            <a:ext cx="6638548" cy="22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2" b="17367"/>
          <a:stretch/>
        </p:blipFill>
        <p:spPr bwMode="auto">
          <a:xfrm>
            <a:off x="1245820" y="3963227"/>
            <a:ext cx="6638548" cy="213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4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</a:t>
            </a: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Klasifikasi Angina Pectoris :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Keluhan dada tidak nyaman (retrosternal).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Dipicu oleh aktivitas fisik, udara dingin, emosi.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Diredakan oleh istirahat, atau pemberian nitrat.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Jika memenuhi 3 kriteria = 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Angina Pectoris Tipikal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Jika 2 dari 3 kriteria = 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Angina Pectoris Atipikal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Jika hanya </a:t>
            </a:r>
            <a:r>
              <a:rPr lang="id-ID" sz="2800" u="sng" dirty="0">
                <a:solidFill>
                  <a:srgbClr val="004028"/>
                </a:solidFill>
                <a:latin typeface="+mj-lt"/>
              </a:rPr>
              <a:t>&lt;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 1 kriteria = 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Nyeri dada non-kardiak</a:t>
            </a: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3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</a:t>
            </a: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Diagnosis </a:t>
            </a:r>
            <a:r>
              <a:rPr lang="id-ID" sz="2800" b="1" u="sng" dirty="0">
                <a:solidFill>
                  <a:srgbClr val="004028"/>
                </a:solidFill>
                <a:latin typeface="+mj-lt"/>
              </a:rPr>
              <a:t>Angina Pectoris Stabil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 :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Memenuhi karakteristik angina pektoris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Durasi 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&lt; 20 menit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Jarang disertai keluhan penyerta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Intensitas nyeri 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sedang (CCS class I – II)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8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</a:t>
            </a: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Canadian Cardiovascular Society (CCS) 	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Functional Classification for Angina Pectoris</a:t>
            </a: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693818"/>
              </p:ext>
            </p:extLst>
          </p:nvPr>
        </p:nvGraphicFramePr>
        <p:xfrm>
          <a:off x="309716" y="2276872"/>
          <a:ext cx="8330263" cy="3779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86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4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sz="2800" b="0" dirty="0"/>
                        <a:t>Class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2800" b="0" dirty="0"/>
                        <a:t>Angina</a:t>
                      </a:r>
                      <a:r>
                        <a:rPr lang="id-ID" sz="2800" b="0" baseline="0" dirty="0"/>
                        <a:t> hanya saat aktivitas berat.</a:t>
                      </a:r>
                      <a:endParaRPr lang="id-ID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2800" dirty="0"/>
                        <a:t>Class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2800" dirty="0"/>
                        <a:t>Keterbatasan ringan saat aktivitas sehari-hari karena angina.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2800" dirty="0"/>
                        <a:t>Class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2800" dirty="0"/>
                        <a:t>Keterbatasan bermakna saat aktivitas sehari-hari karena angina.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2800" dirty="0"/>
                        <a:t>Class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2800" dirty="0"/>
                        <a:t>Tidak dapat beraktivitas tanpa rasa tidak nyaman. Angina dapat muncul saat istirahat.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821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</a:t>
            </a: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Diagnosis Banding </a:t>
            </a:r>
            <a:r>
              <a:rPr lang="id-ID" sz="2800" b="1" u="sng" dirty="0">
                <a:solidFill>
                  <a:srgbClr val="004028"/>
                </a:solidFill>
                <a:latin typeface="+mj-lt"/>
              </a:rPr>
              <a:t>Angina Pectoris Stabil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 :</a:t>
            </a:r>
          </a:p>
          <a:p>
            <a:pPr marL="514350" indent="-514350" defTabSz="914319"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Angina Pektoris Tidak Stabil (Sindrom Koroner Akut)</a:t>
            </a:r>
          </a:p>
          <a:p>
            <a:pPr marL="514350" indent="-514350" defTabSz="914319"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Pericarditis, Miokarditis</a:t>
            </a:r>
          </a:p>
          <a:p>
            <a:pPr marL="514350" indent="-514350" defTabSz="914319">
              <a:spcBef>
                <a:spcPct val="5000"/>
              </a:spcBef>
              <a:buFont typeface="+mj-lt"/>
              <a:buAutoNum type="arabicPeriod"/>
            </a:pPr>
            <a:r>
              <a:rPr lang="id-ID" sz="2800" u="sng" dirty="0">
                <a:solidFill>
                  <a:srgbClr val="004028"/>
                </a:solidFill>
                <a:latin typeface="+mj-lt"/>
              </a:rPr>
              <a:t>Vaskular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 : Diseksi Aorta, Emboli Paru, Hipertensi Paru </a:t>
            </a:r>
          </a:p>
          <a:p>
            <a:pPr marL="514350" indent="-514350" defTabSz="914319">
              <a:spcBef>
                <a:spcPct val="5000"/>
              </a:spcBef>
              <a:buFont typeface="+mj-lt"/>
              <a:buAutoNum type="arabicPeriod"/>
            </a:pPr>
            <a:r>
              <a:rPr lang="id-ID" sz="2800" u="sng" dirty="0">
                <a:solidFill>
                  <a:srgbClr val="004028"/>
                </a:solidFill>
                <a:latin typeface="+mj-lt"/>
              </a:rPr>
              <a:t>Paru-paru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 : Pneumonia, Pleuritis, Trakeobronkhitis, Pneumothoraks spontan</a:t>
            </a:r>
          </a:p>
          <a:p>
            <a:pPr marL="514350" indent="-514350" defTabSz="914319">
              <a:spcBef>
                <a:spcPct val="5000"/>
              </a:spcBef>
              <a:buFont typeface="+mj-lt"/>
              <a:buAutoNum type="arabicPeriod"/>
            </a:pPr>
            <a:r>
              <a:rPr lang="id-ID" sz="2800" u="sng" dirty="0">
                <a:solidFill>
                  <a:srgbClr val="004028"/>
                </a:solidFill>
                <a:latin typeface="+mj-lt"/>
              </a:rPr>
              <a:t>Gastrointestinal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 : GERD, Penyakit kandung empedu, Pankreatitis</a:t>
            </a:r>
          </a:p>
          <a:p>
            <a:pPr marL="514350" indent="-514350" defTabSz="914319">
              <a:spcBef>
                <a:spcPct val="5000"/>
              </a:spcBef>
              <a:buFont typeface="+mj-lt"/>
              <a:buAutoNum type="arabicPeriod"/>
            </a:pPr>
            <a:r>
              <a:rPr lang="id-ID" sz="2800" u="sng" dirty="0">
                <a:solidFill>
                  <a:srgbClr val="004028"/>
                </a:solidFill>
                <a:latin typeface="+mj-lt"/>
              </a:rPr>
              <a:t>Muskuloskeletal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 : Kostokondritis, Penyakit diskus cervical, Trauma atau kram otot</a:t>
            </a:r>
          </a:p>
          <a:p>
            <a:pPr marL="514350" indent="-514350" defTabSz="914319">
              <a:spcBef>
                <a:spcPct val="5000"/>
              </a:spcBef>
              <a:buFont typeface="+mj-lt"/>
              <a:buAutoNum type="arabicPeriod"/>
            </a:pPr>
            <a:r>
              <a:rPr lang="id-ID" sz="2800" u="sng" dirty="0">
                <a:solidFill>
                  <a:srgbClr val="004028"/>
                </a:solidFill>
                <a:latin typeface="+mj-lt"/>
              </a:rPr>
              <a:t>Infeksi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 : Herpes Zooster</a:t>
            </a:r>
          </a:p>
          <a:p>
            <a:pPr marL="514350" indent="-514350" defTabSz="914319"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Psikologi atau Psikosomatis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P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emeriksaan penunjang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Stress testing dengan EKG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</a:rPr>
              <a:t>EKG </a:t>
            </a:r>
            <a:r>
              <a:rPr lang="id-ID" sz="2800" dirty="0">
                <a:solidFill>
                  <a:srgbClr val="004028"/>
                </a:solidFill>
                <a:sym typeface="Wingdings" panose="05000000000000000000" pitchFamily="2" charset="2"/>
              </a:rPr>
              <a:t> tidak spesifik</a:t>
            </a:r>
            <a:endParaRPr lang="id-ID" sz="2800" b="1" dirty="0">
              <a:solidFill>
                <a:srgbClr val="004028"/>
              </a:solidFill>
              <a:sym typeface="Wingdings" panose="05000000000000000000" pitchFamily="2" charset="2"/>
            </a:endParaRP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Rontgen dada  tidak khas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Darah  mencari faktor risiko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Pencitraan jantung (MSCT / SPECT)  Jika tidak bisa dilakukan stress testing dengan EKG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Arteriografi koroner  Jika stress testing positif, atau pada pasien dengan risiko tinggi terjadi ACS. </a:t>
            </a:r>
          </a:p>
        </p:txBody>
      </p:sp>
    </p:spTree>
    <p:extLst>
      <p:ext uri="{BB962C8B-B14F-4D97-AF65-F5344CB8AC3E}">
        <p14:creationId xmlns:p14="http://schemas.microsoft.com/office/powerpoint/2010/main" val="7439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P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emeriksaan penunjang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r>
              <a:rPr lang="id-ID" sz="2800" b="1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Interpretasi stress testing dengan EKG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r>
              <a:rPr lang="id-ID" sz="2800" b="1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Duke Treadmill Score (DTS)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725713"/>
              </p:ext>
            </p:extLst>
          </p:nvPr>
        </p:nvGraphicFramePr>
        <p:xfrm>
          <a:off x="395536" y="2521704"/>
          <a:ext cx="8318730" cy="2499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72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2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2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2800" dirty="0"/>
                        <a:t>Risiko</a:t>
                      </a:r>
                      <a:r>
                        <a:rPr lang="id-ID" sz="2800" baseline="0" dirty="0"/>
                        <a:t> PJK</a:t>
                      </a:r>
                      <a:endParaRPr lang="id-ID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800" dirty="0"/>
                        <a:t>Nilai DTS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800" dirty="0"/>
                        <a:t>Mortalitas dalam 1 tahun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2800" dirty="0"/>
                        <a:t>Rendah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800" u="sng" dirty="0"/>
                        <a:t>&gt;</a:t>
                      </a:r>
                      <a:r>
                        <a:rPr lang="id-ID" sz="2800" u="none" dirty="0"/>
                        <a:t> 5</a:t>
                      </a:r>
                      <a:endParaRPr lang="id-ID" sz="2800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800" dirty="0"/>
                        <a:t>&lt; 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2800" dirty="0"/>
                        <a:t>Sedang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800" dirty="0"/>
                        <a:t>4 sampai 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800" dirty="0"/>
                        <a:t>2 - 3%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2800" dirty="0"/>
                        <a:t>Tinggi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800" u="sng" dirty="0"/>
                        <a:t>&lt;</a:t>
                      </a:r>
                      <a:r>
                        <a:rPr lang="id-ID" sz="2800" u="none" dirty="0"/>
                        <a:t> -11</a:t>
                      </a:r>
                      <a:endParaRPr lang="id-ID" sz="2800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800" u="sng" dirty="0"/>
                        <a:t>&gt;</a:t>
                      </a:r>
                      <a:r>
                        <a:rPr lang="id-ID" sz="2800" u="none" dirty="0"/>
                        <a:t> 5%</a:t>
                      </a:r>
                      <a:endParaRPr lang="id-ID" sz="2800" u="sng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925895" y="5364505"/>
            <a:ext cx="73145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Risiko tinggi </a:t>
            </a:r>
            <a:r>
              <a:rPr lang="id-ID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dilakukan arteriografi koroner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877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P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re-test probability (ESC guideline)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800" t="35993" r="24802" b="14984"/>
          <a:stretch/>
        </p:blipFill>
        <p:spPr>
          <a:xfrm>
            <a:off x="417884" y="1138464"/>
            <a:ext cx="8330580" cy="4555788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1821408" y="2857364"/>
            <a:ext cx="3443287" cy="2543175"/>
          </a:xfrm>
          <a:custGeom>
            <a:avLst/>
            <a:gdLst>
              <a:gd name="connsiteX0" fmla="*/ 0 w 3443287"/>
              <a:gd name="connsiteY0" fmla="*/ 0 h 2543175"/>
              <a:gd name="connsiteX1" fmla="*/ 1200150 w 3443287"/>
              <a:gd name="connsiteY1" fmla="*/ 0 h 2543175"/>
              <a:gd name="connsiteX2" fmla="*/ 1214437 w 3443287"/>
              <a:gd name="connsiteY2" fmla="*/ 1528763 h 2543175"/>
              <a:gd name="connsiteX3" fmla="*/ 3429000 w 3443287"/>
              <a:gd name="connsiteY3" fmla="*/ 1514475 h 2543175"/>
              <a:gd name="connsiteX4" fmla="*/ 3443287 w 3443287"/>
              <a:gd name="connsiteY4" fmla="*/ 2528888 h 2543175"/>
              <a:gd name="connsiteX5" fmla="*/ 14287 w 3443287"/>
              <a:gd name="connsiteY5" fmla="*/ 2543175 h 2543175"/>
              <a:gd name="connsiteX6" fmla="*/ 0 w 3443287"/>
              <a:gd name="connsiteY6" fmla="*/ 0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3287" h="2543175">
                <a:moveTo>
                  <a:pt x="0" y="0"/>
                </a:moveTo>
                <a:lnTo>
                  <a:pt x="1200150" y="0"/>
                </a:lnTo>
                <a:lnTo>
                  <a:pt x="1214437" y="1528763"/>
                </a:lnTo>
                <a:lnTo>
                  <a:pt x="3429000" y="1514475"/>
                </a:lnTo>
                <a:lnTo>
                  <a:pt x="3443287" y="2528888"/>
                </a:lnTo>
                <a:lnTo>
                  <a:pt x="14287" y="2543175"/>
                </a:lnTo>
                <a:cubicBezTo>
                  <a:pt x="9525" y="1700213"/>
                  <a:pt x="4762" y="857250"/>
                  <a:pt x="0" y="0"/>
                </a:cubicBezTo>
                <a:close/>
              </a:path>
            </a:pathLst>
          </a:custGeom>
          <a:solidFill>
            <a:srgbClr val="FF0000">
              <a:alpha val="1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/>
          <p:cNvSpPr/>
          <p:nvPr/>
        </p:nvSpPr>
        <p:spPr>
          <a:xfrm>
            <a:off x="630200" y="5750984"/>
            <a:ext cx="79059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Dapat langsung dilakukan arteriografi koroner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749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7718667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T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atalaksana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b="1" u="sng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Non Farmakologis</a:t>
            </a:r>
            <a:r>
              <a:rPr lang="id-ID" sz="2800" b="1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: Stop rokok, Stop alkohol, kurangi berat badan, olahraga 30-60 mnt/hari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b="1" u="sng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Farmakologis</a:t>
            </a: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 : </a:t>
            </a:r>
          </a:p>
          <a:p>
            <a:pPr marL="971550" lvl="1" indent="-51435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Aspirin 75-162 mg/hari (80 mg/hari)</a:t>
            </a:r>
          </a:p>
          <a:p>
            <a:pPr marL="971550" lvl="1" indent="-51435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dirty="0">
                <a:solidFill>
                  <a:srgbClr val="004028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Obat penyekat beta (</a:t>
            </a:r>
            <a:r>
              <a:rPr lang="el-GR" sz="2800" dirty="0">
                <a:solidFill>
                  <a:srgbClr val="004028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β</a:t>
            </a:r>
            <a:r>
              <a:rPr lang="id-ID" sz="2800" dirty="0">
                <a:solidFill>
                  <a:srgbClr val="004028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-</a:t>
            </a: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Blocker)</a:t>
            </a:r>
          </a:p>
          <a:p>
            <a:pPr marL="971550" lvl="1" indent="-51435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Obat penyekat </a:t>
            </a:r>
            <a:r>
              <a:rPr lang="id-ID" sz="2800" i="1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channel calcium </a:t>
            </a: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(CCB)</a:t>
            </a:r>
          </a:p>
          <a:p>
            <a:pPr marL="971550" lvl="1" indent="-51435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Nitrogliserin / Nitrat </a:t>
            </a:r>
          </a:p>
          <a:p>
            <a:pPr marL="971550" lvl="1" indent="-51435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Kontrol hipertensi, gula darah, &amp; lipid</a:t>
            </a:r>
          </a:p>
        </p:txBody>
      </p:sp>
    </p:spTree>
    <p:extLst>
      <p:ext uri="{BB962C8B-B14F-4D97-AF65-F5344CB8AC3E}">
        <p14:creationId xmlns:p14="http://schemas.microsoft.com/office/powerpoint/2010/main" val="241838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L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atar Belakang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1560" y="1256183"/>
            <a:ext cx="7992888" cy="1808585"/>
            <a:chOff x="179512" y="1196752"/>
            <a:chExt cx="7992888" cy="18085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5900" t="35993" r="22438" b="42997"/>
            <a:stretch/>
          </p:blipFill>
          <p:spPr>
            <a:xfrm>
              <a:off x="179512" y="1196752"/>
              <a:ext cx="6552728" cy="108012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39763" t="35993" r="8263" b="42997"/>
            <a:stretch/>
          </p:blipFill>
          <p:spPr>
            <a:xfrm>
              <a:off x="3419872" y="1196752"/>
              <a:ext cx="4752528" cy="108012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5900" t="63843" r="22438" b="21987"/>
            <a:stretch/>
          </p:blipFill>
          <p:spPr>
            <a:xfrm>
              <a:off x="179512" y="2276873"/>
              <a:ext cx="6552728" cy="72846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39763" t="63843" r="8263" b="21987"/>
            <a:stretch/>
          </p:blipFill>
          <p:spPr>
            <a:xfrm>
              <a:off x="3419872" y="2276873"/>
              <a:ext cx="4752528" cy="728464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611560" y="3357330"/>
            <a:ext cx="5256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2400" b="1" u="sng" dirty="0"/>
              <a:t>Top 10 Causes of Death ( 2012)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tabLst>
                <a:tab pos="4129088" algn="l"/>
              </a:tabLst>
            </a:pPr>
            <a:r>
              <a:rPr lang="id-ID" sz="2400" b="1" dirty="0"/>
              <a:t>Stroke 	21 %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tabLst>
                <a:tab pos="4129088" algn="l"/>
              </a:tabLst>
            </a:pPr>
            <a:r>
              <a:rPr lang="id-ID" sz="2400" b="1" dirty="0"/>
              <a:t>Ischemic Heart Disease 	9 %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tabLst>
                <a:tab pos="4129088" algn="l"/>
              </a:tabLst>
            </a:pPr>
            <a:r>
              <a:rPr lang="id-ID" sz="2400" dirty="0"/>
              <a:t>Diabetes	7 %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tabLst>
                <a:tab pos="4129088" algn="l"/>
              </a:tabLst>
            </a:pPr>
            <a:r>
              <a:rPr lang="id-ID" sz="2400" dirty="0"/>
              <a:t>Lower Respiratory Infections 	5 %</a:t>
            </a:r>
          </a:p>
        </p:txBody>
      </p:sp>
      <p:sp>
        <p:nvSpPr>
          <p:cNvPr id="5" name="Right Brace 4"/>
          <p:cNvSpPr/>
          <p:nvPr/>
        </p:nvSpPr>
        <p:spPr>
          <a:xfrm>
            <a:off x="5652120" y="4221088"/>
            <a:ext cx="360040" cy="648072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6103704" y="4241521"/>
            <a:ext cx="28101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Atherosklerosis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271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7718667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T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atalaksana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 startAt="3"/>
            </a:pPr>
            <a:r>
              <a:rPr lang="id-ID" sz="2800" b="1" u="sng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Intervensi bedah / non-bedah</a:t>
            </a:r>
            <a:r>
              <a:rPr lang="id-ID" sz="2800" b="1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:</a:t>
            </a:r>
          </a:p>
          <a:p>
            <a:pPr marL="542925" defTabSz="914319">
              <a:lnSpc>
                <a:spcPct val="150000"/>
              </a:lnSpc>
              <a:spcBef>
                <a:spcPct val="5000"/>
              </a:spcBef>
            </a:pP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Dilakukan setelah arteriografi koroner, terapi non-farmakologis dan farmakologis yang optimal tetapi masih tetap bergejala.</a:t>
            </a:r>
          </a:p>
          <a:p>
            <a:pPr marL="971550" lvl="1" indent="-51435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Bedah pintas koroner (CABG)</a:t>
            </a:r>
          </a:p>
          <a:p>
            <a:pPr marL="971550" lvl="1" indent="-51435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Intervensi koroner perkutan (PCI)</a:t>
            </a:r>
          </a:p>
          <a:p>
            <a:pPr marL="971550" lvl="1" indent="-51435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endParaRPr lang="id-ID" sz="2800" dirty="0">
              <a:solidFill>
                <a:srgbClr val="004028"/>
              </a:solidFill>
              <a:latin typeface="+mj-lt"/>
              <a:sym typeface="Wingdings" panose="05000000000000000000" pitchFamily="2" charset="2"/>
            </a:endParaRPr>
          </a:p>
        </p:txBody>
      </p:sp>
      <p:pic>
        <p:nvPicPr>
          <p:cNvPr id="5122" name="Picture 2" descr="Image result for PCI CAB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1" t="21337" r="12413" b="15664"/>
          <a:stretch/>
        </p:blipFill>
        <p:spPr bwMode="auto">
          <a:xfrm>
            <a:off x="755576" y="1700808"/>
            <a:ext cx="7675760" cy="454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45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/>
        </p:nvSpPr>
        <p:spPr>
          <a:xfrm rot="5400000">
            <a:off x="-761807" y="1047523"/>
            <a:ext cx="5013178" cy="2918131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19872" y="478401"/>
            <a:ext cx="5469277" cy="37573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4000" b="1" dirty="0">
                <a:solidFill>
                  <a:srgbClr val="A9A00B"/>
                </a:solidFill>
              </a:rPr>
              <a:t>Atherosklerosis, Angina Pektoris, dan Sindrom Koroner Akut</a:t>
            </a:r>
            <a:endParaRPr lang="en-US" sz="4000" b="1" dirty="0">
              <a:solidFill>
                <a:srgbClr val="A9A00B"/>
              </a:solidFill>
            </a:endParaRPr>
          </a:p>
          <a:p>
            <a:endParaRPr lang="id-ID" sz="4000" b="1" dirty="0">
              <a:solidFill>
                <a:srgbClr val="004028"/>
              </a:solidFill>
              <a:cs typeface="Aharoni" pitchFamily="2" charset="-79"/>
            </a:endParaRPr>
          </a:p>
          <a:p>
            <a:r>
              <a:rPr lang="id-ID" sz="4000" b="1" dirty="0">
                <a:solidFill>
                  <a:srgbClr val="004028"/>
                </a:solidFill>
                <a:cs typeface="Aharoni" pitchFamily="2" charset="-79"/>
              </a:rPr>
              <a:t>Sindrom Koroner Akut</a:t>
            </a:r>
          </a:p>
        </p:txBody>
      </p:sp>
      <p:pic>
        <p:nvPicPr>
          <p:cNvPr id="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3" y="116632"/>
            <a:ext cx="1544633" cy="150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8264" y="1665382"/>
            <a:ext cx="2893036" cy="212365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60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UMY</a:t>
            </a:r>
          </a:p>
          <a:p>
            <a:pPr algn="ctr"/>
            <a:r>
              <a:rPr lang="id-ID" sz="2400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Universitas</a:t>
            </a:r>
          </a:p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Muhammadiyah</a:t>
            </a:r>
          </a:p>
          <a:p>
            <a:pPr algn="ctr"/>
            <a:r>
              <a:rPr lang="id-ID" sz="2400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Yogyakarta</a:t>
            </a:r>
            <a:endParaRPr lang="en-US" sz="24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ectangle 16"/>
          <p:cNvSpPr/>
          <p:nvPr/>
        </p:nvSpPr>
        <p:spPr>
          <a:xfrm>
            <a:off x="-19036" y="5622339"/>
            <a:ext cx="916303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" panose="02060603020205020403" pitchFamily="18" charset="0"/>
                <a:ea typeface="FangSong" panose="02010609060101010101" pitchFamily="49" charset="-122"/>
                <a:cs typeface="Aharoni" panose="02010803020104030203" pitchFamily="2" charset="-79"/>
              </a:rPr>
              <a:t>Fakultas Kedokteran dan Ilmu Kesehatan</a:t>
            </a:r>
          </a:p>
          <a:p>
            <a:pPr algn="ctr"/>
            <a:r>
              <a:rPr lang="id-ID" sz="2400" cap="none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" panose="02060603020205020403" pitchFamily="18" charset="0"/>
                <a:ea typeface="FangSong" panose="02010609060101010101" pitchFamily="49" charset="-122"/>
                <a:cs typeface="Aharoni" panose="02010803020104030203" pitchFamily="2" charset="-79"/>
              </a:rPr>
              <a:t>Departemen Kardiologi dan Kedokteran Vaskular</a:t>
            </a:r>
            <a:endParaRPr lang="en-US" sz="10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Rockwell" panose="02060603020205020403" pitchFamily="18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9872" y="4698203"/>
            <a:ext cx="546927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400" b="1" dirty="0">
                <a:solidFill>
                  <a:srgbClr val="004028"/>
                </a:solidFill>
                <a:cs typeface="Aharoni" pitchFamily="2" charset="-79"/>
              </a:rPr>
              <a:t>Oleh: dr. Gagah Buana Putra</a:t>
            </a:r>
            <a:endParaRPr lang="en-US" sz="2400" b="1" dirty="0">
              <a:solidFill>
                <a:srgbClr val="004028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85460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L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atar Belakang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4563" t="26190" r="12988" b="7979"/>
          <a:stretch/>
        </p:blipFill>
        <p:spPr>
          <a:xfrm>
            <a:off x="88140" y="1223012"/>
            <a:ext cx="8969512" cy="458225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660232" y="2996952"/>
            <a:ext cx="2397420" cy="24482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/>
          <p:cNvSpPr/>
          <p:nvPr/>
        </p:nvSpPr>
        <p:spPr>
          <a:xfrm>
            <a:off x="7213637" y="5370601"/>
            <a:ext cx="129061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54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ACS</a:t>
            </a:r>
            <a:endParaRPr lang="en-US" sz="5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20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L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atar Belakang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775" t="23387" r="35825" b="14983"/>
          <a:stretch/>
        </p:blipFill>
        <p:spPr>
          <a:xfrm>
            <a:off x="726657" y="1002241"/>
            <a:ext cx="7904738" cy="543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3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</a:t>
            </a: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Diagnosis </a:t>
            </a:r>
            <a:r>
              <a:rPr lang="id-ID" sz="2800" b="1" u="sng" dirty="0">
                <a:solidFill>
                  <a:srgbClr val="004028"/>
                </a:solidFill>
                <a:latin typeface="+mj-lt"/>
              </a:rPr>
              <a:t>Acute Coronary Syndrome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 :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Memenuhi karakteristik angina pektoris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Durasi 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&gt; 20 menit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Sering disertai keluhan penyerta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Intensitas nyeri 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berat (CCS class III – IV)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Dapat disertai dengan komplikasi : Henti jantung, Aritmia, Sinkop, Gagal jantung akut, Kematian.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</a:t>
            </a: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Subtipe </a:t>
            </a:r>
            <a:r>
              <a:rPr lang="id-ID" sz="2800" b="1" u="sng" dirty="0">
                <a:solidFill>
                  <a:srgbClr val="004028"/>
                </a:solidFill>
                <a:latin typeface="+mj-lt"/>
              </a:rPr>
              <a:t>Acute Coronary Syndrome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 :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Onset pertama kali / New onset (</a:t>
            </a:r>
            <a:r>
              <a:rPr lang="id-ID" sz="2800" b="1" u="sng" dirty="0">
                <a:solidFill>
                  <a:srgbClr val="004028"/>
                </a:solidFill>
                <a:latin typeface="+mj-lt"/>
              </a:rPr>
              <a:t>&gt;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 CCS class III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)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Progressing / Increasing / Cresecendo Angina</a:t>
            </a:r>
          </a:p>
          <a:p>
            <a:pPr marL="971550" lvl="1" indent="-51435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Frekuensi / Durasi / Intensitas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At Rest / Rest Angina (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&gt; 20 menit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)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Paska infark (</a:t>
            </a:r>
            <a:r>
              <a:rPr lang="id-ID" sz="2800" b="1" u="sng" dirty="0">
                <a:solidFill>
                  <a:srgbClr val="004028"/>
                </a:solidFill>
                <a:latin typeface="+mj-lt"/>
              </a:rPr>
              <a:t>&lt;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 28 hari sebelumnya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)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2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</a:t>
            </a: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Setelah menentukan Subtipe, segera dilakukan</a:t>
            </a: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pemeriksaan EKG untuk diagnosis selanjutnya :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ST-Elevasi ACS (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STEACS/STEMI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)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Non-ST-Elevasi ACS (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NSTEACS/NSTEMI DD UAP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)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7435" y="386512"/>
            <a:ext cx="344248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Gejala sugestif ke ACS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7493" y="1311151"/>
            <a:ext cx="182235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Non-Cardiac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3446" y="1311151"/>
            <a:ext cx="157216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APS Kronik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73935" y="1311151"/>
            <a:ext cx="249504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Kemungkinan ACS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30616" y="1311151"/>
            <a:ext cx="13578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Pasti ACS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7493" y="2060848"/>
            <a:ext cx="276819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Pelacakan diagnosis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Terapi sesuai indikasi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Straight Connector 4"/>
          <p:cNvCxnSpPr>
            <a:stCxn id="3" idx="2"/>
          </p:cNvCxnSpPr>
          <p:nvPr/>
        </p:nvCxnSpPr>
        <p:spPr>
          <a:xfrm flipH="1">
            <a:off x="5758675" y="909732"/>
            <a:ext cx="1" cy="162292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1168672" y="1046597"/>
            <a:ext cx="4590006" cy="7116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68672" y="1028286"/>
            <a:ext cx="0" cy="284911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68672" y="1772816"/>
            <a:ext cx="0" cy="284911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25687" y="1036805"/>
            <a:ext cx="0" cy="284911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076056" y="1036805"/>
            <a:ext cx="0" cy="284911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5774258" y="1053713"/>
            <a:ext cx="1894086" cy="4763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68344" y="1034663"/>
            <a:ext cx="0" cy="263240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669782" y="1772816"/>
            <a:ext cx="0" cy="284911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740352" y="2463279"/>
            <a:ext cx="111844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STEACS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75910" y="2463279"/>
            <a:ext cx="132042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NSTEACS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41208" y="2058233"/>
            <a:ext cx="68717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EKG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8299576" y="2924944"/>
            <a:ext cx="0" cy="284911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718441" y="3194501"/>
            <a:ext cx="117403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Reperfusi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465124" y="3823190"/>
            <a:ext cx="296331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Perubahan ST- dan/atau T-</a:t>
            </a:r>
          </a:p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Ongoing chest pain </a:t>
            </a:r>
          </a:p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Peningkatan cTn</a:t>
            </a:r>
          </a:p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Gangguan hemodinamik 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936123" y="2924944"/>
            <a:ext cx="0" cy="883732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529980" y="2089010"/>
            <a:ext cx="223324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Non-diagnostik EKG</a:t>
            </a:r>
          </a:p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Normal cTn awal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6012160" y="3354996"/>
            <a:ext cx="915000" cy="0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012160" y="2386980"/>
            <a:ext cx="0" cy="979765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5774258" y="2397119"/>
            <a:ext cx="237902" cy="0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076056" y="1780501"/>
            <a:ext cx="0" cy="308509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5465123" y="5437928"/>
            <a:ext cx="337273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Admisi sebagai ACS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Pertimbangkan reperfusi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6920936" y="5146629"/>
            <a:ext cx="0" cy="284911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644008" y="2796896"/>
            <a:ext cx="0" cy="308509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395536" y="3119919"/>
            <a:ext cx="521360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Observesi gejala. Evaluasi EKG dan cTn 6-12 jam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371471" y="3821376"/>
            <a:ext cx="187538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Gejala rekuren</a:t>
            </a:r>
          </a:p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Peningkatan cTn</a:t>
            </a:r>
          </a:p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Perubahan EKG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35896" y="5157192"/>
            <a:ext cx="13578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Pasti ACS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4314800" y="3520029"/>
            <a:ext cx="0" cy="308509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309163" y="4835983"/>
            <a:ext cx="0" cy="308509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4309535" y="5618857"/>
            <a:ext cx="1" cy="162292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293756" y="5782346"/>
            <a:ext cx="1158667" cy="2196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558394" y="3830454"/>
            <a:ext cx="2111091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Tidak bergejala</a:t>
            </a:r>
          </a:p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cTn tetap normal</a:t>
            </a:r>
          </a:p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EKG tidak berubah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1619672" y="3512867"/>
            <a:ext cx="0" cy="308509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68" idx="2"/>
            <a:endCxn id="71" idx="0"/>
          </p:cNvCxnSpPr>
          <p:nvPr/>
        </p:nvCxnSpPr>
        <p:spPr>
          <a:xfrm flipH="1">
            <a:off x="1613939" y="4846117"/>
            <a:ext cx="1" cy="341852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663454" y="5187969"/>
            <a:ext cx="190097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Stress Test. Echo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2" name="Straight Connector 71"/>
          <p:cNvCxnSpPr>
            <a:stCxn id="62" idx="1"/>
            <a:endCxn id="71" idx="3"/>
          </p:cNvCxnSpPr>
          <p:nvPr/>
        </p:nvCxnSpPr>
        <p:spPr>
          <a:xfrm flipH="1" flipV="1">
            <a:off x="2564424" y="5388024"/>
            <a:ext cx="1071472" cy="1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2914059" y="5143373"/>
            <a:ext cx="33855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60860" y="5825340"/>
            <a:ext cx="27924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451267" y="5856117"/>
            <a:ext cx="242810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id-ID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Follow-up rawat </a:t>
            </a: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jalan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1" name="Straight Connector 80"/>
          <p:cNvCxnSpPr>
            <a:endCxn id="79" idx="0"/>
          </p:cNvCxnSpPr>
          <p:nvPr/>
        </p:nvCxnSpPr>
        <p:spPr>
          <a:xfrm flipH="1">
            <a:off x="900482" y="5580966"/>
            <a:ext cx="1" cy="244374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79" idx="3"/>
            <a:endCxn id="80" idx="1"/>
          </p:cNvCxnSpPr>
          <p:nvPr/>
        </p:nvCxnSpPr>
        <p:spPr>
          <a:xfrm flipV="1">
            <a:off x="1040103" y="6056172"/>
            <a:ext cx="411164" cy="1"/>
          </a:xfrm>
          <a:prstGeom prst="line">
            <a:avLst/>
          </a:prstGeom>
          <a:ln w="38100">
            <a:solidFill>
              <a:srgbClr val="004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0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5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75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75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7" grpId="0" animBg="1"/>
      <p:bldP spid="21" grpId="0" animBg="1"/>
      <p:bldP spid="22" grpId="0" animBg="1"/>
      <p:bldP spid="36" grpId="0" animBg="1"/>
      <p:bldP spid="37" grpId="0" animBg="1"/>
      <p:bldP spid="26" grpId="0" animBg="1"/>
      <p:bldP spid="40" grpId="0" animBg="1"/>
      <p:bldP spid="41" grpId="0" animBg="1"/>
      <p:bldP spid="45" grpId="0" animBg="1"/>
      <p:bldP spid="57" grpId="0" animBg="1"/>
      <p:bldP spid="60" grpId="0" animBg="1"/>
      <p:bldP spid="61" grpId="0" animBg="1"/>
      <p:bldP spid="62" grpId="0" animBg="1"/>
      <p:bldP spid="68" grpId="0" animBg="1"/>
      <p:bldP spid="71" grpId="0" animBg="1"/>
      <p:bldP spid="78" grpId="0" animBg="1"/>
      <p:bldP spid="79" grpId="0" animBg="1"/>
      <p:bldP spid="8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1221" t="20469" r="22881" b="19484"/>
          <a:stretch/>
        </p:blipFill>
        <p:spPr>
          <a:xfrm>
            <a:off x="323528" y="1268760"/>
            <a:ext cx="8514333" cy="478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6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 (ECG)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0668" t="20469" r="26756" b="51968"/>
          <a:stretch/>
        </p:blipFill>
        <p:spPr>
          <a:xfrm>
            <a:off x="332109" y="1108061"/>
            <a:ext cx="8514334" cy="2528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17347" t="33266" r="50000" b="32282"/>
          <a:stretch/>
        </p:blipFill>
        <p:spPr>
          <a:xfrm>
            <a:off x="368753" y="3683632"/>
            <a:ext cx="4621007" cy="27412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47233" t="24406" r="36164" b="36219"/>
          <a:stretch/>
        </p:blipFill>
        <p:spPr>
          <a:xfrm>
            <a:off x="5724128" y="3155160"/>
            <a:ext cx="2467549" cy="3290065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>
            <a:off x="6615262" y="4810648"/>
            <a:ext cx="297670" cy="25407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3512" t="24406" r="78778" b="36219"/>
          <a:stretch/>
        </p:blipFill>
        <p:spPr>
          <a:xfrm>
            <a:off x="5608292" y="3147048"/>
            <a:ext cx="2564109" cy="3205135"/>
          </a:xfrm>
          <a:prstGeom prst="rect">
            <a:avLst/>
          </a:prstGeom>
        </p:spPr>
      </p:pic>
      <p:sp>
        <p:nvSpPr>
          <p:cNvPr id="23" name="Left Arrow 22"/>
          <p:cNvSpPr/>
          <p:nvPr/>
        </p:nvSpPr>
        <p:spPr>
          <a:xfrm>
            <a:off x="6544911" y="4425477"/>
            <a:ext cx="297670" cy="25407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546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A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therosklerosis</a:t>
            </a:r>
          </a:p>
        </p:txBody>
      </p:sp>
      <p:sp>
        <p:nvSpPr>
          <p:cNvPr id="2" name="Rectangle 1"/>
          <p:cNvSpPr/>
          <p:nvPr/>
        </p:nvSpPr>
        <p:spPr>
          <a:xfrm>
            <a:off x="3057951" y="3175311"/>
            <a:ext cx="2810193" cy="613729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/>
          <p:cNvSpPr/>
          <p:nvPr/>
        </p:nvSpPr>
        <p:spPr>
          <a:xfrm>
            <a:off x="6103704" y="4241521"/>
            <a:ext cx="28101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Atherosklerosis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9980" y="980728"/>
            <a:ext cx="2560410" cy="2396653"/>
            <a:chOff x="399980" y="980728"/>
            <a:chExt cx="2560410" cy="23966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151515"/>
                </a:clrFrom>
                <a:clrTo>
                  <a:srgbClr val="151515">
                    <a:alpha val="0"/>
                  </a:srgbClr>
                </a:clrTo>
              </a:clrChange>
            </a:blip>
            <a:srcRect l="9838" t="34592" r="54258" b="14127"/>
            <a:stretch/>
          </p:blipFill>
          <p:spPr>
            <a:xfrm>
              <a:off x="399980" y="980728"/>
              <a:ext cx="2560410" cy="205609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32325" y="2915716"/>
              <a:ext cx="202042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d-ID" sz="2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Arteri Koroner</a:t>
              </a:r>
              <a:endPara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15122" y="527237"/>
            <a:ext cx="3242983" cy="2409131"/>
            <a:chOff x="3515122" y="527237"/>
            <a:chExt cx="3242983" cy="24091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50" t="19252" r="46064" b="23387"/>
            <a:stretch/>
          </p:blipFill>
          <p:spPr>
            <a:xfrm>
              <a:off x="3529678" y="527237"/>
              <a:ext cx="3228427" cy="203403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515122" y="2474703"/>
              <a:ext cx="192148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d-ID" sz="2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Arteri Cerebri</a:t>
              </a:r>
              <a:endPara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91799" y="2420888"/>
            <a:ext cx="3416705" cy="3602782"/>
            <a:chOff x="5691799" y="2427798"/>
            <a:chExt cx="3416705" cy="3602782"/>
          </a:xfrm>
        </p:grpSpPr>
        <p:pic>
          <p:nvPicPr>
            <p:cNvPr id="1028" name="Picture 4" descr="https://medlineplus.gov/ency/images/ency/fullsize/18077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0842" y="2427798"/>
              <a:ext cx="3241112" cy="259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5691799" y="5199583"/>
              <a:ext cx="341670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d-ID" sz="2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Arteri Ekstremitas Bawah</a:t>
              </a:r>
            </a:p>
            <a:p>
              <a:pPr algn="ctr"/>
              <a:r>
                <a:rPr lang="id-ID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</a:t>
              </a:r>
              <a:r>
                <a:rPr lang="id-ID" sz="2400" b="1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Claudicatio Intermittent</a:t>
              </a:r>
              <a:r>
                <a:rPr lang="id-ID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)</a:t>
              </a:r>
              <a:endPara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2473" y="3485270"/>
            <a:ext cx="2580130" cy="2902613"/>
            <a:chOff x="452473" y="3485270"/>
            <a:chExt cx="2580130" cy="2902613"/>
          </a:xfrm>
        </p:grpSpPr>
        <p:pic>
          <p:nvPicPr>
            <p:cNvPr id="1030" name="Picture 6" descr="Image result for atherosclerosis mesenteric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24" y="3485270"/>
              <a:ext cx="2039475" cy="2454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452473" y="5926218"/>
              <a:ext cx="258013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d-ID" sz="2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Arteri Mesenterica</a:t>
              </a:r>
              <a:endPara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493948" y="4027983"/>
            <a:ext cx="1907638" cy="2226248"/>
            <a:chOff x="3493948" y="4027983"/>
            <a:chExt cx="1907638" cy="2226248"/>
          </a:xfrm>
        </p:grpSpPr>
        <p:pic>
          <p:nvPicPr>
            <p:cNvPr id="1032" name="Picture 8" descr="Image result for atherosclerosis rena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679" y="4027983"/>
              <a:ext cx="1703735" cy="1764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3493948" y="5792566"/>
              <a:ext cx="190763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d-ID" sz="2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Arteri Renalis</a:t>
              </a:r>
              <a:endPara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532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33698 -0.15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8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 (ECG)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82" t="3735" r="29523" b="12594"/>
          <a:stretch/>
        </p:blipFill>
        <p:spPr>
          <a:xfrm>
            <a:off x="378853" y="970874"/>
            <a:ext cx="5489291" cy="542546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35728" y="3861048"/>
            <a:ext cx="205985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id-ID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 V</a:t>
            </a:r>
            <a:r>
              <a:rPr lang="id-ID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Septal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29991" y="4600891"/>
            <a:ext cx="232486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id-ID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 V</a:t>
            </a:r>
            <a:r>
              <a:rPr lang="id-ID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Anterior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75895" y="3507396"/>
            <a:ext cx="23570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I, V</a:t>
            </a:r>
            <a:r>
              <a:rPr lang="id-ID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&amp; V</a:t>
            </a:r>
            <a:r>
              <a:rPr lang="id-ID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Lateral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39829" y="5128691"/>
            <a:ext cx="267105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II, III &amp; aVF : Inferior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24128" y="2247255"/>
            <a:ext cx="227209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aVL: High Lateral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2191" y="2817623"/>
            <a:ext cx="189827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id-ID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id-ID" sz="2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id-ID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V</a:t>
            </a:r>
            <a:r>
              <a:rPr lang="id-ID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id-ID" sz="2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&amp; V</a:t>
            </a:r>
            <a:r>
              <a:rPr lang="id-ID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id-ID" sz="2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endParaRPr lang="id-ID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Dextra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4887" y="1072024"/>
            <a:ext cx="210179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aVR : Dextra</a:t>
            </a:r>
          </a:p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atau resiprokal </a:t>
            </a:r>
          </a:p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dari anterior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41589" y="1774198"/>
            <a:ext cx="156164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id-ID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 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V</a:t>
            </a:r>
            <a:r>
              <a:rPr lang="id-ID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&amp; V</a:t>
            </a:r>
            <a:r>
              <a:rPr lang="id-ID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id-ID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Posterior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00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 (ECG)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6613" t="45798" r="15350" b="7980"/>
          <a:stretch/>
        </p:blipFill>
        <p:spPr>
          <a:xfrm>
            <a:off x="-19036" y="1232429"/>
            <a:ext cx="9060451" cy="490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12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 (Cardiac Enzymes)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pic>
        <p:nvPicPr>
          <p:cNvPr id="1026" name="Picture 2" descr="Image result for cardiac enzym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7"/>
          <a:stretch/>
        </p:blipFill>
        <p:spPr bwMode="auto">
          <a:xfrm>
            <a:off x="830693" y="1087031"/>
            <a:ext cx="7540631" cy="530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29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D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iagnosis (Echocardiography)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pic>
        <p:nvPicPr>
          <p:cNvPr id="2" name="RW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>
            <a:lum bright="20000" contrast="33000"/>
          </a:blip>
          <a:srcRect l="24400" t="10415" r="28807"/>
          <a:stretch/>
        </p:blipFill>
        <p:spPr>
          <a:xfrm>
            <a:off x="5065776" y="1052736"/>
            <a:ext cx="3312369" cy="4756048"/>
          </a:xfrm>
          <a:prstGeom prst="rect">
            <a:avLst/>
          </a:prstGeom>
        </p:spPr>
      </p:pic>
      <p:pic>
        <p:nvPicPr>
          <p:cNvPr id="3" name="Normal Ech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4232" end="20231"/>
                </p14:media>
              </p:ext>
            </p:extLst>
          </p:nvPr>
        </p:nvPicPr>
        <p:blipFill rotWithShape="1">
          <a:blip r:embed="rId9"/>
          <a:srcRect l="18975" t="9289" r="33776" b="3127"/>
          <a:stretch/>
        </p:blipFill>
        <p:spPr>
          <a:xfrm>
            <a:off x="755576" y="1067024"/>
            <a:ext cx="3411288" cy="47425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19487" y="5889132"/>
            <a:ext cx="3380413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Myocardial Infarction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11042" y="5887703"/>
            <a:ext cx="1300356" cy="523220"/>
          </a:xfrm>
          <a:prstGeom prst="rect">
            <a:avLst/>
          </a:prstGeom>
          <a:noFill/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Normal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28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M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anagement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/>
            </a:pPr>
            <a:r>
              <a:rPr lang="id-ID" sz="2800" b="1" dirty="0">
                <a:solidFill>
                  <a:srgbClr val="004028"/>
                </a:solidFill>
              </a:rPr>
              <a:t>Double anti platelet.</a:t>
            </a:r>
          </a:p>
          <a:p>
            <a:pPr marL="914400" lvl="1" indent="-45720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400" b="1" u="sng" dirty="0">
                <a:solidFill>
                  <a:srgbClr val="004028"/>
                </a:solidFill>
              </a:rPr>
              <a:t>Aspirin</a:t>
            </a:r>
            <a:r>
              <a:rPr lang="id-ID" sz="2400" u="sng" dirty="0">
                <a:solidFill>
                  <a:srgbClr val="004028"/>
                </a:solidFill>
              </a:rPr>
              <a:t> PO</a:t>
            </a:r>
            <a:r>
              <a:rPr lang="id-ID" sz="2400" b="1" u="sng" dirty="0">
                <a:solidFill>
                  <a:srgbClr val="004028"/>
                </a:solidFill>
              </a:rPr>
              <a:t> </a:t>
            </a:r>
            <a:r>
              <a:rPr lang="id-ID" sz="2400" u="sng" dirty="0">
                <a:solidFill>
                  <a:srgbClr val="004028"/>
                </a:solidFill>
              </a:rPr>
              <a:t>loading</a:t>
            </a:r>
            <a:r>
              <a:rPr lang="id-ID" sz="2400" b="1" u="sng" dirty="0">
                <a:solidFill>
                  <a:srgbClr val="004028"/>
                </a:solidFill>
              </a:rPr>
              <a:t> </a:t>
            </a:r>
            <a:r>
              <a:rPr lang="id-ID" sz="2400" u="sng" dirty="0">
                <a:solidFill>
                  <a:srgbClr val="004028"/>
                </a:solidFill>
              </a:rPr>
              <a:t>160 –</a:t>
            </a:r>
            <a:r>
              <a:rPr lang="id-ID" sz="2400" b="1" u="sng" dirty="0">
                <a:solidFill>
                  <a:srgbClr val="004028"/>
                </a:solidFill>
              </a:rPr>
              <a:t> </a:t>
            </a:r>
            <a:r>
              <a:rPr lang="id-ID" sz="2400" u="sng" dirty="0">
                <a:solidFill>
                  <a:srgbClr val="004028"/>
                </a:solidFill>
              </a:rPr>
              <a:t>320 mg </a:t>
            </a:r>
            <a:r>
              <a:rPr lang="id-ID" sz="2400" u="sng" dirty="0">
                <a:solidFill>
                  <a:srgbClr val="004028"/>
                </a:solidFill>
                <a:sym typeface="Wingdings" panose="05000000000000000000" pitchFamily="2" charset="2"/>
              </a:rPr>
              <a:t> 80 mg / 24 jam.</a:t>
            </a:r>
            <a:endParaRPr lang="id-ID" sz="2800" u="sng" dirty="0">
              <a:solidFill>
                <a:srgbClr val="004028"/>
              </a:solidFill>
              <a:sym typeface="Wingdings" panose="05000000000000000000" pitchFamily="2" charset="2"/>
            </a:endParaRPr>
          </a:p>
          <a:p>
            <a:pPr lvl="1" defTabSz="914319">
              <a:lnSpc>
                <a:spcPct val="150000"/>
              </a:lnSpc>
              <a:spcBef>
                <a:spcPct val="5000"/>
              </a:spcBef>
            </a:pPr>
            <a:r>
              <a:rPr lang="id-ID" sz="2400" b="1" dirty="0">
                <a:solidFill>
                  <a:srgbClr val="004028"/>
                </a:solidFill>
              </a:rPr>
              <a:t>+ </a:t>
            </a:r>
            <a:r>
              <a:rPr lang="id-ID" sz="2400" dirty="0">
                <a:solidFill>
                  <a:srgbClr val="004028"/>
                </a:solidFill>
              </a:rPr>
              <a:t>   	Clopidogrel PO loading 300 mg </a:t>
            </a:r>
            <a:r>
              <a:rPr lang="id-ID" sz="2400" dirty="0">
                <a:solidFill>
                  <a:srgbClr val="004028"/>
                </a:solidFill>
                <a:sym typeface="Wingdings" panose="05000000000000000000" pitchFamily="2" charset="2"/>
              </a:rPr>
              <a:t> 75 mg / 24 jam.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  <a:tabLst>
                <a:tab pos="542925" algn="l"/>
              </a:tabLst>
            </a:pPr>
            <a:r>
              <a:rPr lang="id-ID" sz="2400" dirty="0">
                <a:solidFill>
                  <a:srgbClr val="004028"/>
                </a:solidFill>
              </a:rPr>
              <a:t>		</a:t>
            </a:r>
            <a:r>
              <a:rPr lang="id-ID" sz="2400" b="1" dirty="0">
                <a:solidFill>
                  <a:srgbClr val="004028"/>
                </a:solidFill>
              </a:rPr>
              <a:t>atau </a:t>
            </a:r>
            <a:r>
              <a:rPr lang="id-ID" sz="2400" dirty="0">
                <a:solidFill>
                  <a:srgbClr val="004028"/>
                </a:solidFill>
              </a:rPr>
              <a:t>Ticaglerol PO loading 180 mg </a:t>
            </a:r>
            <a:r>
              <a:rPr lang="id-ID" sz="2400" dirty="0">
                <a:solidFill>
                  <a:srgbClr val="004028"/>
                </a:solidFill>
                <a:sym typeface="Wingdings" panose="05000000000000000000" pitchFamily="2" charset="2"/>
              </a:rPr>
              <a:t> 90 mg / 12 jam.</a:t>
            </a:r>
            <a:endParaRPr lang="id-ID" sz="2400" dirty="0">
              <a:solidFill>
                <a:srgbClr val="004028"/>
              </a:solidFill>
            </a:endParaRP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 startAt="2"/>
            </a:pPr>
            <a:r>
              <a:rPr lang="id-ID" sz="2800" b="1" dirty="0">
                <a:solidFill>
                  <a:srgbClr val="004028"/>
                </a:solidFill>
              </a:rPr>
              <a:t>O</a:t>
            </a:r>
            <a:r>
              <a:rPr lang="id-ID" sz="2800" b="1" baseline="-25000" dirty="0">
                <a:solidFill>
                  <a:srgbClr val="004028"/>
                </a:solidFill>
              </a:rPr>
              <a:t>2</a:t>
            </a:r>
            <a:r>
              <a:rPr lang="id-ID" sz="2800" b="1" dirty="0">
                <a:solidFill>
                  <a:srgbClr val="004028"/>
                </a:solidFill>
              </a:rPr>
              <a:t> </a:t>
            </a:r>
            <a:r>
              <a:rPr lang="id-ID" sz="2800" dirty="0">
                <a:solidFill>
                  <a:srgbClr val="004028"/>
                </a:solidFill>
              </a:rPr>
              <a:t>2 – 4 L/min (hanya pada hypoxemia : </a:t>
            </a:r>
            <a:r>
              <a:rPr lang="id-ID" sz="2800" u="sng" dirty="0">
                <a:solidFill>
                  <a:srgbClr val="004028"/>
                </a:solidFill>
              </a:rPr>
              <a:t>SPO</a:t>
            </a:r>
            <a:r>
              <a:rPr lang="id-ID" sz="2800" u="sng" baseline="-25000" dirty="0">
                <a:solidFill>
                  <a:srgbClr val="004028"/>
                </a:solidFill>
              </a:rPr>
              <a:t>2</a:t>
            </a:r>
            <a:r>
              <a:rPr lang="id-ID" sz="2800" u="sng" dirty="0">
                <a:solidFill>
                  <a:srgbClr val="004028"/>
                </a:solidFill>
              </a:rPr>
              <a:t> &lt; 96%</a:t>
            </a:r>
            <a:r>
              <a:rPr lang="id-ID" sz="2800" dirty="0">
                <a:solidFill>
                  <a:srgbClr val="004028"/>
                </a:solidFill>
              </a:rPr>
              <a:t>).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 startAt="2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Memperbaiki ketidak-nyamanan pasien.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 startAt="2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Identifikasi cepat (triase) kandidat reperfusi </a:t>
            </a: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id-ID" sz="2800" b="1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STEMI</a:t>
            </a: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 startAt="2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Rujukan ke Coronary Care Unit</a:t>
            </a: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46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M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anagement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 startAt="3"/>
            </a:pPr>
            <a:r>
              <a:rPr lang="id-ID" sz="2800" dirty="0">
                <a:solidFill>
                  <a:srgbClr val="004028"/>
                </a:solidFill>
              </a:rPr>
              <a:t>Memperbaiki ketidak-nyamanan pasien.</a:t>
            </a:r>
          </a:p>
          <a:p>
            <a:pPr marL="971550" lvl="1" indent="-51435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Nitroglycerin 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SL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 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0.4 mg / </a:t>
            </a:r>
            <a:r>
              <a:rPr lang="id-ID" sz="2800" b="1" dirty="0">
                <a:solidFill>
                  <a:srgbClr val="004028"/>
                </a:solidFill>
                <a:latin typeface="+mj-lt"/>
              </a:rPr>
              <a:t>ISDN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 SL 5 mg.</a:t>
            </a:r>
          </a:p>
          <a:p>
            <a:pPr lvl="1" defTabSz="985838">
              <a:lnSpc>
                <a:spcPct val="150000"/>
              </a:lnSpc>
              <a:spcBef>
                <a:spcPct val="5000"/>
              </a:spcBef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	Interval 5 menit, sampai dengan 3 x pemberian.</a:t>
            </a:r>
          </a:p>
          <a:p>
            <a:pPr lvl="1" defTabSz="985838">
              <a:lnSpc>
                <a:spcPct val="150000"/>
              </a:lnSpc>
              <a:spcBef>
                <a:spcPct val="5000"/>
              </a:spcBef>
              <a:tabLst>
                <a:tab pos="985838" algn="l"/>
                <a:tab pos="3314700" algn="l"/>
              </a:tabLst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	</a:t>
            </a:r>
            <a:r>
              <a:rPr lang="id-ID" sz="2800" u="sng" dirty="0">
                <a:solidFill>
                  <a:srgbClr val="004028"/>
                </a:solidFill>
                <a:latin typeface="+mj-lt"/>
              </a:rPr>
              <a:t>Kontraindikasi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 : Hypotension SBP &lt; 90 mmHg</a:t>
            </a:r>
          </a:p>
          <a:p>
            <a:pPr lvl="1" defTabSz="985838">
              <a:lnSpc>
                <a:spcPct val="150000"/>
              </a:lnSpc>
              <a:spcBef>
                <a:spcPct val="5000"/>
              </a:spcBef>
              <a:tabLst>
                <a:tab pos="985838" algn="l"/>
                <a:tab pos="3314700" algn="l"/>
              </a:tabLst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		Infark ventrikel k</a:t>
            </a:r>
            <a:r>
              <a:rPr lang="en-US" sz="2800" dirty="0" err="1">
                <a:solidFill>
                  <a:srgbClr val="004028"/>
                </a:solidFill>
                <a:latin typeface="+mj-lt"/>
              </a:rPr>
              <a:t>anan</a:t>
            </a: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971550" lvl="1" indent="-51435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Morphine 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IV 2 – 4 mg/ 5 min (Nyeri VAS &gt;8).</a:t>
            </a:r>
          </a:p>
          <a:p>
            <a:pPr marL="971550" lvl="1" indent="-51435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id-ID" sz="2800" b="1" dirty="0">
                <a:solidFill>
                  <a:srgbClr val="004028"/>
                </a:solidFill>
                <a:latin typeface="+mj-lt"/>
              </a:rPr>
              <a:t>β-blocker </a:t>
            </a:r>
            <a:r>
              <a:rPr lang="id-ID" sz="2800" dirty="0">
                <a:solidFill>
                  <a:srgbClr val="004028"/>
                </a:solidFill>
                <a:latin typeface="+mj-lt"/>
              </a:rPr>
              <a:t>IV </a:t>
            </a: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 PO pada pasien tertentu.</a:t>
            </a:r>
          </a:p>
          <a:p>
            <a:pPr lvl="1" defTabSz="985838">
              <a:lnSpc>
                <a:spcPct val="150000"/>
              </a:lnSpc>
              <a:spcBef>
                <a:spcPct val="5000"/>
              </a:spcBef>
            </a:pPr>
            <a:r>
              <a:rPr lang="id-ID" sz="2800" b="1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	</a:t>
            </a:r>
            <a:r>
              <a:rPr lang="id-ID" sz="2800" dirty="0">
                <a:solidFill>
                  <a:srgbClr val="004028"/>
                </a:solidFill>
                <a:latin typeface="+mj-lt"/>
                <a:sym typeface="Wingdings" panose="05000000000000000000" pitchFamily="2" charset="2"/>
              </a:rPr>
              <a:t>Metoprolol 5 mg/ 5 min, sampai 3 x pemberian.</a:t>
            </a: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971550" lvl="1" indent="-514350" defTabSz="914319">
              <a:lnSpc>
                <a:spcPct val="150000"/>
              </a:lnSpc>
              <a:spcBef>
                <a:spcPct val="5000"/>
              </a:spcBef>
              <a:buFont typeface="Arial" panose="020B0604020202020204" pitchFamily="34" charset="0"/>
              <a:buChar char="•"/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061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M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anagement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Rujukan ke Coronary Care Unit (CCU).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541" y="1700808"/>
            <a:ext cx="1114088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STEMI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7387" y="2842825"/>
            <a:ext cx="1314784" cy="1200329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Non-PCI-</a:t>
            </a:r>
          </a:p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capable</a:t>
            </a:r>
          </a:p>
          <a:p>
            <a:pPr algn="ctr"/>
            <a:r>
              <a:rPr lang="id-ID" sz="2400" b="1" dirty="0">
                <a:ln w="0"/>
              </a:rPr>
              <a:t>Hospital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3490" y="4662987"/>
            <a:ext cx="1239635" cy="1200329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PCI-</a:t>
            </a:r>
          </a:p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capable</a:t>
            </a:r>
          </a:p>
          <a:p>
            <a:pPr algn="ctr"/>
            <a:r>
              <a:rPr lang="id-ID" sz="2400" b="1" dirty="0">
                <a:ln w="0"/>
              </a:rPr>
              <a:t>Hospital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stCxn id="12" idx="2"/>
            <a:endCxn id="13" idx="1"/>
          </p:cNvCxnSpPr>
          <p:nvPr/>
        </p:nvCxnSpPr>
        <p:spPr>
          <a:xfrm rot="16200000" flipH="1">
            <a:off x="465505" y="2711108"/>
            <a:ext cx="1218962" cy="244802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12" idx="2"/>
            <a:endCxn id="17" idx="1"/>
          </p:cNvCxnSpPr>
          <p:nvPr/>
        </p:nvCxnSpPr>
        <p:spPr>
          <a:xfrm rot="16200000" flipH="1">
            <a:off x="-441525" y="3618137"/>
            <a:ext cx="3039124" cy="250905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039576" y="1822617"/>
            <a:ext cx="1468992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FMC-device </a:t>
            </a:r>
          </a:p>
          <a:p>
            <a:pPr algn="ctr"/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&gt; 120 min</a:t>
            </a:r>
            <a:endParaRPr lang="en-US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39576" y="2976526"/>
            <a:ext cx="1468992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FMC-device </a:t>
            </a:r>
          </a:p>
          <a:p>
            <a:pPr algn="ctr"/>
            <a:r>
              <a:rPr lang="id-ID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&lt;</a:t>
            </a: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120 min</a:t>
            </a:r>
            <a:endParaRPr lang="en-US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6" name="Curved Connector 25"/>
          <p:cNvCxnSpPr>
            <a:stCxn id="13" idx="3"/>
            <a:endCxn id="24" idx="1"/>
          </p:cNvCxnSpPr>
          <p:nvPr/>
        </p:nvCxnSpPr>
        <p:spPr>
          <a:xfrm flipV="1">
            <a:off x="2512171" y="2176560"/>
            <a:ext cx="527405" cy="1266430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13" idx="3"/>
            <a:endCxn id="25" idx="1"/>
          </p:cNvCxnSpPr>
          <p:nvPr/>
        </p:nvCxnSpPr>
        <p:spPr>
          <a:xfrm flipV="1">
            <a:off x="2512171" y="3330469"/>
            <a:ext cx="527405" cy="11252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987278" y="3358581"/>
            <a:ext cx="1218603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Transfer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000026" y="1943035"/>
            <a:ext cx="1622239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Fibrinolysis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30" name="Curved Connector 29"/>
          <p:cNvCxnSpPr>
            <a:stCxn id="24" idx="3"/>
            <a:endCxn id="29" idx="1"/>
          </p:cNvCxnSpPr>
          <p:nvPr/>
        </p:nvCxnSpPr>
        <p:spPr>
          <a:xfrm flipV="1">
            <a:off x="4508568" y="2173868"/>
            <a:ext cx="491458" cy="2692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660232" y="1815200"/>
            <a:ext cx="1778757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Door to Needle</a:t>
            </a:r>
          </a:p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&lt; 30 min</a:t>
            </a:r>
            <a:endParaRPr lang="en-US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1" name="Curved Connector 40"/>
          <p:cNvCxnSpPr>
            <a:stCxn id="25" idx="3"/>
            <a:endCxn id="28" idx="1"/>
          </p:cNvCxnSpPr>
          <p:nvPr/>
        </p:nvCxnSpPr>
        <p:spPr>
          <a:xfrm>
            <a:off x="4508568" y="3330469"/>
            <a:ext cx="478710" cy="258945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597064" y="2757413"/>
            <a:ext cx="1042914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Sukses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07978" y="3212976"/>
            <a:ext cx="1421095" cy="132343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Transfer utk</a:t>
            </a:r>
          </a:p>
          <a:p>
            <a:pPr algn="ctr"/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Angiografi</a:t>
            </a:r>
          </a:p>
          <a:p>
            <a:pPr algn="ctr"/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evaluasi</a:t>
            </a:r>
          </a:p>
          <a:p>
            <a:pPr algn="ctr"/>
            <a:r>
              <a:rPr lang="id-ID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3-24 jam</a:t>
            </a:r>
            <a:endParaRPr lang="en-US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Curved Connector 45"/>
          <p:cNvCxnSpPr>
            <a:stCxn id="29" idx="2"/>
            <a:endCxn id="44" idx="0"/>
          </p:cNvCxnSpPr>
          <p:nvPr/>
        </p:nvCxnSpPr>
        <p:spPr>
          <a:xfrm rot="16200000" flipH="1">
            <a:off x="6788477" y="1427368"/>
            <a:ext cx="352713" cy="2307375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457467" y="2753633"/>
            <a:ext cx="900759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Gagal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52" name="Curved Connector 51"/>
          <p:cNvCxnSpPr>
            <a:stCxn id="29" idx="2"/>
            <a:endCxn id="51" idx="1"/>
          </p:cNvCxnSpPr>
          <p:nvPr/>
        </p:nvCxnSpPr>
        <p:spPr>
          <a:xfrm rot="16200000" flipH="1">
            <a:off x="5844423" y="2371422"/>
            <a:ext cx="579766" cy="646321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51" idx="2"/>
            <a:endCxn id="28" idx="3"/>
          </p:cNvCxnSpPr>
          <p:nvPr/>
        </p:nvCxnSpPr>
        <p:spPr>
          <a:xfrm rot="5400000">
            <a:off x="6369806" y="3051373"/>
            <a:ext cx="374116" cy="701966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039576" y="4246970"/>
            <a:ext cx="1562864" cy="830997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dirty="0">
                <a:ln w="0"/>
              </a:rPr>
              <a:t>Angiografi </a:t>
            </a:r>
          </a:p>
          <a:p>
            <a:pPr algn="ctr"/>
            <a:r>
              <a:rPr lang="id-ID" sz="2400" b="1" dirty="0">
                <a:ln w="0"/>
              </a:rPr>
              <a:t>diagnostik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62" name="Curved Connector 61"/>
          <p:cNvCxnSpPr>
            <a:cxnSpLocks/>
            <a:stCxn id="28" idx="2"/>
            <a:endCxn id="42" idx="1"/>
          </p:cNvCxnSpPr>
          <p:nvPr/>
        </p:nvCxnSpPr>
        <p:spPr>
          <a:xfrm rot="16200000" flipH="1">
            <a:off x="5659710" y="3757116"/>
            <a:ext cx="249398" cy="375658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17" idx="3"/>
            <a:endCxn id="61" idx="1"/>
          </p:cNvCxnSpPr>
          <p:nvPr/>
        </p:nvCxnSpPr>
        <p:spPr>
          <a:xfrm flipV="1">
            <a:off x="2443125" y="4662469"/>
            <a:ext cx="596451" cy="600683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5489121" y="4426229"/>
            <a:ext cx="1668791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i="1" cap="none" spc="0" dirty="0">
                <a:ln w="0"/>
                <a:solidFill>
                  <a:schemeClr val="tx1"/>
                </a:solidFill>
                <a:highlight>
                  <a:srgbClr val="FFFF00"/>
                </a:highlight>
              </a:rPr>
              <a:t>Primary</a:t>
            </a:r>
            <a:r>
              <a:rPr lang="id-ID" sz="2400" b="1" cap="none" spc="0" dirty="0">
                <a:ln w="0"/>
                <a:solidFill>
                  <a:schemeClr val="tx1"/>
                </a:solidFill>
                <a:highlight>
                  <a:srgbClr val="FFFF00"/>
                </a:highlight>
              </a:rPr>
              <a:t> PCI</a:t>
            </a:r>
            <a:endParaRPr lang="en-US" sz="2400" b="1" cap="none" spc="0" dirty="0">
              <a:ln w="0"/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488665" y="5143018"/>
            <a:ext cx="902812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CABG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488665" y="5854081"/>
            <a:ext cx="2885150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Medical therapy only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71" name="Curved Connector 70"/>
          <p:cNvCxnSpPr>
            <a:stCxn id="61" idx="2"/>
            <a:endCxn id="68" idx="1"/>
          </p:cNvCxnSpPr>
          <p:nvPr/>
        </p:nvCxnSpPr>
        <p:spPr>
          <a:xfrm rot="5400000" flipH="1" flipV="1">
            <a:off x="4444611" y="4033458"/>
            <a:ext cx="420905" cy="1668113"/>
          </a:xfrm>
          <a:prstGeom prst="curvedConnector4">
            <a:avLst>
              <a:gd name="adj1" fmla="val -20367"/>
              <a:gd name="adj2" fmla="val 7342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61" idx="2"/>
            <a:endCxn id="69" idx="1"/>
          </p:cNvCxnSpPr>
          <p:nvPr/>
        </p:nvCxnSpPr>
        <p:spPr>
          <a:xfrm rot="16200000" flipH="1">
            <a:off x="4506894" y="4392080"/>
            <a:ext cx="295884" cy="1667657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61" idx="2"/>
            <a:endCxn id="70" idx="1"/>
          </p:cNvCxnSpPr>
          <p:nvPr/>
        </p:nvCxnSpPr>
        <p:spPr>
          <a:xfrm rot="16200000" flipH="1">
            <a:off x="4151363" y="4747611"/>
            <a:ext cx="1006947" cy="1667657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1560441" y="1616321"/>
            <a:ext cx="1077539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Onset </a:t>
            </a:r>
          </a:p>
          <a:p>
            <a:pPr algn="ctr"/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&lt; 12 jam</a:t>
            </a:r>
            <a:endParaRPr lang="en-US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3C21E5F-8537-4D3E-BE01-DD27B2D65351}"/>
              </a:ext>
            </a:extLst>
          </p:cNvPr>
          <p:cNvSpPr/>
          <p:nvPr/>
        </p:nvSpPr>
        <p:spPr>
          <a:xfrm>
            <a:off x="5972238" y="3869589"/>
            <a:ext cx="1331839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Rescue PCI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DC02393-A9F5-4E22-92DF-3939BD715593}"/>
              </a:ext>
            </a:extLst>
          </p:cNvPr>
          <p:cNvSpPr/>
          <p:nvPr/>
        </p:nvSpPr>
        <p:spPr>
          <a:xfrm>
            <a:off x="359806" y="6147960"/>
            <a:ext cx="3028842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FMC=First Medical Contact</a:t>
            </a:r>
            <a:endParaRPr lang="en-US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0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5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24" grpId="0" animBg="1"/>
      <p:bldP spid="25" grpId="0" animBg="1"/>
      <p:bldP spid="28" grpId="0" animBg="1"/>
      <p:bldP spid="29" grpId="0" animBg="1"/>
      <p:bldP spid="34" grpId="0" animBg="1"/>
      <p:bldP spid="44" grpId="0" animBg="1"/>
      <p:bldP spid="45" grpId="0" animBg="1"/>
      <p:bldP spid="51" grpId="0" animBg="1"/>
      <p:bldP spid="61" grpId="0" animBg="1"/>
      <p:bldP spid="68" grpId="0" animBg="1"/>
      <p:bldP spid="69" grpId="0" animBg="1"/>
      <p:bldP spid="70" grpId="0" animBg="1"/>
      <p:bldP spid="82" grpId="0" animBg="1"/>
      <p:bldP spid="42" grpId="0" animBg="1"/>
      <p:bldP spid="4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M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anagement</a:t>
            </a:r>
          </a:p>
          <a:p>
            <a:pPr marL="514350" indent="-514350" defTabSz="914319">
              <a:lnSpc>
                <a:spcPct val="150000"/>
              </a:lnSpc>
              <a:spcBef>
                <a:spcPct val="5000"/>
              </a:spcBef>
              <a:buFont typeface="+mj-lt"/>
              <a:buAutoNum type="arabicPeriod" startAt="5"/>
            </a:pPr>
            <a:r>
              <a:rPr lang="id-ID" sz="2800" dirty="0">
                <a:solidFill>
                  <a:srgbClr val="004028"/>
                </a:solidFill>
                <a:latin typeface="+mj-lt"/>
              </a:rPr>
              <a:t>Rujukan ke Coronary Care Unit (CCU).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7328" y="1685450"/>
            <a:ext cx="2465419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STEMI &gt; 12 jam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17576" y="1689964"/>
            <a:ext cx="3040897" cy="830997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Stratifikasi risiko</a:t>
            </a:r>
          </a:p>
          <a:p>
            <a:pPr algn="ctr"/>
            <a:r>
              <a:rPr lang="id-ID" sz="2400" b="1" dirty="0">
                <a:ln w="0"/>
              </a:rPr>
              <a:t>Early Invasive Strategy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17576" y="2586640"/>
            <a:ext cx="4129592" cy="378565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Recurrent angina (ccs III) / at 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Peningkatan troponin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Depresi segmen-ST baru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Gejala CHF, MR, ronkhi basah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LV EF &lt; 40 %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Sustained VT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PCI &lt; 6 bulan, riwayat CABG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Hemodinamik tidak stabil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Disfungsi ginjal ringan-sedang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Non-inavsive test risiko tinggi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 Risk Score &gt; 3</a:t>
            </a:r>
            <a:endParaRPr lang="en-US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Curved Connector 45"/>
          <p:cNvCxnSpPr>
            <a:stCxn id="86" idx="3"/>
            <a:endCxn id="13" idx="1"/>
          </p:cNvCxnSpPr>
          <p:nvPr/>
        </p:nvCxnSpPr>
        <p:spPr>
          <a:xfrm flipV="1">
            <a:off x="1780766" y="2105463"/>
            <a:ext cx="1636810" cy="364939"/>
          </a:xfrm>
          <a:prstGeom prst="curvedConnector3">
            <a:avLst>
              <a:gd name="adj1" fmla="val 8229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urved Connector 51"/>
          <p:cNvCxnSpPr>
            <a:stCxn id="12" idx="3"/>
            <a:endCxn id="13" idx="1"/>
          </p:cNvCxnSpPr>
          <p:nvPr/>
        </p:nvCxnSpPr>
        <p:spPr>
          <a:xfrm>
            <a:off x="2892747" y="1947060"/>
            <a:ext cx="524829" cy="158403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429434" y="2208792"/>
            <a:ext cx="1351332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NSTEMI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7295486" y="1874629"/>
            <a:ext cx="1218603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Transfer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104" name="Curved Connector 103"/>
          <p:cNvCxnSpPr>
            <a:stCxn id="13" idx="3"/>
            <a:endCxn id="103" idx="1"/>
          </p:cNvCxnSpPr>
          <p:nvPr/>
        </p:nvCxnSpPr>
        <p:spPr>
          <a:xfrm flipV="1">
            <a:off x="6458473" y="2105462"/>
            <a:ext cx="837013" cy="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3417576" y="2584907"/>
            <a:ext cx="4269117" cy="286232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id-ID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TIMI Risk Score for NSTEMI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Usia </a:t>
            </a:r>
            <a:r>
              <a:rPr lang="id-ID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&gt;</a:t>
            </a: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65 th			  1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d-ID" sz="200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&gt;</a:t>
            </a:r>
            <a:r>
              <a:rPr lang="id-ID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3 faktor risiko PJK		  1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PJK dgn stenosis </a:t>
            </a:r>
            <a:r>
              <a:rPr lang="id-ID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&gt;</a:t>
            </a: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50%		  1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Penggunaan a</a:t>
            </a:r>
            <a:r>
              <a:rPr lang="id-ID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spirin </a:t>
            </a:r>
            <a:r>
              <a:rPr lang="id-ID" sz="200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&lt;</a:t>
            </a:r>
            <a:r>
              <a:rPr lang="id-ID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7 hari yll	  1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Angina CCS III-IV </a:t>
            </a:r>
            <a:r>
              <a:rPr lang="id-ID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&lt;</a:t>
            </a: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24 jam yll	  1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d-ID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Peningkatan cardiac marker	  1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Diviasi segmen-ST </a:t>
            </a:r>
            <a:r>
              <a:rPr lang="id-ID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&gt;</a:t>
            </a: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0.5 mm	  1</a:t>
            </a:r>
          </a:p>
          <a:p>
            <a:r>
              <a:rPr lang="id-ID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----------------------------------------------------</a:t>
            </a:r>
            <a:endParaRPr lang="en-US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427328" y="2736409"/>
            <a:ext cx="817852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UAP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16" name="Curved Connector 115"/>
          <p:cNvCxnSpPr>
            <a:stCxn id="115" idx="3"/>
            <a:endCxn id="13" idx="1"/>
          </p:cNvCxnSpPr>
          <p:nvPr/>
        </p:nvCxnSpPr>
        <p:spPr>
          <a:xfrm flipV="1">
            <a:off x="1245180" y="2105463"/>
            <a:ext cx="2172396" cy="892556"/>
          </a:xfrm>
          <a:prstGeom prst="curvedConnector3">
            <a:avLst>
              <a:gd name="adj1" fmla="val 8946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Curved Connector 118"/>
          <p:cNvCxnSpPr>
            <a:stCxn id="115" idx="2"/>
            <a:endCxn id="127" idx="0"/>
          </p:cNvCxnSpPr>
          <p:nvPr/>
        </p:nvCxnSpPr>
        <p:spPr>
          <a:xfrm rot="16200000" flipH="1">
            <a:off x="714504" y="3381378"/>
            <a:ext cx="576572" cy="333073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Rectangle 126"/>
          <p:cNvSpPr/>
          <p:nvPr/>
        </p:nvSpPr>
        <p:spPr>
          <a:xfrm>
            <a:off x="427328" y="3836201"/>
            <a:ext cx="1483997" cy="523220"/>
          </a:xfrm>
          <a:prstGeom prst="rect">
            <a:avLst/>
          </a:prstGeom>
          <a:solidFill>
            <a:srgbClr val="92D050"/>
          </a:solidFill>
          <a:ln w="38100"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Low Risk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401580" y="4437112"/>
            <a:ext cx="2762616" cy="132343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id-ID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Anti thrombotic therapy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Oral antiplatelet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IV antiplatelet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Heparins</a:t>
            </a:r>
            <a:endParaRPr lang="en-US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471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5" grpId="0" animBg="1"/>
      <p:bldP spid="86" grpId="0" animBg="1"/>
      <p:bldP spid="103" grpId="0" animBg="1"/>
      <p:bldP spid="107" grpId="0" animBg="1"/>
      <p:bldP spid="107" grpId="1" animBg="1"/>
      <p:bldP spid="115" grpId="0" animBg="1"/>
      <p:bldP spid="127" grpId="0" animBg="1"/>
      <p:bldP spid="13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C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omplication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1784" y="1072024"/>
            <a:ext cx="3380413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Myocardial Infarction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244279"/>
              </p:ext>
            </p:extLst>
          </p:nvPr>
        </p:nvGraphicFramePr>
        <p:xfrm>
          <a:off x="2821783" y="1971786"/>
          <a:ext cx="3380414" cy="914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0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d-ID" sz="2400" dirty="0"/>
                        <a:t>Myocardial dysfunction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d-ID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/>
                        <a:t>Systolic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/>
                        <a:t>Diastolic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79510" y="2795893"/>
            <a:ext cx="2415021" cy="830997"/>
          </a:xfrm>
          <a:prstGeom prst="rect">
            <a:avLst/>
          </a:prstGeom>
          <a:noFill/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 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Cardiac Output</a:t>
            </a:r>
          </a:p>
          <a:p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 </a:t>
            </a:r>
            <a:r>
              <a:rPr lang="id-ID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Stroke Volume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77240" y="5001673"/>
            <a:ext cx="1715021" cy="1200329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Progressive </a:t>
            </a:r>
          </a:p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myocardial </a:t>
            </a:r>
          </a:p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dysfunction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93308" y="5371006"/>
            <a:ext cx="956032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Death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02869" y="4173844"/>
            <a:ext cx="1316386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Ischemia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30737" y="2791966"/>
            <a:ext cx="2969980" cy="830997"/>
          </a:xfrm>
          <a:prstGeom prst="rect">
            <a:avLst/>
          </a:prstGeom>
          <a:noFill/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á"/>
            </a:pPr>
            <a:r>
              <a:rPr lang="id-ID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LVEDP</a:t>
            </a:r>
          </a:p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Pulmonary congestion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351611" y="3855388"/>
            <a:ext cx="1576329" cy="461665"/>
          </a:xfrm>
          <a:prstGeom prst="rect">
            <a:avLst/>
          </a:prstGeom>
          <a:noFill/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Hypoxemia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Curved Connector 4"/>
          <p:cNvCxnSpPr>
            <a:stCxn id="2" idx="2"/>
            <a:endCxn id="3" idx="0"/>
          </p:cNvCxnSpPr>
          <p:nvPr/>
        </p:nvCxnSpPr>
        <p:spPr>
          <a:xfrm rot="5400000">
            <a:off x="4323720" y="1783515"/>
            <a:ext cx="376542" cy="1"/>
          </a:xfrm>
          <a:prstGeom prst="curved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endCxn id="23" idx="1"/>
          </p:cNvCxnSpPr>
          <p:nvPr/>
        </p:nvCxnSpPr>
        <p:spPr>
          <a:xfrm rot="16200000" flipH="1">
            <a:off x="4099545" y="2801352"/>
            <a:ext cx="2015769" cy="1190879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endCxn id="12" idx="0"/>
          </p:cNvCxnSpPr>
          <p:nvPr/>
        </p:nvCxnSpPr>
        <p:spPr>
          <a:xfrm rot="10800000" flipV="1">
            <a:off x="1387022" y="2613721"/>
            <a:ext cx="1434763" cy="182171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endCxn id="26" idx="0"/>
          </p:cNvCxnSpPr>
          <p:nvPr/>
        </p:nvCxnSpPr>
        <p:spPr>
          <a:xfrm>
            <a:off x="6180056" y="2624897"/>
            <a:ext cx="1335671" cy="167069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12" idx="2"/>
            <a:endCxn id="24" idx="0"/>
          </p:cNvCxnSpPr>
          <p:nvPr/>
        </p:nvCxnSpPr>
        <p:spPr>
          <a:xfrm rot="16200000" flipH="1">
            <a:off x="1190398" y="3823513"/>
            <a:ext cx="585499" cy="192252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12" idx="2"/>
            <a:endCxn id="13" idx="1"/>
          </p:cNvCxnSpPr>
          <p:nvPr/>
        </p:nvCxnSpPr>
        <p:spPr>
          <a:xfrm rot="5400000">
            <a:off x="121266" y="4105251"/>
            <a:ext cx="1744116" cy="787394"/>
          </a:xfrm>
          <a:prstGeom prst="curvedConnector4">
            <a:avLst>
              <a:gd name="adj1" fmla="val 22525"/>
              <a:gd name="adj2" fmla="val 15806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94319" y="4212389"/>
            <a:ext cx="1769908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Hypotension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9627" y="4955507"/>
            <a:ext cx="1723549" cy="83099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â"/>
            </a:pP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Systemic </a:t>
            </a:r>
          </a:p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perfusion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23700" y="5554282"/>
            <a:ext cx="2224391" cy="83099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Compensatory</a:t>
            </a:r>
          </a:p>
          <a:p>
            <a:pPr algn="ctr"/>
            <a:r>
              <a:rPr lang="id-ID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vasoconstriction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55973" y="4181846"/>
            <a:ext cx="1747338" cy="12003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â"/>
            </a:pP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Coronary </a:t>
            </a:r>
          </a:p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perfusion </a:t>
            </a:r>
          </a:p>
          <a:p>
            <a:pPr algn="ctr"/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pressure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8" name="Curved Connector 77"/>
          <p:cNvCxnSpPr>
            <a:stCxn id="13" idx="2"/>
            <a:endCxn id="17" idx="1"/>
          </p:cNvCxnSpPr>
          <p:nvPr/>
        </p:nvCxnSpPr>
        <p:spPr>
          <a:xfrm rot="16200000" flipH="1">
            <a:off x="1900913" y="5346993"/>
            <a:ext cx="183277" cy="1062298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17" idx="3"/>
            <a:endCxn id="21" idx="1"/>
          </p:cNvCxnSpPr>
          <p:nvPr/>
        </p:nvCxnSpPr>
        <p:spPr>
          <a:xfrm flipV="1">
            <a:off x="4748091" y="5601838"/>
            <a:ext cx="1029149" cy="367943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24" idx="3"/>
            <a:endCxn id="25" idx="1"/>
          </p:cNvCxnSpPr>
          <p:nvPr/>
        </p:nvCxnSpPr>
        <p:spPr>
          <a:xfrm>
            <a:off x="2464227" y="4443222"/>
            <a:ext cx="591746" cy="338789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Curved Connector 87"/>
          <p:cNvCxnSpPr>
            <a:stCxn id="25" idx="3"/>
            <a:endCxn id="23" idx="1"/>
          </p:cNvCxnSpPr>
          <p:nvPr/>
        </p:nvCxnSpPr>
        <p:spPr>
          <a:xfrm flipV="1">
            <a:off x="4803311" y="4404677"/>
            <a:ext cx="899558" cy="377334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urved Connector 90"/>
          <p:cNvCxnSpPr>
            <a:stCxn id="23" idx="2"/>
            <a:endCxn id="21" idx="0"/>
          </p:cNvCxnSpPr>
          <p:nvPr/>
        </p:nvCxnSpPr>
        <p:spPr>
          <a:xfrm rot="16200000" flipH="1">
            <a:off x="6314824" y="4681746"/>
            <a:ext cx="366164" cy="273689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Curved Connector 93"/>
          <p:cNvCxnSpPr>
            <a:stCxn id="26" idx="2"/>
            <a:endCxn id="27" idx="0"/>
          </p:cNvCxnSpPr>
          <p:nvPr/>
        </p:nvCxnSpPr>
        <p:spPr>
          <a:xfrm rot="16200000" flipH="1">
            <a:off x="7711539" y="3427150"/>
            <a:ext cx="232425" cy="624049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Curved Connector 96"/>
          <p:cNvCxnSpPr>
            <a:stCxn id="27" idx="2"/>
            <a:endCxn id="23" idx="3"/>
          </p:cNvCxnSpPr>
          <p:nvPr/>
        </p:nvCxnSpPr>
        <p:spPr>
          <a:xfrm rot="5400000">
            <a:off x="7535704" y="3800605"/>
            <a:ext cx="87624" cy="1120521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Curved Connector 111"/>
          <p:cNvCxnSpPr>
            <a:stCxn id="21" idx="3"/>
            <a:endCxn id="22" idx="1"/>
          </p:cNvCxnSpPr>
          <p:nvPr/>
        </p:nvCxnSpPr>
        <p:spPr>
          <a:xfrm>
            <a:off x="7492261" y="5601838"/>
            <a:ext cx="401047" cy="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3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21" grpId="0" animBg="1"/>
      <p:bldP spid="22" grpId="0" animBg="1"/>
      <p:bldP spid="23" grpId="0" animBg="1"/>
      <p:bldP spid="26" grpId="0"/>
      <p:bldP spid="27" grpId="0"/>
      <p:bldP spid="24" grpId="0" animBg="1"/>
      <p:bldP spid="13" grpId="0" animBg="1"/>
      <p:bldP spid="17" grpId="0" animBg="1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C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omplication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1786" y="1072024"/>
            <a:ext cx="338041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Myocardial Infarction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Curved Connector 4"/>
          <p:cNvCxnSpPr>
            <a:stCxn id="2" idx="2"/>
            <a:endCxn id="39" idx="0"/>
          </p:cNvCxnSpPr>
          <p:nvPr/>
        </p:nvCxnSpPr>
        <p:spPr>
          <a:xfrm rot="5400000">
            <a:off x="2586021" y="227934"/>
            <a:ext cx="558662" cy="3293283"/>
          </a:xfrm>
          <a:prstGeom prst="curvedConnector3">
            <a:avLst>
              <a:gd name="adj1" fmla="val 5511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95536" y="2153906"/>
            <a:ext cx="1646348" cy="1200329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Acute </a:t>
            </a:r>
          </a:p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Pulmonary </a:t>
            </a:r>
          </a:p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Edema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48814" y="2506325"/>
            <a:ext cx="1870448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Hypovolemia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20462" y="2333608"/>
            <a:ext cx="2498697" cy="830997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Low output-</a:t>
            </a:r>
          </a:p>
          <a:p>
            <a:pPr algn="ctr"/>
            <a:r>
              <a:rPr lang="id-ID" sz="2400" b="1" dirty="0">
                <a:ln w="0"/>
              </a:rPr>
              <a:t>Cardiogenic Shock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19208" y="2518273"/>
            <a:ext cx="1480598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Arrhytmia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45" name="Curved Connector 44"/>
          <p:cNvCxnSpPr>
            <a:stCxn id="2" idx="2"/>
            <a:endCxn id="40" idx="0"/>
          </p:cNvCxnSpPr>
          <p:nvPr/>
        </p:nvCxnSpPr>
        <p:spPr>
          <a:xfrm rot="5400000">
            <a:off x="3442476" y="1436807"/>
            <a:ext cx="911081" cy="1227955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2" idx="2"/>
            <a:endCxn id="41" idx="0"/>
          </p:cNvCxnSpPr>
          <p:nvPr/>
        </p:nvCxnSpPr>
        <p:spPr>
          <a:xfrm rot="16200000" flipH="1">
            <a:off x="4771720" y="1335517"/>
            <a:ext cx="738364" cy="1257818"/>
          </a:xfrm>
          <a:prstGeom prst="curvedConnector3">
            <a:avLst>
              <a:gd name="adj1" fmla="val 5967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2" idx="2"/>
            <a:endCxn id="42" idx="0"/>
          </p:cNvCxnSpPr>
          <p:nvPr/>
        </p:nvCxnSpPr>
        <p:spPr>
          <a:xfrm rot="16200000" flipH="1">
            <a:off x="5824236" y="283001"/>
            <a:ext cx="923029" cy="3547514"/>
          </a:xfrm>
          <a:prstGeom prst="curvedConnector3">
            <a:avLst>
              <a:gd name="adj1" fmla="val 2832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52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Patogenesis</a:t>
            </a:r>
          </a:p>
        </p:txBody>
      </p:sp>
      <p:pic>
        <p:nvPicPr>
          <p:cNvPr id="2052" name="Picture 4" descr="https://watchlearnlive.heart.org/media/athero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782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atchlearnlive.heart.org/media/athero-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36" y="1227120"/>
            <a:ext cx="9163036" cy="51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atchlearnlive.heart.org/media/athero-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4413"/>
            <a:ext cx="9150071" cy="514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atchlearnlive.heart.org/media/athero-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07" y="1220484"/>
            <a:ext cx="9174834" cy="516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atchlearnlive.heart.org/media/athero-0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51" y="1231312"/>
            <a:ext cx="9155585" cy="515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watchlearnlive.heart.org/media/athero-0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81" y="1217108"/>
            <a:ext cx="9180836" cy="516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watchlearnlive.heart.org/media/athero-0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31386"/>
            <a:ext cx="9155453" cy="514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watchlearnlive.heart.org/media/athero-0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54" y="1222514"/>
            <a:ext cx="9171225" cy="515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2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C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omplication </a:t>
            </a: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(Acute Pulmonary Edema)</a:t>
            </a:r>
            <a:endParaRPr lang="id-ID" sz="3600" b="1" dirty="0">
              <a:solidFill>
                <a:srgbClr val="004028"/>
              </a:solidFill>
              <a:latin typeface="Arial" charset="0"/>
            </a:endParaRP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1786" y="1072024"/>
            <a:ext cx="338041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Myocardial Infarction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Curved Connector 4"/>
          <p:cNvCxnSpPr>
            <a:stCxn id="2" idx="2"/>
            <a:endCxn id="39" idx="0"/>
          </p:cNvCxnSpPr>
          <p:nvPr/>
        </p:nvCxnSpPr>
        <p:spPr>
          <a:xfrm rot="5400000">
            <a:off x="2586021" y="227934"/>
            <a:ext cx="558662" cy="3293283"/>
          </a:xfrm>
          <a:prstGeom prst="curvedConnector3">
            <a:avLst>
              <a:gd name="adj1" fmla="val 5511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95536" y="2153906"/>
            <a:ext cx="1646348" cy="1200329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Acute </a:t>
            </a:r>
          </a:p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Pulmonary </a:t>
            </a:r>
          </a:p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Edema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48814" y="2506325"/>
            <a:ext cx="1870448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Hypovolemia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20462" y="2333608"/>
            <a:ext cx="2498697" cy="830997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Low output-</a:t>
            </a:r>
          </a:p>
          <a:p>
            <a:pPr algn="ctr"/>
            <a:r>
              <a:rPr lang="id-ID" sz="2400" b="1" dirty="0">
                <a:ln w="0"/>
              </a:rPr>
              <a:t>Cardiogenic Shock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19208" y="2518273"/>
            <a:ext cx="1480598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Arrhytmia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45" name="Curved Connector 44"/>
          <p:cNvCxnSpPr>
            <a:stCxn id="2" idx="2"/>
            <a:endCxn id="40" idx="0"/>
          </p:cNvCxnSpPr>
          <p:nvPr/>
        </p:nvCxnSpPr>
        <p:spPr>
          <a:xfrm rot="5400000">
            <a:off x="3442476" y="1436807"/>
            <a:ext cx="911081" cy="1227955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2" idx="2"/>
            <a:endCxn id="41" idx="0"/>
          </p:cNvCxnSpPr>
          <p:nvPr/>
        </p:nvCxnSpPr>
        <p:spPr>
          <a:xfrm rot="16200000" flipH="1">
            <a:off x="4771720" y="1335517"/>
            <a:ext cx="738364" cy="1257818"/>
          </a:xfrm>
          <a:prstGeom prst="curvedConnector3">
            <a:avLst>
              <a:gd name="adj1" fmla="val 5967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2" idx="2"/>
            <a:endCxn id="42" idx="0"/>
          </p:cNvCxnSpPr>
          <p:nvPr/>
        </p:nvCxnSpPr>
        <p:spPr>
          <a:xfrm rot="16200000" flipH="1">
            <a:off x="5824236" y="283001"/>
            <a:ext cx="923029" cy="3547514"/>
          </a:xfrm>
          <a:prstGeom prst="curvedConnector3">
            <a:avLst>
              <a:gd name="adj1" fmla="val 2832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843808" y="3745280"/>
            <a:ext cx="5923609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d-ID" sz="2400" b="1" dirty="0"/>
              <a:t>Administer : 	- Furosemide </a:t>
            </a:r>
            <a:r>
              <a:rPr lang="id-ID" sz="2400" dirty="0"/>
              <a:t>IV 0.5 – 1 mg/kg</a:t>
            </a:r>
          </a:p>
          <a:p>
            <a:r>
              <a:rPr lang="id-ID" sz="2400" b="1" dirty="0"/>
              <a:t>		- Morphine </a:t>
            </a:r>
            <a:r>
              <a:rPr lang="id-ID" sz="2400" dirty="0"/>
              <a:t>IV 2 – 4 mg</a:t>
            </a:r>
          </a:p>
          <a:p>
            <a:r>
              <a:rPr lang="id-ID" sz="2400" b="1" dirty="0"/>
              <a:t>		- Oxygen</a:t>
            </a:r>
            <a:r>
              <a:rPr lang="id-ID" sz="2400" dirty="0"/>
              <a:t>/Intubation as needed</a:t>
            </a:r>
          </a:p>
          <a:p>
            <a:r>
              <a:rPr lang="id-ID" sz="2400" b="1" dirty="0"/>
              <a:t>		- Check blood pressure</a:t>
            </a:r>
            <a:endParaRPr lang="id-ID" sz="2400" dirty="0">
              <a:sym typeface="Symbol" panose="05050102010706020507" pitchFamily="18" charset="2"/>
            </a:endParaRPr>
          </a:p>
        </p:txBody>
      </p:sp>
      <p:cxnSp>
        <p:nvCxnSpPr>
          <p:cNvPr id="58" name="Curved Connector 57"/>
          <p:cNvCxnSpPr>
            <a:stCxn id="39" idx="2"/>
            <a:endCxn id="46" idx="1"/>
          </p:cNvCxnSpPr>
          <p:nvPr/>
        </p:nvCxnSpPr>
        <p:spPr>
          <a:xfrm rot="16200000" flipH="1">
            <a:off x="1443322" y="3129623"/>
            <a:ext cx="1175875" cy="1625098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5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C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omplication </a:t>
            </a: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(Acute Pulmonary Edema)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1786" y="1072024"/>
            <a:ext cx="338041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Myocardial Infarction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Curved Connector 4"/>
          <p:cNvCxnSpPr>
            <a:stCxn id="2" idx="2"/>
            <a:endCxn id="39" idx="0"/>
          </p:cNvCxnSpPr>
          <p:nvPr/>
        </p:nvCxnSpPr>
        <p:spPr>
          <a:xfrm rot="5400000">
            <a:off x="2586021" y="227934"/>
            <a:ext cx="558662" cy="3293283"/>
          </a:xfrm>
          <a:prstGeom prst="curvedConnector3">
            <a:avLst>
              <a:gd name="adj1" fmla="val 5511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95536" y="2153906"/>
            <a:ext cx="1646348" cy="1200329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Acute </a:t>
            </a:r>
          </a:p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Pulmonary </a:t>
            </a:r>
          </a:p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Edema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843808" y="3745280"/>
            <a:ext cx="5923609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d-ID" sz="2400" b="1" dirty="0"/>
              <a:t>Administer : 	- Furosemide </a:t>
            </a:r>
            <a:r>
              <a:rPr lang="id-ID" sz="2400" dirty="0"/>
              <a:t>IV 0.5 – 1 mg/kg</a:t>
            </a:r>
          </a:p>
          <a:p>
            <a:r>
              <a:rPr lang="id-ID" sz="2400" b="1" dirty="0"/>
              <a:t>		- Morphine </a:t>
            </a:r>
            <a:r>
              <a:rPr lang="id-ID" sz="2400" dirty="0"/>
              <a:t>IV 2 – 4 mg</a:t>
            </a:r>
          </a:p>
          <a:p>
            <a:r>
              <a:rPr lang="id-ID" sz="2400" b="1" dirty="0"/>
              <a:t>		- Oxygen</a:t>
            </a:r>
            <a:r>
              <a:rPr lang="id-ID" sz="2400" dirty="0"/>
              <a:t>/Intubation as needed</a:t>
            </a:r>
          </a:p>
          <a:p>
            <a:r>
              <a:rPr lang="id-ID" sz="2400" b="1" dirty="0"/>
              <a:t>		- Check blood pressure</a:t>
            </a:r>
            <a:endParaRPr lang="id-ID" sz="2400" dirty="0">
              <a:sym typeface="Symbol" panose="05050102010706020507" pitchFamily="18" charset="2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72611" y="4844883"/>
            <a:ext cx="30807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d-ID" sz="2400" b="1" dirty="0"/>
              <a:t>- Check blood pressure</a:t>
            </a:r>
            <a:endParaRPr lang="id-ID" sz="2400" dirty="0">
              <a:sym typeface="Symbol" panose="05050102010706020507" pitchFamily="18" charset="2"/>
            </a:endParaRPr>
          </a:p>
        </p:txBody>
      </p:sp>
      <p:cxnSp>
        <p:nvCxnSpPr>
          <p:cNvPr id="58" name="Curved Connector 57"/>
          <p:cNvCxnSpPr>
            <a:stCxn id="39" idx="2"/>
            <a:endCxn id="46" idx="1"/>
          </p:cNvCxnSpPr>
          <p:nvPr/>
        </p:nvCxnSpPr>
        <p:spPr>
          <a:xfrm rot="16200000" flipH="1">
            <a:off x="1443322" y="3129623"/>
            <a:ext cx="1175875" cy="1625098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24762" y="2733135"/>
            <a:ext cx="5073953" cy="36779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d-ID" sz="2400" b="1" dirty="0"/>
              <a:t>If systolic BP :</a:t>
            </a:r>
          </a:p>
          <a:p>
            <a:r>
              <a:rPr lang="id-ID" sz="2400" b="1" dirty="0"/>
              <a:t>&gt; </a:t>
            </a:r>
            <a:r>
              <a:rPr lang="id-ID" sz="2400" dirty="0"/>
              <a:t>100 mmHg</a:t>
            </a:r>
            <a:r>
              <a:rPr lang="id-ID" sz="2400" b="1" dirty="0"/>
              <a:t> 			</a:t>
            </a:r>
          </a:p>
          <a:p>
            <a:r>
              <a:rPr lang="id-ID" sz="2400" b="1" dirty="0">
                <a:sym typeface="Wingdings" panose="05000000000000000000" pitchFamily="2" charset="2"/>
              </a:rPr>
              <a:t>	</a:t>
            </a:r>
            <a:r>
              <a:rPr lang="id-ID" sz="2000" b="1" dirty="0"/>
              <a:t>Nitroglycerin SL, </a:t>
            </a:r>
            <a:r>
              <a:rPr lang="id-ID" sz="2000" b="1" dirty="0">
                <a:sym typeface="Wingdings" panose="05000000000000000000" pitchFamily="2" charset="2"/>
              </a:rPr>
              <a:t></a:t>
            </a:r>
            <a:r>
              <a:rPr lang="id-ID" sz="2000" b="1" dirty="0"/>
              <a:t> </a:t>
            </a:r>
            <a:r>
              <a:rPr lang="id-ID" sz="2000" dirty="0"/>
              <a:t>IV 10 – 20 </a:t>
            </a:r>
            <a:r>
              <a:rPr lang="id-ID" sz="2000" dirty="0">
                <a:sym typeface="Symbol" panose="05050102010706020507" pitchFamily="18" charset="2"/>
              </a:rPr>
              <a:t>g/min</a:t>
            </a:r>
          </a:p>
          <a:p>
            <a:r>
              <a:rPr lang="id-ID" sz="2000" dirty="0">
                <a:sym typeface="Symbol" panose="05050102010706020507" pitchFamily="18" charset="2"/>
              </a:rPr>
              <a:t>	</a:t>
            </a:r>
            <a:r>
              <a:rPr lang="id-ID" sz="2000" b="1" dirty="0">
                <a:sym typeface="Symbol" panose="05050102010706020507" pitchFamily="18" charset="2"/>
              </a:rPr>
              <a:t>OR </a:t>
            </a:r>
            <a:r>
              <a:rPr lang="id-ID" sz="2000" dirty="0">
                <a:sym typeface="Symbol" panose="05050102010706020507" pitchFamily="18" charset="2"/>
              </a:rPr>
              <a:t>Captopril PO 6.25 mg</a:t>
            </a:r>
            <a:endParaRPr lang="id-ID" sz="2000" dirty="0"/>
          </a:p>
          <a:p>
            <a:endParaRPr lang="id-ID" sz="1000" dirty="0"/>
          </a:p>
          <a:p>
            <a:r>
              <a:rPr lang="id-ID" sz="2400" dirty="0"/>
              <a:t>70-100 mmHg (no shock) 	</a:t>
            </a:r>
          </a:p>
          <a:p>
            <a:r>
              <a:rPr lang="id-ID" sz="2400" b="1" dirty="0"/>
              <a:t>	</a:t>
            </a:r>
            <a:r>
              <a:rPr lang="id-ID" sz="2000" b="1" dirty="0"/>
              <a:t>Dobutamine </a:t>
            </a:r>
            <a:r>
              <a:rPr lang="id-ID" sz="2000" dirty="0"/>
              <a:t>IV 2 – 20 </a:t>
            </a:r>
            <a:r>
              <a:rPr lang="id-ID" sz="2000" dirty="0">
                <a:sym typeface="Symbol" panose="05050102010706020507" pitchFamily="18" charset="2"/>
              </a:rPr>
              <a:t>g/kg/min</a:t>
            </a:r>
            <a:endParaRPr lang="id-ID" sz="2400" dirty="0">
              <a:sym typeface="Symbol" panose="05050102010706020507" pitchFamily="18" charset="2"/>
            </a:endParaRPr>
          </a:p>
          <a:p>
            <a:endParaRPr lang="id-ID" sz="1000" dirty="0">
              <a:sym typeface="Symbol" panose="05050102010706020507" pitchFamily="18" charset="2"/>
            </a:endParaRPr>
          </a:p>
          <a:p>
            <a:r>
              <a:rPr lang="id-ID" sz="2400" dirty="0"/>
              <a:t>70-100 mmHg (</a:t>
            </a:r>
            <a:r>
              <a:rPr lang="id-ID" sz="2400" b="1" dirty="0"/>
              <a:t>shock</a:t>
            </a:r>
            <a:r>
              <a:rPr lang="id-ID" sz="2400" dirty="0"/>
              <a:t>) 	</a:t>
            </a:r>
          </a:p>
          <a:p>
            <a:r>
              <a:rPr lang="id-ID" sz="2400" b="1" dirty="0"/>
              <a:t>	</a:t>
            </a:r>
            <a:r>
              <a:rPr lang="id-ID" sz="2000" b="1" dirty="0"/>
              <a:t>Norepinephrine </a:t>
            </a:r>
            <a:r>
              <a:rPr lang="id-ID" sz="2000" dirty="0"/>
              <a:t>IV 0.5 – 30 </a:t>
            </a:r>
            <a:r>
              <a:rPr lang="id-ID" sz="2000" dirty="0">
                <a:sym typeface="Symbol" panose="05050102010706020507" pitchFamily="18" charset="2"/>
              </a:rPr>
              <a:t>g/min</a:t>
            </a:r>
          </a:p>
          <a:p>
            <a:r>
              <a:rPr lang="id-ID" sz="2000" dirty="0">
                <a:sym typeface="Symbol" panose="05050102010706020507" pitchFamily="18" charset="2"/>
              </a:rPr>
              <a:t>	</a:t>
            </a:r>
            <a:r>
              <a:rPr lang="id-ID" sz="2000" b="1" dirty="0">
                <a:sym typeface="Symbol" panose="05050102010706020507" pitchFamily="18" charset="2"/>
              </a:rPr>
              <a:t>OR </a:t>
            </a:r>
            <a:r>
              <a:rPr lang="id-ID" sz="2000" dirty="0">
                <a:sym typeface="Symbol" panose="05050102010706020507" pitchFamily="18" charset="2"/>
              </a:rPr>
              <a:t>Dopamine IV 5</a:t>
            </a:r>
            <a:r>
              <a:rPr lang="id-ID" sz="2000" dirty="0"/>
              <a:t> – 15 </a:t>
            </a:r>
            <a:r>
              <a:rPr lang="id-ID" sz="2000" dirty="0">
                <a:sym typeface="Symbol" panose="05050102010706020507" pitchFamily="18" charset="2"/>
              </a:rPr>
              <a:t>g/kg/min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1469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25608 -0.3858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C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omplication (Hypovolemia)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1786" y="1072024"/>
            <a:ext cx="338041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Myocardial Infarction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Curved Connector 4"/>
          <p:cNvCxnSpPr>
            <a:stCxn id="2" idx="2"/>
            <a:endCxn id="39" idx="0"/>
          </p:cNvCxnSpPr>
          <p:nvPr/>
        </p:nvCxnSpPr>
        <p:spPr>
          <a:xfrm rot="5400000">
            <a:off x="2586021" y="227934"/>
            <a:ext cx="558662" cy="3293283"/>
          </a:xfrm>
          <a:prstGeom prst="curvedConnector3">
            <a:avLst>
              <a:gd name="adj1" fmla="val 5511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95536" y="2153906"/>
            <a:ext cx="1646348" cy="1200329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Acute </a:t>
            </a:r>
          </a:p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Pulmonary </a:t>
            </a:r>
          </a:p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Edema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324762" y="2212688"/>
            <a:ext cx="30807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d-ID" sz="2400" b="1" dirty="0"/>
              <a:t>- Check blood pressure</a:t>
            </a:r>
            <a:endParaRPr lang="id-ID" sz="2400" dirty="0">
              <a:sym typeface="Symbol" panose="05050102010706020507" pitchFamily="18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24762" y="2733135"/>
            <a:ext cx="5073953" cy="36779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d-ID" sz="2400" b="1" dirty="0"/>
              <a:t>If systolic BP :</a:t>
            </a:r>
          </a:p>
          <a:p>
            <a:r>
              <a:rPr lang="id-ID" sz="2400" b="1" dirty="0"/>
              <a:t>&gt; </a:t>
            </a:r>
            <a:r>
              <a:rPr lang="id-ID" sz="2400" dirty="0"/>
              <a:t>100 mmHg</a:t>
            </a:r>
            <a:r>
              <a:rPr lang="id-ID" sz="2400" b="1" dirty="0"/>
              <a:t> 			</a:t>
            </a:r>
          </a:p>
          <a:p>
            <a:r>
              <a:rPr lang="id-ID" sz="2400" b="1" dirty="0">
                <a:sym typeface="Wingdings" panose="05000000000000000000" pitchFamily="2" charset="2"/>
              </a:rPr>
              <a:t>	</a:t>
            </a:r>
            <a:r>
              <a:rPr lang="id-ID" sz="2000" b="1" dirty="0"/>
              <a:t>Nitroglycerin SL, </a:t>
            </a:r>
            <a:r>
              <a:rPr lang="id-ID" sz="2000" b="1" dirty="0">
                <a:sym typeface="Wingdings" panose="05000000000000000000" pitchFamily="2" charset="2"/>
              </a:rPr>
              <a:t></a:t>
            </a:r>
            <a:r>
              <a:rPr lang="id-ID" sz="2000" b="1" dirty="0"/>
              <a:t> </a:t>
            </a:r>
            <a:r>
              <a:rPr lang="id-ID" sz="2000" dirty="0"/>
              <a:t>IV 10 – 20 </a:t>
            </a:r>
            <a:r>
              <a:rPr lang="id-ID" sz="2000" dirty="0">
                <a:sym typeface="Symbol" panose="05050102010706020507" pitchFamily="18" charset="2"/>
              </a:rPr>
              <a:t>g/min</a:t>
            </a:r>
          </a:p>
          <a:p>
            <a:r>
              <a:rPr lang="id-ID" sz="2000" dirty="0">
                <a:sym typeface="Symbol" panose="05050102010706020507" pitchFamily="18" charset="2"/>
              </a:rPr>
              <a:t>	</a:t>
            </a:r>
            <a:r>
              <a:rPr lang="id-ID" sz="2000" b="1" dirty="0">
                <a:sym typeface="Symbol" panose="05050102010706020507" pitchFamily="18" charset="2"/>
              </a:rPr>
              <a:t>OR </a:t>
            </a:r>
            <a:r>
              <a:rPr lang="id-ID" sz="2000" dirty="0">
                <a:sym typeface="Symbol" panose="05050102010706020507" pitchFamily="18" charset="2"/>
              </a:rPr>
              <a:t>Captopril PO 6.25 mg</a:t>
            </a:r>
            <a:endParaRPr lang="id-ID" sz="2000" dirty="0"/>
          </a:p>
          <a:p>
            <a:endParaRPr lang="id-ID" sz="1000" dirty="0"/>
          </a:p>
          <a:p>
            <a:r>
              <a:rPr lang="id-ID" sz="2400" dirty="0"/>
              <a:t>70-100 mmHg (no shock) 	</a:t>
            </a:r>
          </a:p>
          <a:p>
            <a:r>
              <a:rPr lang="id-ID" sz="2400" b="1" dirty="0"/>
              <a:t>	</a:t>
            </a:r>
            <a:r>
              <a:rPr lang="id-ID" sz="2000" b="1" dirty="0"/>
              <a:t>Dobutamine </a:t>
            </a:r>
            <a:r>
              <a:rPr lang="id-ID" sz="2000" dirty="0"/>
              <a:t>IV 2 – 20 </a:t>
            </a:r>
            <a:r>
              <a:rPr lang="id-ID" sz="2000" dirty="0">
                <a:sym typeface="Symbol" panose="05050102010706020507" pitchFamily="18" charset="2"/>
              </a:rPr>
              <a:t>g/kg/min</a:t>
            </a:r>
            <a:endParaRPr lang="id-ID" sz="2400" dirty="0">
              <a:sym typeface="Symbol" panose="05050102010706020507" pitchFamily="18" charset="2"/>
            </a:endParaRPr>
          </a:p>
          <a:p>
            <a:endParaRPr lang="id-ID" sz="1000" dirty="0">
              <a:sym typeface="Symbol" panose="05050102010706020507" pitchFamily="18" charset="2"/>
            </a:endParaRPr>
          </a:p>
          <a:p>
            <a:r>
              <a:rPr lang="id-ID" sz="2400" dirty="0"/>
              <a:t>70-100 mmHg (</a:t>
            </a:r>
            <a:r>
              <a:rPr lang="id-ID" sz="2400" b="1" dirty="0"/>
              <a:t>shock</a:t>
            </a:r>
            <a:r>
              <a:rPr lang="id-ID" sz="2400" dirty="0"/>
              <a:t>) 	</a:t>
            </a:r>
          </a:p>
          <a:p>
            <a:r>
              <a:rPr lang="id-ID" sz="2400" b="1" dirty="0"/>
              <a:t>	</a:t>
            </a:r>
            <a:r>
              <a:rPr lang="id-ID" sz="2000" b="1" dirty="0"/>
              <a:t>Norepinephrine </a:t>
            </a:r>
            <a:r>
              <a:rPr lang="id-ID" sz="2000" dirty="0"/>
              <a:t>IV 0.5 – 30 </a:t>
            </a:r>
            <a:r>
              <a:rPr lang="id-ID" sz="2000" dirty="0">
                <a:sym typeface="Symbol" panose="05050102010706020507" pitchFamily="18" charset="2"/>
              </a:rPr>
              <a:t>g/min</a:t>
            </a:r>
          </a:p>
          <a:p>
            <a:r>
              <a:rPr lang="id-ID" sz="2000" dirty="0">
                <a:sym typeface="Symbol" panose="05050102010706020507" pitchFamily="18" charset="2"/>
              </a:rPr>
              <a:t>	</a:t>
            </a:r>
            <a:r>
              <a:rPr lang="id-ID" sz="2000" b="1" dirty="0">
                <a:sym typeface="Symbol" panose="05050102010706020507" pitchFamily="18" charset="2"/>
              </a:rPr>
              <a:t>OR </a:t>
            </a:r>
            <a:r>
              <a:rPr lang="id-ID" sz="2000" dirty="0">
                <a:sym typeface="Symbol" panose="05050102010706020507" pitchFamily="18" charset="2"/>
              </a:rPr>
              <a:t>Dopamine IV 5</a:t>
            </a:r>
            <a:r>
              <a:rPr lang="id-ID" sz="2000" dirty="0"/>
              <a:t> – 15 </a:t>
            </a:r>
            <a:r>
              <a:rPr lang="id-ID" sz="2000" dirty="0">
                <a:sym typeface="Symbol" panose="05050102010706020507" pitchFamily="18" charset="2"/>
              </a:rPr>
              <a:t>g/kg/min</a:t>
            </a:r>
            <a:endParaRPr lang="id-ID" sz="2000" dirty="0"/>
          </a:p>
        </p:txBody>
      </p:sp>
      <p:sp>
        <p:nvSpPr>
          <p:cNvPr id="17" name="Rectangle 16"/>
          <p:cNvSpPr/>
          <p:nvPr/>
        </p:nvSpPr>
        <p:spPr>
          <a:xfrm>
            <a:off x="2348814" y="2506325"/>
            <a:ext cx="1870448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Hypovolemia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17" idx="0"/>
          </p:cNvCxnSpPr>
          <p:nvPr/>
        </p:nvCxnSpPr>
        <p:spPr>
          <a:xfrm rot="5400000">
            <a:off x="3442476" y="1436807"/>
            <a:ext cx="911081" cy="1227955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59219" y="3026772"/>
            <a:ext cx="4032258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d-ID" sz="2400" b="1"/>
              <a:t>Administer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400"/>
              <a:t>Fluids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400"/>
              <a:t>Blood transfusions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400"/>
              <a:t>Cause-specific interventions</a:t>
            </a:r>
          </a:p>
          <a:p>
            <a:r>
              <a:rPr lang="id-ID" sz="2400" b="1"/>
              <a:t>Consider </a:t>
            </a:r>
            <a:r>
              <a:rPr lang="id-ID" sz="2400"/>
              <a:t>vasopressors</a:t>
            </a:r>
            <a:endParaRPr lang="id-ID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2324762" y="5068341"/>
            <a:ext cx="63505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/>
              <a:t>Note: </a:t>
            </a:r>
            <a:r>
              <a:rPr lang="id-ID" sz="2400" dirty="0"/>
              <a:t>Fluid challenge (saline or RL)</a:t>
            </a:r>
            <a:endParaRPr lang="id-ID" sz="2400" u="sng" dirty="0"/>
          </a:p>
          <a:p>
            <a:pPr marL="1071563" lvl="2" indent="-271463">
              <a:buFont typeface="Arial" panose="020B0604020202020204" pitchFamily="34" charset="0"/>
              <a:buChar char="•"/>
            </a:pPr>
            <a:r>
              <a:rPr lang="id-ID" sz="2000" dirty="0"/>
              <a:t>200 ml for 15 min </a:t>
            </a:r>
            <a:r>
              <a:rPr lang="id-ID" sz="2000" dirty="0">
                <a:sym typeface="Wingdings" panose="05000000000000000000" pitchFamily="2" charset="2"/>
              </a:rPr>
              <a:t> measure the BP</a:t>
            </a:r>
          </a:p>
          <a:p>
            <a:pPr marL="1071563" lvl="2" indent="-271463">
              <a:buFont typeface="Arial" panose="020B0604020202020204" pitchFamily="34" charset="0"/>
              <a:buChar char="•"/>
            </a:pPr>
            <a:r>
              <a:rPr lang="id-ID" sz="2000" dirty="0">
                <a:sym typeface="Wingdings" panose="05000000000000000000" pitchFamily="2" charset="2"/>
              </a:rPr>
              <a:t>No response, repeat 200 ml for 15 min  BP ?</a:t>
            </a:r>
          </a:p>
          <a:p>
            <a:pPr marL="1071563" lvl="2" indent="-271463">
              <a:buFont typeface="Arial" panose="020B0604020202020204" pitchFamily="34" charset="0"/>
              <a:buChar char="•"/>
            </a:pPr>
            <a:r>
              <a:rPr lang="id-ID" sz="2000" dirty="0">
                <a:sym typeface="Wingdings" panose="05000000000000000000" pitchFamily="2" charset="2"/>
              </a:rPr>
              <a:t>No response  stop</a:t>
            </a:r>
          </a:p>
        </p:txBody>
      </p:sp>
    </p:spTree>
    <p:extLst>
      <p:ext uri="{BB962C8B-B14F-4D97-AF65-F5344CB8AC3E}">
        <p14:creationId xmlns:p14="http://schemas.microsoft.com/office/powerpoint/2010/main" val="156387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7" grpId="0" animBg="1"/>
      <p:bldP spid="26" grpId="0" animBg="1"/>
      <p:bldP spid="17" grpId="0" animBg="1"/>
      <p:bldP spid="22" grpId="0" animBg="1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763908" y="2348880"/>
            <a:ext cx="5073953" cy="36779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d-ID" sz="2400" b="1" dirty="0"/>
              <a:t>If systolic BP :</a:t>
            </a:r>
          </a:p>
          <a:p>
            <a:r>
              <a:rPr lang="id-ID" sz="2400" b="1" dirty="0"/>
              <a:t>&gt; </a:t>
            </a:r>
            <a:r>
              <a:rPr lang="id-ID" sz="2400" dirty="0"/>
              <a:t>100 mmHg</a:t>
            </a:r>
            <a:r>
              <a:rPr lang="id-ID" sz="2400" b="1" dirty="0"/>
              <a:t> 			</a:t>
            </a:r>
          </a:p>
          <a:p>
            <a:r>
              <a:rPr lang="id-ID" sz="2400" b="1" dirty="0">
                <a:sym typeface="Wingdings" panose="05000000000000000000" pitchFamily="2" charset="2"/>
              </a:rPr>
              <a:t>	</a:t>
            </a:r>
            <a:r>
              <a:rPr lang="id-ID" sz="2000" b="1" dirty="0"/>
              <a:t>Nitroglycerin SL, </a:t>
            </a:r>
            <a:r>
              <a:rPr lang="id-ID" sz="2000" b="1" dirty="0">
                <a:sym typeface="Wingdings" panose="05000000000000000000" pitchFamily="2" charset="2"/>
              </a:rPr>
              <a:t></a:t>
            </a:r>
            <a:r>
              <a:rPr lang="id-ID" sz="2000" b="1" dirty="0"/>
              <a:t> </a:t>
            </a:r>
            <a:r>
              <a:rPr lang="id-ID" sz="2000" dirty="0"/>
              <a:t>IV 10 – 20 </a:t>
            </a:r>
            <a:r>
              <a:rPr lang="id-ID" sz="2000" dirty="0">
                <a:sym typeface="Symbol" panose="05050102010706020507" pitchFamily="18" charset="2"/>
              </a:rPr>
              <a:t>g/min</a:t>
            </a:r>
          </a:p>
          <a:p>
            <a:r>
              <a:rPr lang="id-ID" sz="2000" dirty="0">
                <a:sym typeface="Symbol" panose="05050102010706020507" pitchFamily="18" charset="2"/>
              </a:rPr>
              <a:t>	</a:t>
            </a:r>
            <a:r>
              <a:rPr lang="id-ID" sz="2000" b="1" dirty="0">
                <a:sym typeface="Symbol" panose="05050102010706020507" pitchFamily="18" charset="2"/>
              </a:rPr>
              <a:t>OR </a:t>
            </a:r>
            <a:r>
              <a:rPr lang="id-ID" sz="2000" dirty="0">
                <a:sym typeface="Symbol" panose="05050102010706020507" pitchFamily="18" charset="2"/>
              </a:rPr>
              <a:t>Captopril PO 6.25 mg</a:t>
            </a:r>
            <a:endParaRPr lang="id-ID" sz="2000" dirty="0"/>
          </a:p>
          <a:p>
            <a:endParaRPr lang="id-ID" sz="1000" dirty="0"/>
          </a:p>
          <a:p>
            <a:r>
              <a:rPr lang="id-ID" sz="2400" dirty="0"/>
              <a:t>70-100 mmHg (no shock) 	</a:t>
            </a:r>
          </a:p>
          <a:p>
            <a:r>
              <a:rPr lang="id-ID" sz="2400" b="1" dirty="0"/>
              <a:t>	</a:t>
            </a:r>
            <a:r>
              <a:rPr lang="id-ID" sz="2000" b="1" dirty="0"/>
              <a:t>Dobutamine </a:t>
            </a:r>
            <a:r>
              <a:rPr lang="id-ID" sz="2000" dirty="0"/>
              <a:t>IV 2 – 20 </a:t>
            </a:r>
            <a:r>
              <a:rPr lang="id-ID" sz="2000" dirty="0">
                <a:sym typeface="Symbol" panose="05050102010706020507" pitchFamily="18" charset="2"/>
              </a:rPr>
              <a:t>g/kg/min</a:t>
            </a:r>
            <a:endParaRPr lang="id-ID" sz="2400" dirty="0">
              <a:sym typeface="Symbol" panose="05050102010706020507" pitchFamily="18" charset="2"/>
            </a:endParaRPr>
          </a:p>
          <a:p>
            <a:endParaRPr lang="id-ID" sz="1000" dirty="0">
              <a:sym typeface="Symbol" panose="05050102010706020507" pitchFamily="18" charset="2"/>
            </a:endParaRPr>
          </a:p>
          <a:p>
            <a:r>
              <a:rPr lang="id-ID" sz="2400" dirty="0"/>
              <a:t>70-100 mmHg (</a:t>
            </a:r>
            <a:r>
              <a:rPr lang="id-ID" sz="2400" b="1" dirty="0"/>
              <a:t>shock</a:t>
            </a:r>
            <a:r>
              <a:rPr lang="id-ID" sz="2400" dirty="0"/>
              <a:t>) 	</a:t>
            </a:r>
          </a:p>
          <a:p>
            <a:r>
              <a:rPr lang="id-ID" sz="2400" b="1" dirty="0"/>
              <a:t>	</a:t>
            </a:r>
            <a:r>
              <a:rPr lang="id-ID" sz="2000" b="1" dirty="0"/>
              <a:t>Norepinephrine </a:t>
            </a:r>
            <a:r>
              <a:rPr lang="id-ID" sz="2000" dirty="0"/>
              <a:t>IV 0.5 – 30 </a:t>
            </a:r>
            <a:r>
              <a:rPr lang="id-ID" sz="2000" dirty="0">
                <a:sym typeface="Symbol" panose="05050102010706020507" pitchFamily="18" charset="2"/>
              </a:rPr>
              <a:t>g/min</a:t>
            </a:r>
          </a:p>
          <a:p>
            <a:r>
              <a:rPr lang="id-ID" sz="2000" dirty="0">
                <a:sym typeface="Symbol" panose="05050102010706020507" pitchFamily="18" charset="2"/>
              </a:rPr>
              <a:t>	</a:t>
            </a:r>
            <a:r>
              <a:rPr lang="id-ID" sz="2000" b="1" dirty="0">
                <a:sym typeface="Symbol" panose="05050102010706020507" pitchFamily="18" charset="2"/>
              </a:rPr>
              <a:t>OR </a:t>
            </a:r>
            <a:r>
              <a:rPr lang="id-ID" sz="2000" dirty="0">
                <a:sym typeface="Symbol" panose="05050102010706020507" pitchFamily="18" charset="2"/>
              </a:rPr>
              <a:t>Dopamine IV 5</a:t>
            </a:r>
            <a:r>
              <a:rPr lang="id-ID" sz="2000" dirty="0"/>
              <a:t> – 15 </a:t>
            </a:r>
            <a:r>
              <a:rPr lang="id-ID" sz="2000" dirty="0">
                <a:sym typeface="Symbol" panose="05050102010706020507" pitchFamily="18" charset="2"/>
              </a:rPr>
              <a:t>g/kg/min</a:t>
            </a:r>
            <a:endParaRPr lang="id-ID" sz="2000" dirty="0"/>
          </a:p>
        </p:txBody>
      </p:sp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C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omplication </a:t>
            </a:r>
            <a:r>
              <a:rPr lang="id-ID" sz="3200" b="1" dirty="0">
                <a:solidFill>
                  <a:srgbClr val="004028"/>
                </a:solidFill>
                <a:latin typeface="Arial" charset="0"/>
              </a:rPr>
              <a:t>(Cardiogenic Shock)</a:t>
            </a:r>
            <a:endParaRPr lang="id-ID" sz="3600" b="1" dirty="0">
              <a:solidFill>
                <a:srgbClr val="004028"/>
              </a:solidFill>
              <a:latin typeface="Arial" charset="0"/>
            </a:endParaRP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1786" y="1072024"/>
            <a:ext cx="338041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Myocardial Infarction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48814" y="2506325"/>
            <a:ext cx="1870448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Hypovolemia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17" idx="0"/>
          </p:cNvCxnSpPr>
          <p:nvPr/>
        </p:nvCxnSpPr>
        <p:spPr>
          <a:xfrm rot="5400000">
            <a:off x="3442476" y="1436807"/>
            <a:ext cx="911081" cy="1227955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59219" y="3026772"/>
            <a:ext cx="4032258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d-ID" sz="2400" b="1"/>
              <a:t>Administer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400"/>
              <a:t>Fluids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400"/>
              <a:t>Blood transfusions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400"/>
              <a:t>Cause-specific interventions</a:t>
            </a:r>
          </a:p>
          <a:p>
            <a:r>
              <a:rPr lang="id-ID" sz="2400" b="1"/>
              <a:t>Consider </a:t>
            </a:r>
            <a:r>
              <a:rPr lang="id-ID" sz="2400"/>
              <a:t>vasopressors</a:t>
            </a:r>
            <a:endParaRPr lang="id-ID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2324762" y="5068341"/>
            <a:ext cx="63505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/>
              <a:t>Note: </a:t>
            </a:r>
            <a:r>
              <a:rPr lang="id-ID" sz="2400" dirty="0"/>
              <a:t>Fluid challenge (saline or RL)</a:t>
            </a:r>
            <a:endParaRPr lang="id-ID" sz="2400" u="sng" dirty="0"/>
          </a:p>
          <a:p>
            <a:pPr marL="1071563" lvl="2" indent="-271463">
              <a:buFont typeface="Arial" panose="020B0604020202020204" pitchFamily="34" charset="0"/>
              <a:buChar char="•"/>
            </a:pPr>
            <a:r>
              <a:rPr lang="id-ID" sz="2000" dirty="0"/>
              <a:t>200 ml for 15 min </a:t>
            </a:r>
            <a:r>
              <a:rPr lang="id-ID" sz="2000" dirty="0">
                <a:sym typeface="Wingdings" panose="05000000000000000000" pitchFamily="2" charset="2"/>
              </a:rPr>
              <a:t> measure the BP</a:t>
            </a:r>
          </a:p>
          <a:p>
            <a:pPr marL="1071563" lvl="2" indent="-271463">
              <a:buFont typeface="Arial" panose="020B0604020202020204" pitchFamily="34" charset="0"/>
              <a:buChar char="•"/>
            </a:pPr>
            <a:r>
              <a:rPr lang="id-ID" sz="2000" dirty="0">
                <a:sym typeface="Wingdings" panose="05000000000000000000" pitchFamily="2" charset="2"/>
              </a:rPr>
              <a:t>No response, repeat 200 ml for 15 min  BP ?</a:t>
            </a:r>
          </a:p>
          <a:p>
            <a:pPr marL="1071563" lvl="2" indent="-271463">
              <a:buFont typeface="Arial" panose="020B0604020202020204" pitchFamily="34" charset="0"/>
              <a:buChar char="•"/>
            </a:pPr>
            <a:r>
              <a:rPr lang="id-ID" sz="2000" dirty="0">
                <a:sym typeface="Wingdings" panose="05000000000000000000" pitchFamily="2" charset="2"/>
              </a:rPr>
              <a:t>No response  stop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20462" y="2333608"/>
            <a:ext cx="2498697" cy="830997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Low output-</a:t>
            </a:r>
          </a:p>
          <a:p>
            <a:pPr algn="ctr"/>
            <a:r>
              <a:rPr lang="id-ID" sz="2400" b="1" dirty="0">
                <a:ln w="0"/>
              </a:rPr>
              <a:t>Cardiogenic Shock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23" idx="0"/>
          </p:cNvCxnSpPr>
          <p:nvPr/>
        </p:nvCxnSpPr>
        <p:spPr>
          <a:xfrm rot="16200000" flipH="1">
            <a:off x="4771720" y="1335517"/>
            <a:ext cx="738364" cy="1257818"/>
          </a:xfrm>
          <a:prstGeom prst="curvedConnector3">
            <a:avLst>
              <a:gd name="adj1" fmla="val 5967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319208" y="2518273"/>
            <a:ext cx="1480598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Arrhytmia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endCxn id="27" idx="0"/>
          </p:cNvCxnSpPr>
          <p:nvPr/>
        </p:nvCxnSpPr>
        <p:spPr>
          <a:xfrm rot="16200000" flipH="1">
            <a:off x="5824236" y="283001"/>
            <a:ext cx="923029" cy="3547514"/>
          </a:xfrm>
          <a:prstGeom prst="curvedConnector3">
            <a:avLst>
              <a:gd name="adj1" fmla="val 2832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31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4444E-6 L -0.37309 -0.0011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63" y="-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7" grpId="0" animBg="1"/>
      <p:bldP spid="22" grpId="0" animBg="1"/>
      <p:bldP spid="3" grpId="0"/>
      <p:bldP spid="23" grpId="0" animBg="1"/>
      <p:bldP spid="23" grpId="1" animBg="1"/>
      <p:bldP spid="23" grpId="2" animBg="1"/>
      <p:bldP spid="2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C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omplication (Arrhytmia)</a:t>
            </a:r>
          </a:p>
          <a:p>
            <a:pPr defTabSz="914319">
              <a:lnSpc>
                <a:spcPct val="150000"/>
              </a:lnSpc>
              <a:spcBef>
                <a:spcPct val="5000"/>
              </a:spcBef>
            </a:pPr>
            <a:endParaRPr lang="id-ID" sz="28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28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lnSpc>
                <a:spcPct val="150000"/>
              </a:lnSpc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2800" b="1" dirty="0">
                <a:solidFill>
                  <a:srgbClr val="004028"/>
                </a:solidFill>
                <a:latin typeface="Arial" charset="0"/>
              </a:rPr>
              <a:t> </a:t>
            </a: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b="1" dirty="0">
              <a:solidFill>
                <a:srgbClr val="004028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1786" y="1072024"/>
            <a:ext cx="338041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Myocardial Infarction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319208" y="2518273"/>
            <a:ext cx="1480598" cy="461665"/>
          </a:xfrm>
          <a:prstGeom prst="rect">
            <a:avLst/>
          </a:prstGeom>
          <a:solidFill>
            <a:srgbClr val="CBCBCB"/>
          </a:solidFill>
          <a:ln w="38100"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Arrhytmia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endCxn id="27" idx="0"/>
          </p:cNvCxnSpPr>
          <p:nvPr/>
        </p:nvCxnSpPr>
        <p:spPr>
          <a:xfrm rot="16200000" flipH="1">
            <a:off x="5824236" y="283001"/>
            <a:ext cx="923029" cy="3547514"/>
          </a:xfrm>
          <a:prstGeom prst="curvedConnector3">
            <a:avLst>
              <a:gd name="adj1" fmla="val 2832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332251" y="2920506"/>
            <a:ext cx="1696106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Bradycardia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55976" y="4104021"/>
            <a:ext cx="1672381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2400" b="1" cap="none" spc="0" dirty="0">
                <a:ln w="0"/>
                <a:solidFill>
                  <a:schemeClr val="tx1"/>
                </a:solidFill>
              </a:rPr>
              <a:t>Tachycardia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30" name="Curved Connector 29"/>
          <p:cNvCxnSpPr>
            <a:stCxn id="27" idx="1"/>
            <a:endCxn id="26" idx="3"/>
          </p:cNvCxnSpPr>
          <p:nvPr/>
        </p:nvCxnSpPr>
        <p:spPr>
          <a:xfrm rot="10800000" flipV="1">
            <a:off x="6028358" y="2749105"/>
            <a:ext cx="1290851" cy="402233"/>
          </a:xfrm>
          <a:prstGeom prst="curvedConnector3">
            <a:avLst>
              <a:gd name="adj1" fmla="val 5221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27" idx="1"/>
            <a:endCxn id="29" idx="3"/>
          </p:cNvCxnSpPr>
          <p:nvPr/>
        </p:nvCxnSpPr>
        <p:spPr>
          <a:xfrm rot="10800000" flipV="1">
            <a:off x="6028358" y="2749106"/>
            <a:ext cx="1290851" cy="1585748"/>
          </a:xfrm>
          <a:prstGeom prst="curvedConnector3">
            <a:avLst>
              <a:gd name="adj1" fmla="val 3561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11560" y="2622391"/>
            <a:ext cx="3408719" cy="224676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American Heart Association (AHA) Guidelines Algorithm for Bradycardia &amp; Tachycardia 2015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258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C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omplication (</a:t>
            </a:r>
            <a:r>
              <a:rPr lang="id-ID" sz="3600" b="1" dirty="0"/>
              <a:t>Bradycardia)</a:t>
            </a:r>
            <a:endParaRPr lang="id-ID" sz="4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10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dirty="0">
              <a:solidFill>
                <a:srgbClr val="004028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3435" t="20469" r="27309" b="14563"/>
          <a:stretch/>
        </p:blipFill>
        <p:spPr>
          <a:xfrm>
            <a:off x="753887" y="1001765"/>
            <a:ext cx="7274497" cy="5394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5579" t="63475" r="38579" b="13110"/>
          <a:stretch/>
        </p:blipFill>
        <p:spPr>
          <a:xfrm>
            <a:off x="1564154" y="3573017"/>
            <a:ext cx="5653962" cy="28803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591" t="50383" r="41699" b="34772"/>
          <a:stretch/>
        </p:blipFill>
        <p:spPr>
          <a:xfrm>
            <a:off x="2685504" y="4437112"/>
            <a:ext cx="3819949" cy="180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824" t="51969" r="38932" b="20469"/>
          <a:stretch/>
        </p:blipFill>
        <p:spPr>
          <a:xfrm>
            <a:off x="2363722" y="3470186"/>
            <a:ext cx="4463511" cy="2975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145" t="66734" r="41698" b="15547"/>
          <a:stretch/>
        </p:blipFill>
        <p:spPr>
          <a:xfrm>
            <a:off x="2956174" y="4548313"/>
            <a:ext cx="3404888" cy="197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26 -0.3937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969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0026 -0.2608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30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C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omplication (</a:t>
            </a:r>
            <a:r>
              <a:rPr lang="id-ID" sz="3600" b="1" dirty="0"/>
              <a:t>Tachycardia)</a:t>
            </a:r>
            <a:endParaRPr lang="id-ID" sz="4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10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dirty="0">
              <a:solidFill>
                <a:srgbClr val="004028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54" t="45078" r="20115" b="17516"/>
          <a:stretch/>
        </p:blipFill>
        <p:spPr>
          <a:xfrm>
            <a:off x="539551" y="908720"/>
            <a:ext cx="7992889" cy="2736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82" t="38188" r="37271" b="14563"/>
          <a:stretch/>
        </p:blipFill>
        <p:spPr>
          <a:xfrm>
            <a:off x="2152304" y="3429000"/>
            <a:ext cx="5184577" cy="34563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879" t="39172" r="28416" b="38188"/>
          <a:stretch/>
        </p:blipFill>
        <p:spPr>
          <a:xfrm>
            <a:off x="4932040" y="1456210"/>
            <a:ext cx="3943329" cy="2117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5133" t="43109" r="69070" b="37204"/>
          <a:stretch/>
        </p:blipFill>
        <p:spPr>
          <a:xfrm>
            <a:off x="1216200" y="4220396"/>
            <a:ext cx="2275680" cy="15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4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-0.2552 -0.3777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188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8" y="6502860"/>
            <a:ext cx="2248500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2017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404551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C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omplication (</a:t>
            </a:r>
            <a:r>
              <a:rPr lang="id-ID" sz="3600" b="1" dirty="0"/>
              <a:t>Tachycardia)</a:t>
            </a:r>
            <a:endParaRPr lang="id-ID" sz="1000" b="1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dirty="0">
              <a:solidFill>
                <a:srgbClr val="004028"/>
              </a:solidFill>
              <a:latin typeface="+mj-lt"/>
            </a:endParaRPr>
          </a:p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endParaRPr lang="id-ID" sz="3600" dirty="0">
              <a:solidFill>
                <a:srgbClr val="004028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5133" t="43109" r="69070" b="37204"/>
          <a:stretch/>
        </p:blipFill>
        <p:spPr>
          <a:xfrm>
            <a:off x="1216200" y="4220396"/>
            <a:ext cx="2275680" cy="15944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7825" t="32281" r="13473" b="36219"/>
          <a:stretch/>
        </p:blipFill>
        <p:spPr>
          <a:xfrm>
            <a:off x="2771800" y="1225896"/>
            <a:ext cx="6336704" cy="230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06" t="54132" r="48340" b="38187"/>
          <a:stretch/>
        </p:blipFill>
        <p:spPr>
          <a:xfrm rot="5400000">
            <a:off x="1050693" y="3306477"/>
            <a:ext cx="748776" cy="5617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14028" t="44094" r="39484" b="22438"/>
          <a:stretch/>
        </p:blipFill>
        <p:spPr>
          <a:xfrm>
            <a:off x="324004" y="4005064"/>
            <a:ext cx="604867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08577 -0.37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en-US" sz="3600" b="1" dirty="0">
                <a:solidFill>
                  <a:srgbClr val="004028"/>
                </a:solidFill>
                <a:latin typeface="Arial" charset="0"/>
              </a:rPr>
              <a:t>S</a:t>
            </a: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elesai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7158" y="972435"/>
            <a:ext cx="7671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sz="2800" b="1" dirty="0"/>
              <a:t>Terimakasih</a:t>
            </a:r>
          </a:p>
        </p:txBody>
      </p:sp>
    </p:spTree>
    <p:extLst>
      <p:ext uri="{BB962C8B-B14F-4D97-AF65-F5344CB8AC3E}">
        <p14:creationId xmlns:p14="http://schemas.microsoft.com/office/powerpoint/2010/main" val="27988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Patogenesis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7158" y="972435"/>
            <a:ext cx="76712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id-ID" sz="2800" b="1" dirty="0"/>
              <a:t>Faktor Risiko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id-ID" sz="2800" b="1" dirty="0"/>
              <a:t>Pembentukan </a:t>
            </a:r>
            <a:r>
              <a:rPr lang="id-ID" sz="2800" b="1" i="1" dirty="0"/>
              <a:t>Fatty Streak</a:t>
            </a:r>
            <a:endParaRPr lang="id-ID" sz="2800" b="1" dirty="0"/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id-ID" sz="2800" b="1" dirty="0"/>
              <a:t>Evolusi dari plak (stabil / tidak stabil)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id-ID" sz="2800" b="1" dirty="0"/>
              <a:t>Ruptur plak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d-ID" sz="2800" b="1" dirty="0"/>
          </a:p>
        </p:txBody>
      </p:sp>
    </p:spTree>
    <p:extLst>
      <p:ext uri="{BB962C8B-B14F-4D97-AF65-F5344CB8AC3E}">
        <p14:creationId xmlns:p14="http://schemas.microsoft.com/office/powerpoint/2010/main" val="38035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Patogenesis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7158" y="972435"/>
            <a:ext cx="767122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id-ID" sz="2800" b="1" dirty="0"/>
              <a:t>Risk factors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d-ID" sz="2800" dirty="0"/>
              <a:t>Lipid Disordes </a:t>
            </a:r>
            <a:r>
              <a:rPr lang="id-ID" sz="2800" dirty="0">
                <a:sym typeface="Wingdings" panose="05000000000000000000" pitchFamily="2" charset="2"/>
              </a:rPr>
              <a:t></a:t>
            </a:r>
            <a:r>
              <a:rPr lang="id-ID" sz="2800" dirty="0"/>
              <a:t> ATP III guidelines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d-ID" sz="2800" dirty="0"/>
              <a:t>Hipertensi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d-ID" sz="2800" dirty="0"/>
              <a:t>Diabetes Melitus, Insulin Resistence dan Metabolic Syndrome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d-ID" sz="2800" dirty="0"/>
              <a:t>Usia / Pria / Postmenopausal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d-ID" sz="2800" dirty="0"/>
              <a:t>Dysregulated Coagulation/ Fibrinolysis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d-ID" sz="2800" dirty="0"/>
              <a:t>Hyperhomocysteinemia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d-ID" sz="2800" dirty="0"/>
              <a:t>Inflamasi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d-ID" sz="2800" dirty="0"/>
              <a:t>Lifestyle (Obesity BMI </a:t>
            </a:r>
            <a:r>
              <a:rPr lang="id-ID" sz="2800"/>
              <a:t>&gt; 30 kg/m</a:t>
            </a:r>
            <a:r>
              <a:rPr lang="id-ID" sz="2800" baseline="30000"/>
              <a:t>2</a:t>
            </a:r>
            <a:r>
              <a:rPr lang="id-ID" sz="2800" dirty="0"/>
              <a:t>, Physical inactivity, atherogenic diet, merokok)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d-ID" sz="2800" dirty="0"/>
              <a:t>Riwayat keluarga PJK yang prematur</a:t>
            </a:r>
          </a:p>
        </p:txBody>
      </p:sp>
    </p:spTree>
    <p:extLst>
      <p:ext uri="{BB962C8B-B14F-4D97-AF65-F5344CB8AC3E}">
        <p14:creationId xmlns:p14="http://schemas.microsoft.com/office/powerpoint/2010/main" val="325843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https://watchlearnlive.heart.org/media/athero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36" y="1227120"/>
            <a:ext cx="9163036" cy="51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Patogenesis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7158" y="1251337"/>
            <a:ext cx="76712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Font typeface="+mj-lt"/>
              <a:buAutoNum type="arabicPeriod" startAt="2"/>
            </a:pPr>
            <a:r>
              <a:rPr lang="id-ID" sz="2800" b="1" dirty="0"/>
              <a:t>Fatty Streak Formation</a:t>
            </a:r>
          </a:p>
          <a:p>
            <a:pPr marL="542925" lvl="1" algn="just">
              <a:lnSpc>
                <a:spcPct val="150000"/>
              </a:lnSpc>
            </a:pPr>
            <a:r>
              <a:rPr lang="id-ID" sz="2800" b="1" dirty="0"/>
              <a:t>The 1</a:t>
            </a:r>
            <a:r>
              <a:rPr lang="id-ID" sz="2800" b="1" baseline="30000" dirty="0"/>
              <a:t>st </a:t>
            </a:r>
            <a:r>
              <a:rPr lang="id-ID" sz="2800" b="1" dirty="0"/>
              <a:t> sign of atherosclerosis</a:t>
            </a:r>
            <a:endParaRPr lang="id-ID" sz="2800" b="1" baseline="30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d-ID" sz="2800" b="1" dirty="0"/>
          </a:p>
        </p:txBody>
      </p:sp>
      <p:pic>
        <p:nvPicPr>
          <p:cNvPr id="1026" name="Picture 2" descr="http://sphweb.bumc.bu.edu/otlt/MPH-Modules/PH/PH709_Heart/FattyStrea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98863"/>
            <a:ext cx="3537283" cy="20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35182" y="2698863"/>
            <a:ext cx="3209379" cy="3075623"/>
            <a:chOff x="535182" y="2698863"/>
            <a:chExt cx="3209379" cy="3075623"/>
          </a:xfrm>
        </p:grpSpPr>
        <p:pic>
          <p:nvPicPr>
            <p:cNvPr id="1028" name="Picture 4" descr="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82" y="2698863"/>
              <a:ext cx="2596658" cy="2962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151943" y="3284984"/>
              <a:ext cx="111742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d-ID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Thickening </a:t>
              </a:r>
            </a:p>
            <a:p>
              <a:pPr algn="ctr"/>
              <a:r>
                <a:rPr lang="id-ID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tunika </a:t>
              </a:r>
            </a:p>
            <a:p>
              <a:pPr algn="ctr"/>
              <a:r>
                <a:rPr lang="id-ID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intima</a:t>
              </a:r>
              <a:endPara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11760" y="5435932"/>
              <a:ext cx="1332801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d-ID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Soft lipid core</a:t>
              </a:r>
              <a:endPara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4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https://watchlearnlive.heart.org/media/athero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36" y="1227120"/>
            <a:ext cx="9163036" cy="51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6453336"/>
            <a:ext cx="5868144" cy="404664"/>
          </a:xfrm>
          <a:prstGeom prst="rect">
            <a:avLst/>
          </a:prstGeom>
          <a:solidFill>
            <a:srgbClr val="004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-19036" y="6437114"/>
            <a:ext cx="58871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400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elix Titling" panose="04060505060202020A04" pitchFamily="82" charset="0"/>
                <a:ea typeface="FangSong" panose="02010609060101010101" pitchFamily="49" charset="-122"/>
                <a:cs typeface="Times New Roman" panose="02020603050405020304" pitchFamily="18" charset="0"/>
              </a:rPr>
              <a:t>UNGGUL &amp; ISLAMI</a:t>
            </a:r>
            <a:endParaRPr lang="en-US" sz="1000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elix Titling" panose="04060505060202020A04" pitchFamily="82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7456" y="6453336"/>
            <a:ext cx="3256544" cy="404664"/>
          </a:xfrm>
          <a:prstGeom prst="rect">
            <a:avLst/>
          </a:prstGeom>
          <a:gradFill flip="none" rotWithShape="1">
            <a:gsLst>
              <a:gs pos="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6391477" y="6502860"/>
            <a:ext cx="2248501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1600" spc="50" dirty="0">
                <a:ln w="9525" cmpd="sng">
                  <a:noFill/>
                  <a:prstDash val="solid"/>
                </a:ln>
                <a:solidFill>
                  <a:srgbClr val="004028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FangSong" panose="02010609060101010101" pitchFamily="49" charset="-122"/>
                <a:cs typeface="Aharoni" panose="02010803020104030203" pitchFamily="2" charset="-79"/>
              </a:rPr>
              <a:t>Yogyakarta, 2018</a:t>
            </a:r>
            <a:endParaRPr lang="en-US" sz="700" cap="none" spc="50" dirty="0">
              <a:ln w="9525" cmpd="sng">
                <a:noFill/>
                <a:prstDash val="solid"/>
              </a:ln>
              <a:solidFill>
                <a:srgbClr val="004028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395575"/>
            <a:ext cx="5450332" cy="441137"/>
          </a:xfrm>
          <a:prstGeom prst="rect">
            <a:avLst/>
          </a:prstGeom>
          <a:gradFill flip="none" rotWithShape="1">
            <a:gsLst>
              <a:gs pos="10619">
                <a:schemeClr val="bg1"/>
              </a:gs>
              <a:gs pos="30000">
                <a:srgbClr val="FFFFC9"/>
              </a:gs>
              <a:gs pos="45000">
                <a:srgbClr val="FFFF97"/>
              </a:gs>
              <a:gs pos="65000">
                <a:srgbClr val="FFFD13"/>
              </a:gs>
              <a:gs pos="87000">
                <a:srgbClr val="ACA40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 rot="5400000">
            <a:off x="7687249" y="457768"/>
            <a:ext cx="1368152" cy="685884"/>
          </a:xfrm>
          <a:prstGeom prst="homePlate">
            <a:avLst>
              <a:gd name="adj" fmla="val 40754"/>
            </a:avLst>
          </a:prstGeom>
          <a:solidFill>
            <a:srgbClr val="00402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6" descr="Berkas:Umy-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88" y="160261"/>
            <a:ext cx="933073" cy="9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9716" y="323253"/>
            <a:ext cx="8834284" cy="41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/>
          <a:lstStyle/>
          <a:p>
            <a:pPr marL="2224128" indent="-2224128" defTabSz="914319">
              <a:spcBef>
                <a:spcPct val="5000"/>
              </a:spcBef>
              <a:tabLst>
                <a:tab pos="2028394" algn="l"/>
                <a:tab pos="2224128" algn="l"/>
              </a:tabLst>
            </a:pPr>
            <a:r>
              <a:rPr lang="id-ID" sz="3600" b="1" dirty="0">
                <a:solidFill>
                  <a:srgbClr val="004028"/>
                </a:solidFill>
                <a:latin typeface="Arial" charset="0"/>
              </a:rPr>
              <a:t>Patogenesis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7158" y="1251337"/>
            <a:ext cx="76712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Font typeface="+mj-lt"/>
              <a:buAutoNum type="arabicPeriod" startAt="2"/>
            </a:pPr>
            <a:r>
              <a:rPr lang="id-ID" sz="2800" b="1" dirty="0"/>
              <a:t>Fatty Streak Formation</a:t>
            </a:r>
          </a:p>
          <a:p>
            <a:pPr marL="542925" lvl="1" algn="just">
              <a:lnSpc>
                <a:spcPct val="150000"/>
              </a:lnSpc>
            </a:pPr>
            <a:r>
              <a:rPr lang="id-ID" sz="2800" b="1" dirty="0"/>
              <a:t>The 1</a:t>
            </a:r>
            <a:r>
              <a:rPr lang="id-ID" sz="2800" b="1" baseline="30000" dirty="0"/>
              <a:t>st </a:t>
            </a:r>
            <a:r>
              <a:rPr lang="id-ID" sz="2800" b="1" dirty="0"/>
              <a:t> sign of atherosclerosis</a:t>
            </a:r>
            <a:endParaRPr lang="id-ID" sz="2800" b="1" baseline="30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d-ID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71601" y="2060848"/>
            <a:ext cx="7560840" cy="41857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b="1" dirty="0"/>
              <a:t>Penebalan tunika intima</a:t>
            </a:r>
            <a:r>
              <a:rPr lang="id-ID" sz="2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dirty="0"/>
              <a:t>Disusun o/ lipid-laden macrophages (</a:t>
            </a:r>
            <a:r>
              <a:rPr lang="id-ID" sz="2800" b="1" u="sng" dirty="0"/>
              <a:t>foam cells)</a:t>
            </a:r>
            <a:r>
              <a:rPr lang="id-ID" sz="2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dirty="0"/>
              <a:t>Terakumulasi di </a:t>
            </a:r>
            <a:r>
              <a:rPr lang="id-ID" sz="2800" b="1" u="sng" dirty="0"/>
              <a:t>bawah endothelium</a:t>
            </a:r>
            <a:r>
              <a:rPr lang="id-ID" sz="2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b="1" u="sng" dirty="0"/>
              <a:t>Dapat berevolusi</a:t>
            </a:r>
            <a:r>
              <a:rPr lang="id-ID" sz="2800" b="1" dirty="0"/>
              <a:t> </a:t>
            </a:r>
            <a:r>
              <a:rPr lang="id-ID" sz="2800" dirty="0"/>
              <a:t>menjadi plak stabil/tidak stabil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b="1" u="sng" dirty="0"/>
              <a:t>Dapat regresi</a:t>
            </a:r>
            <a:r>
              <a:rPr lang="id-ID" sz="2800" dirty="0"/>
              <a:t>.</a:t>
            </a:r>
            <a:endParaRPr lang="id-ID" sz="28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d-ID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424477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29659</TotalTime>
  <Words>2687</Words>
  <Application>Microsoft Office PowerPoint</Application>
  <PresentationFormat>On-screen Show (4:3)</PresentationFormat>
  <Paragraphs>714</Paragraphs>
  <Slides>58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Arial Black</vt:lpstr>
      <vt:lpstr>Calibri</vt:lpstr>
      <vt:lpstr>Courier New</vt:lpstr>
      <vt:lpstr>Felix Titling</vt:lpstr>
      <vt:lpstr>Rockwell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dr. Retno Puspitaningtyas</cp:lastModifiedBy>
  <cp:revision>860</cp:revision>
  <cp:lastPrinted>2015-11-13T06:12:38Z</cp:lastPrinted>
  <dcterms:created xsi:type="dcterms:W3CDTF">2015-08-05T18:34:16Z</dcterms:created>
  <dcterms:modified xsi:type="dcterms:W3CDTF">2020-12-17T01:17:39Z</dcterms:modified>
</cp:coreProperties>
</file>